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4"/>
  </p:notesMasterIdLst>
  <p:sldIdLst>
    <p:sldId id="1512" r:id="rId2"/>
    <p:sldId id="1566" r:id="rId3"/>
    <p:sldId id="1507" r:id="rId4"/>
    <p:sldId id="1552" r:id="rId5"/>
    <p:sldId id="1515" r:id="rId6"/>
    <p:sldId id="1553" r:id="rId7"/>
    <p:sldId id="1522" r:id="rId8"/>
    <p:sldId id="1531" r:id="rId9"/>
    <p:sldId id="1597" r:id="rId10"/>
    <p:sldId id="1550" r:id="rId11"/>
    <p:sldId id="1564" r:id="rId12"/>
    <p:sldId id="1565" r:id="rId13"/>
    <p:sldId id="1548" r:id="rId14"/>
    <p:sldId id="1645" r:id="rId15"/>
    <p:sldId id="258" r:id="rId16"/>
    <p:sldId id="1596" r:id="rId17"/>
    <p:sldId id="1646" r:id="rId18"/>
    <p:sldId id="1554" r:id="rId19"/>
    <p:sldId id="1558" r:id="rId20"/>
    <p:sldId id="1557" r:id="rId21"/>
    <p:sldId id="1563" r:id="rId22"/>
    <p:sldId id="1555" r:id="rId23"/>
    <p:sldId id="1559" r:id="rId24"/>
    <p:sldId id="1556" r:id="rId25"/>
    <p:sldId id="1561" r:id="rId26"/>
    <p:sldId id="1562" r:id="rId27"/>
    <p:sldId id="1448" r:id="rId28"/>
    <p:sldId id="1551" r:id="rId29"/>
    <p:sldId id="1520" r:id="rId30"/>
    <p:sldId id="1547" r:id="rId31"/>
    <p:sldId id="1518" r:id="rId32"/>
    <p:sldId id="1485" r:id="rId33"/>
  </p:sldIdLst>
  <p:sldSz cx="16256000" cy="9144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B78"/>
    <a:srgbClr val="88A891"/>
    <a:srgbClr val="62A39F"/>
    <a:srgbClr val="B71A19"/>
    <a:srgbClr val="F88125"/>
    <a:srgbClr val="929497"/>
    <a:srgbClr val="8DA2D8"/>
    <a:srgbClr val="8C948C"/>
    <a:srgbClr val="1CADE4"/>
    <a:srgbClr val="7A8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85020" autoAdjust="0"/>
  </p:normalViewPr>
  <p:slideViewPr>
    <p:cSldViewPr snapToGrid="0">
      <p:cViewPr varScale="1">
        <p:scale>
          <a:sx n="70" d="100"/>
          <a:sy n="70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536E6366-3BA8-4424-B128-47774AD6A6B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1B57281-7219-4CD9-8F7B-AA936CF84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0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57281-7219-4CD9-8F7B-AA936CF84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57281-7219-4CD9-8F7B-AA936CF846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4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Maverick = </a:t>
            </a:r>
            <a:r>
              <a:rPr lang="en-US"/>
              <a:t>Andersdenkende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57281-7219-4CD9-8F7B-AA936CF846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9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D2157F-F89D-466F-9CA6-B4A846B4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E485A-1AB1-40B8-AA84-15DC5956D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565" y="492736"/>
            <a:ext cx="901393" cy="7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8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37628" y="1669473"/>
            <a:ext cx="3505200" cy="6777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171" y="1669473"/>
            <a:ext cx="11817313" cy="687847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573" y="1530350"/>
            <a:ext cx="15342084" cy="3183467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573" y="5242368"/>
            <a:ext cx="12192000" cy="925676"/>
          </a:xfrm>
        </p:spPr>
        <p:txBody>
          <a:bodyPr/>
          <a:lstStyle>
            <a:lvl1pPr marL="0" indent="0" algn="l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1573" y="8561095"/>
            <a:ext cx="2375409" cy="533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573" y="8547947"/>
            <a:ext cx="14469069" cy="5469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9133" y="8547947"/>
            <a:ext cx="3657600" cy="533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514" y="8547947"/>
            <a:ext cx="14291997" cy="5469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4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172" y="1490132"/>
            <a:ext cx="7613228" cy="70713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490133"/>
            <a:ext cx="7680958" cy="7071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72" y="1447800"/>
            <a:ext cx="5949529" cy="1752902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06682" y="1447800"/>
            <a:ext cx="9003876" cy="6967583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173" y="3333266"/>
            <a:ext cx="5949528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172" y="249767"/>
            <a:ext cx="15497387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72" y="1530773"/>
            <a:ext cx="15497386" cy="701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921654" y="8561095"/>
            <a:ext cx="988904" cy="546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fld id="{57426709-093A-476B-97F5-7029BDCDAF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B53583-44CC-4817-8C58-D6664AE1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 rot="298739">
            <a:off x="6971343" y="8563057"/>
            <a:ext cx="11653936" cy="10636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172" y="8547947"/>
            <a:ext cx="14401339" cy="546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Segoe UI" panose="020B0502040204020203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Tx/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1pPr>
      <a:lvl2pPr marL="640080" indent="-304792" algn="l" defTabSz="1219170" rtl="0" eaLnBrk="1" latinLnBrk="0" hangingPunct="1">
        <a:lnSpc>
          <a:spcPct val="90000"/>
        </a:lnSpc>
        <a:spcBef>
          <a:spcPts val="667"/>
        </a:spcBef>
        <a:buClrTx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2pPr>
      <a:lvl3pPr marL="914400" indent="-304792" algn="l" defTabSz="1219170" rtl="0" eaLnBrk="1" latinLnBrk="0" hangingPunct="1">
        <a:lnSpc>
          <a:spcPct val="90000"/>
        </a:lnSpc>
        <a:spcBef>
          <a:spcPts val="667"/>
        </a:spcBef>
        <a:buClrTx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3pPr>
      <a:lvl4pPr marL="1188720" indent="-304792" algn="l" defTabSz="1219170" rtl="0" eaLnBrk="1" latinLnBrk="0" hangingPunct="1">
        <a:lnSpc>
          <a:spcPct val="90000"/>
        </a:lnSpc>
        <a:spcBef>
          <a:spcPts val="667"/>
        </a:spcBef>
        <a:buClrTx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4pPr>
      <a:lvl5pPr marL="1463040" indent="-304792" algn="l" defTabSz="1219170" rtl="0" eaLnBrk="1" latinLnBrk="0" hangingPunct="1">
        <a:lnSpc>
          <a:spcPct val="90000"/>
        </a:lnSpc>
        <a:spcBef>
          <a:spcPts val="667"/>
        </a:spcBef>
        <a:buClrTx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0BFFF-3A3E-4540-9ECF-56F22E1F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FF5A6-4594-45CD-9693-925E68609E3A}"/>
              </a:ext>
            </a:extLst>
          </p:cNvPr>
          <p:cNvSpPr txBox="1"/>
          <p:nvPr/>
        </p:nvSpPr>
        <p:spPr>
          <a:xfrm>
            <a:off x="6574735" y="8171948"/>
            <a:ext cx="1980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2. Nov. 2021</a:t>
            </a:r>
            <a:endParaRPr lang="en-US" sz="32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50D90-4A67-470E-8900-D751F9B08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192" r="37731"/>
                    </a14:imgEffect>
                  </a14:imgLayer>
                </a14:imgProps>
              </a:ext>
            </a:extLst>
          </a:blip>
          <a:srcRect r="58077"/>
          <a:stretch/>
        </p:blipFill>
        <p:spPr>
          <a:xfrm>
            <a:off x="464223" y="6505986"/>
            <a:ext cx="1266600" cy="1394999"/>
          </a:xfrm>
          <a:prstGeom prst="ellipse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A7D3092-5FF6-4790-8233-F06E8410E79B}"/>
              </a:ext>
            </a:extLst>
          </p:cNvPr>
          <p:cNvSpPr txBox="1">
            <a:spLocks/>
          </p:cNvSpPr>
          <p:nvPr/>
        </p:nvSpPr>
        <p:spPr>
          <a:xfrm>
            <a:off x="6574735" y="6635724"/>
            <a:ext cx="7216016" cy="1383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Tx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4008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Tx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91440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Tx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118872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146304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4000" b="1" dirty="0">
                <a:latin typeface="+mn-lt"/>
              </a:rPr>
              <a:t>Markus Brunnermeier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Princeton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83480-D02D-4C7B-BB4A-40D0EB517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3" y="612186"/>
            <a:ext cx="457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607D8E-6281-40DE-8616-9B4228BB0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24485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9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AD8B6-5018-409F-82FF-7F9F1424A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3"/>
            <a:ext cx="15497386" cy="74320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87B78"/>
                </a:solidFill>
              </a:rPr>
              <a:t>Individual: </a:t>
            </a:r>
            <a:r>
              <a:rPr lang="en-US" dirty="0"/>
              <a:t>	Training, human capital, freedom, </a:t>
            </a:r>
          </a:p>
          <a:p>
            <a:r>
              <a:rPr lang="en-US" b="1" dirty="0">
                <a:solidFill>
                  <a:srgbClr val="487B78"/>
                </a:solidFill>
              </a:rPr>
              <a:t>System: </a:t>
            </a:r>
            <a:r>
              <a:rPr lang="en-US" dirty="0"/>
              <a:t>	Redundancies (networks, global value chains)</a:t>
            </a:r>
            <a:br>
              <a:rPr lang="en-US" dirty="0"/>
            </a:br>
            <a:r>
              <a:rPr lang="en-US" dirty="0"/>
              <a:t>		Buffers	  (bank capital, …)</a:t>
            </a:r>
          </a:p>
          <a:p>
            <a:r>
              <a:rPr lang="en-US" b="1" dirty="0">
                <a:solidFill>
                  <a:srgbClr val="487B78"/>
                </a:solidFill>
              </a:rPr>
              <a:t>Society:</a:t>
            </a:r>
          </a:p>
          <a:p>
            <a:pPr lvl="1"/>
            <a:r>
              <a:rPr lang="en-US" dirty="0"/>
              <a:t>Interaction btw individual’s </a:t>
            </a:r>
            <a:r>
              <a:rPr lang="en-US" b="1" i="1" dirty="0"/>
              <a:t>externalities</a:t>
            </a:r>
            <a:r>
              <a:rPr lang="en-US" dirty="0"/>
              <a:t> and </a:t>
            </a:r>
            <a:r>
              <a:rPr lang="en-US" b="1" i="1" dirty="0"/>
              <a:t>responses</a:t>
            </a:r>
          </a:p>
          <a:p>
            <a:pPr lvl="1"/>
            <a:r>
              <a:rPr lang="en-US" dirty="0"/>
              <a:t>Key: Endogenous reaction of others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Social contract: </a:t>
            </a:r>
            <a:r>
              <a:rPr lang="en-US" dirty="0">
                <a:solidFill>
                  <a:srgbClr val="487B78"/>
                </a:solidFill>
              </a:rPr>
              <a:t>social norms</a:t>
            </a:r>
            <a:r>
              <a:rPr lang="en-US" dirty="0"/>
              <a:t>, laws, and market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FD3CF4-6376-4433-B9D6-EC57A764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4FD5FB-F0BC-47F4-8E41-155629A6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Resilience: Individual, System, Society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9437C-FF0D-4648-89BF-7D839D8C05A8}"/>
              </a:ext>
            </a:extLst>
          </p:cNvPr>
          <p:cNvSpPr txBox="1"/>
          <p:nvPr/>
        </p:nvSpPr>
        <p:spPr>
          <a:xfrm>
            <a:off x="6185139" y="6155340"/>
            <a:ext cx="420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87B78"/>
                </a:solidFill>
                <a:latin typeface="+mj-lt"/>
              </a:rPr>
              <a:t>“Feedback Externalities”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E257CA2-3063-4494-BBBC-D8D188BD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23" y="5133860"/>
            <a:ext cx="4467709" cy="28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24014D-DCFD-48F6-80F8-EEF3A3E8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2"/>
            <a:ext cx="15497386" cy="7613227"/>
          </a:xfrm>
        </p:spPr>
        <p:txBody>
          <a:bodyPr>
            <a:normAutofit/>
          </a:bodyPr>
          <a:lstStyle/>
          <a:p>
            <a:r>
              <a:rPr lang="en-US" dirty="0"/>
              <a:t>Thomas Hobbes, </a:t>
            </a:r>
            <a:r>
              <a:rPr lang="en-US" sz="2400" i="1" dirty="0"/>
              <a:t>(Leviathan, 1651),</a:t>
            </a:r>
            <a:br>
              <a:rPr lang="en-US" dirty="0"/>
            </a:br>
            <a:r>
              <a:rPr lang="en-US" dirty="0"/>
              <a:t>    John Locke, </a:t>
            </a:r>
            <a:br>
              <a:rPr lang="en-US" dirty="0"/>
            </a:br>
            <a:r>
              <a:rPr lang="en-US" dirty="0"/>
              <a:t>	Jean-Jacques Rousseau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externality interpretation</a:t>
            </a:r>
          </a:p>
          <a:p>
            <a:pPr marL="335288" lvl="1" indent="0">
              <a:buNone/>
            </a:pPr>
            <a:endParaRPr lang="en-US" dirty="0"/>
          </a:p>
          <a:p>
            <a:r>
              <a:rPr lang="en-US" dirty="0"/>
              <a:t>Social contract </a:t>
            </a:r>
            <a:r>
              <a:rPr lang="en-US" i="1" dirty="0"/>
              <a:t>to limit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Externality from others</a:t>
            </a:r>
          </a:p>
          <a:p>
            <a:pPr lvl="2"/>
            <a:r>
              <a:rPr lang="en-US" dirty="0"/>
              <a:t>Incl. trap, feedback externalities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Robert Nozick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Shocks</a:t>
            </a:r>
            <a:r>
              <a:rPr lang="en-US" dirty="0"/>
              <a:t> (externalities from mother nature)</a:t>
            </a:r>
          </a:p>
          <a:p>
            <a:pPr lvl="2"/>
            <a:r>
              <a:rPr lang="en-US" dirty="0"/>
              <a:t>John Rawls and the “veil of ignorance”</a:t>
            </a:r>
          </a:p>
          <a:p>
            <a:pPr lvl="2"/>
            <a:r>
              <a:rPr lang="en-US" dirty="0"/>
              <a:t>Not insure, but provide resilience</a:t>
            </a:r>
          </a:p>
          <a:p>
            <a:pPr lvl="2"/>
            <a:r>
              <a:rPr lang="en-US" dirty="0"/>
              <a:t>Diversity vs. homogeneity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19DAD1-366E-48AF-9984-CDF686FF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E9134A-99E1-4292-94C1-601257B2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Social Contract</a:t>
            </a:r>
          </a:p>
        </p:txBody>
      </p:sp>
      <p:pic>
        <p:nvPicPr>
          <p:cNvPr id="2050" name="Picture 2" descr="social contract | Definition, Theories, &amp; Facts | Britannica">
            <a:extLst>
              <a:ext uri="{FF2B5EF4-FFF2-40B4-BE49-F238E27FC236}">
                <a16:creationId xmlns:a16="http://schemas.microsoft.com/office/drawing/2014/main" id="{BD7B0563-E335-4A11-9BCC-580369CDF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90" y="1469917"/>
            <a:ext cx="2227552" cy="28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9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83C9E9-6174-4086-9729-C0E850C688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5497386" cy="75772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rgbClr val="487B78"/>
                    </a:solidFill>
                  </a:rPr>
                  <a:t>Re-deployable</a:t>
                </a:r>
                <a:r>
                  <a:rPr lang="en-US" dirty="0"/>
                  <a:t> redundancies/buffers + </a:t>
                </a:r>
                <a:r>
                  <a:rPr lang="en-US" dirty="0">
                    <a:solidFill>
                      <a:srgbClr val="487B78"/>
                    </a:solidFill>
                  </a:rPr>
                  <a:t>flexible</a:t>
                </a:r>
                <a:r>
                  <a:rPr lang="en-US" dirty="0"/>
                  <a:t> responses </a:t>
                </a:r>
                <a:r>
                  <a:rPr lang="en-US" sz="2800" dirty="0"/>
                  <a:t>(react/adapt in way which stabilizes society)</a:t>
                </a:r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Health</a:t>
                </a:r>
              </a:p>
              <a:p>
                <a:pPr lvl="1"/>
                <a:r>
                  <a:rPr lang="en-US" dirty="0"/>
                  <a:t>Vaccines to return to “new normal”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Macro</a:t>
                </a:r>
              </a:p>
              <a:p>
                <a:pPr lvl="1"/>
                <a:r>
                  <a:rPr lang="en-US" dirty="0"/>
                  <a:t>Low interest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more fiscal, less monetary resilience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Finance</a:t>
                </a:r>
              </a:p>
              <a:p>
                <a:pPr lvl="1"/>
                <a:r>
                  <a:rPr lang="en-US" dirty="0"/>
                  <a:t>Efficient debt restructuring	--    Capital requirements (buffers)</a:t>
                </a:r>
                <a:br>
                  <a:rPr lang="en-US" dirty="0"/>
                </a:br>
                <a:r>
                  <a:rPr lang="en-US" dirty="0"/>
                  <a:t>(to avoid debt overhang)</a:t>
                </a:r>
              </a:p>
              <a:p>
                <a:pPr lvl="1"/>
                <a:r>
                  <a:rPr lang="en-US" dirty="0"/>
                  <a:t>Flexible exchange rate	--    Foreign exchange reserves (buffers)</a:t>
                </a:r>
                <a:br>
                  <a:rPr lang="en-US" dirty="0"/>
                </a:br>
                <a:r>
                  <a:rPr lang="en-US" dirty="0"/>
                  <a:t>+ </a:t>
                </a:r>
                <a:r>
                  <a:rPr lang="en-US" dirty="0" err="1"/>
                  <a:t>MacroPru</a:t>
                </a:r>
                <a:r>
                  <a:rPr lang="en-US" dirty="0"/>
                  <a:t> (limited $-debt) 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Distributed Ledger Technology (DLT)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Global value chains</a:t>
                </a:r>
              </a:p>
              <a:p>
                <a:pPr lvl="1"/>
                <a:r>
                  <a:rPr lang="en-US" dirty="0"/>
                  <a:t>From “just in time” to “just in case”  -- stress tests for GVC  (resilience lessons from GFC)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Global geopolitics</a:t>
                </a:r>
                <a:r>
                  <a:rPr lang="en-US" dirty="0"/>
                  <a:t> – global role of the dollar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Climate change</a:t>
                </a:r>
              </a:p>
              <a:p>
                <a:pPr lvl="1"/>
                <a:r>
                  <a:rPr lang="en-US" dirty="0"/>
                  <a:t>Avoid tipping points</a:t>
                </a:r>
              </a:p>
              <a:p>
                <a:pPr lvl="1"/>
                <a:r>
                  <a:rPr lang="en-US" dirty="0"/>
                  <a:t>Sustainability = resilience + no adverse trend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83C9E9-6174-4086-9729-C0E850C68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5497386" cy="7577268"/>
              </a:xfrm>
              <a:blipFill>
                <a:blip r:embed="rId2"/>
                <a:stretch>
                  <a:fillRect l="-865" t="-2574" b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70870-7B73-499E-A35F-D9DA17B0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884B3A-7298-4039-9B0D-9C509459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and Policy Implications</a:t>
            </a:r>
          </a:p>
        </p:txBody>
      </p:sp>
    </p:spTree>
    <p:extLst>
      <p:ext uri="{BB962C8B-B14F-4D97-AF65-F5344CB8AC3E}">
        <p14:creationId xmlns:p14="http://schemas.microsoft.com/office/powerpoint/2010/main" val="156583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B0516-0883-4D72-BBDB-29CAE0DB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3"/>
            <a:ext cx="15497386" cy="73634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 I: Society and Resilience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 II: 4 Elements of Resilience Management: COVID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 III: Macro Resilience</a:t>
            </a:r>
          </a:p>
          <a:p>
            <a:pPr lvl="1"/>
            <a:r>
              <a:rPr lang="en-US" dirty="0"/>
              <a:t>Innovation boost vs. Scarring</a:t>
            </a:r>
          </a:p>
          <a:p>
            <a:pPr lvl="1"/>
            <a:r>
              <a:rPr lang="en-US" dirty="0"/>
              <a:t>Financial whipsaw</a:t>
            </a:r>
          </a:p>
          <a:p>
            <a:pPr lvl="1"/>
            <a:r>
              <a:rPr lang="en-US" dirty="0"/>
              <a:t>Public Debt</a:t>
            </a:r>
          </a:p>
          <a:p>
            <a:pPr lvl="1"/>
            <a:r>
              <a:rPr lang="en-US" dirty="0"/>
              <a:t>Inflation whipsaw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 IV: Global Resilience</a:t>
            </a:r>
          </a:p>
          <a:p>
            <a:pPr lvl="1"/>
            <a:r>
              <a:rPr lang="en-US" dirty="0"/>
              <a:t>EMDE</a:t>
            </a:r>
          </a:p>
          <a:p>
            <a:pPr lvl="1"/>
            <a:r>
              <a:rPr lang="en-US" dirty="0"/>
              <a:t>Geopolitics, World order, Global finance, Value chains, Climate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E46AD3-B808-4821-BA52-9F470E1A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21A07F-EE73-492E-B762-9EDD75D7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Book</a:t>
            </a:r>
          </a:p>
        </p:txBody>
      </p:sp>
    </p:spTree>
    <p:extLst>
      <p:ext uri="{BB962C8B-B14F-4D97-AF65-F5344CB8AC3E}">
        <p14:creationId xmlns:p14="http://schemas.microsoft.com/office/powerpoint/2010/main" val="1549774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39AB99-AA1E-4DE7-8DD4-AC22ED69B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8753F-76AF-4FA7-928D-31FEAA44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C7C1CE-7E18-4591-BB7B-09CA9B10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and Debt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BE9C4-8B87-4FDC-9722-A64AA5DA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37" y="5832686"/>
            <a:ext cx="4746337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2AA76-E745-4035-AA99-A7A7298AC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0" y="5809340"/>
            <a:ext cx="2901229" cy="28575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A140D5-CAC7-4269-AA2D-6960E1463B9D}"/>
              </a:ext>
            </a:extLst>
          </p:cNvPr>
          <p:cNvCxnSpPr/>
          <p:nvPr/>
        </p:nvCxnSpPr>
        <p:spPr>
          <a:xfrm>
            <a:off x="547646" y="4564996"/>
            <a:ext cx="62179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EADE77-BB49-4244-824C-1918A1AC7E38}"/>
              </a:ext>
            </a:extLst>
          </p:cNvPr>
          <p:cNvCxnSpPr>
            <a:cxnSpLocks/>
          </p:cNvCxnSpPr>
          <p:nvPr/>
        </p:nvCxnSpPr>
        <p:spPr>
          <a:xfrm flipV="1">
            <a:off x="700047" y="2052952"/>
            <a:ext cx="0" cy="2560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883CF3-C851-4852-A47D-E4E3F19E69C6}"/>
              </a:ext>
            </a:extLst>
          </p:cNvPr>
          <p:cNvCxnSpPr/>
          <p:nvPr/>
        </p:nvCxnSpPr>
        <p:spPr>
          <a:xfrm flipV="1">
            <a:off x="700047" y="3456713"/>
            <a:ext cx="1052552" cy="1108283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A9475E-73B1-4570-BFEC-4993925FFF59}"/>
              </a:ext>
            </a:extLst>
          </p:cNvPr>
          <p:cNvCxnSpPr/>
          <p:nvPr/>
        </p:nvCxnSpPr>
        <p:spPr>
          <a:xfrm>
            <a:off x="1724890" y="3612791"/>
            <a:ext cx="4274128" cy="0"/>
          </a:xfrm>
          <a:prstGeom prst="line">
            <a:avLst/>
          </a:prstGeom>
          <a:ln w="38100">
            <a:solidFill>
              <a:srgbClr val="487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16FBF0-C181-4B29-8280-8E2A7FA716AF}"/>
              </a:ext>
            </a:extLst>
          </p:cNvPr>
          <p:cNvCxnSpPr>
            <a:cxnSpLocks/>
          </p:cNvCxnSpPr>
          <p:nvPr/>
        </p:nvCxnSpPr>
        <p:spPr>
          <a:xfrm flipV="1">
            <a:off x="1226323" y="4066313"/>
            <a:ext cx="491639" cy="498683"/>
          </a:xfrm>
          <a:prstGeom prst="line">
            <a:avLst/>
          </a:prstGeom>
          <a:ln w="38100">
            <a:solidFill>
              <a:srgbClr val="487B7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28C005-AF17-4543-947E-04F8C5783576}"/>
              </a:ext>
            </a:extLst>
          </p:cNvPr>
          <p:cNvCxnSpPr/>
          <p:nvPr/>
        </p:nvCxnSpPr>
        <p:spPr>
          <a:xfrm flipH="1">
            <a:off x="1717962" y="3618553"/>
            <a:ext cx="0" cy="457200"/>
          </a:xfrm>
          <a:prstGeom prst="line">
            <a:avLst/>
          </a:prstGeom>
          <a:ln>
            <a:solidFill>
              <a:srgbClr val="487B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1DF800F-DF31-4A11-97F7-BCE2E5AB7894}"/>
              </a:ext>
            </a:extLst>
          </p:cNvPr>
          <p:cNvSpPr txBox="1"/>
          <p:nvPr/>
        </p:nvSpPr>
        <p:spPr>
          <a:xfrm>
            <a:off x="6263215" y="3980221"/>
            <a:ext cx="217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Tax revenue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F965B-8E07-411D-BBC9-D229847BBC2C}"/>
              </a:ext>
            </a:extLst>
          </p:cNvPr>
          <p:cNvSpPr txBox="1"/>
          <p:nvPr/>
        </p:nvSpPr>
        <p:spPr>
          <a:xfrm>
            <a:off x="1372288" y="4609915"/>
            <a:ext cx="5575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87B78"/>
                </a:solidFill>
              </a:rPr>
              <a:t>“robust”/resistant until it breaks</a:t>
            </a:r>
            <a:br>
              <a:rPr lang="en-US" sz="3200" dirty="0">
                <a:solidFill>
                  <a:srgbClr val="487B78"/>
                </a:solidFill>
              </a:rPr>
            </a:br>
            <a:r>
              <a:rPr lang="en-US" sz="3200" dirty="0">
                <a:solidFill>
                  <a:srgbClr val="487B78"/>
                </a:solidFill>
              </a:rPr>
              <a:t>through “Robustness barrier”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AB939A-5FDA-4015-8154-248A9D055CC4}"/>
              </a:ext>
            </a:extLst>
          </p:cNvPr>
          <p:cNvCxnSpPr>
            <a:cxnSpLocks/>
          </p:cNvCxnSpPr>
          <p:nvPr/>
        </p:nvCxnSpPr>
        <p:spPr>
          <a:xfrm flipV="1">
            <a:off x="700047" y="1552483"/>
            <a:ext cx="3161907" cy="302652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D61EA3A-D050-474E-8945-D31648A0A5E9}"/>
              </a:ext>
            </a:extLst>
          </p:cNvPr>
          <p:cNvSpPr txBox="1"/>
          <p:nvPr/>
        </p:nvSpPr>
        <p:spPr>
          <a:xfrm>
            <a:off x="3916138" y="1310898"/>
            <a:ext cx="1323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Equity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8B70CB-5440-41DB-B8E5-2184655746AD}"/>
              </a:ext>
            </a:extLst>
          </p:cNvPr>
          <p:cNvSpPr txBox="1"/>
          <p:nvPr/>
        </p:nvSpPr>
        <p:spPr>
          <a:xfrm>
            <a:off x="3856598" y="2923759"/>
            <a:ext cx="993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487B78"/>
                </a:solidFill>
              </a:rPr>
              <a:t>Debt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B530A4-F72E-4635-B2E1-29BCA5F7C322}"/>
              </a:ext>
            </a:extLst>
          </p:cNvPr>
          <p:cNvSpPr txBox="1"/>
          <p:nvPr/>
        </p:nvSpPr>
        <p:spPr>
          <a:xfrm>
            <a:off x="8973047" y="5148524"/>
            <a:ext cx="1323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Equity </a:t>
            </a:r>
          </a:p>
        </p:txBody>
      </p:sp>
    </p:spTree>
    <p:extLst>
      <p:ext uri="{BB962C8B-B14F-4D97-AF65-F5344CB8AC3E}">
        <p14:creationId xmlns:p14="http://schemas.microsoft.com/office/powerpoint/2010/main" val="416982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9B7001F-42E9-4888-8625-AC02E6C1408B}"/>
              </a:ext>
            </a:extLst>
          </p:cNvPr>
          <p:cNvSpPr>
            <a:spLocks noChangeAspect="1"/>
          </p:cNvSpPr>
          <p:nvPr/>
        </p:nvSpPr>
        <p:spPr>
          <a:xfrm>
            <a:off x="6504209" y="5531849"/>
            <a:ext cx="2686687" cy="3291840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2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  <a:alpha val="20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B50BBD-EBA4-436B-A331-BE4E4292562B}"/>
              </a:ext>
            </a:extLst>
          </p:cNvPr>
          <p:cNvSpPr>
            <a:spLocks noChangeAspect="1"/>
          </p:cNvSpPr>
          <p:nvPr/>
        </p:nvSpPr>
        <p:spPr>
          <a:xfrm>
            <a:off x="412699" y="1643270"/>
            <a:ext cx="10464972" cy="5518073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2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  <a:alpha val="20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3AD38C-7A47-4099-B01F-1A594E49C847}"/>
              </a:ext>
            </a:extLst>
          </p:cNvPr>
          <p:cNvSpPr>
            <a:spLocks noChangeAspect="1"/>
          </p:cNvSpPr>
          <p:nvPr/>
        </p:nvSpPr>
        <p:spPr>
          <a:xfrm>
            <a:off x="3373681" y="3574901"/>
            <a:ext cx="2905289" cy="16413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/>
              <a:t>US Federal Reserve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F0B9D27-33C8-42B4-BD9F-786BBDC25329}"/>
              </a:ext>
            </a:extLst>
          </p:cNvPr>
          <p:cNvSpPr>
            <a:spLocks noChangeAspect="1"/>
          </p:cNvSpPr>
          <p:nvPr/>
        </p:nvSpPr>
        <p:spPr>
          <a:xfrm>
            <a:off x="6450227" y="4120078"/>
            <a:ext cx="1579351" cy="2005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3E8295F-901E-4430-B36B-FC7A08F166DD}"/>
              </a:ext>
            </a:extLst>
          </p:cNvPr>
          <p:cNvSpPr>
            <a:spLocks noChangeAspect="1"/>
          </p:cNvSpPr>
          <p:nvPr/>
        </p:nvSpPr>
        <p:spPr>
          <a:xfrm flipH="1">
            <a:off x="6421126" y="4698843"/>
            <a:ext cx="1579351" cy="2005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79283-BE67-47DA-82FB-20AE0248008E}"/>
              </a:ext>
            </a:extLst>
          </p:cNvPr>
          <p:cNvSpPr txBox="1">
            <a:spLocks noChangeAspect="1"/>
          </p:cNvSpPr>
          <p:nvPr/>
        </p:nvSpPr>
        <p:spPr>
          <a:xfrm>
            <a:off x="6875005" y="4770597"/>
            <a:ext cx="76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Euro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06307D-484E-4002-B89F-83DEF2E19E38}"/>
              </a:ext>
            </a:extLst>
          </p:cNvPr>
          <p:cNvSpPr txBox="1">
            <a:spLocks noChangeAspect="1"/>
          </p:cNvSpPr>
          <p:nvPr/>
        </p:nvSpPr>
        <p:spPr>
          <a:xfrm>
            <a:off x="6616940" y="3743708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 Dollar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ECA3C0F-795A-4622-B11F-0AA92EAA3584}"/>
              </a:ext>
            </a:extLst>
          </p:cNvPr>
          <p:cNvSpPr>
            <a:spLocks noChangeAspect="1"/>
          </p:cNvSpPr>
          <p:nvPr/>
        </p:nvSpPr>
        <p:spPr>
          <a:xfrm>
            <a:off x="6626880" y="5666103"/>
            <a:ext cx="2441344" cy="137920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dirty="0"/>
              <a:t>Bank of</a:t>
            </a:r>
          </a:p>
          <a:p>
            <a:pPr algn="ctr"/>
            <a:r>
              <a:rPr lang="en-US" sz="3733" dirty="0"/>
              <a:t>England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69AFEBE-4C66-404E-859B-0698C88386F1}"/>
              </a:ext>
            </a:extLst>
          </p:cNvPr>
          <p:cNvSpPr>
            <a:spLocks noChangeAspect="1"/>
          </p:cNvSpPr>
          <p:nvPr/>
        </p:nvSpPr>
        <p:spPr>
          <a:xfrm>
            <a:off x="8109124" y="3330507"/>
            <a:ext cx="7475529" cy="2130093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2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  <a:alpha val="20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AF4027-A63A-4C1B-8E30-79DA5BA8EE0C}"/>
              </a:ext>
            </a:extLst>
          </p:cNvPr>
          <p:cNvSpPr>
            <a:spLocks noChangeAspect="1"/>
          </p:cNvSpPr>
          <p:nvPr/>
        </p:nvSpPr>
        <p:spPr>
          <a:xfrm>
            <a:off x="12915479" y="3683771"/>
            <a:ext cx="2441344" cy="1379204"/>
          </a:xfrm>
          <a:prstGeom prst="roundRect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733" i="1" dirty="0"/>
              <a:t>Private </a:t>
            </a:r>
            <a:br>
              <a:rPr lang="en-US" sz="3733" i="1" dirty="0"/>
            </a:br>
            <a:r>
              <a:rPr lang="en-US" sz="3733" i="1" dirty="0"/>
              <a:t>European Bank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E151B1-A9FC-4731-807B-C0F9360769B0}"/>
              </a:ext>
            </a:extLst>
          </p:cNvPr>
          <p:cNvSpPr>
            <a:spLocks noChangeAspect="1"/>
          </p:cNvSpPr>
          <p:nvPr/>
        </p:nvSpPr>
        <p:spPr>
          <a:xfrm>
            <a:off x="8240136" y="3705953"/>
            <a:ext cx="2441344" cy="1379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733" dirty="0"/>
              <a:t>European </a:t>
            </a:r>
          </a:p>
          <a:p>
            <a:pPr algn="ctr">
              <a:lnSpc>
                <a:spcPct val="80000"/>
              </a:lnSpc>
            </a:pPr>
            <a:r>
              <a:rPr lang="en-US" sz="3733" dirty="0"/>
              <a:t>Central </a:t>
            </a:r>
          </a:p>
          <a:p>
            <a:pPr algn="ctr">
              <a:lnSpc>
                <a:spcPct val="80000"/>
              </a:lnSpc>
            </a:pPr>
            <a:r>
              <a:rPr lang="en-US" sz="3733" dirty="0"/>
              <a:t>Bank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D196E7D-2E4C-4DEF-98F7-581737957608}"/>
              </a:ext>
            </a:extLst>
          </p:cNvPr>
          <p:cNvSpPr>
            <a:spLocks noChangeAspect="1"/>
          </p:cNvSpPr>
          <p:nvPr/>
        </p:nvSpPr>
        <p:spPr>
          <a:xfrm>
            <a:off x="11124479" y="4105665"/>
            <a:ext cx="1579351" cy="2005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CC17B-BB00-4FA1-852A-EC3533C5CBA4}"/>
              </a:ext>
            </a:extLst>
          </p:cNvPr>
          <p:cNvSpPr txBox="1">
            <a:spLocks noChangeAspect="1"/>
          </p:cNvSpPr>
          <p:nvPr/>
        </p:nvSpPr>
        <p:spPr>
          <a:xfrm>
            <a:off x="11299883" y="3726613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 Dollar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6B774FD-7850-44B3-897A-274C64D4EB51}"/>
              </a:ext>
            </a:extLst>
          </p:cNvPr>
          <p:cNvSpPr>
            <a:spLocks noChangeAspect="1"/>
          </p:cNvSpPr>
          <p:nvPr/>
        </p:nvSpPr>
        <p:spPr>
          <a:xfrm flipH="1">
            <a:off x="11107259" y="4625085"/>
            <a:ext cx="1579351" cy="2005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1D0B98-6999-4DD7-9B0D-E95344E089B1}"/>
              </a:ext>
            </a:extLst>
          </p:cNvPr>
          <p:cNvSpPr txBox="1">
            <a:spLocks noChangeAspect="1"/>
          </p:cNvSpPr>
          <p:nvPr/>
        </p:nvSpPr>
        <p:spPr>
          <a:xfrm>
            <a:off x="11299653" y="4752258"/>
            <a:ext cx="136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Collateral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36CC28A-341F-4E9C-A1B9-F43FF8E3EFBE}"/>
              </a:ext>
            </a:extLst>
          </p:cNvPr>
          <p:cNvSpPr>
            <a:spLocks noChangeAspect="1"/>
          </p:cNvSpPr>
          <p:nvPr/>
        </p:nvSpPr>
        <p:spPr>
          <a:xfrm>
            <a:off x="6626880" y="7314029"/>
            <a:ext cx="2441344" cy="1379204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i="1" dirty="0">
                <a:solidFill>
                  <a:srgbClr val="002060"/>
                </a:solidFill>
              </a:rPr>
              <a:t>British</a:t>
            </a:r>
          </a:p>
          <a:p>
            <a:pPr algn="ctr"/>
            <a:r>
              <a:rPr lang="en-US" sz="2667" i="1" dirty="0">
                <a:solidFill>
                  <a:srgbClr val="002060"/>
                </a:solidFill>
              </a:rPr>
              <a:t>Private</a:t>
            </a:r>
            <a:r>
              <a:rPr lang="en-US" sz="3733" i="1" dirty="0">
                <a:solidFill>
                  <a:srgbClr val="002060"/>
                </a:solidFill>
              </a:rPr>
              <a:t> Bank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D51CE1E-1410-434F-AEBE-E351CD4037DC}"/>
              </a:ext>
            </a:extLst>
          </p:cNvPr>
          <p:cNvSpPr>
            <a:spLocks noChangeAspect="1"/>
          </p:cNvSpPr>
          <p:nvPr/>
        </p:nvSpPr>
        <p:spPr>
          <a:xfrm>
            <a:off x="750514" y="5503127"/>
            <a:ext cx="2686687" cy="3291840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2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  <a:alpha val="20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246E4A-703F-4EE9-A750-B0390923692F}"/>
              </a:ext>
            </a:extLst>
          </p:cNvPr>
          <p:cNvSpPr>
            <a:spLocks noChangeAspect="1"/>
          </p:cNvSpPr>
          <p:nvPr/>
        </p:nvSpPr>
        <p:spPr>
          <a:xfrm>
            <a:off x="873185" y="5637381"/>
            <a:ext cx="2441344" cy="137920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dirty="0"/>
              <a:t>Bank of</a:t>
            </a:r>
          </a:p>
          <a:p>
            <a:pPr algn="ctr"/>
            <a:r>
              <a:rPr lang="en-US" sz="3733" dirty="0"/>
              <a:t>Canada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BBC2D07-D3D8-4448-9FC1-C6B83FA8ABB1}"/>
              </a:ext>
            </a:extLst>
          </p:cNvPr>
          <p:cNvSpPr>
            <a:spLocks noChangeAspect="1"/>
          </p:cNvSpPr>
          <p:nvPr/>
        </p:nvSpPr>
        <p:spPr>
          <a:xfrm>
            <a:off x="873185" y="7285306"/>
            <a:ext cx="2441344" cy="1379204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i="1" dirty="0">
                <a:solidFill>
                  <a:srgbClr val="002060"/>
                </a:solidFill>
              </a:rPr>
              <a:t>Canadian</a:t>
            </a:r>
          </a:p>
          <a:p>
            <a:pPr algn="ctr"/>
            <a:r>
              <a:rPr lang="en-US" sz="2667" i="1" dirty="0">
                <a:solidFill>
                  <a:srgbClr val="002060"/>
                </a:solidFill>
              </a:rPr>
              <a:t>Private</a:t>
            </a:r>
            <a:r>
              <a:rPr lang="en-US" sz="3733" i="1" dirty="0">
                <a:solidFill>
                  <a:srgbClr val="002060"/>
                </a:solidFill>
              </a:rPr>
              <a:t> Bank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FC0C96-5464-4511-9993-9859714277C1}"/>
              </a:ext>
            </a:extLst>
          </p:cNvPr>
          <p:cNvSpPr>
            <a:spLocks noChangeAspect="1"/>
          </p:cNvSpPr>
          <p:nvPr/>
        </p:nvSpPr>
        <p:spPr>
          <a:xfrm>
            <a:off x="715455" y="11096"/>
            <a:ext cx="2686687" cy="3291840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2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  <a:alpha val="20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C72326-1F6A-4064-AD07-9E23238C5534}"/>
              </a:ext>
            </a:extLst>
          </p:cNvPr>
          <p:cNvSpPr>
            <a:spLocks noChangeAspect="1"/>
          </p:cNvSpPr>
          <p:nvPr/>
        </p:nvSpPr>
        <p:spPr>
          <a:xfrm>
            <a:off x="817113" y="1852094"/>
            <a:ext cx="2441344" cy="137920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dirty="0"/>
              <a:t>Bank of Japan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1B652A-3E39-4FBA-9DB9-9B21FB249338}"/>
              </a:ext>
            </a:extLst>
          </p:cNvPr>
          <p:cNvSpPr>
            <a:spLocks noChangeAspect="1"/>
          </p:cNvSpPr>
          <p:nvPr/>
        </p:nvSpPr>
        <p:spPr>
          <a:xfrm>
            <a:off x="838125" y="197222"/>
            <a:ext cx="2441344" cy="1379204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i="1" dirty="0">
                <a:solidFill>
                  <a:srgbClr val="002060"/>
                </a:solidFill>
              </a:rPr>
              <a:t>Japanese</a:t>
            </a:r>
          </a:p>
          <a:p>
            <a:pPr algn="ctr"/>
            <a:r>
              <a:rPr lang="en-US" sz="2667" i="1" dirty="0">
                <a:solidFill>
                  <a:srgbClr val="002060"/>
                </a:solidFill>
              </a:rPr>
              <a:t>Private </a:t>
            </a:r>
            <a:r>
              <a:rPr lang="en-US" sz="3733" i="1" dirty="0">
                <a:solidFill>
                  <a:srgbClr val="002060"/>
                </a:solidFill>
              </a:rPr>
              <a:t>Bank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D4E6D3-60B0-4E39-ACCB-EA36AFB1273F}"/>
              </a:ext>
            </a:extLst>
          </p:cNvPr>
          <p:cNvSpPr>
            <a:spLocks noChangeAspect="1"/>
          </p:cNvSpPr>
          <p:nvPr/>
        </p:nvSpPr>
        <p:spPr>
          <a:xfrm>
            <a:off x="6517723" y="55265"/>
            <a:ext cx="2686687" cy="3291840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20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  <a:alpha val="20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70FC508-9F19-48EA-A235-E00A011CE7DC}"/>
              </a:ext>
            </a:extLst>
          </p:cNvPr>
          <p:cNvSpPr>
            <a:spLocks noChangeAspect="1"/>
          </p:cNvSpPr>
          <p:nvPr/>
        </p:nvSpPr>
        <p:spPr>
          <a:xfrm>
            <a:off x="6619381" y="1829997"/>
            <a:ext cx="2441344" cy="137920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3733" dirty="0"/>
              <a:t>Swiss National Bank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E3E5DA-D38A-428C-92E5-E1BB77613327}"/>
              </a:ext>
            </a:extLst>
          </p:cNvPr>
          <p:cNvSpPr>
            <a:spLocks noChangeAspect="1"/>
          </p:cNvSpPr>
          <p:nvPr/>
        </p:nvSpPr>
        <p:spPr>
          <a:xfrm>
            <a:off x="6640393" y="175125"/>
            <a:ext cx="2441344" cy="1379204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i="1" dirty="0">
                <a:solidFill>
                  <a:srgbClr val="002060"/>
                </a:solidFill>
              </a:rPr>
              <a:t>Swiss</a:t>
            </a:r>
          </a:p>
          <a:p>
            <a:pPr algn="ctr"/>
            <a:r>
              <a:rPr lang="en-US" sz="2667" i="1" dirty="0">
                <a:solidFill>
                  <a:srgbClr val="002060"/>
                </a:solidFill>
              </a:rPr>
              <a:t>Private </a:t>
            </a:r>
            <a:r>
              <a:rPr lang="en-US" sz="3733" i="1" dirty="0">
                <a:solidFill>
                  <a:srgbClr val="002060"/>
                </a:solidFill>
              </a:rPr>
              <a:t>Bank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206A5-E74E-414F-B9BA-B89365E8C6A3}"/>
              </a:ext>
            </a:extLst>
          </p:cNvPr>
          <p:cNvSpPr txBox="1"/>
          <p:nvPr/>
        </p:nvSpPr>
        <p:spPr>
          <a:xfrm>
            <a:off x="4052009" y="5503127"/>
            <a:ext cx="2147832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i="1" dirty="0">
                <a:solidFill>
                  <a:srgbClr val="002060"/>
                </a:solidFill>
              </a:rPr>
              <a:t>Swap line </a:t>
            </a:r>
          </a:p>
          <a:p>
            <a:r>
              <a:rPr lang="en-US" sz="3733" i="1" dirty="0">
                <a:solidFill>
                  <a:srgbClr val="002060"/>
                </a:solidFill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49101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BA84CD-3BF1-49EE-AA9E-371F8E4AA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80BCD-E3BD-4414-91E4-DACBC4FB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1D7597-024D-4B51-97D9-BEA00155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2" y="249767"/>
            <a:ext cx="15497387" cy="1138767"/>
          </a:xfrm>
        </p:spPr>
        <p:txBody>
          <a:bodyPr/>
          <a:lstStyle/>
          <a:p>
            <a:r>
              <a:rPr lang="en-US" dirty="0" err="1"/>
              <a:t>GloSBies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295EE7-894D-4C75-A2BB-84234BB10848}"/>
              </a:ext>
            </a:extLst>
          </p:cNvPr>
          <p:cNvCxnSpPr/>
          <p:nvPr/>
        </p:nvCxnSpPr>
        <p:spPr>
          <a:xfrm>
            <a:off x="5036417" y="3391301"/>
            <a:ext cx="4206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A3094A-45B9-4296-BA55-2B0ABAF0DE03}"/>
              </a:ext>
            </a:extLst>
          </p:cNvPr>
          <p:cNvCxnSpPr>
            <a:cxnSpLocks/>
          </p:cNvCxnSpPr>
          <p:nvPr/>
        </p:nvCxnSpPr>
        <p:spPr>
          <a:xfrm>
            <a:off x="7144352" y="3396114"/>
            <a:ext cx="0" cy="2377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457700F-15AD-4BF7-9687-065811321FA1}"/>
              </a:ext>
            </a:extLst>
          </p:cNvPr>
          <p:cNvSpPr/>
          <p:nvPr/>
        </p:nvSpPr>
        <p:spPr>
          <a:xfrm>
            <a:off x="5147109" y="3492366"/>
            <a:ext cx="1920240" cy="21945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Pool of Sovereign Bonds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2BC32-AE1D-4B54-B8A8-E8CB20BF8E55}"/>
              </a:ext>
            </a:extLst>
          </p:cNvPr>
          <p:cNvSpPr/>
          <p:nvPr/>
        </p:nvSpPr>
        <p:spPr>
          <a:xfrm>
            <a:off x="7211730" y="3492367"/>
            <a:ext cx="1920240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Senior</a:t>
            </a:r>
          </a:p>
          <a:p>
            <a:pPr algn="ctr"/>
            <a:r>
              <a:rPr lang="de-DE" sz="2400" dirty="0"/>
              <a:t>Bond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5AF5D1-9ECD-4685-B60B-C1B720C670F4}"/>
              </a:ext>
            </a:extLst>
          </p:cNvPr>
          <p:cNvSpPr/>
          <p:nvPr/>
        </p:nvSpPr>
        <p:spPr>
          <a:xfrm>
            <a:off x="7221356" y="4772526"/>
            <a:ext cx="1920240" cy="9144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/>
              <a:t>Junior</a:t>
            </a:r>
          </a:p>
          <a:p>
            <a:pPr algn="ctr"/>
            <a:r>
              <a:rPr lang="de-DE" sz="2400" dirty="0"/>
              <a:t>Bond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90F13-C59D-4770-83E7-A287C26A20A6}"/>
              </a:ext>
            </a:extLst>
          </p:cNvPr>
          <p:cNvSpPr txBox="1"/>
          <p:nvPr/>
        </p:nvSpPr>
        <p:spPr>
          <a:xfrm>
            <a:off x="4988257" y="304172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92F72-C0AA-4280-B3F7-90AF0E2634EF}"/>
              </a:ext>
            </a:extLst>
          </p:cNvPr>
          <p:cNvSpPr txBox="1"/>
          <p:nvPr/>
        </p:nvSpPr>
        <p:spPr>
          <a:xfrm>
            <a:off x="8908911" y="3000818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BF4B8-96DC-49B8-98DE-2E491B6A3E98}"/>
              </a:ext>
            </a:extLst>
          </p:cNvPr>
          <p:cNvSpPr txBox="1"/>
          <p:nvPr/>
        </p:nvSpPr>
        <p:spPr>
          <a:xfrm rot="16200000">
            <a:off x="4084246" y="4412425"/>
            <a:ext cx="111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/>
              <a:t>Pooling</a:t>
            </a:r>
            <a:endParaRPr lang="en-US" sz="24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30873-69FF-4BBA-972B-21B1DCFCF097}"/>
              </a:ext>
            </a:extLst>
          </p:cNvPr>
          <p:cNvSpPr txBox="1"/>
          <p:nvPr/>
        </p:nvSpPr>
        <p:spPr>
          <a:xfrm rot="5400000">
            <a:off x="8983110" y="4412425"/>
            <a:ext cx="1418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err="1"/>
              <a:t>Tranching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7792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CB462-0713-4EF4-B3F3-66DB9D3F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7EE29E-A3BD-4723-8F17-F6CB6E59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85F1-29EE-41C1-B2AF-BD73218D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7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53AD54-841E-4EB1-B3AE-732D483C7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Robustness			Equity capital = buffer/redundancies</a:t>
            </a:r>
          </a:p>
          <a:p>
            <a:r>
              <a:rPr lang="en-US" dirty="0"/>
              <a:t>Resilience:   		Efficient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Debt Restructuring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				Lender of last resort </a:t>
            </a:r>
            <a:r>
              <a:rPr lang="en-US" dirty="0"/>
              <a:t>by central banks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A0E14-1F87-491C-8FA6-15BD6753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2011E5-548A-402D-BFFF-2C4503E6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“Financial Markets Whipsaw”</a:t>
            </a:r>
          </a:p>
        </p:txBody>
      </p:sp>
    </p:spTree>
    <p:extLst>
      <p:ext uri="{BB962C8B-B14F-4D97-AF65-F5344CB8AC3E}">
        <p14:creationId xmlns:p14="http://schemas.microsoft.com/office/powerpoint/2010/main" val="2043027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86126A-60CD-4240-984C-099D02CF6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March 2020 shivers </a:t>
            </a:r>
            <a:r>
              <a:rPr lang="en-US" dirty="0"/>
              <a:t>followed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 recovery</a:t>
            </a:r>
          </a:p>
          <a:p>
            <a:pPr lvl="1"/>
            <a:r>
              <a:rPr lang="en-US" b="1" dirty="0">
                <a:latin typeface="+mn-lt"/>
              </a:rPr>
              <a:t>Stock market </a:t>
            </a:r>
            <a:r>
              <a:rPr lang="en-US" dirty="0"/>
              <a:t>record heights – IPOs like during NASDAQ bubble</a:t>
            </a:r>
          </a:p>
          <a:p>
            <a:pPr lvl="1"/>
            <a:r>
              <a:rPr lang="en-US" b="1" dirty="0">
                <a:latin typeface="+mn-lt"/>
              </a:rPr>
              <a:t>Corporate bond market</a:t>
            </a:r>
            <a:r>
              <a:rPr lang="en-US" dirty="0"/>
              <a:t> 	      		</a:t>
            </a:r>
            <a:r>
              <a:rPr lang="en-US" sz="3600" b="1" dirty="0">
                <a:solidFill>
                  <a:srgbClr val="487B78"/>
                </a:solidFill>
              </a:rPr>
              <a:t>CB: Tail risk removal</a:t>
            </a:r>
            <a:endParaRPr lang="en-US" b="1" dirty="0">
              <a:solidFill>
                <a:srgbClr val="487B78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03028-2522-4B69-9242-250E8839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024BC0-2F21-45DC-A7C3-ABE013AF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+mn-lt"/>
              </a:rPr>
              <a:t>Financial</a:t>
            </a:r>
            <a:r>
              <a:rPr lang="en-US" dirty="0"/>
              <a:t> Markets </a:t>
            </a:r>
            <a:r>
              <a:rPr lang="en-US" b="1" dirty="0">
                <a:latin typeface="+mn-lt"/>
              </a:rPr>
              <a:t>Whipsaw</a:t>
            </a:r>
            <a:r>
              <a:rPr lang="en-US" dirty="0"/>
              <a:t>”: Stocks and Corporate Bonds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F14A9-5ED4-4A8C-863C-92F1F4E3E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8" b="1629"/>
          <a:stretch/>
        </p:blipFill>
        <p:spPr>
          <a:xfrm>
            <a:off x="413172" y="3920836"/>
            <a:ext cx="9040091" cy="5187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74AF45-BA73-4862-AF72-3916C75377E4}"/>
              </a:ext>
            </a:extLst>
          </p:cNvPr>
          <p:cNvSpPr txBox="1"/>
          <p:nvPr/>
        </p:nvSpPr>
        <p:spPr>
          <a:xfrm>
            <a:off x="1602591" y="3876575"/>
            <a:ext cx="3157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487B78"/>
                </a:solidFill>
                <a:latin typeface="+mj-lt"/>
              </a:rPr>
              <a:t>Record </a:t>
            </a:r>
            <a:r>
              <a:rPr lang="en-US" sz="3200" b="1" i="1" dirty="0">
                <a:solidFill>
                  <a:srgbClr val="487B78"/>
                </a:solidFill>
              </a:rPr>
              <a:t>corporate </a:t>
            </a:r>
          </a:p>
          <a:p>
            <a:r>
              <a:rPr lang="en-US" sz="3200" b="1" i="1" dirty="0">
                <a:solidFill>
                  <a:srgbClr val="487B78"/>
                </a:solidFill>
              </a:rPr>
              <a:t>bond issuance</a:t>
            </a:r>
          </a:p>
        </p:txBody>
      </p:sp>
    </p:spTree>
    <p:extLst>
      <p:ext uri="{BB962C8B-B14F-4D97-AF65-F5344CB8AC3E}">
        <p14:creationId xmlns:p14="http://schemas.microsoft.com/office/powerpoint/2010/main" val="183708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179084-301F-4EA3-938A-155AF2597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2"/>
            <a:ext cx="15497386" cy="7613227"/>
          </a:xfrm>
        </p:spPr>
        <p:txBody>
          <a:bodyPr>
            <a:normAutofit/>
          </a:bodyPr>
          <a:lstStyle/>
          <a:p>
            <a:r>
              <a:rPr lang="en-US" dirty="0"/>
              <a:t>Health: Pandemic – Covid-19</a:t>
            </a:r>
          </a:p>
          <a:p>
            <a:r>
              <a:rPr lang="en-US" dirty="0"/>
              <a:t>Antibiotic resistance </a:t>
            </a:r>
          </a:p>
          <a:p>
            <a:r>
              <a:rPr lang="en-US" dirty="0"/>
              <a:t>Financial Crises</a:t>
            </a:r>
          </a:p>
          <a:p>
            <a:r>
              <a:rPr lang="en-US" dirty="0"/>
              <a:t>Cyberattacks</a:t>
            </a:r>
          </a:p>
          <a:p>
            <a:r>
              <a:rPr lang="en-US" dirty="0"/>
              <a:t>Natural disaster	</a:t>
            </a:r>
            <a:r>
              <a:rPr lang="en-US" sz="2800" dirty="0"/>
              <a:t>… better building of infrastructure</a:t>
            </a:r>
            <a:endParaRPr lang="en-US" dirty="0"/>
          </a:p>
          <a:p>
            <a:r>
              <a:rPr lang="en-US" dirty="0"/>
              <a:t>Uncertainty with new technologies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b="1" dirty="0"/>
              <a:t>+</a:t>
            </a:r>
            <a:r>
              <a:rPr lang="en-US" dirty="0"/>
              <a:t> Crises come typically in pairs/triplets ...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Resilience</a:t>
            </a:r>
            <a:r>
              <a:rPr lang="en-US" dirty="0"/>
              <a:t> discussed everywhere</a:t>
            </a:r>
          </a:p>
          <a:p>
            <a:pPr lvl="1"/>
            <a:r>
              <a:rPr lang="en-US" dirty="0"/>
              <a:t>robustness, risk avoidance, …, redundancies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ECE70-F870-4B31-9510-B99CC186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EFB359-E852-457B-AB5B-EBAEA5C3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2" y="249767"/>
            <a:ext cx="15497387" cy="1138767"/>
          </a:xfrm>
        </p:spPr>
        <p:txBody>
          <a:bodyPr>
            <a:normAutofit/>
          </a:bodyPr>
          <a:lstStyle/>
          <a:p>
            <a:r>
              <a:rPr lang="en-US" dirty="0"/>
              <a:t>Living in a World with Recurrent Shocks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9748E-5C4B-4477-8C3D-B33694F77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192" r="37731"/>
                    </a14:imgEffect>
                  </a14:imgLayer>
                </a14:imgProps>
              </a:ext>
            </a:extLst>
          </a:blip>
          <a:srcRect r="58077"/>
          <a:stretch/>
        </p:blipFill>
        <p:spPr>
          <a:xfrm>
            <a:off x="6590154" y="1233259"/>
            <a:ext cx="915677" cy="1008502"/>
          </a:xfrm>
          <a:prstGeom prst="ellipse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C3DDE92-CCC2-4AA6-8300-2C7AC334BB3F}"/>
              </a:ext>
            </a:extLst>
          </p:cNvPr>
          <p:cNvSpPr/>
          <p:nvPr/>
        </p:nvSpPr>
        <p:spPr>
          <a:xfrm>
            <a:off x="143100" y="5928066"/>
            <a:ext cx="685800" cy="637154"/>
          </a:xfrm>
          <a:prstGeom prst="rightArrow">
            <a:avLst/>
          </a:prstGeom>
          <a:solidFill>
            <a:srgbClr val="88A891"/>
          </a:solidFill>
          <a:ln>
            <a:solidFill>
              <a:srgbClr val="88A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0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CB261C-BBC4-4531-A595-529DEA0FFC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2738948" cy="7017174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March 2020 shivers </a:t>
                </a:r>
                <a:r>
                  <a:rPr lang="en-US" dirty="0"/>
                  <a:t>followed by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 recovery</a:t>
                </a:r>
              </a:p>
              <a:p>
                <a:pPr lvl="1"/>
                <a:r>
                  <a:rPr lang="en-US" b="1" dirty="0"/>
                  <a:t>Stock market </a:t>
                </a:r>
                <a:r>
                  <a:rPr lang="en-US" dirty="0"/>
                  <a:t>record heights – IPOs like during NASDAQ bubble</a:t>
                </a:r>
              </a:p>
              <a:p>
                <a:pPr lvl="1"/>
                <a:r>
                  <a:rPr lang="en-US" b="1" dirty="0"/>
                  <a:t>Corporate bond market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b="1" dirty="0">
                    <a:latin typeface="+mn-lt"/>
                  </a:rPr>
                  <a:t>Gov. bond market shivers</a:t>
                </a:r>
                <a:r>
                  <a:rPr lang="en-US" dirty="0"/>
                  <a:t>	</a:t>
                </a:r>
                <a:r>
                  <a:rPr lang="en-US" sz="3600" b="1" dirty="0">
                    <a:solidFill>
                      <a:srgbClr val="487B78"/>
                    </a:solidFill>
                  </a:rPr>
                  <a:t>CB: Market maker of last resort</a:t>
                </a:r>
                <a:endParaRPr lang="en-US" b="1" dirty="0">
                  <a:solidFill>
                    <a:srgbClr val="487B78"/>
                  </a:solidFill>
                </a:endParaRPr>
              </a:p>
              <a:p>
                <a:pPr lvl="2"/>
                <a:r>
                  <a:rPr lang="en-US" dirty="0"/>
                  <a:t>What’s a safe asset?</a:t>
                </a:r>
                <a:endParaRPr lang="en-US" sz="2400" dirty="0"/>
              </a:p>
              <a:p>
                <a:pPr lvl="3"/>
                <a:r>
                  <a:rPr lang="en-US" b="1" dirty="0">
                    <a:latin typeface="+mn-lt"/>
                  </a:rPr>
                  <a:t>Good friend analog:</a:t>
                </a:r>
                <a:r>
                  <a:rPr lang="en-US" dirty="0"/>
                  <a:t>	  can sell at</a:t>
                </a:r>
              </a:p>
              <a:p>
                <a:pPr lvl="4"/>
                <a:r>
                  <a:rPr lang="en-US" dirty="0"/>
                  <a:t>High price and </a:t>
                </a:r>
              </a:p>
              <a:p>
                <a:pPr lvl="4"/>
                <a:r>
                  <a:rPr lang="en-US" dirty="0"/>
                  <a:t>Low bid-ask spread (even at crises times)	</a:t>
                </a:r>
              </a:p>
              <a:p>
                <a:pPr lvl="3"/>
                <a:r>
                  <a:rPr lang="en-US" dirty="0"/>
                  <a:t>Precautionary savings</a:t>
                </a:r>
              </a:p>
              <a:p>
                <a:pPr lvl="4"/>
                <a:r>
                  <a:rPr lang="en-US" dirty="0"/>
                  <a:t>Asset Price = E[PV(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cash flows</a:t>
                </a:r>
                <a:r>
                  <a:rPr lang="en-US" dirty="0"/>
                  <a:t>)] + E[PV(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service flows</a:t>
                </a:r>
                <a:r>
                  <a:rPr lang="en-US" dirty="0"/>
                  <a:t>)]</a:t>
                </a:r>
              </a:p>
              <a:p>
                <a:pPr lvl="4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Low (cash flow) interest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b="1" dirty="0">
                    <a:latin typeface="+mn-lt"/>
                  </a:rPr>
                  <a:t>Safe asset tautology:</a:t>
                </a:r>
                <a:r>
                  <a:rPr lang="en-US" dirty="0"/>
                  <a:t> 	pop like a bubble</a:t>
                </a:r>
              </a:p>
              <a:p>
                <a:pPr lvl="4"/>
                <a:endParaRPr lang="en-US" dirty="0"/>
              </a:p>
              <a:p>
                <a:pPr lvl="4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CB261C-BBC4-4531-A595-529DEA0FF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2738948" cy="7017174"/>
              </a:xfrm>
              <a:blipFill>
                <a:blip r:embed="rId2"/>
                <a:stretch>
                  <a:fillRect l="-1292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BC187D-6EB3-45EF-B257-467233F5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E5ECD7-831E-442C-BEB7-312035B4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“Financial Markets Whipsaw”: US Treasury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3D730-B57B-42AD-8E67-0B4FF88F2D0E}"/>
              </a:ext>
            </a:extLst>
          </p:cNvPr>
          <p:cNvSpPr txBox="1"/>
          <p:nvPr/>
        </p:nvSpPr>
        <p:spPr>
          <a:xfrm>
            <a:off x="8250842" y="3620714"/>
            <a:ext cx="3102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to preserve safe asset status</a:t>
            </a:r>
          </a:p>
        </p:txBody>
      </p:sp>
    </p:spTree>
    <p:extLst>
      <p:ext uri="{BB962C8B-B14F-4D97-AF65-F5344CB8AC3E}">
        <p14:creationId xmlns:p14="http://schemas.microsoft.com/office/powerpoint/2010/main" val="290229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CB261C-BBC4-4531-A595-529DEA0FF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March 2020 shivers </a:t>
            </a:r>
            <a:r>
              <a:rPr lang="en-US" dirty="0"/>
              <a:t>followed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 recovery</a:t>
            </a:r>
          </a:p>
          <a:p>
            <a:pPr lvl="1"/>
            <a:r>
              <a:rPr lang="en-US" b="1" dirty="0">
                <a:latin typeface="+mn-lt"/>
              </a:rPr>
              <a:t>Gov. bond market shivers</a:t>
            </a:r>
            <a:r>
              <a:rPr lang="en-US" dirty="0"/>
              <a:t>	</a:t>
            </a:r>
            <a:r>
              <a:rPr lang="en-US" sz="3600" b="1" dirty="0">
                <a:solidFill>
                  <a:srgbClr val="487B78"/>
                </a:solidFill>
              </a:rPr>
              <a:t>CB: Market maker of last resort</a:t>
            </a:r>
            <a:endParaRPr lang="en-US" b="1" dirty="0">
              <a:solidFill>
                <a:srgbClr val="487B78"/>
              </a:solidFill>
            </a:endParaRPr>
          </a:p>
          <a:p>
            <a:pPr lvl="2"/>
            <a:r>
              <a:rPr lang="en-US" dirty="0"/>
              <a:t>What’s a safe asset?	</a:t>
            </a:r>
            <a:endParaRPr lang="en-US" sz="2400" dirty="0"/>
          </a:p>
          <a:p>
            <a:pPr lvl="3"/>
            <a:r>
              <a:rPr lang="en-US" dirty="0"/>
              <a:t>Good friend:	can sell at high price and </a:t>
            </a:r>
            <a:r>
              <a:rPr lang="en-US" b="1" dirty="0">
                <a:solidFill>
                  <a:srgbClr val="487B78"/>
                </a:solidFill>
              </a:rPr>
              <a:t>low-bid ask spread </a:t>
            </a:r>
            <a:r>
              <a:rPr lang="en-US" dirty="0"/>
              <a:t>in crisis times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BC187D-6EB3-45EF-B257-467233F5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E5ECD7-831E-442C-BEB7-312035B4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“Financial Markets Whipsaw”: US Treasury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18129-1EE7-4739-86C3-B1EE27C63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68" y="3540780"/>
            <a:ext cx="7983922" cy="5675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B23694-1DD6-4FE0-BCDF-C74B1E3E4257}"/>
              </a:ext>
            </a:extLst>
          </p:cNvPr>
          <p:cNvSpPr txBox="1"/>
          <p:nvPr/>
        </p:nvSpPr>
        <p:spPr>
          <a:xfrm>
            <a:off x="2967282" y="4758117"/>
            <a:ext cx="3171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Lacking 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Market Making Capacity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5E48B-4A60-4890-84DD-D63DA61475D7}"/>
              </a:ext>
            </a:extLst>
          </p:cNvPr>
          <p:cNvSpPr txBox="1"/>
          <p:nvPr/>
        </p:nvSpPr>
        <p:spPr>
          <a:xfrm>
            <a:off x="6967242" y="8376429"/>
            <a:ext cx="141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Duffie</a:t>
            </a:r>
            <a:r>
              <a:rPr lang="en-US" dirty="0">
                <a:latin typeface="+mj-lt"/>
              </a:rPr>
              <a:t> (2020)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3D730-B57B-42AD-8E67-0B4FF88F2D0E}"/>
              </a:ext>
            </a:extLst>
          </p:cNvPr>
          <p:cNvSpPr txBox="1"/>
          <p:nvPr/>
        </p:nvSpPr>
        <p:spPr>
          <a:xfrm>
            <a:off x="12251342" y="2241494"/>
            <a:ext cx="3102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to preserve safe asset status</a:t>
            </a:r>
          </a:p>
        </p:txBody>
      </p:sp>
    </p:spTree>
    <p:extLst>
      <p:ext uri="{BB962C8B-B14F-4D97-AF65-F5344CB8AC3E}">
        <p14:creationId xmlns:p14="http://schemas.microsoft.com/office/powerpoint/2010/main" val="3931407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68AB10-A05C-49E3-9B04-4544D9EEF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Resilience:</a:t>
                </a:r>
              </a:p>
              <a:p>
                <a:pPr lvl="1"/>
                <a:r>
                  <a:rPr lang="en-US" dirty="0"/>
                  <a:t>Prior to shock: 	Low fiscal debt levels</a:t>
                </a:r>
              </a:p>
              <a:p>
                <a:pPr lvl="1"/>
                <a:r>
                  <a:rPr lang="en-US" dirty="0"/>
                  <a:t>During shock:	Fiscal countercyclical response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Be aware of interest rate spikes – loss of safe asset status</a:t>
                </a:r>
              </a:p>
              <a:p>
                <a:endParaRPr lang="en-US" dirty="0"/>
              </a:p>
              <a:p>
                <a:r>
                  <a:rPr lang="en-US" dirty="0"/>
                  <a:t>New metric:</a:t>
                </a:r>
              </a:p>
              <a:p>
                <a:pPr lvl="1"/>
                <a:r>
                  <a:rPr lang="en-US" dirty="0"/>
                  <a:t>Value at Risk (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Debt servicing cost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) instead of </a:t>
                </a:r>
                <a:r>
                  <a:rPr lang="en-US" b="1" dirty="0"/>
                  <a:t>Debt/GDP</a:t>
                </a:r>
              </a:p>
              <a:p>
                <a:pPr lvl="1"/>
                <a:endParaRPr lang="en-US" b="1" dirty="0">
                  <a:solidFill>
                    <a:schemeClr val="bg1"/>
                  </a:solidFill>
                </a:endParaRPr>
              </a:p>
              <a:p>
                <a:r>
                  <a:rPr lang="en-US" dirty="0"/>
                  <a:t>Low interest rate environment</a:t>
                </a:r>
              </a:p>
              <a:p>
                <a:pPr lvl="1"/>
                <a:r>
                  <a:rPr lang="en-US" dirty="0"/>
                  <a:t>More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fiscal policy space</a:t>
                </a:r>
                <a:r>
                  <a:rPr lang="en-US" dirty="0"/>
                  <a:t>, esp.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Less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monetary policy space </a:t>
                </a:r>
                <a:r>
                  <a:rPr lang="en-US" dirty="0"/>
                  <a:t>… hit ZLB/Reversal Rate</a:t>
                </a:r>
              </a:p>
              <a:p>
                <a:pPr lvl="1"/>
                <a:endParaRPr lang="en-US" b="1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68AB10-A05C-49E3-9B04-4544D9EEF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2" t="-2085" b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80186-566A-4E2A-B8B9-66599336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A5F65C-2A05-433B-9D75-5B0FF7C6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High </a:t>
            </a:r>
            <a:r>
              <a:rPr lang="en-US" dirty="0"/>
              <a:t>Public Debt </a:t>
            </a:r>
            <a:r>
              <a:rPr lang="en-US" b="0" dirty="0"/>
              <a:t>at Low Interest Rate</a:t>
            </a:r>
          </a:p>
        </p:txBody>
      </p:sp>
    </p:spTree>
    <p:extLst>
      <p:ext uri="{BB962C8B-B14F-4D97-AF65-F5344CB8AC3E}">
        <p14:creationId xmlns:p14="http://schemas.microsoft.com/office/powerpoint/2010/main" val="867433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BBBD0E-1F09-4D52-9ED5-27DC4A542F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5497386" cy="766888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Debt/GDP vs. </a:t>
                </a:r>
                <a:r>
                  <a:rPr lang="en-US" dirty="0"/>
                  <a:t>Value at Risk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Debt servicing cost</a:t>
                </a:r>
                <a:r>
                  <a:rPr lang="en-US" dirty="0">
                    <a:solidFill>
                      <a:schemeClr val="tx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/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lvl="3"/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Why is government debt interest rate so low?</a:t>
                </a:r>
                <a:b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BBBD0E-1F09-4D52-9ED5-27DC4A542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5497386" cy="7668886"/>
              </a:xfrm>
              <a:blipFill>
                <a:blip r:embed="rId2"/>
                <a:stretch>
                  <a:fillRect l="-1062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98D71E-FD03-4500-80F2-746F0239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E91610-76AB-49FD-A881-5964D28E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High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Public </a:t>
            </a:r>
            <a:r>
              <a:rPr lang="en-US" b="1" dirty="0">
                <a:latin typeface="+mn-lt"/>
              </a:rPr>
              <a:t>Debt</a:t>
            </a:r>
            <a:r>
              <a:rPr lang="en-US" dirty="0"/>
              <a:t> Levels, but </a:t>
            </a:r>
            <a:r>
              <a:rPr lang="en-US" b="1" dirty="0">
                <a:latin typeface="+mn-lt"/>
              </a:rPr>
              <a:t>low</a:t>
            </a:r>
            <a:r>
              <a:rPr lang="en-US" dirty="0"/>
              <a:t> interest </a:t>
            </a:r>
            <a:r>
              <a:rPr lang="en-US" b="1" dirty="0">
                <a:latin typeface="+mn-lt"/>
              </a:rPr>
              <a:t>rates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085F2-4AF5-4612-9A53-8505ED982E53}"/>
              </a:ext>
            </a:extLst>
          </p:cNvPr>
          <p:cNvSpPr txBox="1"/>
          <p:nvPr/>
        </p:nvSpPr>
        <p:spPr>
          <a:xfrm>
            <a:off x="552893" y="8649902"/>
            <a:ext cx="12281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See Brunnermeier, Merkel, Sannikov (2020). “Debt as safe asset: Mining the Bubble”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135B2-ED09-4BA7-8E68-07E1B5700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6" y="2125045"/>
            <a:ext cx="7775379" cy="56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02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0C2EE8-4E99-4947-A27B-CAA773CC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CA3D7-5F2D-411B-86FB-47D6B78F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2" y="249767"/>
            <a:ext cx="16108372" cy="1138767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="1" dirty="0">
                <a:latin typeface="+mn-lt"/>
              </a:rPr>
              <a:t>Inflation Whipsaw</a:t>
            </a:r>
            <a:r>
              <a:rPr lang="en-US" dirty="0"/>
              <a:t>”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5386C2-45BD-4C7D-B157-EF0BE918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375" y="1615811"/>
            <a:ext cx="9212783" cy="70183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2 traps  </a:t>
            </a:r>
            <a:r>
              <a:rPr lang="en-US" sz="3600" dirty="0">
                <a:latin typeface="+mn-lt"/>
              </a:rPr>
              <a:t>(“resilience destroyers”)</a:t>
            </a:r>
          </a:p>
          <a:p>
            <a:pPr lvl="1"/>
            <a:r>
              <a:rPr lang="en-US" dirty="0"/>
              <a:t>Deflation trap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Inflation trap</a:t>
            </a:r>
            <a:r>
              <a:rPr lang="en-US" dirty="0"/>
              <a:t>	(fiscal + financial dominance)</a:t>
            </a:r>
          </a:p>
          <a:p>
            <a:pPr lvl="1"/>
            <a:endParaRPr lang="en-US" b="1" dirty="0"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E3C2B81-DF13-42BD-B0E4-0F53FF64FD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0" y="2456683"/>
            <a:ext cx="5897418" cy="61044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2EB686-96AD-4EA2-90B0-225181B50195}"/>
              </a:ext>
            </a:extLst>
          </p:cNvPr>
          <p:cNvSpPr txBox="1"/>
          <p:nvPr/>
        </p:nvSpPr>
        <p:spPr>
          <a:xfrm rot="16200000">
            <a:off x="-124311" y="6061998"/>
            <a:ext cx="12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33456E-F96E-41BD-B1FE-75E033C9561D}"/>
              </a:ext>
            </a:extLst>
          </p:cNvPr>
          <p:cNvSpPr txBox="1"/>
          <p:nvPr/>
        </p:nvSpPr>
        <p:spPr>
          <a:xfrm>
            <a:off x="296875" y="1768265"/>
            <a:ext cx="5626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 Year Breakeven Inflation Rate (TIPS)</a:t>
            </a:r>
          </a:p>
        </p:txBody>
      </p:sp>
    </p:spTree>
    <p:extLst>
      <p:ext uri="{BB962C8B-B14F-4D97-AF65-F5344CB8AC3E}">
        <p14:creationId xmlns:p14="http://schemas.microsoft.com/office/powerpoint/2010/main" val="30659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5DBFDC-84B8-4E7E-8BE8-547E15490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Stimulus checks      checking accounts at Banks     hold reserves at Fed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err="1"/>
              <a:t>Fed</a:t>
            </a:r>
            <a:r>
              <a:rPr lang="en-US" dirty="0"/>
              <a:t> buys Government debt (QE)     Government issues debt to finance stimulus</a:t>
            </a:r>
          </a:p>
          <a:p>
            <a:r>
              <a:rPr lang="en-US" dirty="0"/>
              <a:t>Personal savings due to increase uncertainty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3D02D-3202-4FD1-AD7D-977C88B2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54BEE7-A756-4E22-B02E-4AC26959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“Inflation Whipsaw”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AEC07-B5C0-4FF0-8BDD-9ECAA0986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27" y="3584174"/>
            <a:ext cx="7416673" cy="531005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C1638CA-43FF-4135-B82C-367301B782A0}"/>
              </a:ext>
            </a:extLst>
          </p:cNvPr>
          <p:cNvSpPr/>
          <p:nvPr/>
        </p:nvSpPr>
        <p:spPr>
          <a:xfrm>
            <a:off x="3795165" y="1699327"/>
            <a:ext cx="388417" cy="283222"/>
          </a:xfrm>
          <a:prstGeom prst="rightArrow">
            <a:avLst/>
          </a:prstGeom>
          <a:noFill/>
          <a:ln>
            <a:solidFill>
              <a:srgbClr val="487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3FA7867-0CCC-4F97-8E8D-F118F8E3288A}"/>
              </a:ext>
            </a:extLst>
          </p:cNvPr>
          <p:cNvSpPr/>
          <p:nvPr/>
        </p:nvSpPr>
        <p:spPr>
          <a:xfrm>
            <a:off x="9388244" y="1699327"/>
            <a:ext cx="388417" cy="283222"/>
          </a:xfrm>
          <a:prstGeom prst="rightArrow">
            <a:avLst/>
          </a:prstGeom>
          <a:noFill/>
          <a:ln>
            <a:solidFill>
              <a:srgbClr val="487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2B25BBA-7A88-45F6-9A11-4697C410B946}"/>
              </a:ext>
            </a:extLst>
          </p:cNvPr>
          <p:cNvSpPr/>
          <p:nvPr/>
        </p:nvSpPr>
        <p:spPr>
          <a:xfrm>
            <a:off x="872591" y="2132641"/>
            <a:ext cx="388417" cy="283222"/>
          </a:xfrm>
          <a:prstGeom prst="rightArrow">
            <a:avLst/>
          </a:prstGeom>
          <a:noFill/>
          <a:ln>
            <a:solidFill>
              <a:srgbClr val="487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0E79538-4F3F-48D5-BFAE-916F54A23BA5}"/>
              </a:ext>
            </a:extLst>
          </p:cNvPr>
          <p:cNvSpPr/>
          <p:nvPr/>
        </p:nvSpPr>
        <p:spPr>
          <a:xfrm>
            <a:off x="7272042" y="2273623"/>
            <a:ext cx="388417" cy="283222"/>
          </a:xfrm>
          <a:prstGeom prst="rightArrow">
            <a:avLst/>
          </a:prstGeom>
          <a:noFill/>
          <a:ln>
            <a:solidFill>
              <a:srgbClr val="487B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73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0C2EE8-4E99-4947-A27B-CAA773CC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CA3D7-5F2D-411B-86FB-47D6B78F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2" y="249767"/>
            <a:ext cx="16108372" cy="1138767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="1" dirty="0">
                <a:latin typeface="+mn-lt"/>
              </a:rPr>
              <a:t>Inflation Whipsaw</a:t>
            </a:r>
            <a:r>
              <a:rPr lang="en-US" dirty="0"/>
              <a:t>”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5386C2-45BD-4C7D-B157-EF0BE918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375" y="1615811"/>
            <a:ext cx="9212783" cy="70183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2 traps  </a:t>
            </a:r>
            <a:r>
              <a:rPr lang="en-US" sz="3600" dirty="0">
                <a:latin typeface="+mn-lt"/>
              </a:rPr>
              <a:t>(“resilience destroyers”)</a:t>
            </a:r>
          </a:p>
          <a:p>
            <a:pPr lvl="1"/>
            <a:r>
              <a:rPr lang="en-US" dirty="0"/>
              <a:t>Deflation trap</a:t>
            </a:r>
          </a:p>
          <a:p>
            <a:pPr lvl="1"/>
            <a:r>
              <a:rPr lang="en-US" dirty="0"/>
              <a:t>Inflation trap	(fiscal + financial dominance)</a:t>
            </a:r>
          </a:p>
          <a:p>
            <a:pPr lvl="1"/>
            <a:endParaRPr lang="en-US" b="1" dirty="0">
              <a:latin typeface="+mn-lt"/>
            </a:endParaRPr>
          </a:p>
          <a:p>
            <a:r>
              <a:rPr lang="en-US" sz="3600" b="1" dirty="0">
                <a:latin typeface="+mn-lt"/>
              </a:rPr>
              <a:t>Independence </a:t>
            </a:r>
            <a:r>
              <a:rPr lang="en-US" dirty="0"/>
              <a:t>central bank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+ </a:t>
            </a:r>
            <a:r>
              <a:rPr lang="en-US" sz="3600" b="1" dirty="0" err="1">
                <a:latin typeface="+mn-lt"/>
              </a:rPr>
              <a:t>MacroPru</a:t>
            </a:r>
            <a:endParaRPr lang="en-US" sz="3600" dirty="0"/>
          </a:p>
          <a:p>
            <a:pPr lvl="1"/>
            <a:r>
              <a:rPr lang="en-US" dirty="0"/>
              <a:t>Accelerator and breaks</a:t>
            </a:r>
          </a:p>
        </p:txBody>
      </p:sp>
      <p:pic>
        <p:nvPicPr>
          <p:cNvPr id="18" name="Picture 2" descr="https://cdn.vox-cdn.com/thumbor/wPvH0FSn_wBmJynw34cVeW5PXmc=/0x0:6000x3000/1200x800/filters:focal(2520x1020:3480x1980)/cdn.vox-cdn.com/uploads/chorus_image/image/63166115/fe_teaser_190220_v2_2019_02_21_09_46_52_34front_1_40mm.0.jpg">
            <a:extLst>
              <a:ext uri="{FF2B5EF4-FFF2-40B4-BE49-F238E27FC236}">
                <a16:creationId xmlns:a16="http://schemas.microsoft.com/office/drawing/2014/main" id="{53D62DF1-06C9-4BB7-8BDB-597F05EDB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92" y="5542173"/>
            <a:ext cx="3374351" cy="22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3C2B81-DF13-42BD-B0E4-0F53FF64FD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0" y="2456683"/>
            <a:ext cx="5897418" cy="61044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2EB686-96AD-4EA2-90B0-225181B50195}"/>
              </a:ext>
            </a:extLst>
          </p:cNvPr>
          <p:cNvSpPr txBox="1"/>
          <p:nvPr/>
        </p:nvSpPr>
        <p:spPr>
          <a:xfrm rot="16200000">
            <a:off x="-124311" y="6061998"/>
            <a:ext cx="12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33456E-F96E-41BD-B1FE-75E033C9561D}"/>
              </a:ext>
            </a:extLst>
          </p:cNvPr>
          <p:cNvSpPr txBox="1"/>
          <p:nvPr/>
        </p:nvSpPr>
        <p:spPr>
          <a:xfrm>
            <a:off x="296875" y="1768265"/>
            <a:ext cx="5626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 Year Breakeven Inflation Rate (TIPS)</a:t>
            </a:r>
          </a:p>
        </p:txBody>
      </p:sp>
    </p:spTree>
    <p:extLst>
      <p:ext uri="{BB962C8B-B14F-4D97-AF65-F5344CB8AC3E}">
        <p14:creationId xmlns:p14="http://schemas.microsoft.com/office/powerpoint/2010/main" val="1755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E314D8-4A76-4A28-BB6B-2FFC1620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2"/>
            <a:ext cx="15497386" cy="77801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Flight to safety in the US dollar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Fed interest rate cut and repo facility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6A292-B197-407B-96F2-1ABAAC54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4B782C-97B1-4619-B5A4-46A17946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Financial Crisis – just avoided in March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CD88A-E998-4725-817E-80492BAE8A1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9"/>
          <a:stretch/>
        </p:blipFill>
        <p:spPr bwMode="auto">
          <a:xfrm>
            <a:off x="805544" y="2315029"/>
            <a:ext cx="6117770" cy="5471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CA292-10FA-4F7A-93FA-453274743951}"/>
              </a:ext>
            </a:extLst>
          </p:cNvPr>
          <p:cNvSpPr txBox="1"/>
          <p:nvPr/>
        </p:nvSpPr>
        <p:spPr>
          <a:xfrm rot="18885896">
            <a:off x="6627377" y="4207859"/>
            <a:ext cx="2818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87B78"/>
                </a:solidFill>
              </a:rPr>
              <a:t>Size and speed!</a:t>
            </a:r>
          </a:p>
        </p:txBody>
      </p:sp>
    </p:spTree>
    <p:extLst>
      <p:ext uri="{BB962C8B-B14F-4D97-AF65-F5344CB8AC3E}">
        <p14:creationId xmlns:p14="http://schemas.microsoft.com/office/powerpoint/2010/main" val="25149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83C9E9-6174-4086-9729-C0E850C688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530773"/>
                <a:ext cx="15497386" cy="75772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Re-deployable redundancies/buffers + flexible responses</a:t>
                </a:r>
              </a:p>
              <a:p>
                <a:pPr lvl="2"/>
                <a:endParaRPr lang="en-US" dirty="0"/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Health</a:t>
                </a:r>
              </a:p>
              <a:p>
                <a:pPr lvl="1"/>
                <a:r>
                  <a:rPr lang="en-US" dirty="0"/>
                  <a:t>Vaccines to return to “new normal”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Macro</a:t>
                </a:r>
              </a:p>
              <a:p>
                <a:pPr lvl="1"/>
                <a:r>
                  <a:rPr lang="en-US" dirty="0"/>
                  <a:t>Low interest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more fiscal, less monetary resilience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Finance</a:t>
                </a:r>
              </a:p>
              <a:p>
                <a:pPr lvl="1"/>
                <a:r>
                  <a:rPr lang="en-US" dirty="0"/>
                  <a:t>Efficient debt restructuring	--    Capital requirements (buffers)</a:t>
                </a:r>
                <a:br>
                  <a:rPr lang="en-US" dirty="0"/>
                </a:br>
                <a:r>
                  <a:rPr lang="en-US" dirty="0"/>
                  <a:t>(to avoid debt overhang)</a:t>
                </a:r>
              </a:p>
              <a:p>
                <a:pPr lvl="1"/>
                <a:r>
                  <a:rPr lang="en-US" dirty="0"/>
                  <a:t>Flexible exchange rate	--    Foreign exchange reserves (buffers)</a:t>
                </a:r>
                <a:br>
                  <a:rPr lang="en-US" dirty="0"/>
                </a:br>
                <a:r>
                  <a:rPr lang="en-US" dirty="0"/>
                  <a:t>+ </a:t>
                </a:r>
                <a:r>
                  <a:rPr lang="en-US" dirty="0" err="1"/>
                  <a:t>MacroPru</a:t>
                </a:r>
                <a:r>
                  <a:rPr lang="en-US" dirty="0"/>
                  <a:t> (limited $-debt) 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Distributed Ledger Technology (DLT)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Global value chains</a:t>
                </a:r>
              </a:p>
              <a:p>
                <a:pPr lvl="1"/>
                <a:r>
                  <a:rPr lang="en-US" dirty="0"/>
                  <a:t>From “just in time” to “just in case”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Global geopolitics</a:t>
                </a:r>
                <a:r>
                  <a:rPr lang="en-US" dirty="0"/>
                  <a:t> – global role of the dollar</a:t>
                </a:r>
              </a:p>
              <a:p>
                <a:r>
                  <a:rPr lang="en-US" b="1" dirty="0">
                    <a:solidFill>
                      <a:srgbClr val="487B78"/>
                    </a:solidFill>
                  </a:rPr>
                  <a:t>Climate change</a:t>
                </a:r>
              </a:p>
              <a:p>
                <a:pPr lvl="1"/>
                <a:r>
                  <a:rPr lang="en-US" dirty="0"/>
                  <a:t>Avoid tipping points</a:t>
                </a:r>
              </a:p>
              <a:p>
                <a:pPr lvl="1"/>
                <a:r>
                  <a:rPr lang="en-US" dirty="0"/>
                  <a:t>Sustainability = resilience + no adverse trend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83C9E9-6174-4086-9729-C0E850C68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530773"/>
                <a:ext cx="15497386" cy="7577268"/>
              </a:xfrm>
              <a:blipFill>
                <a:blip r:embed="rId2"/>
                <a:stretch>
                  <a:fillRect l="-865" t="-2574" b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70870-7B73-499E-A35F-D9DA17B0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884B3A-7298-4039-9B0D-9C509459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and Policy Implications</a:t>
            </a:r>
          </a:p>
        </p:txBody>
      </p:sp>
    </p:spTree>
    <p:extLst>
      <p:ext uri="{BB962C8B-B14F-4D97-AF65-F5344CB8AC3E}">
        <p14:creationId xmlns:p14="http://schemas.microsoft.com/office/powerpoint/2010/main" val="4068754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6CB4E9-D970-4040-B617-D82F080DF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an increasingly complex society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Autocratic societies								</a:t>
            </a:r>
          </a:p>
          <a:p>
            <a:pPr lvl="1"/>
            <a:r>
              <a:rPr lang="en-US" dirty="0"/>
              <a:t>Seek </a:t>
            </a:r>
            <a:r>
              <a:rPr lang="en-US" b="1" dirty="0">
                <a:latin typeface="+mn-lt"/>
              </a:rPr>
              <a:t>robustness</a:t>
            </a:r>
            <a:r>
              <a:rPr lang="en-US" dirty="0"/>
              <a:t> – attractive feature after crises</a:t>
            </a:r>
          </a:p>
          <a:p>
            <a:pPr lvl="1"/>
            <a:r>
              <a:rPr lang="en-US" dirty="0"/>
              <a:t>Suppression, minimize movements/disruptions	</a:t>
            </a:r>
          </a:p>
          <a:p>
            <a:pPr lvl="1"/>
            <a:r>
              <a:rPr lang="en-US" dirty="0"/>
              <a:t>Surveillance</a:t>
            </a:r>
          </a:p>
          <a:p>
            <a:pPr lvl="1"/>
            <a:r>
              <a:rPr lang="en-US" dirty="0"/>
              <a:t>Tighten with each crisis … no rebound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Open/democratic society</a:t>
            </a:r>
          </a:p>
          <a:p>
            <a:pPr lvl="1"/>
            <a:r>
              <a:rPr lang="en-US" dirty="0"/>
              <a:t>More </a:t>
            </a:r>
            <a:r>
              <a:rPr lang="en-US" b="1" dirty="0">
                <a:latin typeface="+mn-lt"/>
              </a:rPr>
              <a:t>resilient</a:t>
            </a:r>
          </a:p>
          <a:p>
            <a:pPr lvl="1"/>
            <a:r>
              <a:rPr lang="en-US" dirty="0"/>
              <a:t>May appear wobbly when shock hits but </a:t>
            </a:r>
            <a:br>
              <a:rPr lang="en-US" dirty="0"/>
            </a:br>
            <a:r>
              <a:rPr lang="en-US" dirty="0"/>
              <a:t>internal mechanism allow for rebound</a:t>
            </a:r>
          </a:p>
          <a:p>
            <a:pPr lvl="1"/>
            <a:r>
              <a:rPr lang="en-US" dirty="0"/>
              <a:t>Open to mavericks</a:t>
            </a:r>
          </a:p>
          <a:p>
            <a:pPr lvl="1"/>
            <a:r>
              <a:rPr lang="en-US" dirty="0"/>
              <a:t>Transparency and more information flow/aggregation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50A12-E11F-402A-8560-8272AA26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880DC-F54D-469A-93BD-FF2E1A5D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Personal Conjecture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5FF86-A5FF-44FE-9291-C79910F24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1430" y="9270368"/>
            <a:ext cx="1065026" cy="1482643"/>
          </a:xfrm>
          <a:prstGeom prst="rect">
            <a:avLst/>
          </a:prstGeom>
        </p:spPr>
      </p:pic>
      <p:pic>
        <p:nvPicPr>
          <p:cNvPr id="6" name="Content Placeholder 17">
            <a:extLst>
              <a:ext uri="{FF2B5EF4-FFF2-40B4-BE49-F238E27FC236}">
                <a16:creationId xmlns:a16="http://schemas.microsoft.com/office/drawing/2014/main" id="{1FAEC6F8-FC84-4FD3-ABC3-A46364E46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955"/>
          <a:stretch/>
        </p:blipFill>
        <p:spPr>
          <a:xfrm flipH="1">
            <a:off x="702924" y="9282422"/>
            <a:ext cx="1065028" cy="1470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6585D6-76B4-4041-91FA-BD302B3B4C1E}"/>
              </a:ext>
            </a:extLst>
          </p:cNvPr>
          <p:cNvSpPr txBox="1"/>
          <p:nvPr/>
        </p:nvSpPr>
        <p:spPr>
          <a:xfrm>
            <a:off x="8626415" y="2110955"/>
            <a:ext cx="385163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487B78"/>
                </a:solidFill>
                <a:latin typeface="+mj-lt"/>
              </a:rPr>
              <a:t>Good in </a:t>
            </a:r>
          </a:p>
          <a:p>
            <a:endParaRPr lang="en-US" sz="3200" i="1" dirty="0">
              <a:solidFill>
                <a:srgbClr val="487B78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487B78"/>
                </a:solidFill>
                <a:latin typeface="+mj-lt"/>
              </a:rPr>
              <a:t>Enforcing rules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487B78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487B78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487B78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487B78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i="1" dirty="0">
              <a:solidFill>
                <a:srgbClr val="487B78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487B78"/>
                </a:solidFill>
                <a:latin typeface="+mj-lt"/>
              </a:rPr>
              <a:t>Invented universally </a:t>
            </a:r>
            <a:br>
              <a:rPr lang="en-US" sz="3200" i="1" dirty="0">
                <a:solidFill>
                  <a:srgbClr val="487B78"/>
                </a:solidFill>
                <a:latin typeface="+mj-lt"/>
              </a:rPr>
            </a:br>
            <a:r>
              <a:rPr lang="en-US" sz="3200" i="1" dirty="0">
                <a:solidFill>
                  <a:srgbClr val="487B78"/>
                </a:solidFill>
                <a:latin typeface="+mj-lt"/>
              </a:rPr>
              <a:t>accepted vaccines</a:t>
            </a:r>
          </a:p>
        </p:txBody>
      </p:sp>
    </p:spTree>
    <p:extLst>
      <p:ext uri="{BB962C8B-B14F-4D97-AF65-F5344CB8AC3E}">
        <p14:creationId xmlns:p14="http://schemas.microsoft.com/office/powerpoint/2010/main" val="123401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658848-FE01-4039-BAC0-CAC6963C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2"/>
            <a:ext cx="15497386" cy="782797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Robustness</a:t>
            </a:r>
            <a:r>
              <a:rPr lang="en-US" dirty="0">
                <a:latin typeface="+mn-lt"/>
              </a:rPr>
              <a:t>		</a:t>
            </a:r>
            <a:r>
              <a:rPr lang="en-US" dirty="0"/>
              <a:t>vs. </a:t>
            </a:r>
            <a:r>
              <a:rPr lang="en-US" b="1" dirty="0"/>
              <a:t>	   </a:t>
            </a:r>
            <a:r>
              <a:rPr lang="en-US" b="1" dirty="0">
                <a:latin typeface="+mn-lt"/>
              </a:rPr>
              <a:t>Resilience	</a:t>
            </a:r>
            <a:r>
              <a:rPr lang="en-US" dirty="0"/>
              <a:t>	</a:t>
            </a:r>
            <a:endParaRPr lang="en-US" b="1" dirty="0">
              <a:latin typeface="+mn-lt"/>
            </a:endParaRPr>
          </a:p>
          <a:p>
            <a:pPr lvl="1"/>
            <a:r>
              <a:rPr lang="en-US" dirty="0"/>
              <a:t>withstand, fault tolerant 		      Impact, but bounce back	</a:t>
            </a:r>
          </a:p>
          <a:p>
            <a:pPr lvl="2"/>
            <a:r>
              <a:rPr lang="en-US" dirty="0"/>
              <a:t>block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most</a:t>
            </a:r>
            <a:r>
              <a:rPr lang="en-US" dirty="0"/>
              <a:t> (known/unknow) shocks	           React to shocks		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35288" lvl="1" indent="0">
              <a:buNone/>
            </a:pPr>
            <a:r>
              <a:rPr lang="en-US" sz="1600" dirty="0"/>
              <a:t>	</a:t>
            </a:r>
            <a:endParaRPr lang="en-US" sz="1200" dirty="0"/>
          </a:p>
          <a:p>
            <a:pPr marL="335288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the oak</a:t>
            </a:r>
            <a:r>
              <a:rPr lang="en-US" dirty="0"/>
              <a:t>			    	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reed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Robustness barrier	</a:t>
            </a:r>
            <a:r>
              <a:rPr lang="en-US" sz="2800" b="1" dirty="0"/>
              <a:t>	</a:t>
            </a:r>
            <a:r>
              <a:rPr lang="en-US" dirty="0"/>
              <a:t>“</a:t>
            </a:r>
            <a:r>
              <a:rPr lang="en-US" i="1" dirty="0"/>
              <a:t>I bend, a bow, but I do not break</a:t>
            </a:r>
            <a:r>
              <a:rPr lang="en-US" dirty="0"/>
              <a:t>”	</a:t>
            </a:r>
            <a:br>
              <a:rPr lang="en-US" dirty="0"/>
            </a:br>
            <a:r>
              <a:rPr lang="en-US" sz="2800" dirty="0"/>
              <a:t>							La Fontaine	</a:t>
            </a:r>
          </a:p>
          <a:p>
            <a:r>
              <a:rPr lang="en-US" b="1" dirty="0">
                <a:latin typeface="+mn-lt"/>
              </a:rPr>
              <a:t>Volatility Paradox	</a:t>
            </a:r>
          </a:p>
          <a:p>
            <a:pPr lvl="1"/>
            <a:r>
              <a:rPr lang="en-US" dirty="0"/>
              <a:t>Learning to be resilient via small risk exposure (human immune system)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82011-C089-4D2D-AC66-81B4F22B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75E69F2E-CE1B-491B-9B42-30B8ABA9A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Robustness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Resilience 	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75E69F2E-CE1B-491B-9B42-30B8ABA9A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BFE8A2-A5DF-4968-B3AD-D421654F6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91" y="3143250"/>
            <a:ext cx="4746337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8B2F5-C68D-4C8F-90D6-87653526A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706" y="3277089"/>
            <a:ext cx="2690069" cy="2857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5EEE14-DB87-477E-A7F3-82DAEF08873B}"/>
              </a:ext>
            </a:extLst>
          </p:cNvPr>
          <p:cNvSpPr/>
          <p:nvPr/>
        </p:nvSpPr>
        <p:spPr>
          <a:xfrm>
            <a:off x="6576492" y="1725283"/>
            <a:ext cx="129396" cy="128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94625-EB5E-4DB8-BBCB-11790DA6876B}"/>
              </a:ext>
            </a:extLst>
          </p:cNvPr>
          <p:cNvSpPr>
            <a:spLocks noChangeAspect="1"/>
          </p:cNvSpPr>
          <p:nvPr/>
        </p:nvSpPr>
        <p:spPr>
          <a:xfrm>
            <a:off x="6901421" y="2300378"/>
            <a:ext cx="116456" cy="115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A575DE-6B76-49D0-8AFD-788D2209A3A7}"/>
              </a:ext>
            </a:extLst>
          </p:cNvPr>
          <p:cNvSpPr>
            <a:spLocks noChangeAspect="1"/>
          </p:cNvSpPr>
          <p:nvPr/>
        </p:nvSpPr>
        <p:spPr>
          <a:xfrm>
            <a:off x="7201307" y="2806740"/>
            <a:ext cx="104810" cy="1036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DE749-BE79-4FE3-BF8A-6D788FF238B5}"/>
              </a:ext>
            </a:extLst>
          </p:cNvPr>
          <p:cNvSpPr txBox="1"/>
          <p:nvPr/>
        </p:nvSpPr>
        <p:spPr>
          <a:xfrm rot="20056995">
            <a:off x="10991027" y="4928541"/>
            <a:ext cx="1918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487B78"/>
                </a:solidFill>
                <a:latin typeface="+mj-lt"/>
              </a:rPr>
              <a:t>Redeployable</a:t>
            </a:r>
            <a:r>
              <a:rPr lang="en-US" sz="2400" dirty="0">
                <a:solidFill>
                  <a:srgbClr val="487B78"/>
                </a:solidFill>
                <a:latin typeface="+mj-lt"/>
              </a:rPr>
              <a:t> </a:t>
            </a:r>
          </a:p>
          <a:p>
            <a:r>
              <a:rPr lang="en-US" sz="2400" dirty="0">
                <a:solidFill>
                  <a:srgbClr val="487B78"/>
                </a:solidFill>
                <a:latin typeface="+mj-lt"/>
              </a:rPr>
              <a:t>redundancies</a:t>
            </a:r>
          </a:p>
        </p:txBody>
      </p:sp>
    </p:spTree>
    <p:extLst>
      <p:ext uri="{BB962C8B-B14F-4D97-AF65-F5344CB8AC3E}">
        <p14:creationId xmlns:p14="http://schemas.microsoft.com/office/powerpoint/2010/main" val="4001198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B7F876-98AC-407F-BDB0-957A0A3E8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E26646-01E9-48FF-845A-A02A6174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A7A1F0-B367-4158-8AD0-7C610B00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299778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6FF0EA-93A5-4DE4-92A8-B1996F987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Japanese GDP </a:t>
            </a:r>
          </a:p>
          <a:p>
            <a:pPr lvl="1"/>
            <a:r>
              <a:rPr lang="en-US" dirty="0"/>
              <a:t>Lack of resilience after financial crisis, resilience after </a:t>
            </a:r>
            <a:r>
              <a:rPr lang="en-US" dirty="0" err="1"/>
              <a:t>Fukoshima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C4F3E-4B4D-47C6-8CD2-4E807810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F6E73D2-3DAD-402C-90CB-652E2F3900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+mn-lt"/>
                  </a:rPr>
                  <a:t>Resilience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b="1" dirty="0">
                    <a:latin typeface="+mn-lt"/>
                  </a:rPr>
                  <a:t> Risk and Growth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F6E73D2-3DAD-402C-90CB-652E2F390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226DEE-CA3C-42D5-8ADB-6EA965BE3884}"/>
              </a:ext>
            </a:extLst>
          </p:cNvPr>
          <p:cNvCxnSpPr/>
          <p:nvPr/>
        </p:nvCxnSpPr>
        <p:spPr>
          <a:xfrm flipV="1">
            <a:off x="2089396" y="3448351"/>
            <a:ext cx="6300983" cy="3617313"/>
          </a:xfrm>
          <a:prstGeom prst="line">
            <a:avLst/>
          </a:pr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832DED-9433-4D4D-9214-9503831DE711}"/>
              </a:ext>
            </a:extLst>
          </p:cNvPr>
          <p:cNvCxnSpPr/>
          <p:nvPr/>
        </p:nvCxnSpPr>
        <p:spPr>
          <a:xfrm flipV="1">
            <a:off x="2103039" y="4350309"/>
            <a:ext cx="6553290" cy="2848889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FF6F4BEE-10B5-49CF-84A9-3D2BCFE557A5}"/>
              </a:ext>
            </a:extLst>
          </p:cNvPr>
          <p:cNvSpPr/>
          <p:nvPr/>
        </p:nvSpPr>
        <p:spPr>
          <a:xfrm>
            <a:off x="2124282" y="5927234"/>
            <a:ext cx="2003677" cy="1177535"/>
          </a:xfrm>
          <a:custGeom>
            <a:avLst/>
            <a:gdLst>
              <a:gd name="connsiteX0" fmla="*/ 0 w 1085030"/>
              <a:gd name="connsiteY0" fmla="*/ 593623 h 593623"/>
              <a:gd name="connsiteX1" fmla="*/ 557561 w 1085030"/>
              <a:gd name="connsiteY1" fmla="*/ 292540 h 593623"/>
              <a:gd name="connsiteX2" fmla="*/ 747132 w 1085030"/>
              <a:gd name="connsiteY2" fmla="*/ 537867 h 593623"/>
              <a:gd name="connsiteX3" fmla="*/ 1037064 w 1085030"/>
              <a:gd name="connsiteY3" fmla="*/ 47213 h 593623"/>
              <a:gd name="connsiteX4" fmla="*/ 1081669 w 1085030"/>
              <a:gd name="connsiteY4" fmla="*/ 47213 h 593623"/>
              <a:gd name="connsiteX0" fmla="*/ 0 w 1037064"/>
              <a:gd name="connsiteY0" fmla="*/ 546410 h 546410"/>
              <a:gd name="connsiteX1" fmla="*/ 557561 w 1037064"/>
              <a:gd name="connsiteY1" fmla="*/ 245327 h 546410"/>
              <a:gd name="connsiteX2" fmla="*/ 747132 w 1037064"/>
              <a:gd name="connsiteY2" fmla="*/ 490654 h 546410"/>
              <a:gd name="connsiteX3" fmla="*/ 1037064 w 1037064"/>
              <a:gd name="connsiteY3" fmla="*/ 0 h 546410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1070518 w 1070518"/>
              <a:gd name="connsiteY3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92459 w 1070518"/>
              <a:gd name="connsiteY3" fmla="*/ 144964 h 624468"/>
              <a:gd name="connsiteX4" fmla="*/ 1070518 w 1070518"/>
              <a:gd name="connsiteY4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59005 w 1070518"/>
              <a:gd name="connsiteY3" fmla="*/ 100359 h 624468"/>
              <a:gd name="connsiteX4" fmla="*/ 1070518 w 1070518"/>
              <a:gd name="connsiteY4" fmla="*/ 0 h 624468"/>
              <a:gd name="connsiteX0" fmla="*/ 0 w 1099394"/>
              <a:gd name="connsiteY0" fmla="*/ 624468 h 624468"/>
              <a:gd name="connsiteX1" fmla="*/ 557561 w 1099394"/>
              <a:gd name="connsiteY1" fmla="*/ 323385 h 624468"/>
              <a:gd name="connsiteX2" fmla="*/ 747132 w 1099394"/>
              <a:gd name="connsiteY2" fmla="*/ 568712 h 624468"/>
              <a:gd name="connsiteX3" fmla="*/ 959005 w 1099394"/>
              <a:gd name="connsiteY3" fmla="*/ 100359 h 624468"/>
              <a:gd name="connsiteX4" fmla="*/ 1099394 w 1099394"/>
              <a:gd name="connsiteY4" fmla="*/ 0 h 624468"/>
              <a:gd name="connsiteX0" fmla="*/ 0 w 1099394"/>
              <a:gd name="connsiteY0" fmla="*/ 642515 h 642515"/>
              <a:gd name="connsiteX1" fmla="*/ 557561 w 1099394"/>
              <a:gd name="connsiteY1" fmla="*/ 341432 h 642515"/>
              <a:gd name="connsiteX2" fmla="*/ 747132 w 1099394"/>
              <a:gd name="connsiteY2" fmla="*/ 586759 h 642515"/>
              <a:gd name="connsiteX3" fmla="*/ 959005 w 1099394"/>
              <a:gd name="connsiteY3" fmla="*/ 118406 h 642515"/>
              <a:gd name="connsiteX4" fmla="*/ 1099394 w 1099394"/>
              <a:gd name="connsiteY4" fmla="*/ 0 h 642515"/>
              <a:gd name="connsiteX0" fmla="*/ 0 w 1113832"/>
              <a:gd name="connsiteY0" fmla="*/ 620858 h 620858"/>
              <a:gd name="connsiteX1" fmla="*/ 571999 w 1113832"/>
              <a:gd name="connsiteY1" fmla="*/ 341432 h 620858"/>
              <a:gd name="connsiteX2" fmla="*/ 761570 w 1113832"/>
              <a:gd name="connsiteY2" fmla="*/ 586759 h 620858"/>
              <a:gd name="connsiteX3" fmla="*/ 973443 w 1113832"/>
              <a:gd name="connsiteY3" fmla="*/ 118406 h 620858"/>
              <a:gd name="connsiteX4" fmla="*/ 1113832 w 1113832"/>
              <a:gd name="connsiteY4" fmla="*/ 0 h 620858"/>
              <a:gd name="connsiteX0" fmla="*/ 0 w 1106613"/>
              <a:gd name="connsiteY0" fmla="*/ 628077 h 628077"/>
              <a:gd name="connsiteX1" fmla="*/ 571999 w 1106613"/>
              <a:gd name="connsiteY1" fmla="*/ 348651 h 628077"/>
              <a:gd name="connsiteX2" fmla="*/ 761570 w 1106613"/>
              <a:gd name="connsiteY2" fmla="*/ 593978 h 628077"/>
              <a:gd name="connsiteX3" fmla="*/ 973443 w 1106613"/>
              <a:gd name="connsiteY3" fmla="*/ 125625 h 628077"/>
              <a:gd name="connsiteX4" fmla="*/ 1106613 w 1106613"/>
              <a:gd name="connsiteY4" fmla="*/ 0 h 628077"/>
              <a:gd name="connsiteX0" fmla="*/ 0 w 1092176"/>
              <a:gd name="connsiteY0" fmla="*/ 642515 h 642515"/>
              <a:gd name="connsiteX1" fmla="*/ 571999 w 1092176"/>
              <a:gd name="connsiteY1" fmla="*/ 363089 h 642515"/>
              <a:gd name="connsiteX2" fmla="*/ 761570 w 1092176"/>
              <a:gd name="connsiteY2" fmla="*/ 608416 h 642515"/>
              <a:gd name="connsiteX3" fmla="*/ 973443 w 1092176"/>
              <a:gd name="connsiteY3" fmla="*/ 140063 h 642515"/>
              <a:gd name="connsiteX4" fmla="*/ 1092176 w 1092176"/>
              <a:gd name="connsiteY4" fmla="*/ 0 h 64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176" h="642515">
                <a:moveTo>
                  <a:pt x="0" y="642515"/>
                </a:moveTo>
                <a:cubicBezTo>
                  <a:pt x="216519" y="496620"/>
                  <a:pt x="445071" y="368772"/>
                  <a:pt x="571999" y="363089"/>
                </a:cubicBezTo>
                <a:cubicBezTo>
                  <a:pt x="698927" y="357406"/>
                  <a:pt x="694663" y="645587"/>
                  <a:pt x="761570" y="608416"/>
                </a:cubicBezTo>
                <a:cubicBezTo>
                  <a:pt x="828477" y="571245"/>
                  <a:pt x="919545" y="234848"/>
                  <a:pt x="973443" y="140063"/>
                </a:cubicBezTo>
                <a:cubicBezTo>
                  <a:pt x="1027341" y="45278"/>
                  <a:pt x="1079166" y="24161"/>
                  <a:pt x="1092176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401BFE3-7106-4ECA-9550-E902C3B11DE4}"/>
              </a:ext>
            </a:extLst>
          </p:cNvPr>
          <p:cNvSpPr/>
          <p:nvPr/>
        </p:nvSpPr>
        <p:spPr>
          <a:xfrm>
            <a:off x="4074783" y="4842706"/>
            <a:ext cx="1990431" cy="1137846"/>
          </a:xfrm>
          <a:custGeom>
            <a:avLst/>
            <a:gdLst>
              <a:gd name="connsiteX0" fmla="*/ 0 w 1085030"/>
              <a:gd name="connsiteY0" fmla="*/ 593623 h 593623"/>
              <a:gd name="connsiteX1" fmla="*/ 557561 w 1085030"/>
              <a:gd name="connsiteY1" fmla="*/ 292540 h 593623"/>
              <a:gd name="connsiteX2" fmla="*/ 747132 w 1085030"/>
              <a:gd name="connsiteY2" fmla="*/ 537867 h 593623"/>
              <a:gd name="connsiteX3" fmla="*/ 1037064 w 1085030"/>
              <a:gd name="connsiteY3" fmla="*/ 47213 h 593623"/>
              <a:gd name="connsiteX4" fmla="*/ 1081669 w 1085030"/>
              <a:gd name="connsiteY4" fmla="*/ 47213 h 593623"/>
              <a:gd name="connsiteX0" fmla="*/ 0 w 1037064"/>
              <a:gd name="connsiteY0" fmla="*/ 546410 h 546410"/>
              <a:gd name="connsiteX1" fmla="*/ 557561 w 1037064"/>
              <a:gd name="connsiteY1" fmla="*/ 245327 h 546410"/>
              <a:gd name="connsiteX2" fmla="*/ 747132 w 1037064"/>
              <a:gd name="connsiteY2" fmla="*/ 490654 h 546410"/>
              <a:gd name="connsiteX3" fmla="*/ 1037064 w 1037064"/>
              <a:gd name="connsiteY3" fmla="*/ 0 h 546410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1070518 w 1070518"/>
              <a:gd name="connsiteY3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92459 w 1070518"/>
              <a:gd name="connsiteY3" fmla="*/ 144964 h 624468"/>
              <a:gd name="connsiteX4" fmla="*/ 1070518 w 1070518"/>
              <a:gd name="connsiteY4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59005 w 1070518"/>
              <a:gd name="connsiteY3" fmla="*/ 100359 h 624468"/>
              <a:gd name="connsiteX4" fmla="*/ 1070518 w 1070518"/>
              <a:gd name="connsiteY4" fmla="*/ 0 h 624468"/>
              <a:gd name="connsiteX0" fmla="*/ 0 w 1088565"/>
              <a:gd name="connsiteY0" fmla="*/ 610030 h 610030"/>
              <a:gd name="connsiteX1" fmla="*/ 575608 w 1088565"/>
              <a:gd name="connsiteY1" fmla="*/ 323385 h 610030"/>
              <a:gd name="connsiteX2" fmla="*/ 765179 w 1088565"/>
              <a:gd name="connsiteY2" fmla="*/ 568712 h 610030"/>
              <a:gd name="connsiteX3" fmla="*/ 977052 w 1088565"/>
              <a:gd name="connsiteY3" fmla="*/ 100359 h 610030"/>
              <a:gd name="connsiteX4" fmla="*/ 1088565 w 1088565"/>
              <a:gd name="connsiteY4" fmla="*/ 0 h 610030"/>
              <a:gd name="connsiteX0" fmla="*/ 0 w 1084956"/>
              <a:gd name="connsiteY0" fmla="*/ 620859 h 620859"/>
              <a:gd name="connsiteX1" fmla="*/ 575608 w 1084956"/>
              <a:gd name="connsiteY1" fmla="*/ 334214 h 620859"/>
              <a:gd name="connsiteX2" fmla="*/ 765179 w 1084956"/>
              <a:gd name="connsiteY2" fmla="*/ 579541 h 620859"/>
              <a:gd name="connsiteX3" fmla="*/ 977052 w 1084956"/>
              <a:gd name="connsiteY3" fmla="*/ 111188 h 620859"/>
              <a:gd name="connsiteX4" fmla="*/ 1084956 w 1084956"/>
              <a:gd name="connsiteY4" fmla="*/ 0 h 620859"/>
              <a:gd name="connsiteX0" fmla="*/ 0 w 1084956"/>
              <a:gd name="connsiteY0" fmla="*/ 620859 h 620859"/>
              <a:gd name="connsiteX1" fmla="*/ 575608 w 1084956"/>
              <a:gd name="connsiteY1" fmla="*/ 334214 h 620859"/>
              <a:gd name="connsiteX2" fmla="*/ 765179 w 1084956"/>
              <a:gd name="connsiteY2" fmla="*/ 579541 h 620859"/>
              <a:gd name="connsiteX3" fmla="*/ 995099 w 1084956"/>
              <a:gd name="connsiteY3" fmla="*/ 114797 h 620859"/>
              <a:gd name="connsiteX4" fmla="*/ 1084956 w 1084956"/>
              <a:gd name="connsiteY4" fmla="*/ 0 h 62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956" h="620859">
                <a:moveTo>
                  <a:pt x="0" y="620859"/>
                </a:moveTo>
                <a:cubicBezTo>
                  <a:pt x="216519" y="474964"/>
                  <a:pt x="448078" y="341100"/>
                  <a:pt x="575608" y="334214"/>
                </a:cubicBezTo>
                <a:cubicBezTo>
                  <a:pt x="703138" y="327328"/>
                  <a:pt x="695264" y="616110"/>
                  <a:pt x="765179" y="579541"/>
                </a:cubicBezTo>
                <a:cubicBezTo>
                  <a:pt x="835094" y="542972"/>
                  <a:pt x="941201" y="209582"/>
                  <a:pt x="995099" y="114797"/>
                </a:cubicBezTo>
                <a:cubicBezTo>
                  <a:pt x="1048997" y="20012"/>
                  <a:pt x="1071946" y="24161"/>
                  <a:pt x="1084956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33A6497-2E87-43F9-9AB1-DA6683E26DDE}"/>
              </a:ext>
            </a:extLst>
          </p:cNvPr>
          <p:cNvSpPr/>
          <p:nvPr/>
        </p:nvSpPr>
        <p:spPr>
          <a:xfrm>
            <a:off x="6065408" y="3409247"/>
            <a:ext cx="2460049" cy="1442891"/>
          </a:xfrm>
          <a:custGeom>
            <a:avLst/>
            <a:gdLst>
              <a:gd name="connsiteX0" fmla="*/ 0 w 1085030"/>
              <a:gd name="connsiteY0" fmla="*/ 593623 h 593623"/>
              <a:gd name="connsiteX1" fmla="*/ 557561 w 1085030"/>
              <a:gd name="connsiteY1" fmla="*/ 292540 h 593623"/>
              <a:gd name="connsiteX2" fmla="*/ 747132 w 1085030"/>
              <a:gd name="connsiteY2" fmla="*/ 537867 h 593623"/>
              <a:gd name="connsiteX3" fmla="*/ 1037064 w 1085030"/>
              <a:gd name="connsiteY3" fmla="*/ 47213 h 593623"/>
              <a:gd name="connsiteX4" fmla="*/ 1081669 w 1085030"/>
              <a:gd name="connsiteY4" fmla="*/ 47213 h 593623"/>
              <a:gd name="connsiteX0" fmla="*/ 0 w 1037064"/>
              <a:gd name="connsiteY0" fmla="*/ 546410 h 546410"/>
              <a:gd name="connsiteX1" fmla="*/ 557561 w 1037064"/>
              <a:gd name="connsiteY1" fmla="*/ 245327 h 546410"/>
              <a:gd name="connsiteX2" fmla="*/ 747132 w 1037064"/>
              <a:gd name="connsiteY2" fmla="*/ 490654 h 546410"/>
              <a:gd name="connsiteX3" fmla="*/ 1037064 w 1037064"/>
              <a:gd name="connsiteY3" fmla="*/ 0 h 546410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1070518 w 1070518"/>
              <a:gd name="connsiteY3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92459 w 1070518"/>
              <a:gd name="connsiteY3" fmla="*/ 144964 h 624468"/>
              <a:gd name="connsiteX4" fmla="*/ 1070518 w 1070518"/>
              <a:gd name="connsiteY4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59005 w 1070518"/>
              <a:gd name="connsiteY3" fmla="*/ 100359 h 624468"/>
              <a:gd name="connsiteX4" fmla="*/ 1070518 w 1070518"/>
              <a:gd name="connsiteY4" fmla="*/ 0 h 624468"/>
              <a:gd name="connsiteX0" fmla="*/ 0 w 1070518"/>
              <a:gd name="connsiteY0" fmla="*/ 606421 h 606421"/>
              <a:gd name="connsiteX1" fmla="*/ 557561 w 1070518"/>
              <a:gd name="connsiteY1" fmla="*/ 323385 h 606421"/>
              <a:gd name="connsiteX2" fmla="*/ 747132 w 1070518"/>
              <a:gd name="connsiteY2" fmla="*/ 568712 h 606421"/>
              <a:gd name="connsiteX3" fmla="*/ 959005 w 1070518"/>
              <a:gd name="connsiteY3" fmla="*/ 100359 h 606421"/>
              <a:gd name="connsiteX4" fmla="*/ 1070518 w 1070518"/>
              <a:gd name="connsiteY4" fmla="*/ 0 h 60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518" h="606421">
                <a:moveTo>
                  <a:pt x="0" y="606421"/>
                </a:moveTo>
                <a:cubicBezTo>
                  <a:pt x="216519" y="460526"/>
                  <a:pt x="433039" y="329670"/>
                  <a:pt x="557561" y="323385"/>
                </a:cubicBezTo>
                <a:cubicBezTo>
                  <a:pt x="682083" y="317100"/>
                  <a:pt x="680225" y="605883"/>
                  <a:pt x="747132" y="568712"/>
                </a:cubicBezTo>
                <a:cubicBezTo>
                  <a:pt x="814039" y="531541"/>
                  <a:pt x="905107" y="195144"/>
                  <a:pt x="959005" y="100359"/>
                </a:cubicBezTo>
                <a:cubicBezTo>
                  <a:pt x="1012903" y="5574"/>
                  <a:pt x="1057508" y="24161"/>
                  <a:pt x="107051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2EACB4-CE14-417C-8F86-D46400759A10}"/>
              </a:ext>
            </a:extLst>
          </p:cNvPr>
          <p:cNvCxnSpPr/>
          <p:nvPr/>
        </p:nvCxnSpPr>
        <p:spPr>
          <a:xfrm>
            <a:off x="1854779" y="7873572"/>
            <a:ext cx="71714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D7E3AB-7E9C-4527-94CB-E2E26849704C}"/>
                  </a:ext>
                </a:extLst>
              </p:cNvPr>
              <p:cNvSpPr txBox="1"/>
              <p:nvPr/>
            </p:nvSpPr>
            <p:spPr>
              <a:xfrm>
                <a:off x="8525457" y="7997987"/>
                <a:ext cx="481088" cy="54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D7E3AB-7E9C-4527-94CB-E2E26849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57" y="7997987"/>
                <a:ext cx="481088" cy="549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F47AD6-E58F-457A-9E24-180FD90E935D}"/>
              </a:ext>
            </a:extLst>
          </p:cNvPr>
          <p:cNvCxnSpPr>
            <a:cxnSpLocks/>
          </p:cNvCxnSpPr>
          <p:nvPr/>
        </p:nvCxnSpPr>
        <p:spPr>
          <a:xfrm rot="16200000">
            <a:off x="-589481" y="5429304"/>
            <a:ext cx="49017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E5F50C6-6F21-46FE-AC19-11511125E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72" y="2672128"/>
            <a:ext cx="10117487" cy="622210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2D56C10-A19A-49D0-9983-C406D9388939}"/>
              </a:ext>
            </a:extLst>
          </p:cNvPr>
          <p:cNvSpPr/>
          <p:nvPr/>
        </p:nvSpPr>
        <p:spPr>
          <a:xfrm>
            <a:off x="6609633" y="5411629"/>
            <a:ext cx="748145" cy="1055087"/>
          </a:xfrm>
          <a:prstGeom prst="ellipse">
            <a:avLst/>
          </a:prstGeom>
          <a:solidFill>
            <a:srgbClr val="1CADE4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07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695D81-B6AA-4797-BFAE-C017D0E48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3"/>
            <a:ext cx="15497386" cy="77438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Resilience</a:t>
            </a:r>
            <a:r>
              <a:rPr lang="en-US" dirty="0"/>
              <a:t> management - </a:t>
            </a:r>
            <a:r>
              <a:rPr lang="en-US" i="1" dirty="0"/>
              <a:t>dynamic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Mean-reversion</a:t>
            </a:r>
            <a:r>
              <a:rPr lang="en-US" dirty="0">
                <a:solidFill>
                  <a:schemeClr val="bg1"/>
                </a:solidFill>
              </a:rPr>
              <a:t>	 </a:t>
            </a:r>
            <a:br>
              <a:rPr lang="en-US" dirty="0"/>
            </a:br>
            <a:r>
              <a:rPr lang="en-US" dirty="0"/>
              <a:t>	bounce “back” to new normal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800" dirty="0"/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Risk</a:t>
            </a:r>
            <a:r>
              <a:rPr lang="en-US" dirty="0"/>
              <a:t> management		- </a:t>
            </a:r>
            <a:r>
              <a:rPr lang="en-US" i="1" dirty="0"/>
              <a:t>static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Variance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BDF768-E640-4924-9CDF-E37823F6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2BE1D91-4A8C-4DC1-BCDE-9C0E1F150E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+mn-lt"/>
                  </a:rPr>
                  <a:t>Resilience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b="1" dirty="0">
                    <a:latin typeface="+mn-lt"/>
                  </a:rPr>
                  <a:t> Risk </a:t>
                </a:r>
                <a:r>
                  <a:rPr lang="en-US" b="0" dirty="0">
                    <a:latin typeface="+mn-lt"/>
                  </a:rPr>
                  <a:t>avoidance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2BE1D91-4A8C-4DC1-BCDE-9C0E1F150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Loriot-Stehaufmännchen 'Herr Müller-Lüdenscheid' / A Loriot-tumbler 'Müller  Lüdenscheid', Schleich - Auktionen &amp; Preisarchiv">
            <a:extLst>
              <a:ext uri="{FF2B5EF4-FFF2-40B4-BE49-F238E27FC236}">
                <a16:creationId xmlns:a16="http://schemas.microsoft.com/office/drawing/2014/main" id="{FB9A8D79-282A-450F-9C0C-CA8E38FD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4" b="95167" l="9043" r="89894">
                        <a14:foregroundMark x1="33511" y1="15985" x2="60638" y2="11896"/>
                        <a14:foregroundMark x1="60638" y1="11896" x2="57447" y2="10409"/>
                        <a14:foregroundMark x1="13298" y1="71004" x2="30851" y2="85502"/>
                        <a14:foregroundMark x1="30851" y1="85502" x2="57447" y2="92565"/>
                        <a14:foregroundMark x1="57447" y1="92565" x2="77660" y2="79182"/>
                        <a14:foregroundMark x1="77660" y1="79182" x2="22872" y2="70260"/>
                        <a14:foregroundMark x1="22872" y1="70260" x2="21809" y2="69888"/>
                        <a14:foregroundMark x1="15426" y1="73606" x2="32979" y2="89591"/>
                        <a14:foregroundMark x1="32979" y1="89591" x2="60106" y2="91822"/>
                        <a14:foregroundMark x1="60106" y1="91822" x2="80851" y2="78067"/>
                        <a14:foregroundMark x1="80851" y1="78067" x2="23404" y2="71375"/>
                        <a14:foregroundMark x1="23404" y1="71375" x2="13298" y2="73606"/>
                        <a14:foregroundMark x1="77128" y1="74349" x2="79787" y2="76580"/>
                        <a14:foregroundMark x1="88298" y1="69888" x2="65426" y2="79926"/>
                        <a14:foregroundMark x1="65426" y1="79926" x2="61702" y2="82528"/>
                        <a14:foregroundMark x1="85638" y1="71747" x2="71277" y2="87732"/>
                        <a14:foregroundMark x1="71277" y1="87732" x2="45213" y2="95167"/>
                        <a14:foregroundMark x1="45213" y1="95167" x2="13298" y2="73978"/>
                        <a14:foregroundMark x1="79787" y1="82528" x2="77128" y2="87361"/>
                        <a14:foregroundMark x1="33511" y1="15985" x2="60638" y2="14126"/>
                        <a14:foregroundMark x1="60638" y1="14126" x2="34043" y2="15242"/>
                        <a14:foregroundMark x1="34043" y1="15242" x2="61170" y2="11524"/>
                        <a14:foregroundMark x1="61170" y1="11524" x2="62766" y2="12268"/>
                        <a14:foregroundMark x1="58511" y1="10409" x2="62766" y2="13383"/>
                        <a14:foregroundMark x1="54255" y1="10037" x2="60106" y2="13011"/>
                        <a14:foregroundMark x1="63830" y1="13755" x2="67021" y2="19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896">
            <a:off x="1015199" y="3075767"/>
            <a:ext cx="1790700" cy="2562225"/>
          </a:xfrm>
          <a:prstGeom prst="rect">
            <a:avLst/>
          </a:prstGeom>
          <a:noFill/>
          <a:effectLst>
            <a:glow rad="127000">
              <a:schemeClr val="bg1">
                <a:alpha val="4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11EA3-8FA9-4575-B63C-7C117864E903}"/>
              </a:ext>
            </a:extLst>
          </p:cNvPr>
          <p:cNvSpPr txBox="1"/>
          <p:nvPr/>
        </p:nvSpPr>
        <p:spPr>
          <a:xfrm>
            <a:off x="1492127" y="5844640"/>
            <a:ext cx="172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roly-poly toy</a:t>
            </a:r>
          </a:p>
        </p:txBody>
      </p:sp>
      <p:pic>
        <p:nvPicPr>
          <p:cNvPr id="26" name="Picture 2" descr="Loriot-Stehaufmännchen 'Herr Müller-Lüdenscheid' / A Loriot-tumbler 'Müller  Lüdenscheid', Schleich - Auktionen &amp; Preisarchiv">
            <a:extLst>
              <a:ext uri="{FF2B5EF4-FFF2-40B4-BE49-F238E27FC236}">
                <a16:creationId xmlns:a16="http://schemas.microsoft.com/office/drawing/2014/main" id="{BF552844-9E51-4899-BF9E-468A0681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4" b="95167" l="9043" r="89894">
                        <a14:foregroundMark x1="33511" y1="15985" x2="60638" y2="11896"/>
                        <a14:foregroundMark x1="60638" y1="11896" x2="57447" y2="10409"/>
                        <a14:foregroundMark x1="13298" y1="71004" x2="30851" y2="85502"/>
                        <a14:foregroundMark x1="30851" y1="85502" x2="57447" y2="92565"/>
                        <a14:foregroundMark x1="57447" y1="92565" x2="77660" y2="79182"/>
                        <a14:foregroundMark x1="77660" y1="79182" x2="22872" y2="70260"/>
                        <a14:foregroundMark x1="22872" y1="70260" x2="21809" y2="69888"/>
                        <a14:foregroundMark x1="15426" y1="73606" x2="32979" y2="89591"/>
                        <a14:foregroundMark x1="32979" y1="89591" x2="60106" y2="91822"/>
                        <a14:foregroundMark x1="60106" y1="91822" x2="80851" y2="78067"/>
                        <a14:foregroundMark x1="80851" y1="78067" x2="23404" y2="71375"/>
                        <a14:foregroundMark x1="23404" y1="71375" x2="13298" y2="73606"/>
                        <a14:foregroundMark x1="77128" y1="74349" x2="79787" y2="76580"/>
                        <a14:foregroundMark x1="88298" y1="69888" x2="65426" y2="79926"/>
                        <a14:foregroundMark x1="65426" y1="79926" x2="61702" y2="82528"/>
                        <a14:foregroundMark x1="85638" y1="71747" x2="71277" y2="87732"/>
                        <a14:foregroundMark x1="71277" y1="87732" x2="45213" y2="95167"/>
                        <a14:foregroundMark x1="45213" y1="95167" x2="13298" y2="73978"/>
                        <a14:foregroundMark x1="79787" y1="82528" x2="77128" y2="87361"/>
                        <a14:foregroundMark x1="33511" y1="15985" x2="60638" y2="14126"/>
                        <a14:foregroundMark x1="60638" y1="14126" x2="34043" y2="15242"/>
                        <a14:foregroundMark x1="34043" y1="15242" x2="61170" y2="11524"/>
                        <a14:foregroundMark x1="61170" y1="11524" x2="62766" y2="12268"/>
                        <a14:foregroundMark x1="58511" y1="10409" x2="62766" y2="13383"/>
                        <a14:foregroundMark x1="54255" y1="10037" x2="60106" y2="13011"/>
                        <a14:foregroundMark x1="63830" y1="13755" x2="67021" y2="19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873">
            <a:off x="2045678" y="3075766"/>
            <a:ext cx="1790700" cy="2562225"/>
          </a:xfrm>
          <a:prstGeom prst="rect">
            <a:avLst/>
          </a:prstGeom>
          <a:noFill/>
          <a:effectLst>
            <a:glow rad="127000">
              <a:schemeClr val="bg1">
                <a:alpha val="7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4107E0-DBFE-423B-B2FB-322A80280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1394786"/>
            <a:ext cx="6168525" cy="3404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07EB9F-BBFF-4A40-836D-B958EF8FC3F3}"/>
              </a:ext>
            </a:extLst>
          </p:cNvPr>
          <p:cNvSpPr txBox="1"/>
          <p:nvPr/>
        </p:nvSpPr>
        <p:spPr>
          <a:xfrm>
            <a:off x="10883061" y="4630436"/>
            <a:ext cx="408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Distributional impulse response</a:t>
            </a:r>
          </a:p>
          <a:p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Fanchart</a:t>
            </a:r>
            <a:r>
              <a:rPr lang="en-US" sz="2400" dirty="0">
                <a:latin typeface="+mj-lt"/>
              </a:rPr>
              <a:t>)</a:t>
            </a:r>
          </a:p>
        </p:txBody>
      </p:sp>
      <p:pic>
        <p:nvPicPr>
          <p:cNvPr id="1026" name="Picture 2" descr="Normal Distribution Graph">
            <a:extLst>
              <a:ext uri="{FF2B5EF4-FFF2-40B4-BE49-F238E27FC236}">
                <a16:creationId xmlns:a16="http://schemas.microsoft.com/office/drawing/2014/main" id="{184EC011-9ED6-4B72-8563-82918736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63" y="5822650"/>
            <a:ext cx="4574309" cy="33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8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695D81-B6AA-4797-BFAE-C017D0E48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3"/>
            <a:ext cx="15497386" cy="77438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87B78"/>
                </a:solidFill>
              </a:rPr>
              <a:t>Risk</a:t>
            </a:r>
            <a:r>
              <a:rPr lang="en-US" dirty="0"/>
              <a:t> management		- </a:t>
            </a:r>
            <a:r>
              <a:rPr lang="en-US" i="1" dirty="0"/>
              <a:t>static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solidFill>
                  <a:srgbClr val="487B78"/>
                </a:solidFill>
              </a:rPr>
              <a:t>Variance</a:t>
            </a:r>
          </a:p>
          <a:p>
            <a:endParaRPr lang="en-US" b="1" dirty="0">
              <a:solidFill>
                <a:srgbClr val="487B78"/>
              </a:solidFill>
              <a:latin typeface="+mn-lt"/>
            </a:endParaRPr>
          </a:p>
          <a:p>
            <a:endParaRPr lang="en-US" b="1" dirty="0">
              <a:solidFill>
                <a:srgbClr val="487B78"/>
              </a:solidFill>
              <a:latin typeface="+mn-lt"/>
            </a:endParaRPr>
          </a:p>
          <a:p>
            <a:r>
              <a:rPr lang="en-US" b="1" dirty="0">
                <a:solidFill>
                  <a:srgbClr val="487B78"/>
                </a:solidFill>
                <a:latin typeface="+mn-lt"/>
              </a:rPr>
              <a:t>Resilience</a:t>
            </a:r>
            <a:r>
              <a:rPr lang="en-US" dirty="0"/>
              <a:t> management - </a:t>
            </a:r>
            <a:r>
              <a:rPr lang="en-US" i="1" dirty="0"/>
              <a:t>dynamic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solidFill>
                  <a:srgbClr val="487B78"/>
                </a:solidFill>
              </a:rPr>
              <a:t>Mean-reversion</a:t>
            </a:r>
            <a:r>
              <a:rPr lang="en-US" dirty="0">
                <a:solidFill>
                  <a:schemeClr val="bg1"/>
                </a:solidFill>
              </a:rPr>
              <a:t>	 </a:t>
            </a:r>
            <a:br>
              <a:rPr lang="en-US" dirty="0"/>
            </a:br>
            <a:r>
              <a:rPr lang="en-US" dirty="0"/>
              <a:t>	bounce “back” to new normal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800" dirty="0"/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BDF768-E640-4924-9CDF-E37823F6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2BE1D91-4A8C-4DC1-BCDE-9C0E1F150E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+mn-lt"/>
                  </a:rPr>
                  <a:t>Risk </a:t>
                </a:r>
                <a:r>
                  <a:rPr lang="en-US" b="0" dirty="0">
                    <a:latin typeface="+mn-lt"/>
                  </a:rPr>
                  <a:t>avoidance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Resilience</a:t>
                </a:r>
                <a:endParaRPr lang="en-US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92BE1D91-4A8C-4DC1-BCDE-9C0E1F150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Loriot-Stehaufmännchen 'Herr Müller-Lüdenscheid' / A Loriot-tumbler 'Müller  Lüdenscheid', Schleich - Auktionen &amp; Preisarchiv">
            <a:extLst>
              <a:ext uri="{FF2B5EF4-FFF2-40B4-BE49-F238E27FC236}">
                <a16:creationId xmlns:a16="http://schemas.microsoft.com/office/drawing/2014/main" id="{FB9A8D79-282A-450F-9C0C-CA8E38FD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4" b="95167" l="9043" r="89894">
                        <a14:foregroundMark x1="33511" y1="15985" x2="60638" y2="11896"/>
                        <a14:foregroundMark x1="60638" y1="11896" x2="57447" y2="10409"/>
                        <a14:foregroundMark x1="13298" y1="71004" x2="30851" y2="85502"/>
                        <a14:foregroundMark x1="30851" y1="85502" x2="57447" y2="92565"/>
                        <a14:foregroundMark x1="57447" y1="92565" x2="77660" y2="79182"/>
                        <a14:foregroundMark x1="77660" y1="79182" x2="22872" y2="70260"/>
                        <a14:foregroundMark x1="22872" y1="70260" x2="21809" y2="69888"/>
                        <a14:foregroundMark x1="15426" y1="73606" x2="32979" y2="89591"/>
                        <a14:foregroundMark x1="32979" y1="89591" x2="60106" y2="91822"/>
                        <a14:foregroundMark x1="60106" y1="91822" x2="80851" y2="78067"/>
                        <a14:foregroundMark x1="80851" y1="78067" x2="23404" y2="71375"/>
                        <a14:foregroundMark x1="23404" y1="71375" x2="13298" y2="73606"/>
                        <a14:foregroundMark x1="77128" y1="74349" x2="79787" y2="76580"/>
                        <a14:foregroundMark x1="88298" y1="69888" x2="65426" y2="79926"/>
                        <a14:foregroundMark x1="65426" y1="79926" x2="61702" y2="82528"/>
                        <a14:foregroundMark x1="85638" y1="71747" x2="71277" y2="87732"/>
                        <a14:foregroundMark x1="71277" y1="87732" x2="45213" y2="95167"/>
                        <a14:foregroundMark x1="45213" y1="95167" x2="13298" y2="73978"/>
                        <a14:foregroundMark x1="79787" y1="82528" x2="77128" y2="87361"/>
                        <a14:foregroundMark x1="33511" y1="15985" x2="60638" y2="14126"/>
                        <a14:foregroundMark x1="60638" y1="14126" x2="34043" y2="15242"/>
                        <a14:foregroundMark x1="34043" y1="15242" x2="61170" y2="11524"/>
                        <a14:foregroundMark x1="61170" y1="11524" x2="62766" y2="12268"/>
                        <a14:foregroundMark x1="58511" y1="10409" x2="62766" y2="13383"/>
                        <a14:foregroundMark x1="54255" y1="10037" x2="60106" y2="13011"/>
                        <a14:foregroundMark x1="63830" y1="13755" x2="67021" y2="19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896">
            <a:off x="17077828" y="5330557"/>
            <a:ext cx="1790700" cy="2562225"/>
          </a:xfrm>
          <a:prstGeom prst="rect">
            <a:avLst/>
          </a:prstGeom>
          <a:noFill/>
          <a:effectLst>
            <a:glow rad="127000">
              <a:schemeClr val="bg1">
                <a:alpha val="4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11EA3-8FA9-4575-B63C-7C117864E903}"/>
              </a:ext>
            </a:extLst>
          </p:cNvPr>
          <p:cNvSpPr txBox="1"/>
          <p:nvPr/>
        </p:nvSpPr>
        <p:spPr>
          <a:xfrm>
            <a:off x="17554756" y="8099430"/>
            <a:ext cx="172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roly-poly toy</a:t>
            </a:r>
          </a:p>
        </p:txBody>
      </p:sp>
      <p:pic>
        <p:nvPicPr>
          <p:cNvPr id="26" name="Picture 2" descr="Loriot-Stehaufmännchen 'Herr Müller-Lüdenscheid' / A Loriot-tumbler 'Müller  Lüdenscheid', Schleich - Auktionen &amp; Preisarchiv">
            <a:extLst>
              <a:ext uri="{FF2B5EF4-FFF2-40B4-BE49-F238E27FC236}">
                <a16:creationId xmlns:a16="http://schemas.microsoft.com/office/drawing/2014/main" id="{BF552844-9E51-4899-BF9E-468A06810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4" b="95167" l="9043" r="89894">
                        <a14:foregroundMark x1="33511" y1="15985" x2="60638" y2="11896"/>
                        <a14:foregroundMark x1="60638" y1="11896" x2="57447" y2="10409"/>
                        <a14:foregroundMark x1="13298" y1="71004" x2="30851" y2="85502"/>
                        <a14:foregroundMark x1="30851" y1="85502" x2="57447" y2="92565"/>
                        <a14:foregroundMark x1="57447" y1="92565" x2="77660" y2="79182"/>
                        <a14:foregroundMark x1="77660" y1="79182" x2="22872" y2="70260"/>
                        <a14:foregroundMark x1="22872" y1="70260" x2="21809" y2="69888"/>
                        <a14:foregroundMark x1="15426" y1="73606" x2="32979" y2="89591"/>
                        <a14:foregroundMark x1="32979" y1="89591" x2="60106" y2="91822"/>
                        <a14:foregroundMark x1="60106" y1="91822" x2="80851" y2="78067"/>
                        <a14:foregroundMark x1="80851" y1="78067" x2="23404" y2="71375"/>
                        <a14:foregroundMark x1="23404" y1="71375" x2="13298" y2="73606"/>
                        <a14:foregroundMark x1="77128" y1="74349" x2="79787" y2="76580"/>
                        <a14:foregroundMark x1="88298" y1="69888" x2="65426" y2="79926"/>
                        <a14:foregroundMark x1="65426" y1="79926" x2="61702" y2="82528"/>
                        <a14:foregroundMark x1="85638" y1="71747" x2="71277" y2="87732"/>
                        <a14:foregroundMark x1="71277" y1="87732" x2="45213" y2="95167"/>
                        <a14:foregroundMark x1="45213" y1="95167" x2="13298" y2="73978"/>
                        <a14:foregroundMark x1="79787" y1="82528" x2="77128" y2="87361"/>
                        <a14:foregroundMark x1="33511" y1="15985" x2="60638" y2="14126"/>
                        <a14:foregroundMark x1="60638" y1="14126" x2="34043" y2="15242"/>
                        <a14:foregroundMark x1="34043" y1="15242" x2="61170" y2="11524"/>
                        <a14:foregroundMark x1="61170" y1="11524" x2="62766" y2="12268"/>
                        <a14:foregroundMark x1="58511" y1="10409" x2="62766" y2="13383"/>
                        <a14:foregroundMark x1="54255" y1="10037" x2="60106" y2="13011"/>
                        <a14:foregroundMark x1="63830" y1="13755" x2="67021" y2="19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873">
            <a:off x="18108307" y="5330556"/>
            <a:ext cx="1790700" cy="2562225"/>
          </a:xfrm>
          <a:prstGeom prst="rect">
            <a:avLst/>
          </a:prstGeom>
          <a:noFill/>
          <a:effectLst>
            <a:glow rad="127000">
              <a:schemeClr val="bg1">
                <a:alpha val="7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4107E0-DBFE-423B-B2FB-322A802803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70" y="4518393"/>
            <a:ext cx="6168525" cy="3404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07EB9F-BBFF-4A40-836D-B958EF8FC3F3}"/>
              </a:ext>
            </a:extLst>
          </p:cNvPr>
          <p:cNvSpPr txBox="1"/>
          <p:nvPr/>
        </p:nvSpPr>
        <p:spPr>
          <a:xfrm>
            <a:off x="7782971" y="7922505"/>
            <a:ext cx="542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Distributional impulse response (</a:t>
            </a:r>
            <a:r>
              <a:rPr lang="en-US" sz="2400" dirty="0" err="1">
                <a:latin typeface="+mj-lt"/>
              </a:rPr>
              <a:t>Fanchart</a:t>
            </a:r>
            <a:r>
              <a:rPr lang="en-US" sz="2400" dirty="0">
                <a:latin typeface="+mj-lt"/>
              </a:rPr>
              <a:t>)</a:t>
            </a:r>
          </a:p>
        </p:txBody>
      </p:sp>
      <p:pic>
        <p:nvPicPr>
          <p:cNvPr id="1026" name="Picture 2" descr="Normal Distribution Graph">
            <a:extLst>
              <a:ext uri="{FF2B5EF4-FFF2-40B4-BE49-F238E27FC236}">
                <a16:creationId xmlns:a16="http://schemas.microsoft.com/office/drawing/2014/main" id="{184EC011-9ED6-4B72-8563-82918736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37" y="1628531"/>
            <a:ext cx="4574309" cy="33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6FF0EA-93A5-4DE4-92A8-B1996F987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Resilient path vs. risk avoidance path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C4F3E-4B4D-47C6-8CD2-4E807810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F6E73D2-3DAD-402C-90CB-652E2F3900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+mn-lt"/>
                  </a:rPr>
                  <a:t>Ability to Rebound Allows to take Risk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>
                    <a:latin typeface="+mn-lt"/>
                  </a:rPr>
                  <a:t> </a:t>
                </a:r>
                <a:r>
                  <a:rPr lang="en-US" b="1" dirty="0">
                    <a:latin typeface="+mn-lt"/>
                  </a:rPr>
                  <a:t>Growth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F6E73D2-3DAD-402C-90CB-652E2F390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0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226DEE-CA3C-42D5-8ADB-6EA965BE3884}"/>
              </a:ext>
            </a:extLst>
          </p:cNvPr>
          <p:cNvCxnSpPr/>
          <p:nvPr/>
        </p:nvCxnSpPr>
        <p:spPr>
          <a:xfrm flipV="1">
            <a:off x="3963916" y="3448351"/>
            <a:ext cx="6300983" cy="361731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832DED-9433-4D4D-9214-9503831DE711}"/>
              </a:ext>
            </a:extLst>
          </p:cNvPr>
          <p:cNvCxnSpPr/>
          <p:nvPr/>
        </p:nvCxnSpPr>
        <p:spPr>
          <a:xfrm flipV="1">
            <a:off x="3977559" y="4350309"/>
            <a:ext cx="6553290" cy="2848889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FF6F4BEE-10B5-49CF-84A9-3D2BCFE557A5}"/>
              </a:ext>
            </a:extLst>
          </p:cNvPr>
          <p:cNvSpPr/>
          <p:nvPr/>
        </p:nvSpPr>
        <p:spPr>
          <a:xfrm>
            <a:off x="3998802" y="5927234"/>
            <a:ext cx="2003677" cy="1177535"/>
          </a:xfrm>
          <a:custGeom>
            <a:avLst/>
            <a:gdLst>
              <a:gd name="connsiteX0" fmla="*/ 0 w 1085030"/>
              <a:gd name="connsiteY0" fmla="*/ 593623 h 593623"/>
              <a:gd name="connsiteX1" fmla="*/ 557561 w 1085030"/>
              <a:gd name="connsiteY1" fmla="*/ 292540 h 593623"/>
              <a:gd name="connsiteX2" fmla="*/ 747132 w 1085030"/>
              <a:gd name="connsiteY2" fmla="*/ 537867 h 593623"/>
              <a:gd name="connsiteX3" fmla="*/ 1037064 w 1085030"/>
              <a:gd name="connsiteY3" fmla="*/ 47213 h 593623"/>
              <a:gd name="connsiteX4" fmla="*/ 1081669 w 1085030"/>
              <a:gd name="connsiteY4" fmla="*/ 47213 h 593623"/>
              <a:gd name="connsiteX0" fmla="*/ 0 w 1037064"/>
              <a:gd name="connsiteY0" fmla="*/ 546410 h 546410"/>
              <a:gd name="connsiteX1" fmla="*/ 557561 w 1037064"/>
              <a:gd name="connsiteY1" fmla="*/ 245327 h 546410"/>
              <a:gd name="connsiteX2" fmla="*/ 747132 w 1037064"/>
              <a:gd name="connsiteY2" fmla="*/ 490654 h 546410"/>
              <a:gd name="connsiteX3" fmla="*/ 1037064 w 1037064"/>
              <a:gd name="connsiteY3" fmla="*/ 0 h 546410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1070518 w 1070518"/>
              <a:gd name="connsiteY3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92459 w 1070518"/>
              <a:gd name="connsiteY3" fmla="*/ 144964 h 624468"/>
              <a:gd name="connsiteX4" fmla="*/ 1070518 w 1070518"/>
              <a:gd name="connsiteY4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59005 w 1070518"/>
              <a:gd name="connsiteY3" fmla="*/ 100359 h 624468"/>
              <a:gd name="connsiteX4" fmla="*/ 1070518 w 1070518"/>
              <a:gd name="connsiteY4" fmla="*/ 0 h 624468"/>
              <a:gd name="connsiteX0" fmla="*/ 0 w 1099394"/>
              <a:gd name="connsiteY0" fmla="*/ 624468 h 624468"/>
              <a:gd name="connsiteX1" fmla="*/ 557561 w 1099394"/>
              <a:gd name="connsiteY1" fmla="*/ 323385 h 624468"/>
              <a:gd name="connsiteX2" fmla="*/ 747132 w 1099394"/>
              <a:gd name="connsiteY2" fmla="*/ 568712 h 624468"/>
              <a:gd name="connsiteX3" fmla="*/ 959005 w 1099394"/>
              <a:gd name="connsiteY3" fmla="*/ 100359 h 624468"/>
              <a:gd name="connsiteX4" fmla="*/ 1099394 w 1099394"/>
              <a:gd name="connsiteY4" fmla="*/ 0 h 624468"/>
              <a:gd name="connsiteX0" fmla="*/ 0 w 1099394"/>
              <a:gd name="connsiteY0" fmla="*/ 642515 h 642515"/>
              <a:gd name="connsiteX1" fmla="*/ 557561 w 1099394"/>
              <a:gd name="connsiteY1" fmla="*/ 341432 h 642515"/>
              <a:gd name="connsiteX2" fmla="*/ 747132 w 1099394"/>
              <a:gd name="connsiteY2" fmla="*/ 586759 h 642515"/>
              <a:gd name="connsiteX3" fmla="*/ 959005 w 1099394"/>
              <a:gd name="connsiteY3" fmla="*/ 118406 h 642515"/>
              <a:gd name="connsiteX4" fmla="*/ 1099394 w 1099394"/>
              <a:gd name="connsiteY4" fmla="*/ 0 h 642515"/>
              <a:gd name="connsiteX0" fmla="*/ 0 w 1113832"/>
              <a:gd name="connsiteY0" fmla="*/ 620858 h 620858"/>
              <a:gd name="connsiteX1" fmla="*/ 571999 w 1113832"/>
              <a:gd name="connsiteY1" fmla="*/ 341432 h 620858"/>
              <a:gd name="connsiteX2" fmla="*/ 761570 w 1113832"/>
              <a:gd name="connsiteY2" fmla="*/ 586759 h 620858"/>
              <a:gd name="connsiteX3" fmla="*/ 973443 w 1113832"/>
              <a:gd name="connsiteY3" fmla="*/ 118406 h 620858"/>
              <a:gd name="connsiteX4" fmla="*/ 1113832 w 1113832"/>
              <a:gd name="connsiteY4" fmla="*/ 0 h 620858"/>
              <a:gd name="connsiteX0" fmla="*/ 0 w 1106613"/>
              <a:gd name="connsiteY0" fmla="*/ 628077 h 628077"/>
              <a:gd name="connsiteX1" fmla="*/ 571999 w 1106613"/>
              <a:gd name="connsiteY1" fmla="*/ 348651 h 628077"/>
              <a:gd name="connsiteX2" fmla="*/ 761570 w 1106613"/>
              <a:gd name="connsiteY2" fmla="*/ 593978 h 628077"/>
              <a:gd name="connsiteX3" fmla="*/ 973443 w 1106613"/>
              <a:gd name="connsiteY3" fmla="*/ 125625 h 628077"/>
              <a:gd name="connsiteX4" fmla="*/ 1106613 w 1106613"/>
              <a:gd name="connsiteY4" fmla="*/ 0 h 628077"/>
              <a:gd name="connsiteX0" fmla="*/ 0 w 1092176"/>
              <a:gd name="connsiteY0" fmla="*/ 642515 h 642515"/>
              <a:gd name="connsiteX1" fmla="*/ 571999 w 1092176"/>
              <a:gd name="connsiteY1" fmla="*/ 363089 h 642515"/>
              <a:gd name="connsiteX2" fmla="*/ 761570 w 1092176"/>
              <a:gd name="connsiteY2" fmla="*/ 608416 h 642515"/>
              <a:gd name="connsiteX3" fmla="*/ 973443 w 1092176"/>
              <a:gd name="connsiteY3" fmla="*/ 140063 h 642515"/>
              <a:gd name="connsiteX4" fmla="*/ 1092176 w 1092176"/>
              <a:gd name="connsiteY4" fmla="*/ 0 h 64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176" h="642515">
                <a:moveTo>
                  <a:pt x="0" y="642515"/>
                </a:moveTo>
                <a:cubicBezTo>
                  <a:pt x="216519" y="496620"/>
                  <a:pt x="445071" y="368772"/>
                  <a:pt x="571999" y="363089"/>
                </a:cubicBezTo>
                <a:cubicBezTo>
                  <a:pt x="698927" y="357406"/>
                  <a:pt x="694663" y="645587"/>
                  <a:pt x="761570" y="608416"/>
                </a:cubicBezTo>
                <a:cubicBezTo>
                  <a:pt x="828477" y="571245"/>
                  <a:pt x="919545" y="234848"/>
                  <a:pt x="973443" y="140063"/>
                </a:cubicBezTo>
                <a:cubicBezTo>
                  <a:pt x="1027341" y="45278"/>
                  <a:pt x="1079166" y="24161"/>
                  <a:pt x="1092176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401BFE3-7106-4ECA-9550-E902C3B11DE4}"/>
              </a:ext>
            </a:extLst>
          </p:cNvPr>
          <p:cNvSpPr/>
          <p:nvPr/>
        </p:nvSpPr>
        <p:spPr>
          <a:xfrm>
            <a:off x="5949303" y="4842706"/>
            <a:ext cx="1990431" cy="1137846"/>
          </a:xfrm>
          <a:custGeom>
            <a:avLst/>
            <a:gdLst>
              <a:gd name="connsiteX0" fmla="*/ 0 w 1085030"/>
              <a:gd name="connsiteY0" fmla="*/ 593623 h 593623"/>
              <a:gd name="connsiteX1" fmla="*/ 557561 w 1085030"/>
              <a:gd name="connsiteY1" fmla="*/ 292540 h 593623"/>
              <a:gd name="connsiteX2" fmla="*/ 747132 w 1085030"/>
              <a:gd name="connsiteY2" fmla="*/ 537867 h 593623"/>
              <a:gd name="connsiteX3" fmla="*/ 1037064 w 1085030"/>
              <a:gd name="connsiteY3" fmla="*/ 47213 h 593623"/>
              <a:gd name="connsiteX4" fmla="*/ 1081669 w 1085030"/>
              <a:gd name="connsiteY4" fmla="*/ 47213 h 593623"/>
              <a:gd name="connsiteX0" fmla="*/ 0 w 1037064"/>
              <a:gd name="connsiteY0" fmla="*/ 546410 h 546410"/>
              <a:gd name="connsiteX1" fmla="*/ 557561 w 1037064"/>
              <a:gd name="connsiteY1" fmla="*/ 245327 h 546410"/>
              <a:gd name="connsiteX2" fmla="*/ 747132 w 1037064"/>
              <a:gd name="connsiteY2" fmla="*/ 490654 h 546410"/>
              <a:gd name="connsiteX3" fmla="*/ 1037064 w 1037064"/>
              <a:gd name="connsiteY3" fmla="*/ 0 h 546410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1070518 w 1070518"/>
              <a:gd name="connsiteY3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92459 w 1070518"/>
              <a:gd name="connsiteY3" fmla="*/ 144964 h 624468"/>
              <a:gd name="connsiteX4" fmla="*/ 1070518 w 1070518"/>
              <a:gd name="connsiteY4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59005 w 1070518"/>
              <a:gd name="connsiteY3" fmla="*/ 100359 h 624468"/>
              <a:gd name="connsiteX4" fmla="*/ 1070518 w 1070518"/>
              <a:gd name="connsiteY4" fmla="*/ 0 h 624468"/>
              <a:gd name="connsiteX0" fmla="*/ 0 w 1088565"/>
              <a:gd name="connsiteY0" fmla="*/ 610030 h 610030"/>
              <a:gd name="connsiteX1" fmla="*/ 575608 w 1088565"/>
              <a:gd name="connsiteY1" fmla="*/ 323385 h 610030"/>
              <a:gd name="connsiteX2" fmla="*/ 765179 w 1088565"/>
              <a:gd name="connsiteY2" fmla="*/ 568712 h 610030"/>
              <a:gd name="connsiteX3" fmla="*/ 977052 w 1088565"/>
              <a:gd name="connsiteY3" fmla="*/ 100359 h 610030"/>
              <a:gd name="connsiteX4" fmla="*/ 1088565 w 1088565"/>
              <a:gd name="connsiteY4" fmla="*/ 0 h 610030"/>
              <a:gd name="connsiteX0" fmla="*/ 0 w 1084956"/>
              <a:gd name="connsiteY0" fmla="*/ 620859 h 620859"/>
              <a:gd name="connsiteX1" fmla="*/ 575608 w 1084956"/>
              <a:gd name="connsiteY1" fmla="*/ 334214 h 620859"/>
              <a:gd name="connsiteX2" fmla="*/ 765179 w 1084956"/>
              <a:gd name="connsiteY2" fmla="*/ 579541 h 620859"/>
              <a:gd name="connsiteX3" fmla="*/ 977052 w 1084956"/>
              <a:gd name="connsiteY3" fmla="*/ 111188 h 620859"/>
              <a:gd name="connsiteX4" fmla="*/ 1084956 w 1084956"/>
              <a:gd name="connsiteY4" fmla="*/ 0 h 620859"/>
              <a:gd name="connsiteX0" fmla="*/ 0 w 1084956"/>
              <a:gd name="connsiteY0" fmla="*/ 620859 h 620859"/>
              <a:gd name="connsiteX1" fmla="*/ 575608 w 1084956"/>
              <a:gd name="connsiteY1" fmla="*/ 334214 h 620859"/>
              <a:gd name="connsiteX2" fmla="*/ 765179 w 1084956"/>
              <a:gd name="connsiteY2" fmla="*/ 579541 h 620859"/>
              <a:gd name="connsiteX3" fmla="*/ 995099 w 1084956"/>
              <a:gd name="connsiteY3" fmla="*/ 114797 h 620859"/>
              <a:gd name="connsiteX4" fmla="*/ 1084956 w 1084956"/>
              <a:gd name="connsiteY4" fmla="*/ 0 h 62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956" h="620859">
                <a:moveTo>
                  <a:pt x="0" y="620859"/>
                </a:moveTo>
                <a:cubicBezTo>
                  <a:pt x="216519" y="474964"/>
                  <a:pt x="448078" y="341100"/>
                  <a:pt x="575608" y="334214"/>
                </a:cubicBezTo>
                <a:cubicBezTo>
                  <a:pt x="703138" y="327328"/>
                  <a:pt x="695264" y="616110"/>
                  <a:pt x="765179" y="579541"/>
                </a:cubicBezTo>
                <a:cubicBezTo>
                  <a:pt x="835094" y="542972"/>
                  <a:pt x="941201" y="209582"/>
                  <a:pt x="995099" y="114797"/>
                </a:cubicBezTo>
                <a:cubicBezTo>
                  <a:pt x="1048997" y="20012"/>
                  <a:pt x="1071946" y="24161"/>
                  <a:pt x="1084956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33A6497-2E87-43F9-9AB1-DA6683E26DDE}"/>
              </a:ext>
            </a:extLst>
          </p:cNvPr>
          <p:cNvSpPr/>
          <p:nvPr/>
        </p:nvSpPr>
        <p:spPr>
          <a:xfrm>
            <a:off x="7939928" y="3409247"/>
            <a:ext cx="2460049" cy="1442891"/>
          </a:xfrm>
          <a:custGeom>
            <a:avLst/>
            <a:gdLst>
              <a:gd name="connsiteX0" fmla="*/ 0 w 1085030"/>
              <a:gd name="connsiteY0" fmla="*/ 593623 h 593623"/>
              <a:gd name="connsiteX1" fmla="*/ 557561 w 1085030"/>
              <a:gd name="connsiteY1" fmla="*/ 292540 h 593623"/>
              <a:gd name="connsiteX2" fmla="*/ 747132 w 1085030"/>
              <a:gd name="connsiteY2" fmla="*/ 537867 h 593623"/>
              <a:gd name="connsiteX3" fmla="*/ 1037064 w 1085030"/>
              <a:gd name="connsiteY3" fmla="*/ 47213 h 593623"/>
              <a:gd name="connsiteX4" fmla="*/ 1081669 w 1085030"/>
              <a:gd name="connsiteY4" fmla="*/ 47213 h 593623"/>
              <a:gd name="connsiteX0" fmla="*/ 0 w 1037064"/>
              <a:gd name="connsiteY0" fmla="*/ 546410 h 546410"/>
              <a:gd name="connsiteX1" fmla="*/ 557561 w 1037064"/>
              <a:gd name="connsiteY1" fmla="*/ 245327 h 546410"/>
              <a:gd name="connsiteX2" fmla="*/ 747132 w 1037064"/>
              <a:gd name="connsiteY2" fmla="*/ 490654 h 546410"/>
              <a:gd name="connsiteX3" fmla="*/ 1037064 w 1037064"/>
              <a:gd name="connsiteY3" fmla="*/ 0 h 546410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1070518 w 1070518"/>
              <a:gd name="connsiteY3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92459 w 1070518"/>
              <a:gd name="connsiteY3" fmla="*/ 144964 h 624468"/>
              <a:gd name="connsiteX4" fmla="*/ 1070518 w 1070518"/>
              <a:gd name="connsiteY4" fmla="*/ 0 h 624468"/>
              <a:gd name="connsiteX0" fmla="*/ 0 w 1070518"/>
              <a:gd name="connsiteY0" fmla="*/ 624468 h 624468"/>
              <a:gd name="connsiteX1" fmla="*/ 557561 w 1070518"/>
              <a:gd name="connsiteY1" fmla="*/ 323385 h 624468"/>
              <a:gd name="connsiteX2" fmla="*/ 747132 w 1070518"/>
              <a:gd name="connsiteY2" fmla="*/ 568712 h 624468"/>
              <a:gd name="connsiteX3" fmla="*/ 959005 w 1070518"/>
              <a:gd name="connsiteY3" fmla="*/ 100359 h 624468"/>
              <a:gd name="connsiteX4" fmla="*/ 1070518 w 1070518"/>
              <a:gd name="connsiteY4" fmla="*/ 0 h 624468"/>
              <a:gd name="connsiteX0" fmla="*/ 0 w 1070518"/>
              <a:gd name="connsiteY0" fmla="*/ 606421 h 606421"/>
              <a:gd name="connsiteX1" fmla="*/ 557561 w 1070518"/>
              <a:gd name="connsiteY1" fmla="*/ 323385 h 606421"/>
              <a:gd name="connsiteX2" fmla="*/ 747132 w 1070518"/>
              <a:gd name="connsiteY2" fmla="*/ 568712 h 606421"/>
              <a:gd name="connsiteX3" fmla="*/ 959005 w 1070518"/>
              <a:gd name="connsiteY3" fmla="*/ 100359 h 606421"/>
              <a:gd name="connsiteX4" fmla="*/ 1070518 w 1070518"/>
              <a:gd name="connsiteY4" fmla="*/ 0 h 60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518" h="606421">
                <a:moveTo>
                  <a:pt x="0" y="606421"/>
                </a:moveTo>
                <a:cubicBezTo>
                  <a:pt x="216519" y="460526"/>
                  <a:pt x="433039" y="329670"/>
                  <a:pt x="557561" y="323385"/>
                </a:cubicBezTo>
                <a:cubicBezTo>
                  <a:pt x="682083" y="317100"/>
                  <a:pt x="680225" y="605883"/>
                  <a:pt x="747132" y="568712"/>
                </a:cubicBezTo>
                <a:cubicBezTo>
                  <a:pt x="814039" y="531541"/>
                  <a:pt x="905107" y="195144"/>
                  <a:pt x="959005" y="100359"/>
                </a:cubicBezTo>
                <a:cubicBezTo>
                  <a:pt x="1012903" y="5574"/>
                  <a:pt x="1057508" y="24161"/>
                  <a:pt x="107051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2EACB4-CE14-417C-8F86-D46400759A10}"/>
              </a:ext>
            </a:extLst>
          </p:cNvPr>
          <p:cNvCxnSpPr/>
          <p:nvPr/>
        </p:nvCxnSpPr>
        <p:spPr>
          <a:xfrm>
            <a:off x="3729299" y="7873572"/>
            <a:ext cx="71714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D7E3AB-7E9C-4527-94CB-E2E26849704C}"/>
                  </a:ext>
                </a:extLst>
              </p:cNvPr>
              <p:cNvSpPr txBox="1"/>
              <p:nvPr/>
            </p:nvSpPr>
            <p:spPr>
              <a:xfrm>
                <a:off x="10399977" y="7997987"/>
                <a:ext cx="481088" cy="54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D7E3AB-7E9C-4527-94CB-E2E26849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9977" y="7997987"/>
                <a:ext cx="481088" cy="549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F47AD6-E58F-457A-9E24-180FD90E935D}"/>
              </a:ext>
            </a:extLst>
          </p:cNvPr>
          <p:cNvCxnSpPr>
            <a:cxnSpLocks/>
          </p:cNvCxnSpPr>
          <p:nvPr/>
        </p:nvCxnSpPr>
        <p:spPr>
          <a:xfrm rot="16200000">
            <a:off x="1285039" y="5429304"/>
            <a:ext cx="49017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4391EC-937F-4B20-A182-855AA7F081BE}"/>
              </a:ext>
            </a:extLst>
          </p:cNvPr>
          <p:cNvSpPr txBox="1"/>
          <p:nvPr/>
        </p:nvSpPr>
        <p:spPr>
          <a:xfrm>
            <a:off x="10492893" y="3114500"/>
            <a:ext cx="2715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Risky but resilient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D82F1-D9BF-4449-941A-B44D52AA6EC7}"/>
              </a:ext>
            </a:extLst>
          </p:cNvPr>
          <p:cNvSpPr txBox="1"/>
          <p:nvPr/>
        </p:nvSpPr>
        <p:spPr>
          <a:xfrm>
            <a:off x="10492892" y="4055562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Riskless</a:t>
            </a:r>
          </a:p>
        </p:txBody>
      </p:sp>
    </p:spTree>
    <p:extLst>
      <p:ext uri="{BB962C8B-B14F-4D97-AF65-F5344CB8AC3E}">
        <p14:creationId xmlns:p14="http://schemas.microsoft.com/office/powerpoint/2010/main" val="38299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7F2A2B-8DF8-44AD-B850-A389F1703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externality of others’ behavior, difficult to avoid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Traps</a:t>
            </a:r>
            <a:r>
              <a:rPr lang="en-US" dirty="0">
                <a:latin typeface="+mn-lt"/>
              </a:rPr>
              <a:t>:</a:t>
            </a:r>
            <a:r>
              <a:rPr lang="en-US" dirty="0"/>
              <a:t>		“points of no return”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Feedbacks</a:t>
            </a:r>
            <a:r>
              <a:rPr lang="en-US" dirty="0">
                <a:latin typeface="+mn-lt"/>
              </a:rPr>
              <a:t>:</a:t>
            </a:r>
            <a:r>
              <a:rPr lang="en-US" dirty="0"/>
              <a:t>		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Tipping Points</a:t>
            </a:r>
            <a:r>
              <a:rPr lang="en-US" dirty="0"/>
              <a:t>:	path dependency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CC38A6-974D-4763-97F5-39AE362E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Destroyers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0B0CDC-EA25-4920-8F1C-494A797FAEB3}"/>
                  </a:ext>
                </a:extLst>
              </p:cNvPr>
              <p:cNvSpPr txBox="1"/>
              <p:nvPr/>
            </p:nvSpPr>
            <p:spPr>
              <a:xfrm>
                <a:off x="8580874" y="8129600"/>
                <a:ext cx="481088" cy="54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0B0CDC-EA25-4920-8F1C-494A797FA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874" y="8129600"/>
                <a:ext cx="481088" cy="549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B000D8-A5B9-4AFC-AEFA-60DF6FFFE3DF}"/>
              </a:ext>
            </a:extLst>
          </p:cNvPr>
          <p:cNvCxnSpPr>
            <a:cxnSpLocks/>
          </p:cNvCxnSpPr>
          <p:nvPr/>
        </p:nvCxnSpPr>
        <p:spPr>
          <a:xfrm rot="16200000">
            <a:off x="183615" y="6091559"/>
            <a:ext cx="38404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746EB4-11CF-44F0-A617-7E710E235361}"/>
              </a:ext>
            </a:extLst>
          </p:cNvPr>
          <p:cNvCxnSpPr/>
          <p:nvPr/>
        </p:nvCxnSpPr>
        <p:spPr>
          <a:xfrm>
            <a:off x="1988127" y="6442358"/>
            <a:ext cx="448056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0D8C6C-18DB-4430-BE89-6128BCA3C6B7}"/>
              </a:ext>
            </a:extLst>
          </p:cNvPr>
          <p:cNvSpPr/>
          <p:nvPr/>
        </p:nvSpPr>
        <p:spPr>
          <a:xfrm>
            <a:off x="2092036" y="5527758"/>
            <a:ext cx="3035055" cy="2791891"/>
          </a:xfrm>
          <a:custGeom>
            <a:avLst/>
            <a:gdLst>
              <a:gd name="connsiteX0" fmla="*/ 0 w 3035055"/>
              <a:gd name="connsiteY0" fmla="*/ 20982 h 2791891"/>
              <a:gd name="connsiteX1" fmla="*/ 34636 w 3035055"/>
              <a:gd name="connsiteY1" fmla="*/ 14055 h 2791891"/>
              <a:gd name="connsiteX2" fmla="*/ 55418 w 3035055"/>
              <a:gd name="connsiteY2" fmla="*/ 200 h 2791891"/>
              <a:gd name="connsiteX3" fmla="*/ 83127 w 3035055"/>
              <a:gd name="connsiteY3" fmla="*/ 7128 h 2791891"/>
              <a:gd name="connsiteX4" fmla="*/ 131618 w 3035055"/>
              <a:gd name="connsiteY4" fmla="*/ 20982 h 2791891"/>
              <a:gd name="connsiteX5" fmla="*/ 166254 w 3035055"/>
              <a:gd name="connsiteY5" fmla="*/ 62546 h 2791891"/>
              <a:gd name="connsiteX6" fmla="*/ 187036 w 3035055"/>
              <a:gd name="connsiteY6" fmla="*/ 69473 h 2791891"/>
              <a:gd name="connsiteX7" fmla="*/ 242454 w 3035055"/>
              <a:gd name="connsiteY7" fmla="*/ 104110 h 2791891"/>
              <a:gd name="connsiteX8" fmla="*/ 318654 w 3035055"/>
              <a:gd name="connsiteY8" fmla="*/ 138746 h 2791891"/>
              <a:gd name="connsiteX9" fmla="*/ 422563 w 3035055"/>
              <a:gd name="connsiteY9" fmla="*/ 131819 h 2791891"/>
              <a:gd name="connsiteX10" fmla="*/ 540327 w 3035055"/>
              <a:gd name="connsiteY10" fmla="*/ 111037 h 2791891"/>
              <a:gd name="connsiteX11" fmla="*/ 568036 w 3035055"/>
              <a:gd name="connsiteY11" fmla="*/ 97182 h 2791891"/>
              <a:gd name="connsiteX12" fmla="*/ 616527 w 3035055"/>
              <a:gd name="connsiteY12" fmla="*/ 131819 h 2791891"/>
              <a:gd name="connsiteX13" fmla="*/ 997527 w 3035055"/>
              <a:gd name="connsiteY13" fmla="*/ 117964 h 2791891"/>
              <a:gd name="connsiteX14" fmla="*/ 1018309 w 3035055"/>
              <a:gd name="connsiteY14" fmla="*/ 131819 h 2791891"/>
              <a:gd name="connsiteX15" fmla="*/ 1025236 w 3035055"/>
              <a:gd name="connsiteY15" fmla="*/ 152600 h 2791891"/>
              <a:gd name="connsiteX16" fmla="*/ 1046018 w 3035055"/>
              <a:gd name="connsiteY16" fmla="*/ 166455 h 2791891"/>
              <a:gd name="connsiteX17" fmla="*/ 1184563 w 3035055"/>
              <a:gd name="connsiteY17" fmla="*/ 180310 h 2791891"/>
              <a:gd name="connsiteX18" fmla="*/ 1233054 w 3035055"/>
              <a:gd name="connsiteY18" fmla="*/ 228800 h 2791891"/>
              <a:gd name="connsiteX19" fmla="*/ 1260763 w 3035055"/>
              <a:gd name="connsiteY19" fmla="*/ 263437 h 2791891"/>
              <a:gd name="connsiteX20" fmla="*/ 1288473 w 3035055"/>
              <a:gd name="connsiteY20" fmla="*/ 284219 h 2791891"/>
              <a:gd name="connsiteX21" fmla="*/ 1350818 w 3035055"/>
              <a:gd name="connsiteY21" fmla="*/ 346564 h 2791891"/>
              <a:gd name="connsiteX22" fmla="*/ 1371600 w 3035055"/>
              <a:gd name="connsiteY22" fmla="*/ 360419 h 2791891"/>
              <a:gd name="connsiteX23" fmla="*/ 1496291 w 3035055"/>
              <a:gd name="connsiteY23" fmla="*/ 367346 h 2791891"/>
              <a:gd name="connsiteX24" fmla="*/ 1517073 w 3035055"/>
              <a:gd name="connsiteY24" fmla="*/ 381200 h 2791891"/>
              <a:gd name="connsiteX25" fmla="*/ 1544782 w 3035055"/>
              <a:gd name="connsiteY25" fmla="*/ 395055 h 2791891"/>
              <a:gd name="connsiteX26" fmla="*/ 1565563 w 3035055"/>
              <a:gd name="connsiteY26" fmla="*/ 415837 h 2791891"/>
              <a:gd name="connsiteX27" fmla="*/ 1579418 w 3035055"/>
              <a:gd name="connsiteY27" fmla="*/ 436619 h 2791891"/>
              <a:gd name="connsiteX28" fmla="*/ 1600200 w 3035055"/>
              <a:gd name="connsiteY28" fmla="*/ 443546 h 2791891"/>
              <a:gd name="connsiteX29" fmla="*/ 1627909 w 3035055"/>
              <a:gd name="connsiteY29" fmla="*/ 471255 h 2791891"/>
              <a:gd name="connsiteX30" fmla="*/ 1634836 w 3035055"/>
              <a:gd name="connsiteY30" fmla="*/ 492037 h 2791891"/>
              <a:gd name="connsiteX31" fmla="*/ 1669473 w 3035055"/>
              <a:gd name="connsiteY31" fmla="*/ 519746 h 2791891"/>
              <a:gd name="connsiteX32" fmla="*/ 1683327 w 3035055"/>
              <a:gd name="connsiteY32" fmla="*/ 540528 h 2791891"/>
              <a:gd name="connsiteX33" fmla="*/ 1724891 w 3035055"/>
              <a:gd name="connsiteY33" fmla="*/ 554382 h 2791891"/>
              <a:gd name="connsiteX34" fmla="*/ 1745673 w 3035055"/>
              <a:gd name="connsiteY34" fmla="*/ 575164 h 2791891"/>
              <a:gd name="connsiteX35" fmla="*/ 1856509 w 3035055"/>
              <a:gd name="connsiteY35" fmla="*/ 595946 h 2791891"/>
              <a:gd name="connsiteX36" fmla="*/ 1891145 w 3035055"/>
              <a:gd name="connsiteY36" fmla="*/ 602873 h 2791891"/>
              <a:gd name="connsiteX37" fmla="*/ 1932709 w 3035055"/>
              <a:gd name="connsiteY37" fmla="*/ 637510 h 2791891"/>
              <a:gd name="connsiteX38" fmla="*/ 2078182 w 3035055"/>
              <a:gd name="connsiteY38" fmla="*/ 637510 h 2791891"/>
              <a:gd name="connsiteX39" fmla="*/ 2105891 w 3035055"/>
              <a:gd name="connsiteY39" fmla="*/ 651364 h 2791891"/>
              <a:gd name="connsiteX40" fmla="*/ 2154382 w 3035055"/>
              <a:gd name="connsiteY40" fmla="*/ 679073 h 2791891"/>
              <a:gd name="connsiteX41" fmla="*/ 2209800 w 3035055"/>
              <a:gd name="connsiteY41" fmla="*/ 706782 h 2791891"/>
              <a:gd name="connsiteX42" fmla="*/ 2230582 w 3035055"/>
              <a:gd name="connsiteY42" fmla="*/ 720637 h 2791891"/>
              <a:gd name="connsiteX43" fmla="*/ 2306782 w 3035055"/>
              <a:gd name="connsiteY43" fmla="*/ 741419 h 2791891"/>
              <a:gd name="connsiteX44" fmla="*/ 2341418 w 3035055"/>
              <a:gd name="connsiteY44" fmla="*/ 803764 h 2791891"/>
              <a:gd name="connsiteX45" fmla="*/ 2438400 w 3035055"/>
              <a:gd name="connsiteY45" fmla="*/ 914600 h 2791891"/>
              <a:gd name="connsiteX46" fmla="*/ 2459182 w 3035055"/>
              <a:gd name="connsiteY46" fmla="*/ 928455 h 2791891"/>
              <a:gd name="connsiteX47" fmla="*/ 2590800 w 3035055"/>
              <a:gd name="connsiteY47" fmla="*/ 942310 h 2791891"/>
              <a:gd name="connsiteX48" fmla="*/ 2639291 w 3035055"/>
              <a:gd name="connsiteY48" fmla="*/ 956164 h 2791891"/>
              <a:gd name="connsiteX49" fmla="*/ 2694709 w 3035055"/>
              <a:gd name="connsiteY49" fmla="*/ 970019 h 2791891"/>
              <a:gd name="connsiteX50" fmla="*/ 2708563 w 3035055"/>
              <a:gd name="connsiteY50" fmla="*/ 990800 h 2791891"/>
              <a:gd name="connsiteX51" fmla="*/ 2729345 w 3035055"/>
              <a:gd name="connsiteY51" fmla="*/ 1004655 h 2791891"/>
              <a:gd name="connsiteX52" fmla="*/ 2743200 w 3035055"/>
              <a:gd name="connsiteY52" fmla="*/ 1032364 h 2791891"/>
              <a:gd name="connsiteX53" fmla="*/ 2770909 w 3035055"/>
              <a:gd name="connsiteY53" fmla="*/ 1060073 h 2791891"/>
              <a:gd name="connsiteX54" fmla="*/ 2784763 w 3035055"/>
              <a:gd name="connsiteY54" fmla="*/ 1087782 h 2791891"/>
              <a:gd name="connsiteX55" fmla="*/ 2798618 w 3035055"/>
              <a:gd name="connsiteY55" fmla="*/ 1108564 h 2791891"/>
              <a:gd name="connsiteX56" fmla="*/ 2826327 w 3035055"/>
              <a:gd name="connsiteY56" fmla="*/ 1184764 h 2791891"/>
              <a:gd name="connsiteX57" fmla="*/ 2833254 w 3035055"/>
              <a:gd name="connsiteY57" fmla="*/ 1212473 h 2791891"/>
              <a:gd name="connsiteX58" fmla="*/ 2847109 w 3035055"/>
              <a:gd name="connsiteY58" fmla="*/ 1247110 h 2791891"/>
              <a:gd name="connsiteX59" fmla="*/ 2860963 w 3035055"/>
              <a:gd name="connsiteY59" fmla="*/ 1371800 h 2791891"/>
              <a:gd name="connsiteX60" fmla="*/ 2874818 w 3035055"/>
              <a:gd name="connsiteY60" fmla="*/ 1406437 h 2791891"/>
              <a:gd name="connsiteX61" fmla="*/ 2881745 w 3035055"/>
              <a:gd name="connsiteY61" fmla="*/ 1454928 h 2791891"/>
              <a:gd name="connsiteX62" fmla="*/ 2888673 w 3035055"/>
              <a:gd name="connsiteY62" fmla="*/ 1475710 h 2791891"/>
              <a:gd name="connsiteX63" fmla="*/ 2909454 w 3035055"/>
              <a:gd name="connsiteY63" fmla="*/ 1551910 h 2791891"/>
              <a:gd name="connsiteX64" fmla="*/ 2930236 w 3035055"/>
              <a:gd name="connsiteY64" fmla="*/ 1635037 h 2791891"/>
              <a:gd name="connsiteX65" fmla="*/ 2957945 w 3035055"/>
              <a:gd name="connsiteY65" fmla="*/ 1808219 h 2791891"/>
              <a:gd name="connsiteX66" fmla="*/ 2964873 w 3035055"/>
              <a:gd name="connsiteY66" fmla="*/ 1884419 h 2791891"/>
              <a:gd name="connsiteX67" fmla="*/ 2978727 w 3035055"/>
              <a:gd name="connsiteY67" fmla="*/ 1988328 h 2791891"/>
              <a:gd name="connsiteX68" fmla="*/ 2985654 w 3035055"/>
              <a:gd name="connsiteY68" fmla="*/ 2029891 h 2791891"/>
              <a:gd name="connsiteX69" fmla="*/ 2999509 w 3035055"/>
              <a:gd name="connsiteY69" fmla="*/ 2140728 h 2791891"/>
              <a:gd name="connsiteX70" fmla="*/ 3013363 w 3035055"/>
              <a:gd name="connsiteY70" fmla="*/ 2189219 h 2791891"/>
              <a:gd name="connsiteX71" fmla="*/ 3027218 w 3035055"/>
              <a:gd name="connsiteY71" fmla="*/ 2293128 h 2791891"/>
              <a:gd name="connsiteX72" fmla="*/ 3034145 w 3035055"/>
              <a:gd name="connsiteY72" fmla="*/ 2791891 h 27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035055" h="2791891">
                <a:moveTo>
                  <a:pt x="0" y="20982"/>
                </a:moveTo>
                <a:cubicBezTo>
                  <a:pt x="11545" y="18673"/>
                  <a:pt x="23612" y="18189"/>
                  <a:pt x="34636" y="14055"/>
                </a:cubicBezTo>
                <a:cubicBezTo>
                  <a:pt x="42432" y="11132"/>
                  <a:pt x="47176" y="1377"/>
                  <a:pt x="55418" y="200"/>
                </a:cubicBezTo>
                <a:cubicBezTo>
                  <a:pt x="64843" y="-1146"/>
                  <a:pt x="73942" y="4623"/>
                  <a:pt x="83127" y="7128"/>
                </a:cubicBezTo>
                <a:cubicBezTo>
                  <a:pt x="99345" y="11551"/>
                  <a:pt x="115454" y="16364"/>
                  <a:pt x="131618" y="20982"/>
                </a:cubicBezTo>
                <a:cubicBezTo>
                  <a:pt x="141840" y="36315"/>
                  <a:pt x="150255" y="51880"/>
                  <a:pt x="166254" y="62546"/>
                </a:cubicBezTo>
                <a:cubicBezTo>
                  <a:pt x="172330" y="66596"/>
                  <a:pt x="180109" y="67164"/>
                  <a:pt x="187036" y="69473"/>
                </a:cubicBezTo>
                <a:cubicBezTo>
                  <a:pt x="232453" y="103536"/>
                  <a:pt x="195969" y="78754"/>
                  <a:pt x="242454" y="104110"/>
                </a:cubicBezTo>
                <a:cubicBezTo>
                  <a:pt x="304199" y="137789"/>
                  <a:pt x="270333" y="126666"/>
                  <a:pt x="318654" y="138746"/>
                </a:cubicBezTo>
                <a:cubicBezTo>
                  <a:pt x="353290" y="136437"/>
                  <a:pt x="388062" y="135652"/>
                  <a:pt x="422563" y="131819"/>
                </a:cubicBezTo>
                <a:cubicBezTo>
                  <a:pt x="458083" y="127872"/>
                  <a:pt x="502966" y="118509"/>
                  <a:pt x="540327" y="111037"/>
                </a:cubicBezTo>
                <a:cubicBezTo>
                  <a:pt x="549563" y="106419"/>
                  <a:pt x="557709" y="97182"/>
                  <a:pt x="568036" y="97182"/>
                </a:cubicBezTo>
                <a:cubicBezTo>
                  <a:pt x="586271" y="97182"/>
                  <a:pt x="605744" y="121036"/>
                  <a:pt x="616527" y="131819"/>
                </a:cubicBezTo>
                <a:cubicBezTo>
                  <a:pt x="761721" y="119374"/>
                  <a:pt x="859675" y="99983"/>
                  <a:pt x="997527" y="117964"/>
                </a:cubicBezTo>
                <a:cubicBezTo>
                  <a:pt x="1005783" y="119041"/>
                  <a:pt x="1011382" y="127201"/>
                  <a:pt x="1018309" y="131819"/>
                </a:cubicBezTo>
                <a:cubicBezTo>
                  <a:pt x="1020618" y="138746"/>
                  <a:pt x="1020675" y="146898"/>
                  <a:pt x="1025236" y="152600"/>
                </a:cubicBezTo>
                <a:cubicBezTo>
                  <a:pt x="1030437" y="159101"/>
                  <a:pt x="1037815" y="165028"/>
                  <a:pt x="1046018" y="166455"/>
                </a:cubicBezTo>
                <a:cubicBezTo>
                  <a:pt x="1091744" y="174408"/>
                  <a:pt x="1138381" y="175692"/>
                  <a:pt x="1184563" y="180310"/>
                </a:cubicBezTo>
                <a:cubicBezTo>
                  <a:pt x="1200727" y="196473"/>
                  <a:pt x="1217608" y="211950"/>
                  <a:pt x="1233054" y="228800"/>
                </a:cubicBezTo>
                <a:cubicBezTo>
                  <a:pt x="1243045" y="239699"/>
                  <a:pt x="1250308" y="252982"/>
                  <a:pt x="1260763" y="263437"/>
                </a:cubicBezTo>
                <a:cubicBezTo>
                  <a:pt x="1268927" y="271601"/>
                  <a:pt x="1280309" y="276055"/>
                  <a:pt x="1288473" y="284219"/>
                </a:cubicBezTo>
                <a:cubicBezTo>
                  <a:pt x="1351696" y="347441"/>
                  <a:pt x="1295112" y="306773"/>
                  <a:pt x="1350818" y="346564"/>
                </a:cubicBezTo>
                <a:cubicBezTo>
                  <a:pt x="1357593" y="351403"/>
                  <a:pt x="1363358" y="359242"/>
                  <a:pt x="1371600" y="360419"/>
                </a:cubicBezTo>
                <a:cubicBezTo>
                  <a:pt x="1412809" y="366306"/>
                  <a:pt x="1454727" y="365037"/>
                  <a:pt x="1496291" y="367346"/>
                </a:cubicBezTo>
                <a:cubicBezTo>
                  <a:pt x="1503218" y="371964"/>
                  <a:pt x="1509844" y="377069"/>
                  <a:pt x="1517073" y="381200"/>
                </a:cubicBezTo>
                <a:cubicBezTo>
                  <a:pt x="1526039" y="386323"/>
                  <a:pt x="1536379" y="389053"/>
                  <a:pt x="1544782" y="395055"/>
                </a:cubicBezTo>
                <a:cubicBezTo>
                  <a:pt x="1552754" y="400749"/>
                  <a:pt x="1559292" y="408311"/>
                  <a:pt x="1565563" y="415837"/>
                </a:cubicBezTo>
                <a:cubicBezTo>
                  <a:pt x="1570893" y="422233"/>
                  <a:pt x="1572917" y="431418"/>
                  <a:pt x="1579418" y="436619"/>
                </a:cubicBezTo>
                <a:cubicBezTo>
                  <a:pt x="1585120" y="441180"/>
                  <a:pt x="1593273" y="441237"/>
                  <a:pt x="1600200" y="443546"/>
                </a:cubicBezTo>
                <a:cubicBezTo>
                  <a:pt x="1618672" y="498965"/>
                  <a:pt x="1590964" y="434310"/>
                  <a:pt x="1627909" y="471255"/>
                </a:cubicBezTo>
                <a:cubicBezTo>
                  <a:pt x="1633072" y="476418"/>
                  <a:pt x="1630084" y="486493"/>
                  <a:pt x="1634836" y="492037"/>
                </a:cubicBezTo>
                <a:cubicBezTo>
                  <a:pt x="1644458" y="503263"/>
                  <a:pt x="1659018" y="509291"/>
                  <a:pt x="1669473" y="519746"/>
                </a:cubicBezTo>
                <a:cubicBezTo>
                  <a:pt x="1675360" y="525633"/>
                  <a:pt x="1676267" y="536116"/>
                  <a:pt x="1683327" y="540528"/>
                </a:cubicBezTo>
                <a:cubicBezTo>
                  <a:pt x="1695711" y="548268"/>
                  <a:pt x="1724891" y="554382"/>
                  <a:pt x="1724891" y="554382"/>
                </a:cubicBezTo>
                <a:cubicBezTo>
                  <a:pt x="1731818" y="561309"/>
                  <a:pt x="1737365" y="569972"/>
                  <a:pt x="1745673" y="575164"/>
                </a:cubicBezTo>
                <a:cubicBezTo>
                  <a:pt x="1779423" y="596258"/>
                  <a:pt x="1818312" y="592474"/>
                  <a:pt x="1856509" y="595946"/>
                </a:cubicBezTo>
                <a:cubicBezTo>
                  <a:pt x="1868054" y="598255"/>
                  <a:pt x="1880121" y="598739"/>
                  <a:pt x="1891145" y="602873"/>
                </a:cubicBezTo>
                <a:cubicBezTo>
                  <a:pt x="1906575" y="608659"/>
                  <a:pt x="1921928" y="626729"/>
                  <a:pt x="1932709" y="637510"/>
                </a:cubicBezTo>
                <a:cubicBezTo>
                  <a:pt x="1988591" y="633211"/>
                  <a:pt x="2025497" y="624339"/>
                  <a:pt x="2078182" y="637510"/>
                </a:cubicBezTo>
                <a:cubicBezTo>
                  <a:pt x="2088200" y="640015"/>
                  <a:pt x="2096655" y="646746"/>
                  <a:pt x="2105891" y="651364"/>
                </a:cubicBezTo>
                <a:cubicBezTo>
                  <a:pt x="2144346" y="689819"/>
                  <a:pt x="2106536" y="659137"/>
                  <a:pt x="2154382" y="679073"/>
                </a:cubicBezTo>
                <a:cubicBezTo>
                  <a:pt x="2173446" y="687016"/>
                  <a:pt x="2192616" y="695326"/>
                  <a:pt x="2209800" y="706782"/>
                </a:cubicBezTo>
                <a:cubicBezTo>
                  <a:pt x="2216727" y="711400"/>
                  <a:pt x="2222741" y="717837"/>
                  <a:pt x="2230582" y="720637"/>
                </a:cubicBezTo>
                <a:cubicBezTo>
                  <a:pt x="2255376" y="729492"/>
                  <a:pt x="2281382" y="734492"/>
                  <a:pt x="2306782" y="741419"/>
                </a:cubicBezTo>
                <a:cubicBezTo>
                  <a:pt x="2318327" y="762201"/>
                  <a:pt x="2327033" y="784837"/>
                  <a:pt x="2341418" y="803764"/>
                </a:cubicBezTo>
                <a:cubicBezTo>
                  <a:pt x="2371123" y="842849"/>
                  <a:pt x="2397553" y="887368"/>
                  <a:pt x="2438400" y="914600"/>
                </a:cubicBezTo>
                <a:cubicBezTo>
                  <a:pt x="2445327" y="919218"/>
                  <a:pt x="2450991" y="926966"/>
                  <a:pt x="2459182" y="928455"/>
                </a:cubicBezTo>
                <a:cubicBezTo>
                  <a:pt x="2502585" y="936347"/>
                  <a:pt x="2546927" y="937692"/>
                  <a:pt x="2590800" y="942310"/>
                </a:cubicBezTo>
                <a:lnTo>
                  <a:pt x="2639291" y="956164"/>
                </a:lnTo>
                <a:cubicBezTo>
                  <a:pt x="2657689" y="961070"/>
                  <a:pt x="2694709" y="970019"/>
                  <a:pt x="2694709" y="970019"/>
                </a:cubicBezTo>
                <a:cubicBezTo>
                  <a:pt x="2699327" y="976946"/>
                  <a:pt x="2702676" y="984913"/>
                  <a:pt x="2708563" y="990800"/>
                </a:cubicBezTo>
                <a:cubicBezTo>
                  <a:pt x="2714450" y="996687"/>
                  <a:pt x="2724015" y="998259"/>
                  <a:pt x="2729345" y="1004655"/>
                </a:cubicBezTo>
                <a:cubicBezTo>
                  <a:pt x="2735956" y="1012588"/>
                  <a:pt x="2737004" y="1024103"/>
                  <a:pt x="2743200" y="1032364"/>
                </a:cubicBezTo>
                <a:cubicBezTo>
                  <a:pt x="2751037" y="1042814"/>
                  <a:pt x="2761673" y="1050837"/>
                  <a:pt x="2770909" y="1060073"/>
                </a:cubicBezTo>
                <a:cubicBezTo>
                  <a:pt x="2775527" y="1069309"/>
                  <a:pt x="2779640" y="1078816"/>
                  <a:pt x="2784763" y="1087782"/>
                </a:cubicBezTo>
                <a:cubicBezTo>
                  <a:pt x="2788894" y="1095011"/>
                  <a:pt x="2795773" y="1100740"/>
                  <a:pt x="2798618" y="1108564"/>
                </a:cubicBezTo>
                <a:cubicBezTo>
                  <a:pt x="2830368" y="1195874"/>
                  <a:pt x="2794970" y="1137726"/>
                  <a:pt x="2826327" y="1184764"/>
                </a:cubicBezTo>
                <a:cubicBezTo>
                  <a:pt x="2828636" y="1194000"/>
                  <a:pt x="2830243" y="1203441"/>
                  <a:pt x="2833254" y="1212473"/>
                </a:cubicBezTo>
                <a:cubicBezTo>
                  <a:pt x="2837186" y="1224270"/>
                  <a:pt x="2844948" y="1234864"/>
                  <a:pt x="2847109" y="1247110"/>
                </a:cubicBezTo>
                <a:cubicBezTo>
                  <a:pt x="2854276" y="1287720"/>
                  <a:pt x="2849933" y="1331358"/>
                  <a:pt x="2860963" y="1371800"/>
                </a:cubicBezTo>
                <a:cubicBezTo>
                  <a:pt x="2864235" y="1383797"/>
                  <a:pt x="2870200" y="1394891"/>
                  <a:pt x="2874818" y="1406437"/>
                </a:cubicBezTo>
                <a:cubicBezTo>
                  <a:pt x="2877127" y="1422601"/>
                  <a:pt x="2878543" y="1438917"/>
                  <a:pt x="2881745" y="1454928"/>
                </a:cubicBezTo>
                <a:cubicBezTo>
                  <a:pt x="2883177" y="1462088"/>
                  <a:pt x="2886575" y="1468716"/>
                  <a:pt x="2888673" y="1475710"/>
                </a:cubicBezTo>
                <a:cubicBezTo>
                  <a:pt x="2890428" y="1481559"/>
                  <a:pt x="2906784" y="1537228"/>
                  <a:pt x="2909454" y="1551910"/>
                </a:cubicBezTo>
                <a:cubicBezTo>
                  <a:pt x="2922483" y="1623565"/>
                  <a:pt x="2907012" y="1576973"/>
                  <a:pt x="2930236" y="1635037"/>
                </a:cubicBezTo>
                <a:cubicBezTo>
                  <a:pt x="2931537" y="1642845"/>
                  <a:pt x="2953648" y="1769547"/>
                  <a:pt x="2957945" y="1808219"/>
                </a:cubicBezTo>
                <a:cubicBezTo>
                  <a:pt x="2960762" y="1833568"/>
                  <a:pt x="2961950" y="1859082"/>
                  <a:pt x="2964873" y="1884419"/>
                </a:cubicBezTo>
                <a:cubicBezTo>
                  <a:pt x="2968878" y="1919132"/>
                  <a:pt x="2973786" y="1953736"/>
                  <a:pt x="2978727" y="1988328"/>
                </a:cubicBezTo>
                <a:cubicBezTo>
                  <a:pt x="2980713" y="2002232"/>
                  <a:pt x="2983756" y="2015974"/>
                  <a:pt x="2985654" y="2029891"/>
                </a:cubicBezTo>
                <a:cubicBezTo>
                  <a:pt x="2990685" y="2066783"/>
                  <a:pt x="2993986" y="2103907"/>
                  <a:pt x="2999509" y="2140728"/>
                </a:cubicBezTo>
                <a:cubicBezTo>
                  <a:pt x="3001881" y="2156543"/>
                  <a:pt x="3008277" y="2173960"/>
                  <a:pt x="3013363" y="2189219"/>
                </a:cubicBezTo>
                <a:cubicBezTo>
                  <a:pt x="3017981" y="2223855"/>
                  <a:pt x="3024538" y="2258288"/>
                  <a:pt x="3027218" y="2293128"/>
                </a:cubicBezTo>
                <a:cubicBezTo>
                  <a:pt x="3038759" y="2443159"/>
                  <a:pt x="3034145" y="2657622"/>
                  <a:pt x="3034145" y="2791891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31A9A2-2395-40F5-99E2-4CEA34FE0B2C}"/>
              </a:ext>
            </a:extLst>
          </p:cNvPr>
          <p:cNvSpPr/>
          <p:nvPr/>
        </p:nvSpPr>
        <p:spPr>
          <a:xfrm>
            <a:off x="4440381" y="5523736"/>
            <a:ext cx="2022764" cy="745441"/>
          </a:xfrm>
          <a:custGeom>
            <a:avLst/>
            <a:gdLst>
              <a:gd name="connsiteX0" fmla="*/ 0 w 2022764"/>
              <a:gd name="connsiteY0" fmla="*/ 745441 h 745441"/>
              <a:gd name="connsiteX1" fmla="*/ 76200 w 2022764"/>
              <a:gd name="connsiteY1" fmla="*/ 724659 h 745441"/>
              <a:gd name="connsiteX2" fmla="*/ 110837 w 2022764"/>
              <a:gd name="connsiteY2" fmla="*/ 717732 h 745441"/>
              <a:gd name="connsiteX3" fmla="*/ 166255 w 2022764"/>
              <a:gd name="connsiteY3" fmla="*/ 696950 h 745441"/>
              <a:gd name="connsiteX4" fmla="*/ 228600 w 2022764"/>
              <a:gd name="connsiteY4" fmla="*/ 648459 h 745441"/>
              <a:gd name="connsiteX5" fmla="*/ 277091 w 2022764"/>
              <a:gd name="connsiteY5" fmla="*/ 599968 h 745441"/>
              <a:gd name="connsiteX6" fmla="*/ 304800 w 2022764"/>
              <a:gd name="connsiteY6" fmla="*/ 565332 h 745441"/>
              <a:gd name="connsiteX7" fmla="*/ 332509 w 2022764"/>
              <a:gd name="connsiteY7" fmla="*/ 516841 h 745441"/>
              <a:gd name="connsiteX8" fmla="*/ 360218 w 2022764"/>
              <a:gd name="connsiteY8" fmla="*/ 489132 h 745441"/>
              <a:gd name="connsiteX9" fmla="*/ 381000 w 2022764"/>
              <a:gd name="connsiteY9" fmla="*/ 447568 h 745441"/>
              <a:gd name="connsiteX10" fmla="*/ 408709 w 2022764"/>
              <a:gd name="connsiteY10" fmla="*/ 433713 h 745441"/>
              <a:gd name="connsiteX11" fmla="*/ 512618 w 2022764"/>
              <a:gd name="connsiteY11" fmla="*/ 412932 h 745441"/>
              <a:gd name="connsiteX12" fmla="*/ 540328 w 2022764"/>
              <a:gd name="connsiteY12" fmla="*/ 392150 h 745441"/>
              <a:gd name="connsiteX13" fmla="*/ 561109 w 2022764"/>
              <a:gd name="connsiteY13" fmla="*/ 385222 h 745441"/>
              <a:gd name="connsiteX14" fmla="*/ 609600 w 2022764"/>
              <a:gd name="connsiteY14" fmla="*/ 357513 h 745441"/>
              <a:gd name="connsiteX15" fmla="*/ 623455 w 2022764"/>
              <a:gd name="connsiteY15" fmla="*/ 336732 h 745441"/>
              <a:gd name="connsiteX16" fmla="*/ 644237 w 2022764"/>
              <a:gd name="connsiteY16" fmla="*/ 329804 h 745441"/>
              <a:gd name="connsiteX17" fmla="*/ 685800 w 2022764"/>
              <a:gd name="connsiteY17" fmla="*/ 309022 h 745441"/>
              <a:gd name="connsiteX18" fmla="*/ 699655 w 2022764"/>
              <a:gd name="connsiteY18" fmla="*/ 288241 h 745441"/>
              <a:gd name="connsiteX19" fmla="*/ 720437 w 2022764"/>
              <a:gd name="connsiteY19" fmla="*/ 281313 h 745441"/>
              <a:gd name="connsiteX20" fmla="*/ 762000 w 2022764"/>
              <a:gd name="connsiteY20" fmla="*/ 260532 h 745441"/>
              <a:gd name="connsiteX21" fmla="*/ 824346 w 2022764"/>
              <a:gd name="connsiteY21" fmla="*/ 232822 h 745441"/>
              <a:gd name="connsiteX22" fmla="*/ 907473 w 2022764"/>
              <a:gd name="connsiteY22" fmla="*/ 218968 h 745441"/>
              <a:gd name="connsiteX23" fmla="*/ 983673 w 2022764"/>
              <a:gd name="connsiteY23" fmla="*/ 205113 h 745441"/>
              <a:gd name="connsiteX24" fmla="*/ 1052946 w 2022764"/>
              <a:gd name="connsiteY24" fmla="*/ 177404 h 745441"/>
              <a:gd name="connsiteX25" fmla="*/ 1108364 w 2022764"/>
              <a:gd name="connsiteY25" fmla="*/ 156622 h 745441"/>
              <a:gd name="connsiteX26" fmla="*/ 1143000 w 2022764"/>
              <a:gd name="connsiteY26" fmla="*/ 135841 h 745441"/>
              <a:gd name="connsiteX27" fmla="*/ 1170709 w 2022764"/>
              <a:gd name="connsiteY27" fmla="*/ 128913 h 745441"/>
              <a:gd name="connsiteX28" fmla="*/ 1226128 w 2022764"/>
              <a:gd name="connsiteY28" fmla="*/ 108132 h 745441"/>
              <a:gd name="connsiteX29" fmla="*/ 1253837 w 2022764"/>
              <a:gd name="connsiteY29" fmla="*/ 101204 h 745441"/>
              <a:gd name="connsiteX30" fmla="*/ 1281546 w 2022764"/>
              <a:gd name="connsiteY30" fmla="*/ 87350 h 745441"/>
              <a:gd name="connsiteX31" fmla="*/ 1364673 w 2022764"/>
              <a:gd name="connsiteY31" fmla="*/ 80422 h 745441"/>
              <a:gd name="connsiteX32" fmla="*/ 1427018 w 2022764"/>
              <a:gd name="connsiteY32" fmla="*/ 73495 h 745441"/>
              <a:gd name="connsiteX33" fmla="*/ 1524000 w 2022764"/>
              <a:gd name="connsiteY33" fmla="*/ 52713 h 745441"/>
              <a:gd name="connsiteX34" fmla="*/ 1738746 w 2022764"/>
              <a:gd name="connsiteY34" fmla="*/ 31932 h 745441"/>
              <a:gd name="connsiteX35" fmla="*/ 1766455 w 2022764"/>
              <a:gd name="connsiteY35" fmla="*/ 18077 h 745441"/>
              <a:gd name="connsiteX36" fmla="*/ 1787237 w 2022764"/>
              <a:gd name="connsiteY36" fmla="*/ 11150 h 745441"/>
              <a:gd name="connsiteX37" fmla="*/ 2022764 w 2022764"/>
              <a:gd name="connsiteY37" fmla="*/ 4222 h 74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22764" h="745441">
                <a:moveTo>
                  <a:pt x="0" y="745441"/>
                </a:moveTo>
                <a:cubicBezTo>
                  <a:pt x="25400" y="738514"/>
                  <a:pt x="50658" y="731044"/>
                  <a:pt x="76200" y="724659"/>
                </a:cubicBezTo>
                <a:cubicBezTo>
                  <a:pt x="87623" y="721803"/>
                  <a:pt x="99667" y="721455"/>
                  <a:pt x="110837" y="717732"/>
                </a:cubicBezTo>
                <a:cubicBezTo>
                  <a:pt x="219510" y="681508"/>
                  <a:pt x="61734" y="723079"/>
                  <a:pt x="166255" y="696950"/>
                </a:cubicBezTo>
                <a:cubicBezTo>
                  <a:pt x="197910" y="649465"/>
                  <a:pt x="156166" y="705371"/>
                  <a:pt x="228600" y="648459"/>
                </a:cubicBezTo>
                <a:cubicBezTo>
                  <a:pt x="246574" y="634336"/>
                  <a:pt x="262811" y="617818"/>
                  <a:pt x="277091" y="599968"/>
                </a:cubicBezTo>
                <a:cubicBezTo>
                  <a:pt x="286327" y="588423"/>
                  <a:pt x="296599" y="577634"/>
                  <a:pt x="304800" y="565332"/>
                </a:cubicBezTo>
                <a:cubicBezTo>
                  <a:pt x="324454" y="535850"/>
                  <a:pt x="311253" y="541640"/>
                  <a:pt x="332509" y="516841"/>
                </a:cubicBezTo>
                <a:cubicBezTo>
                  <a:pt x="341010" y="506923"/>
                  <a:pt x="350982" y="498368"/>
                  <a:pt x="360218" y="489132"/>
                </a:cubicBezTo>
                <a:cubicBezTo>
                  <a:pt x="364946" y="474949"/>
                  <a:pt x="368606" y="457897"/>
                  <a:pt x="381000" y="447568"/>
                </a:cubicBezTo>
                <a:cubicBezTo>
                  <a:pt x="388933" y="440957"/>
                  <a:pt x="398839" y="436750"/>
                  <a:pt x="408709" y="433713"/>
                </a:cubicBezTo>
                <a:cubicBezTo>
                  <a:pt x="438667" y="424495"/>
                  <a:pt x="480470" y="418290"/>
                  <a:pt x="512618" y="412932"/>
                </a:cubicBezTo>
                <a:cubicBezTo>
                  <a:pt x="521855" y="406005"/>
                  <a:pt x="530304" y="397878"/>
                  <a:pt x="540328" y="392150"/>
                </a:cubicBezTo>
                <a:cubicBezTo>
                  <a:pt x="546668" y="388527"/>
                  <a:pt x="554769" y="388845"/>
                  <a:pt x="561109" y="385222"/>
                </a:cubicBezTo>
                <a:cubicBezTo>
                  <a:pt x="619820" y="351672"/>
                  <a:pt x="561952" y="373397"/>
                  <a:pt x="609600" y="357513"/>
                </a:cubicBezTo>
                <a:cubicBezTo>
                  <a:pt x="614218" y="350586"/>
                  <a:pt x="616954" y="341933"/>
                  <a:pt x="623455" y="336732"/>
                </a:cubicBezTo>
                <a:cubicBezTo>
                  <a:pt x="629157" y="332170"/>
                  <a:pt x="637706" y="333070"/>
                  <a:pt x="644237" y="329804"/>
                </a:cubicBezTo>
                <a:cubicBezTo>
                  <a:pt x="697952" y="302946"/>
                  <a:pt x="633563" y="326436"/>
                  <a:pt x="685800" y="309022"/>
                </a:cubicBezTo>
                <a:cubicBezTo>
                  <a:pt x="690418" y="302095"/>
                  <a:pt x="693154" y="293442"/>
                  <a:pt x="699655" y="288241"/>
                </a:cubicBezTo>
                <a:cubicBezTo>
                  <a:pt x="705357" y="283679"/>
                  <a:pt x="713906" y="284579"/>
                  <a:pt x="720437" y="281313"/>
                </a:cubicBezTo>
                <a:cubicBezTo>
                  <a:pt x="774144" y="254459"/>
                  <a:pt x="709770" y="277941"/>
                  <a:pt x="762000" y="260532"/>
                </a:cubicBezTo>
                <a:cubicBezTo>
                  <a:pt x="785236" y="225679"/>
                  <a:pt x="766978" y="241880"/>
                  <a:pt x="824346" y="232822"/>
                </a:cubicBezTo>
                <a:lnTo>
                  <a:pt x="907473" y="218968"/>
                </a:lnTo>
                <a:cubicBezTo>
                  <a:pt x="974841" y="208331"/>
                  <a:pt x="934612" y="217380"/>
                  <a:pt x="983673" y="205113"/>
                </a:cubicBezTo>
                <a:cubicBezTo>
                  <a:pt x="1025637" y="177138"/>
                  <a:pt x="981923" y="203231"/>
                  <a:pt x="1052946" y="177404"/>
                </a:cubicBezTo>
                <a:cubicBezTo>
                  <a:pt x="1132646" y="148422"/>
                  <a:pt x="1030554" y="176076"/>
                  <a:pt x="1108364" y="156622"/>
                </a:cubicBezTo>
                <a:cubicBezTo>
                  <a:pt x="1119909" y="149695"/>
                  <a:pt x="1130696" y="141309"/>
                  <a:pt x="1143000" y="135841"/>
                </a:cubicBezTo>
                <a:cubicBezTo>
                  <a:pt x="1151700" y="131974"/>
                  <a:pt x="1161677" y="131924"/>
                  <a:pt x="1170709" y="128913"/>
                </a:cubicBezTo>
                <a:cubicBezTo>
                  <a:pt x="1214638" y="114270"/>
                  <a:pt x="1192074" y="117862"/>
                  <a:pt x="1226128" y="108132"/>
                </a:cubicBezTo>
                <a:cubicBezTo>
                  <a:pt x="1235282" y="105516"/>
                  <a:pt x="1244923" y="104547"/>
                  <a:pt x="1253837" y="101204"/>
                </a:cubicBezTo>
                <a:cubicBezTo>
                  <a:pt x="1263506" y="97578"/>
                  <a:pt x="1271396" y="89253"/>
                  <a:pt x="1281546" y="87350"/>
                </a:cubicBezTo>
                <a:cubicBezTo>
                  <a:pt x="1308875" y="82226"/>
                  <a:pt x="1336993" y="83058"/>
                  <a:pt x="1364673" y="80422"/>
                </a:cubicBezTo>
                <a:cubicBezTo>
                  <a:pt x="1385488" y="78440"/>
                  <a:pt x="1406236" y="75804"/>
                  <a:pt x="1427018" y="73495"/>
                </a:cubicBezTo>
                <a:cubicBezTo>
                  <a:pt x="1460758" y="65060"/>
                  <a:pt x="1489696" y="56262"/>
                  <a:pt x="1524000" y="52713"/>
                </a:cubicBezTo>
                <a:cubicBezTo>
                  <a:pt x="1838060" y="20224"/>
                  <a:pt x="1582872" y="51416"/>
                  <a:pt x="1738746" y="31932"/>
                </a:cubicBezTo>
                <a:cubicBezTo>
                  <a:pt x="1747982" y="27314"/>
                  <a:pt x="1756963" y="22145"/>
                  <a:pt x="1766455" y="18077"/>
                </a:cubicBezTo>
                <a:cubicBezTo>
                  <a:pt x="1773167" y="15201"/>
                  <a:pt x="1780153" y="12921"/>
                  <a:pt x="1787237" y="11150"/>
                </a:cubicBezTo>
                <a:cubicBezTo>
                  <a:pt x="1867483" y="-8912"/>
                  <a:pt x="1924151" y="4222"/>
                  <a:pt x="2022764" y="422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8CD46-7227-4CE3-BE99-8D4172CF094B}"/>
              </a:ext>
            </a:extLst>
          </p:cNvPr>
          <p:cNvSpPr txBox="1"/>
          <p:nvPr/>
        </p:nvSpPr>
        <p:spPr>
          <a:xfrm>
            <a:off x="-64550" y="6180748"/>
            <a:ext cx="2106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Tipping point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5D19884-7A7D-4038-A7F6-83172CD3B56F}"/>
              </a:ext>
            </a:extLst>
          </p:cNvPr>
          <p:cNvSpPr/>
          <p:nvPr/>
        </p:nvSpPr>
        <p:spPr>
          <a:xfrm>
            <a:off x="6658927" y="6445065"/>
            <a:ext cx="365760" cy="1835725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DB07E8-1714-418C-B351-FBC40E019C6A}"/>
              </a:ext>
            </a:extLst>
          </p:cNvPr>
          <p:cNvSpPr txBox="1"/>
          <p:nvPr/>
        </p:nvSpPr>
        <p:spPr>
          <a:xfrm>
            <a:off x="7149379" y="6885873"/>
            <a:ext cx="2410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Feedback loops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Spirals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77FF82-7AD9-4BF9-A2D8-AFD5E6E2E7B1}"/>
              </a:ext>
            </a:extLst>
          </p:cNvPr>
          <p:cNvCxnSpPr/>
          <p:nvPr/>
        </p:nvCxnSpPr>
        <p:spPr>
          <a:xfrm>
            <a:off x="2092036" y="8011799"/>
            <a:ext cx="6400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2E6262-654A-4D2D-8028-B8ECFEDBFE06}"/>
              </a:ext>
            </a:extLst>
          </p:cNvPr>
          <p:cNvSpPr txBox="1"/>
          <p:nvPr/>
        </p:nvSpPr>
        <p:spPr>
          <a:xfrm>
            <a:off x="7413198" y="6137713"/>
            <a:ext cx="177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bifurcation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8BBA5B3-DD8A-486A-B760-A792F0C535F4}"/>
              </a:ext>
            </a:extLst>
          </p:cNvPr>
          <p:cNvSpPr txBox="1">
            <a:spLocks/>
          </p:cNvSpPr>
          <p:nvPr/>
        </p:nvSpPr>
        <p:spPr>
          <a:xfrm>
            <a:off x="14921654" y="8561095"/>
            <a:ext cx="988904" cy="546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3200" kern="120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E82227-37B3-43BC-ADC8-5578DB9E1C2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3ABDC8-A8D6-4661-A008-89D2323A1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01"/>
          <a:stretch/>
        </p:blipFill>
        <p:spPr>
          <a:xfrm>
            <a:off x="9641590" y="5066903"/>
            <a:ext cx="3209752" cy="31801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AEDB82-9CE2-47CC-B6FC-014D311E06A7}"/>
              </a:ext>
            </a:extLst>
          </p:cNvPr>
          <p:cNvSpPr txBox="1"/>
          <p:nvPr/>
        </p:nvSpPr>
        <p:spPr>
          <a:xfrm>
            <a:off x="9787230" y="8319649"/>
            <a:ext cx="551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Climate change: </a:t>
            </a:r>
            <a:r>
              <a:rPr lang="en-US" sz="2400" dirty="0">
                <a:latin typeface="+mj-lt"/>
              </a:rPr>
              <a:t>Turning off the Gulf stream</a:t>
            </a:r>
          </a:p>
        </p:txBody>
      </p:sp>
    </p:spTree>
    <p:extLst>
      <p:ext uri="{BB962C8B-B14F-4D97-AF65-F5344CB8AC3E}">
        <p14:creationId xmlns:p14="http://schemas.microsoft.com/office/powerpoint/2010/main" val="26029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6FF0EA-93A5-4DE4-92A8-B1996F987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Resilience    +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No adverse trend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C4F3E-4B4D-47C6-8CD2-4E807810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6E73D2-3DAD-402C-90CB-652E2F39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Resilience, Risk, and </a:t>
            </a:r>
            <a:r>
              <a:rPr lang="en-US" b="0" dirty="0"/>
              <a:t>Growth  - </a:t>
            </a:r>
            <a:r>
              <a:rPr lang="en-US" dirty="0"/>
              <a:t>Sustainability</a:t>
            </a:r>
            <a:endParaRPr lang="en-US" b="1" dirty="0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226DEE-CA3C-42D5-8ADB-6EA965BE3884}"/>
              </a:ext>
            </a:extLst>
          </p:cNvPr>
          <p:cNvCxnSpPr>
            <a:cxnSpLocks/>
          </p:cNvCxnSpPr>
          <p:nvPr/>
        </p:nvCxnSpPr>
        <p:spPr>
          <a:xfrm flipV="1">
            <a:off x="2053382" y="5278582"/>
            <a:ext cx="7665582" cy="4349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832DED-9433-4D4D-9214-9503831DE711}"/>
              </a:ext>
            </a:extLst>
          </p:cNvPr>
          <p:cNvCxnSpPr>
            <a:cxnSpLocks/>
          </p:cNvCxnSpPr>
          <p:nvPr/>
        </p:nvCxnSpPr>
        <p:spPr>
          <a:xfrm>
            <a:off x="2053382" y="5713530"/>
            <a:ext cx="7457763" cy="70985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FE5089-121B-42FD-9A2B-C75F54B74938}"/>
              </a:ext>
            </a:extLst>
          </p:cNvPr>
          <p:cNvGrpSpPr/>
          <p:nvPr/>
        </p:nvGrpSpPr>
        <p:grpSpPr>
          <a:xfrm rot="1721209">
            <a:off x="2608899" y="3515794"/>
            <a:ext cx="6401175" cy="3980973"/>
            <a:chOff x="2048082" y="3409247"/>
            <a:chExt cx="6401175" cy="369552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F6F4BEE-10B5-49CF-84A9-3D2BCFE557A5}"/>
                </a:ext>
              </a:extLst>
            </p:cNvPr>
            <p:cNvSpPr/>
            <p:nvPr/>
          </p:nvSpPr>
          <p:spPr>
            <a:xfrm>
              <a:off x="2048082" y="5927234"/>
              <a:ext cx="2003677" cy="1177535"/>
            </a:xfrm>
            <a:custGeom>
              <a:avLst/>
              <a:gdLst>
                <a:gd name="connsiteX0" fmla="*/ 0 w 1085030"/>
                <a:gd name="connsiteY0" fmla="*/ 593623 h 593623"/>
                <a:gd name="connsiteX1" fmla="*/ 557561 w 1085030"/>
                <a:gd name="connsiteY1" fmla="*/ 292540 h 593623"/>
                <a:gd name="connsiteX2" fmla="*/ 747132 w 1085030"/>
                <a:gd name="connsiteY2" fmla="*/ 537867 h 593623"/>
                <a:gd name="connsiteX3" fmla="*/ 1037064 w 1085030"/>
                <a:gd name="connsiteY3" fmla="*/ 47213 h 593623"/>
                <a:gd name="connsiteX4" fmla="*/ 1081669 w 1085030"/>
                <a:gd name="connsiteY4" fmla="*/ 47213 h 593623"/>
                <a:gd name="connsiteX0" fmla="*/ 0 w 1037064"/>
                <a:gd name="connsiteY0" fmla="*/ 546410 h 546410"/>
                <a:gd name="connsiteX1" fmla="*/ 557561 w 1037064"/>
                <a:gd name="connsiteY1" fmla="*/ 245327 h 546410"/>
                <a:gd name="connsiteX2" fmla="*/ 747132 w 1037064"/>
                <a:gd name="connsiteY2" fmla="*/ 490654 h 546410"/>
                <a:gd name="connsiteX3" fmla="*/ 1037064 w 1037064"/>
                <a:gd name="connsiteY3" fmla="*/ 0 h 546410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1070518 w 1070518"/>
                <a:gd name="connsiteY3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92459 w 1070518"/>
                <a:gd name="connsiteY3" fmla="*/ 144964 h 624468"/>
                <a:gd name="connsiteX4" fmla="*/ 1070518 w 1070518"/>
                <a:gd name="connsiteY4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59005 w 1070518"/>
                <a:gd name="connsiteY3" fmla="*/ 100359 h 624468"/>
                <a:gd name="connsiteX4" fmla="*/ 1070518 w 1070518"/>
                <a:gd name="connsiteY4" fmla="*/ 0 h 624468"/>
                <a:gd name="connsiteX0" fmla="*/ 0 w 1099394"/>
                <a:gd name="connsiteY0" fmla="*/ 624468 h 624468"/>
                <a:gd name="connsiteX1" fmla="*/ 557561 w 1099394"/>
                <a:gd name="connsiteY1" fmla="*/ 323385 h 624468"/>
                <a:gd name="connsiteX2" fmla="*/ 747132 w 1099394"/>
                <a:gd name="connsiteY2" fmla="*/ 568712 h 624468"/>
                <a:gd name="connsiteX3" fmla="*/ 959005 w 1099394"/>
                <a:gd name="connsiteY3" fmla="*/ 100359 h 624468"/>
                <a:gd name="connsiteX4" fmla="*/ 1099394 w 1099394"/>
                <a:gd name="connsiteY4" fmla="*/ 0 h 624468"/>
                <a:gd name="connsiteX0" fmla="*/ 0 w 1099394"/>
                <a:gd name="connsiteY0" fmla="*/ 642515 h 642515"/>
                <a:gd name="connsiteX1" fmla="*/ 557561 w 1099394"/>
                <a:gd name="connsiteY1" fmla="*/ 341432 h 642515"/>
                <a:gd name="connsiteX2" fmla="*/ 747132 w 1099394"/>
                <a:gd name="connsiteY2" fmla="*/ 586759 h 642515"/>
                <a:gd name="connsiteX3" fmla="*/ 959005 w 1099394"/>
                <a:gd name="connsiteY3" fmla="*/ 118406 h 642515"/>
                <a:gd name="connsiteX4" fmla="*/ 1099394 w 1099394"/>
                <a:gd name="connsiteY4" fmla="*/ 0 h 642515"/>
                <a:gd name="connsiteX0" fmla="*/ 0 w 1113832"/>
                <a:gd name="connsiteY0" fmla="*/ 620858 h 620858"/>
                <a:gd name="connsiteX1" fmla="*/ 571999 w 1113832"/>
                <a:gd name="connsiteY1" fmla="*/ 341432 h 620858"/>
                <a:gd name="connsiteX2" fmla="*/ 761570 w 1113832"/>
                <a:gd name="connsiteY2" fmla="*/ 586759 h 620858"/>
                <a:gd name="connsiteX3" fmla="*/ 973443 w 1113832"/>
                <a:gd name="connsiteY3" fmla="*/ 118406 h 620858"/>
                <a:gd name="connsiteX4" fmla="*/ 1113832 w 1113832"/>
                <a:gd name="connsiteY4" fmla="*/ 0 h 620858"/>
                <a:gd name="connsiteX0" fmla="*/ 0 w 1106613"/>
                <a:gd name="connsiteY0" fmla="*/ 628077 h 628077"/>
                <a:gd name="connsiteX1" fmla="*/ 571999 w 1106613"/>
                <a:gd name="connsiteY1" fmla="*/ 348651 h 628077"/>
                <a:gd name="connsiteX2" fmla="*/ 761570 w 1106613"/>
                <a:gd name="connsiteY2" fmla="*/ 593978 h 628077"/>
                <a:gd name="connsiteX3" fmla="*/ 973443 w 1106613"/>
                <a:gd name="connsiteY3" fmla="*/ 125625 h 628077"/>
                <a:gd name="connsiteX4" fmla="*/ 1106613 w 1106613"/>
                <a:gd name="connsiteY4" fmla="*/ 0 h 628077"/>
                <a:gd name="connsiteX0" fmla="*/ 0 w 1092176"/>
                <a:gd name="connsiteY0" fmla="*/ 642515 h 642515"/>
                <a:gd name="connsiteX1" fmla="*/ 571999 w 1092176"/>
                <a:gd name="connsiteY1" fmla="*/ 363089 h 642515"/>
                <a:gd name="connsiteX2" fmla="*/ 761570 w 1092176"/>
                <a:gd name="connsiteY2" fmla="*/ 608416 h 642515"/>
                <a:gd name="connsiteX3" fmla="*/ 973443 w 1092176"/>
                <a:gd name="connsiteY3" fmla="*/ 140063 h 642515"/>
                <a:gd name="connsiteX4" fmla="*/ 1092176 w 1092176"/>
                <a:gd name="connsiteY4" fmla="*/ 0 h 64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176" h="642515">
                  <a:moveTo>
                    <a:pt x="0" y="642515"/>
                  </a:moveTo>
                  <a:cubicBezTo>
                    <a:pt x="216519" y="496620"/>
                    <a:pt x="445071" y="368772"/>
                    <a:pt x="571999" y="363089"/>
                  </a:cubicBezTo>
                  <a:cubicBezTo>
                    <a:pt x="698927" y="357406"/>
                    <a:pt x="694663" y="645587"/>
                    <a:pt x="761570" y="608416"/>
                  </a:cubicBezTo>
                  <a:cubicBezTo>
                    <a:pt x="828477" y="571245"/>
                    <a:pt x="919545" y="234848"/>
                    <a:pt x="973443" y="140063"/>
                  </a:cubicBezTo>
                  <a:cubicBezTo>
                    <a:pt x="1027341" y="45278"/>
                    <a:pt x="1079166" y="24161"/>
                    <a:pt x="1092176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401BFE3-7106-4ECA-9550-E902C3B11DE4}"/>
                </a:ext>
              </a:extLst>
            </p:cNvPr>
            <p:cNvSpPr/>
            <p:nvPr/>
          </p:nvSpPr>
          <p:spPr>
            <a:xfrm>
              <a:off x="3998583" y="4842706"/>
              <a:ext cx="1990431" cy="1137846"/>
            </a:xfrm>
            <a:custGeom>
              <a:avLst/>
              <a:gdLst>
                <a:gd name="connsiteX0" fmla="*/ 0 w 1085030"/>
                <a:gd name="connsiteY0" fmla="*/ 593623 h 593623"/>
                <a:gd name="connsiteX1" fmla="*/ 557561 w 1085030"/>
                <a:gd name="connsiteY1" fmla="*/ 292540 h 593623"/>
                <a:gd name="connsiteX2" fmla="*/ 747132 w 1085030"/>
                <a:gd name="connsiteY2" fmla="*/ 537867 h 593623"/>
                <a:gd name="connsiteX3" fmla="*/ 1037064 w 1085030"/>
                <a:gd name="connsiteY3" fmla="*/ 47213 h 593623"/>
                <a:gd name="connsiteX4" fmla="*/ 1081669 w 1085030"/>
                <a:gd name="connsiteY4" fmla="*/ 47213 h 593623"/>
                <a:gd name="connsiteX0" fmla="*/ 0 w 1037064"/>
                <a:gd name="connsiteY0" fmla="*/ 546410 h 546410"/>
                <a:gd name="connsiteX1" fmla="*/ 557561 w 1037064"/>
                <a:gd name="connsiteY1" fmla="*/ 245327 h 546410"/>
                <a:gd name="connsiteX2" fmla="*/ 747132 w 1037064"/>
                <a:gd name="connsiteY2" fmla="*/ 490654 h 546410"/>
                <a:gd name="connsiteX3" fmla="*/ 1037064 w 1037064"/>
                <a:gd name="connsiteY3" fmla="*/ 0 h 546410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1070518 w 1070518"/>
                <a:gd name="connsiteY3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92459 w 1070518"/>
                <a:gd name="connsiteY3" fmla="*/ 144964 h 624468"/>
                <a:gd name="connsiteX4" fmla="*/ 1070518 w 1070518"/>
                <a:gd name="connsiteY4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59005 w 1070518"/>
                <a:gd name="connsiteY3" fmla="*/ 100359 h 624468"/>
                <a:gd name="connsiteX4" fmla="*/ 1070518 w 1070518"/>
                <a:gd name="connsiteY4" fmla="*/ 0 h 624468"/>
                <a:gd name="connsiteX0" fmla="*/ 0 w 1088565"/>
                <a:gd name="connsiteY0" fmla="*/ 610030 h 610030"/>
                <a:gd name="connsiteX1" fmla="*/ 575608 w 1088565"/>
                <a:gd name="connsiteY1" fmla="*/ 323385 h 610030"/>
                <a:gd name="connsiteX2" fmla="*/ 765179 w 1088565"/>
                <a:gd name="connsiteY2" fmla="*/ 568712 h 610030"/>
                <a:gd name="connsiteX3" fmla="*/ 977052 w 1088565"/>
                <a:gd name="connsiteY3" fmla="*/ 100359 h 610030"/>
                <a:gd name="connsiteX4" fmla="*/ 1088565 w 1088565"/>
                <a:gd name="connsiteY4" fmla="*/ 0 h 610030"/>
                <a:gd name="connsiteX0" fmla="*/ 0 w 1084956"/>
                <a:gd name="connsiteY0" fmla="*/ 620859 h 620859"/>
                <a:gd name="connsiteX1" fmla="*/ 575608 w 1084956"/>
                <a:gd name="connsiteY1" fmla="*/ 334214 h 620859"/>
                <a:gd name="connsiteX2" fmla="*/ 765179 w 1084956"/>
                <a:gd name="connsiteY2" fmla="*/ 579541 h 620859"/>
                <a:gd name="connsiteX3" fmla="*/ 977052 w 1084956"/>
                <a:gd name="connsiteY3" fmla="*/ 111188 h 620859"/>
                <a:gd name="connsiteX4" fmla="*/ 1084956 w 1084956"/>
                <a:gd name="connsiteY4" fmla="*/ 0 h 620859"/>
                <a:gd name="connsiteX0" fmla="*/ 0 w 1084956"/>
                <a:gd name="connsiteY0" fmla="*/ 620859 h 620859"/>
                <a:gd name="connsiteX1" fmla="*/ 575608 w 1084956"/>
                <a:gd name="connsiteY1" fmla="*/ 334214 h 620859"/>
                <a:gd name="connsiteX2" fmla="*/ 765179 w 1084956"/>
                <a:gd name="connsiteY2" fmla="*/ 579541 h 620859"/>
                <a:gd name="connsiteX3" fmla="*/ 995099 w 1084956"/>
                <a:gd name="connsiteY3" fmla="*/ 114797 h 620859"/>
                <a:gd name="connsiteX4" fmla="*/ 1084956 w 1084956"/>
                <a:gd name="connsiteY4" fmla="*/ 0 h 62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956" h="620859">
                  <a:moveTo>
                    <a:pt x="0" y="620859"/>
                  </a:moveTo>
                  <a:cubicBezTo>
                    <a:pt x="216519" y="474964"/>
                    <a:pt x="448078" y="341100"/>
                    <a:pt x="575608" y="334214"/>
                  </a:cubicBezTo>
                  <a:cubicBezTo>
                    <a:pt x="703138" y="327328"/>
                    <a:pt x="695264" y="616110"/>
                    <a:pt x="765179" y="579541"/>
                  </a:cubicBezTo>
                  <a:cubicBezTo>
                    <a:pt x="835094" y="542972"/>
                    <a:pt x="941201" y="209582"/>
                    <a:pt x="995099" y="114797"/>
                  </a:cubicBezTo>
                  <a:cubicBezTo>
                    <a:pt x="1048997" y="20012"/>
                    <a:pt x="1071946" y="24161"/>
                    <a:pt x="1084956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33A6497-2E87-43F9-9AB1-DA6683E26DDE}"/>
                </a:ext>
              </a:extLst>
            </p:cNvPr>
            <p:cNvSpPr/>
            <p:nvPr/>
          </p:nvSpPr>
          <p:spPr>
            <a:xfrm>
              <a:off x="5989208" y="3409247"/>
              <a:ext cx="2460049" cy="1442891"/>
            </a:xfrm>
            <a:custGeom>
              <a:avLst/>
              <a:gdLst>
                <a:gd name="connsiteX0" fmla="*/ 0 w 1085030"/>
                <a:gd name="connsiteY0" fmla="*/ 593623 h 593623"/>
                <a:gd name="connsiteX1" fmla="*/ 557561 w 1085030"/>
                <a:gd name="connsiteY1" fmla="*/ 292540 h 593623"/>
                <a:gd name="connsiteX2" fmla="*/ 747132 w 1085030"/>
                <a:gd name="connsiteY2" fmla="*/ 537867 h 593623"/>
                <a:gd name="connsiteX3" fmla="*/ 1037064 w 1085030"/>
                <a:gd name="connsiteY3" fmla="*/ 47213 h 593623"/>
                <a:gd name="connsiteX4" fmla="*/ 1081669 w 1085030"/>
                <a:gd name="connsiteY4" fmla="*/ 47213 h 593623"/>
                <a:gd name="connsiteX0" fmla="*/ 0 w 1037064"/>
                <a:gd name="connsiteY0" fmla="*/ 546410 h 546410"/>
                <a:gd name="connsiteX1" fmla="*/ 557561 w 1037064"/>
                <a:gd name="connsiteY1" fmla="*/ 245327 h 546410"/>
                <a:gd name="connsiteX2" fmla="*/ 747132 w 1037064"/>
                <a:gd name="connsiteY2" fmla="*/ 490654 h 546410"/>
                <a:gd name="connsiteX3" fmla="*/ 1037064 w 1037064"/>
                <a:gd name="connsiteY3" fmla="*/ 0 h 546410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1070518 w 1070518"/>
                <a:gd name="connsiteY3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92459 w 1070518"/>
                <a:gd name="connsiteY3" fmla="*/ 144964 h 624468"/>
                <a:gd name="connsiteX4" fmla="*/ 1070518 w 1070518"/>
                <a:gd name="connsiteY4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59005 w 1070518"/>
                <a:gd name="connsiteY3" fmla="*/ 100359 h 624468"/>
                <a:gd name="connsiteX4" fmla="*/ 1070518 w 1070518"/>
                <a:gd name="connsiteY4" fmla="*/ 0 h 624468"/>
                <a:gd name="connsiteX0" fmla="*/ 0 w 1070518"/>
                <a:gd name="connsiteY0" fmla="*/ 606421 h 606421"/>
                <a:gd name="connsiteX1" fmla="*/ 557561 w 1070518"/>
                <a:gd name="connsiteY1" fmla="*/ 323385 h 606421"/>
                <a:gd name="connsiteX2" fmla="*/ 747132 w 1070518"/>
                <a:gd name="connsiteY2" fmla="*/ 568712 h 606421"/>
                <a:gd name="connsiteX3" fmla="*/ 959005 w 1070518"/>
                <a:gd name="connsiteY3" fmla="*/ 100359 h 606421"/>
                <a:gd name="connsiteX4" fmla="*/ 1070518 w 1070518"/>
                <a:gd name="connsiteY4" fmla="*/ 0 h 60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18" h="606421">
                  <a:moveTo>
                    <a:pt x="0" y="606421"/>
                  </a:moveTo>
                  <a:cubicBezTo>
                    <a:pt x="216519" y="460526"/>
                    <a:pt x="433039" y="329670"/>
                    <a:pt x="557561" y="323385"/>
                  </a:cubicBezTo>
                  <a:cubicBezTo>
                    <a:pt x="682083" y="317100"/>
                    <a:pt x="680225" y="605883"/>
                    <a:pt x="747132" y="568712"/>
                  </a:cubicBezTo>
                  <a:cubicBezTo>
                    <a:pt x="814039" y="531541"/>
                    <a:pt x="905107" y="195144"/>
                    <a:pt x="959005" y="100359"/>
                  </a:cubicBezTo>
                  <a:cubicBezTo>
                    <a:pt x="1012903" y="5574"/>
                    <a:pt x="1057508" y="24161"/>
                    <a:pt x="1070518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2EACB4-CE14-417C-8F86-D46400759A10}"/>
              </a:ext>
            </a:extLst>
          </p:cNvPr>
          <p:cNvCxnSpPr/>
          <p:nvPr/>
        </p:nvCxnSpPr>
        <p:spPr>
          <a:xfrm>
            <a:off x="1778579" y="7873572"/>
            <a:ext cx="71714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D7E3AB-7E9C-4527-94CB-E2E26849704C}"/>
                  </a:ext>
                </a:extLst>
              </p:cNvPr>
              <p:cNvSpPr txBox="1"/>
              <p:nvPr/>
            </p:nvSpPr>
            <p:spPr>
              <a:xfrm>
                <a:off x="8449257" y="7997987"/>
                <a:ext cx="481088" cy="54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D7E3AB-7E9C-4527-94CB-E2E26849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257" y="7997987"/>
                <a:ext cx="481088" cy="549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F47AD6-E58F-457A-9E24-180FD90E935D}"/>
              </a:ext>
            </a:extLst>
          </p:cNvPr>
          <p:cNvCxnSpPr>
            <a:cxnSpLocks/>
          </p:cNvCxnSpPr>
          <p:nvPr/>
        </p:nvCxnSpPr>
        <p:spPr>
          <a:xfrm rot="16200000">
            <a:off x="-665681" y="5429304"/>
            <a:ext cx="49017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4391EC-937F-4B20-A182-855AA7F081BE}"/>
              </a:ext>
            </a:extLst>
          </p:cNvPr>
          <p:cNvSpPr txBox="1"/>
          <p:nvPr/>
        </p:nvSpPr>
        <p:spPr>
          <a:xfrm>
            <a:off x="7384473" y="4808364"/>
            <a:ext cx="2715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Risky but resilient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D82F1-D9BF-4449-941A-B44D52AA6EC7}"/>
              </a:ext>
            </a:extLst>
          </p:cNvPr>
          <p:cNvSpPr txBox="1"/>
          <p:nvPr/>
        </p:nvSpPr>
        <p:spPr>
          <a:xfrm>
            <a:off x="5921765" y="6426054"/>
            <a:ext cx="362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Riskless –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adverse trend</a:t>
            </a:r>
          </a:p>
        </p:txBody>
      </p:sp>
    </p:spTree>
    <p:extLst>
      <p:ext uri="{BB962C8B-B14F-4D97-AF65-F5344CB8AC3E}">
        <p14:creationId xmlns:p14="http://schemas.microsoft.com/office/powerpoint/2010/main" val="310106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E365E2-33A3-41FC-8CD3-FFB726615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Seemingly riskless part with adverse trend </a:t>
            </a:r>
            <a:br>
              <a:rPr lang="en-US" dirty="0"/>
            </a:br>
            <a:r>
              <a:rPr lang="en-US" dirty="0"/>
              <a:t>subject to catastrophe risk</a:t>
            </a:r>
          </a:p>
          <a:p>
            <a:pPr lvl="1"/>
            <a:r>
              <a:rPr lang="en-US" dirty="0"/>
              <a:t>Resilience path is only hope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80A918-7F3D-431A-BFBC-B48FA1E0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DB2125-87C4-4F77-B9E2-4419FC78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2" y="249767"/>
            <a:ext cx="15497387" cy="1138767"/>
          </a:xfrm>
        </p:spPr>
        <p:txBody>
          <a:bodyPr>
            <a:normAutofit/>
          </a:bodyPr>
          <a:lstStyle/>
          <a:p>
            <a:r>
              <a:rPr lang="en-US" dirty="0"/>
              <a:t>Tipping Points: Resilient Sustainable Path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B8B884-3CE8-4AED-9347-BA56FFA2F7A9}"/>
              </a:ext>
            </a:extLst>
          </p:cNvPr>
          <p:cNvCxnSpPr>
            <a:cxnSpLocks/>
          </p:cNvCxnSpPr>
          <p:nvPr/>
        </p:nvCxnSpPr>
        <p:spPr>
          <a:xfrm flipV="1">
            <a:off x="2053382" y="5278582"/>
            <a:ext cx="7665582" cy="4349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D5499D-2200-4935-A192-57AD8A21E933}"/>
              </a:ext>
            </a:extLst>
          </p:cNvPr>
          <p:cNvCxnSpPr>
            <a:cxnSpLocks/>
          </p:cNvCxnSpPr>
          <p:nvPr/>
        </p:nvCxnSpPr>
        <p:spPr>
          <a:xfrm>
            <a:off x="2053382" y="5713530"/>
            <a:ext cx="6730400" cy="742212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76B2D85-C3F6-4412-A4AE-BA005ED57775}"/>
              </a:ext>
            </a:extLst>
          </p:cNvPr>
          <p:cNvGrpSpPr/>
          <p:nvPr/>
        </p:nvGrpSpPr>
        <p:grpSpPr>
          <a:xfrm rot="1274703">
            <a:off x="2364810" y="4037873"/>
            <a:ext cx="6401175" cy="2951884"/>
            <a:chOff x="2048082" y="3409247"/>
            <a:chExt cx="6401175" cy="369552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8FCB2EE-C2D4-40C2-9ECA-7F41F4846587}"/>
                </a:ext>
              </a:extLst>
            </p:cNvPr>
            <p:cNvSpPr/>
            <p:nvPr/>
          </p:nvSpPr>
          <p:spPr>
            <a:xfrm>
              <a:off x="2048082" y="5927234"/>
              <a:ext cx="2003677" cy="1177535"/>
            </a:xfrm>
            <a:custGeom>
              <a:avLst/>
              <a:gdLst>
                <a:gd name="connsiteX0" fmla="*/ 0 w 1085030"/>
                <a:gd name="connsiteY0" fmla="*/ 593623 h 593623"/>
                <a:gd name="connsiteX1" fmla="*/ 557561 w 1085030"/>
                <a:gd name="connsiteY1" fmla="*/ 292540 h 593623"/>
                <a:gd name="connsiteX2" fmla="*/ 747132 w 1085030"/>
                <a:gd name="connsiteY2" fmla="*/ 537867 h 593623"/>
                <a:gd name="connsiteX3" fmla="*/ 1037064 w 1085030"/>
                <a:gd name="connsiteY3" fmla="*/ 47213 h 593623"/>
                <a:gd name="connsiteX4" fmla="*/ 1081669 w 1085030"/>
                <a:gd name="connsiteY4" fmla="*/ 47213 h 593623"/>
                <a:gd name="connsiteX0" fmla="*/ 0 w 1037064"/>
                <a:gd name="connsiteY0" fmla="*/ 546410 h 546410"/>
                <a:gd name="connsiteX1" fmla="*/ 557561 w 1037064"/>
                <a:gd name="connsiteY1" fmla="*/ 245327 h 546410"/>
                <a:gd name="connsiteX2" fmla="*/ 747132 w 1037064"/>
                <a:gd name="connsiteY2" fmla="*/ 490654 h 546410"/>
                <a:gd name="connsiteX3" fmla="*/ 1037064 w 1037064"/>
                <a:gd name="connsiteY3" fmla="*/ 0 h 546410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1070518 w 1070518"/>
                <a:gd name="connsiteY3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92459 w 1070518"/>
                <a:gd name="connsiteY3" fmla="*/ 144964 h 624468"/>
                <a:gd name="connsiteX4" fmla="*/ 1070518 w 1070518"/>
                <a:gd name="connsiteY4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59005 w 1070518"/>
                <a:gd name="connsiteY3" fmla="*/ 100359 h 624468"/>
                <a:gd name="connsiteX4" fmla="*/ 1070518 w 1070518"/>
                <a:gd name="connsiteY4" fmla="*/ 0 h 624468"/>
                <a:gd name="connsiteX0" fmla="*/ 0 w 1099394"/>
                <a:gd name="connsiteY0" fmla="*/ 624468 h 624468"/>
                <a:gd name="connsiteX1" fmla="*/ 557561 w 1099394"/>
                <a:gd name="connsiteY1" fmla="*/ 323385 h 624468"/>
                <a:gd name="connsiteX2" fmla="*/ 747132 w 1099394"/>
                <a:gd name="connsiteY2" fmla="*/ 568712 h 624468"/>
                <a:gd name="connsiteX3" fmla="*/ 959005 w 1099394"/>
                <a:gd name="connsiteY3" fmla="*/ 100359 h 624468"/>
                <a:gd name="connsiteX4" fmla="*/ 1099394 w 1099394"/>
                <a:gd name="connsiteY4" fmla="*/ 0 h 624468"/>
                <a:gd name="connsiteX0" fmla="*/ 0 w 1099394"/>
                <a:gd name="connsiteY0" fmla="*/ 642515 h 642515"/>
                <a:gd name="connsiteX1" fmla="*/ 557561 w 1099394"/>
                <a:gd name="connsiteY1" fmla="*/ 341432 h 642515"/>
                <a:gd name="connsiteX2" fmla="*/ 747132 w 1099394"/>
                <a:gd name="connsiteY2" fmla="*/ 586759 h 642515"/>
                <a:gd name="connsiteX3" fmla="*/ 959005 w 1099394"/>
                <a:gd name="connsiteY3" fmla="*/ 118406 h 642515"/>
                <a:gd name="connsiteX4" fmla="*/ 1099394 w 1099394"/>
                <a:gd name="connsiteY4" fmla="*/ 0 h 642515"/>
                <a:gd name="connsiteX0" fmla="*/ 0 w 1113832"/>
                <a:gd name="connsiteY0" fmla="*/ 620858 h 620858"/>
                <a:gd name="connsiteX1" fmla="*/ 571999 w 1113832"/>
                <a:gd name="connsiteY1" fmla="*/ 341432 h 620858"/>
                <a:gd name="connsiteX2" fmla="*/ 761570 w 1113832"/>
                <a:gd name="connsiteY2" fmla="*/ 586759 h 620858"/>
                <a:gd name="connsiteX3" fmla="*/ 973443 w 1113832"/>
                <a:gd name="connsiteY3" fmla="*/ 118406 h 620858"/>
                <a:gd name="connsiteX4" fmla="*/ 1113832 w 1113832"/>
                <a:gd name="connsiteY4" fmla="*/ 0 h 620858"/>
                <a:gd name="connsiteX0" fmla="*/ 0 w 1106613"/>
                <a:gd name="connsiteY0" fmla="*/ 628077 h 628077"/>
                <a:gd name="connsiteX1" fmla="*/ 571999 w 1106613"/>
                <a:gd name="connsiteY1" fmla="*/ 348651 h 628077"/>
                <a:gd name="connsiteX2" fmla="*/ 761570 w 1106613"/>
                <a:gd name="connsiteY2" fmla="*/ 593978 h 628077"/>
                <a:gd name="connsiteX3" fmla="*/ 973443 w 1106613"/>
                <a:gd name="connsiteY3" fmla="*/ 125625 h 628077"/>
                <a:gd name="connsiteX4" fmla="*/ 1106613 w 1106613"/>
                <a:gd name="connsiteY4" fmla="*/ 0 h 628077"/>
                <a:gd name="connsiteX0" fmla="*/ 0 w 1092176"/>
                <a:gd name="connsiteY0" fmla="*/ 642515 h 642515"/>
                <a:gd name="connsiteX1" fmla="*/ 571999 w 1092176"/>
                <a:gd name="connsiteY1" fmla="*/ 363089 h 642515"/>
                <a:gd name="connsiteX2" fmla="*/ 761570 w 1092176"/>
                <a:gd name="connsiteY2" fmla="*/ 608416 h 642515"/>
                <a:gd name="connsiteX3" fmla="*/ 973443 w 1092176"/>
                <a:gd name="connsiteY3" fmla="*/ 140063 h 642515"/>
                <a:gd name="connsiteX4" fmla="*/ 1092176 w 1092176"/>
                <a:gd name="connsiteY4" fmla="*/ 0 h 64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176" h="642515">
                  <a:moveTo>
                    <a:pt x="0" y="642515"/>
                  </a:moveTo>
                  <a:cubicBezTo>
                    <a:pt x="216519" y="496620"/>
                    <a:pt x="445071" y="368772"/>
                    <a:pt x="571999" y="363089"/>
                  </a:cubicBezTo>
                  <a:cubicBezTo>
                    <a:pt x="698927" y="357406"/>
                    <a:pt x="694663" y="645587"/>
                    <a:pt x="761570" y="608416"/>
                  </a:cubicBezTo>
                  <a:cubicBezTo>
                    <a:pt x="828477" y="571245"/>
                    <a:pt x="919545" y="234848"/>
                    <a:pt x="973443" y="140063"/>
                  </a:cubicBezTo>
                  <a:cubicBezTo>
                    <a:pt x="1027341" y="45278"/>
                    <a:pt x="1079166" y="24161"/>
                    <a:pt x="1092176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08DCB25-E005-4A20-B0C2-72337C099CE6}"/>
                </a:ext>
              </a:extLst>
            </p:cNvPr>
            <p:cNvSpPr/>
            <p:nvPr/>
          </p:nvSpPr>
          <p:spPr>
            <a:xfrm>
              <a:off x="3998583" y="4842706"/>
              <a:ext cx="1990431" cy="1137846"/>
            </a:xfrm>
            <a:custGeom>
              <a:avLst/>
              <a:gdLst>
                <a:gd name="connsiteX0" fmla="*/ 0 w 1085030"/>
                <a:gd name="connsiteY0" fmla="*/ 593623 h 593623"/>
                <a:gd name="connsiteX1" fmla="*/ 557561 w 1085030"/>
                <a:gd name="connsiteY1" fmla="*/ 292540 h 593623"/>
                <a:gd name="connsiteX2" fmla="*/ 747132 w 1085030"/>
                <a:gd name="connsiteY2" fmla="*/ 537867 h 593623"/>
                <a:gd name="connsiteX3" fmla="*/ 1037064 w 1085030"/>
                <a:gd name="connsiteY3" fmla="*/ 47213 h 593623"/>
                <a:gd name="connsiteX4" fmla="*/ 1081669 w 1085030"/>
                <a:gd name="connsiteY4" fmla="*/ 47213 h 593623"/>
                <a:gd name="connsiteX0" fmla="*/ 0 w 1037064"/>
                <a:gd name="connsiteY0" fmla="*/ 546410 h 546410"/>
                <a:gd name="connsiteX1" fmla="*/ 557561 w 1037064"/>
                <a:gd name="connsiteY1" fmla="*/ 245327 h 546410"/>
                <a:gd name="connsiteX2" fmla="*/ 747132 w 1037064"/>
                <a:gd name="connsiteY2" fmla="*/ 490654 h 546410"/>
                <a:gd name="connsiteX3" fmla="*/ 1037064 w 1037064"/>
                <a:gd name="connsiteY3" fmla="*/ 0 h 546410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1070518 w 1070518"/>
                <a:gd name="connsiteY3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92459 w 1070518"/>
                <a:gd name="connsiteY3" fmla="*/ 144964 h 624468"/>
                <a:gd name="connsiteX4" fmla="*/ 1070518 w 1070518"/>
                <a:gd name="connsiteY4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59005 w 1070518"/>
                <a:gd name="connsiteY3" fmla="*/ 100359 h 624468"/>
                <a:gd name="connsiteX4" fmla="*/ 1070518 w 1070518"/>
                <a:gd name="connsiteY4" fmla="*/ 0 h 624468"/>
                <a:gd name="connsiteX0" fmla="*/ 0 w 1088565"/>
                <a:gd name="connsiteY0" fmla="*/ 610030 h 610030"/>
                <a:gd name="connsiteX1" fmla="*/ 575608 w 1088565"/>
                <a:gd name="connsiteY1" fmla="*/ 323385 h 610030"/>
                <a:gd name="connsiteX2" fmla="*/ 765179 w 1088565"/>
                <a:gd name="connsiteY2" fmla="*/ 568712 h 610030"/>
                <a:gd name="connsiteX3" fmla="*/ 977052 w 1088565"/>
                <a:gd name="connsiteY3" fmla="*/ 100359 h 610030"/>
                <a:gd name="connsiteX4" fmla="*/ 1088565 w 1088565"/>
                <a:gd name="connsiteY4" fmla="*/ 0 h 610030"/>
                <a:gd name="connsiteX0" fmla="*/ 0 w 1084956"/>
                <a:gd name="connsiteY0" fmla="*/ 620859 h 620859"/>
                <a:gd name="connsiteX1" fmla="*/ 575608 w 1084956"/>
                <a:gd name="connsiteY1" fmla="*/ 334214 h 620859"/>
                <a:gd name="connsiteX2" fmla="*/ 765179 w 1084956"/>
                <a:gd name="connsiteY2" fmla="*/ 579541 h 620859"/>
                <a:gd name="connsiteX3" fmla="*/ 977052 w 1084956"/>
                <a:gd name="connsiteY3" fmla="*/ 111188 h 620859"/>
                <a:gd name="connsiteX4" fmla="*/ 1084956 w 1084956"/>
                <a:gd name="connsiteY4" fmla="*/ 0 h 620859"/>
                <a:gd name="connsiteX0" fmla="*/ 0 w 1084956"/>
                <a:gd name="connsiteY0" fmla="*/ 620859 h 620859"/>
                <a:gd name="connsiteX1" fmla="*/ 575608 w 1084956"/>
                <a:gd name="connsiteY1" fmla="*/ 334214 h 620859"/>
                <a:gd name="connsiteX2" fmla="*/ 765179 w 1084956"/>
                <a:gd name="connsiteY2" fmla="*/ 579541 h 620859"/>
                <a:gd name="connsiteX3" fmla="*/ 995099 w 1084956"/>
                <a:gd name="connsiteY3" fmla="*/ 114797 h 620859"/>
                <a:gd name="connsiteX4" fmla="*/ 1084956 w 1084956"/>
                <a:gd name="connsiteY4" fmla="*/ 0 h 62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956" h="620859">
                  <a:moveTo>
                    <a:pt x="0" y="620859"/>
                  </a:moveTo>
                  <a:cubicBezTo>
                    <a:pt x="216519" y="474964"/>
                    <a:pt x="448078" y="341100"/>
                    <a:pt x="575608" y="334214"/>
                  </a:cubicBezTo>
                  <a:cubicBezTo>
                    <a:pt x="703138" y="327328"/>
                    <a:pt x="695264" y="616110"/>
                    <a:pt x="765179" y="579541"/>
                  </a:cubicBezTo>
                  <a:cubicBezTo>
                    <a:pt x="835094" y="542972"/>
                    <a:pt x="941201" y="209582"/>
                    <a:pt x="995099" y="114797"/>
                  </a:cubicBezTo>
                  <a:cubicBezTo>
                    <a:pt x="1048997" y="20012"/>
                    <a:pt x="1071946" y="24161"/>
                    <a:pt x="1084956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2745C8F-44E8-4DE7-89DA-FA82E67AE52D}"/>
                </a:ext>
              </a:extLst>
            </p:cNvPr>
            <p:cNvSpPr/>
            <p:nvPr/>
          </p:nvSpPr>
          <p:spPr>
            <a:xfrm>
              <a:off x="5989208" y="3409247"/>
              <a:ext cx="2460049" cy="1442891"/>
            </a:xfrm>
            <a:custGeom>
              <a:avLst/>
              <a:gdLst>
                <a:gd name="connsiteX0" fmla="*/ 0 w 1085030"/>
                <a:gd name="connsiteY0" fmla="*/ 593623 h 593623"/>
                <a:gd name="connsiteX1" fmla="*/ 557561 w 1085030"/>
                <a:gd name="connsiteY1" fmla="*/ 292540 h 593623"/>
                <a:gd name="connsiteX2" fmla="*/ 747132 w 1085030"/>
                <a:gd name="connsiteY2" fmla="*/ 537867 h 593623"/>
                <a:gd name="connsiteX3" fmla="*/ 1037064 w 1085030"/>
                <a:gd name="connsiteY3" fmla="*/ 47213 h 593623"/>
                <a:gd name="connsiteX4" fmla="*/ 1081669 w 1085030"/>
                <a:gd name="connsiteY4" fmla="*/ 47213 h 593623"/>
                <a:gd name="connsiteX0" fmla="*/ 0 w 1037064"/>
                <a:gd name="connsiteY0" fmla="*/ 546410 h 546410"/>
                <a:gd name="connsiteX1" fmla="*/ 557561 w 1037064"/>
                <a:gd name="connsiteY1" fmla="*/ 245327 h 546410"/>
                <a:gd name="connsiteX2" fmla="*/ 747132 w 1037064"/>
                <a:gd name="connsiteY2" fmla="*/ 490654 h 546410"/>
                <a:gd name="connsiteX3" fmla="*/ 1037064 w 1037064"/>
                <a:gd name="connsiteY3" fmla="*/ 0 h 546410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1070518 w 1070518"/>
                <a:gd name="connsiteY3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92459 w 1070518"/>
                <a:gd name="connsiteY3" fmla="*/ 144964 h 624468"/>
                <a:gd name="connsiteX4" fmla="*/ 1070518 w 1070518"/>
                <a:gd name="connsiteY4" fmla="*/ 0 h 624468"/>
                <a:gd name="connsiteX0" fmla="*/ 0 w 1070518"/>
                <a:gd name="connsiteY0" fmla="*/ 624468 h 624468"/>
                <a:gd name="connsiteX1" fmla="*/ 557561 w 1070518"/>
                <a:gd name="connsiteY1" fmla="*/ 323385 h 624468"/>
                <a:gd name="connsiteX2" fmla="*/ 747132 w 1070518"/>
                <a:gd name="connsiteY2" fmla="*/ 568712 h 624468"/>
                <a:gd name="connsiteX3" fmla="*/ 959005 w 1070518"/>
                <a:gd name="connsiteY3" fmla="*/ 100359 h 624468"/>
                <a:gd name="connsiteX4" fmla="*/ 1070518 w 1070518"/>
                <a:gd name="connsiteY4" fmla="*/ 0 h 624468"/>
                <a:gd name="connsiteX0" fmla="*/ 0 w 1070518"/>
                <a:gd name="connsiteY0" fmla="*/ 606421 h 606421"/>
                <a:gd name="connsiteX1" fmla="*/ 557561 w 1070518"/>
                <a:gd name="connsiteY1" fmla="*/ 323385 h 606421"/>
                <a:gd name="connsiteX2" fmla="*/ 747132 w 1070518"/>
                <a:gd name="connsiteY2" fmla="*/ 568712 h 606421"/>
                <a:gd name="connsiteX3" fmla="*/ 959005 w 1070518"/>
                <a:gd name="connsiteY3" fmla="*/ 100359 h 606421"/>
                <a:gd name="connsiteX4" fmla="*/ 1070518 w 1070518"/>
                <a:gd name="connsiteY4" fmla="*/ 0 h 60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18" h="606421">
                  <a:moveTo>
                    <a:pt x="0" y="606421"/>
                  </a:moveTo>
                  <a:cubicBezTo>
                    <a:pt x="216519" y="460526"/>
                    <a:pt x="433039" y="329670"/>
                    <a:pt x="557561" y="323385"/>
                  </a:cubicBezTo>
                  <a:cubicBezTo>
                    <a:pt x="682083" y="317100"/>
                    <a:pt x="680225" y="605883"/>
                    <a:pt x="747132" y="568712"/>
                  </a:cubicBezTo>
                  <a:cubicBezTo>
                    <a:pt x="814039" y="531541"/>
                    <a:pt x="905107" y="195144"/>
                    <a:pt x="959005" y="100359"/>
                  </a:cubicBezTo>
                  <a:cubicBezTo>
                    <a:pt x="1012903" y="5574"/>
                    <a:pt x="1057508" y="24161"/>
                    <a:pt x="1070518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D6CC69-6343-432A-9F94-5E5645904B5E}"/>
              </a:ext>
            </a:extLst>
          </p:cNvPr>
          <p:cNvCxnSpPr/>
          <p:nvPr/>
        </p:nvCxnSpPr>
        <p:spPr>
          <a:xfrm>
            <a:off x="1778579" y="7873572"/>
            <a:ext cx="71714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73DE85-D765-4D5E-A51A-33EFE97CA6CA}"/>
                  </a:ext>
                </a:extLst>
              </p:cNvPr>
              <p:cNvSpPr txBox="1"/>
              <p:nvPr/>
            </p:nvSpPr>
            <p:spPr>
              <a:xfrm>
                <a:off x="8449257" y="7997987"/>
                <a:ext cx="481088" cy="54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73DE85-D765-4D5E-A51A-33EFE97CA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257" y="7997987"/>
                <a:ext cx="481088" cy="549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A0F204E-17A9-428A-9C8C-3F69861048E5}"/>
              </a:ext>
            </a:extLst>
          </p:cNvPr>
          <p:cNvSpPr txBox="1"/>
          <p:nvPr/>
        </p:nvSpPr>
        <p:spPr>
          <a:xfrm>
            <a:off x="7384473" y="4808364"/>
            <a:ext cx="2715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Risky but resilient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66BF09-6C1F-469E-B565-4660677DAC97}"/>
              </a:ext>
            </a:extLst>
          </p:cNvPr>
          <p:cNvSpPr txBox="1"/>
          <p:nvPr/>
        </p:nvSpPr>
        <p:spPr>
          <a:xfrm>
            <a:off x="8449257" y="5806949"/>
            <a:ext cx="454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Not so </a:t>
            </a:r>
            <a:r>
              <a:rPr lang="en-US" sz="2800" dirty="0">
                <a:latin typeface="+mj-lt"/>
              </a:rPr>
              <a:t>riskless – 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adverse trend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001041-7E6B-4F1C-816B-DACDF494878B}"/>
              </a:ext>
            </a:extLst>
          </p:cNvPr>
          <p:cNvCxnSpPr>
            <a:cxnSpLocks/>
          </p:cNvCxnSpPr>
          <p:nvPr/>
        </p:nvCxnSpPr>
        <p:spPr>
          <a:xfrm rot="16200000">
            <a:off x="183615" y="6091559"/>
            <a:ext cx="38404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9F6EA3-07BA-4068-8763-3E0AE805518B}"/>
              </a:ext>
            </a:extLst>
          </p:cNvPr>
          <p:cNvCxnSpPr/>
          <p:nvPr/>
        </p:nvCxnSpPr>
        <p:spPr>
          <a:xfrm>
            <a:off x="1988127" y="6442358"/>
            <a:ext cx="768096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91BD15-3385-4AA8-9127-5B5F6D6114DF}"/>
              </a:ext>
            </a:extLst>
          </p:cNvPr>
          <p:cNvSpPr txBox="1"/>
          <p:nvPr/>
        </p:nvSpPr>
        <p:spPr>
          <a:xfrm>
            <a:off x="-64550" y="6180748"/>
            <a:ext cx="2106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Tipping point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F9FBC0-2536-4A9B-90DC-9B14634E84C6}"/>
              </a:ext>
            </a:extLst>
          </p:cNvPr>
          <p:cNvSpPr/>
          <p:nvPr/>
        </p:nvSpPr>
        <p:spPr>
          <a:xfrm>
            <a:off x="8714509" y="6442363"/>
            <a:ext cx="568036" cy="1870363"/>
          </a:xfrm>
          <a:custGeom>
            <a:avLst/>
            <a:gdLst>
              <a:gd name="connsiteX0" fmla="*/ 0 w 579949"/>
              <a:gd name="connsiteY0" fmla="*/ 0 h 1965996"/>
              <a:gd name="connsiteX1" fmla="*/ 422564 w 579949"/>
              <a:gd name="connsiteY1" fmla="*/ 568036 h 1965996"/>
              <a:gd name="connsiteX2" fmla="*/ 568036 w 579949"/>
              <a:gd name="connsiteY2" fmla="*/ 1870363 h 1965996"/>
              <a:gd name="connsiteX3" fmla="*/ 561109 w 579949"/>
              <a:gd name="connsiteY3" fmla="*/ 1766454 h 1965996"/>
              <a:gd name="connsiteX0" fmla="*/ 0 w 568036"/>
              <a:gd name="connsiteY0" fmla="*/ 0 h 1870363"/>
              <a:gd name="connsiteX1" fmla="*/ 422564 w 568036"/>
              <a:gd name="connsiteY1" fmla="*/ 568036 h 1870363"/>
              <a:gd name="connsiteX2" fmla="*/ 568036 w 568036"/>
              <a:gd name="connsiteY2" fmla="*/ 1870363 h 18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1870363">
                <a:moveTo>
                  <a:pt x="0" y="0"/>
                </a:moveTo>
                <a:cubicBezTo>
                  <a:pt x="163945" y="128154"/>
                  <a:pt x="327891" y="256309"/>
                  <a:pt x="422564" y="568036"/>
                </a:cubicBezTo>
                <a:cubicBezTo>
                  <a:pt x="517237" y="879763"/>
                  <a:pt x="544945" y="1670627"/>
                  <a:pt x="568036" y="1870363"/>
                </a:cubicBezTo>
              </a:path>
            </a:pathLst>
          </a:custGeom>
          <a:noFill/>
          <a:ln w="57150">
            <a:solidFill>
              <a:schemeClr val="accent2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15FD18C-4980-40E8-A23B-D6B1A3A96730}"/>
              </a:ext>
            </a:extLst>
          </p:cNvPr>
          <p:cNvSpPr/>
          <p:nvPr/>
        </p:nvSpPr>
        <p:spPr>
          <a:xfrm>
            <a:off x="9831624" y="6445065"/>
            <a:ext cx="365760" cy="1835725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DC22E5-BAE0-402E-A68D-95FF8E8674D8}"/>
              </a:ext>
            </a:extLst>
          </p:cNvPr>
          <p:cNvSpPr txBox="1"/>
          <p:nvPr/>
        </p:nvSpPr>
        <p:spPr>
          <a:xfrm>
            <a:off x="10266225" y="6885873"/>
            <a:ext cx="2410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Feedback loops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Spirals</a:t>
            </a:r>
          </a:p>
        </p:txBody>
      </p:sp>
    </p:spTree>
    <p:extLst>
      <p:ext uri="{BB962C8B-B14F-4D97-AF65-F5344CB8AC3E}">
        <p14:creationId xmlns:p14="http://schemas.microsoft.com/office/powerpoint/2010/main" val="471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7F9C0C-5999-48D1-9AB4-409F6B587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trade-off</a:t>
            </a:r>
          </a:p>
          <a:p>
            <a:pPr lvl="1"/>
            <a:r>
              <a:rPr lang="en-US" b="1" dirty="0">
                <a:solidFill>
                  <a:srgbClr val="487B78"/>
                </a:solidFill>
              </a:rPr>
              <a:t>Bounce back more quickly </a:t>
            </a:r>
            <a:r>
              <a:rPr lang="en-US" dirty="0"/>
              <a:t>in the short-run at the expense of</a:t>
            </a:r>
          </a:p>
          <a:p>
            <a:pPr lvl="1"/>
            <a:r>
              <a:rPr lang="en-US" dirty="0"/>
              <a:t>Being </a:t>
            </a:r>
            <a:r>
              <a:rPr lang="en-US" b="1" dirty="0">
                <a:solidFill>
                  <a:srgbClr val="487B78"/>
                </a:solidFill>
              </a:rPr>
              <a:t>more vulnerable </a:t>
            </a:r>
            <a:r>
              <a:rPr lang="en-US" dirty="0"/>
              <a:t>to the next shock and to future</a:t>
            </a:r>
          </a:p>
          <a:p>
            <a:pPr lvl="2"/>
            <a:r>
              <a:rPr lang="en-US" dirty="0"/>
              <a:t>Traps</a:t>
            </a:r>
          </a:p>
          <a:p>
            <a:pPr lvl="2"/>
            <a:r>
              <a:rPr lang="en-US" dirty="0"/>
              <a:t>Feedback loops</a:t>
            </a:r>
          </a:p>
          <a:p>
            <a:pPr lvl="2"/>
            <a:r>
              <a:rPr lang="en-US" dirty="0"/>
              <a:t>Tipping point (move closer)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Flexibility vs. better communication through commitment</a:t>
            </a:r>
          </a:p>
          <a:p>
            <a:pPr lvl="1"/>
            <a:r>
              <a:rPr lang="en-US" dirty="0"/>
              <a:t>Build the right institutions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903FD-78E3-415E-8391-E4360369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21D086-AD52-411E-9FC0-8ACA0E84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“Term Structure of Resilience”</a:t>
            </a:r>
          </a:p>
        </p:txBody>
      </p:sp>
    </p:spTree>
    <p:extLst>
      <p:ext uri="{BB962C8B-B14F-4D97-AF65-F5344CB8AC3E}">
        <p14:creationId xmlns:p14="http://schemas.microsoft.com/office/powerpoint/2010/main" val="134890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16994</TotalTime>
  <Words>1561</Words>
  <Application>Microsoft Office PowerPoint</Application>
  <PresentationFormat>Custom</PresentationFormat>
  <Paragraphs>379</Paragraphs>
  <Slides>32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Living in a World with Recurrent Shocks</vt:lpstr>
      <vt:lpstr>Robustness ≠ Resilience  </vt:lpstr>
      <vt:lpstr>Risk avoidance ≠ Resilience</vt:lpstr>
      <vt:lpstr>Ability to Rebound Allows to take Risk ⇒ Growth</vt:lpstr>
      <vt:lpstr>Resilience Destroyers</vt:lpstr>
      <vt:lpstr>Resilience, Risk, and Growth  - Sustainability</vt:lpstr>
      <vt:lpstr>Tipping Points: Resilient Sustainable Path</vt:lpstr>
      <vt:lpstr>The “Term Structure of Resilience”</vt:lpstr>
      <vt:lpstr>Resilience: Individual, System, Society</vt:lpstr>
      <vt:lpstr>Social Contract</vt:lpstr>
      <vt:lpstr>Resilience and Policy Implications</vt:lpstr>
      <vt:lpstr>Outline of Book</vt:lpstr>
      <vt:lpstr>Resilience and Debt</vt:lpstr>
      <vt:lpstr>PowerPoint Presentation</vt:lpstr>
      <vt:lpstr>GloSBies</vt:lpstr>
      <vt:lpstr>PowerPoint Presentation</vt:lpstr>
      <vt:lpstr>“Financial Markets Whipsaw”</vt:lpstr>
      <vt:lpstr>“Financial Markets Whipsaw”: Stocks and Corporate Bonds</vt:lpstr>
      <vt:lpstr>“Financial Markets Whipsaw”: US Treasury</vt:lpstr>
      <vt:lpstr>“Financial Markets Whipsaw”: US Treasury</vt:lpstr>
      <vt:lpstr>High Public Debt at Low Interest Rate</vt:lpstr>
      <vt:lpstr>High Public Debt Levels, but low interest rates</vt:lpstr>
      <vt:lpstr>“Inflation Whipsaw”</vt:lpstr>
      <vt:lpstr>“Inflation Whipsaw”</vt:lpstr>
      <vt:lpstr>“Inflation Whipsaw”</vt:lpstr>
      <vt:lpstr>Global Financial Crisis – just avoided in March 2020</vt:lpstr>
      <vt:lpstr>Resilience and Policy Implications</vt:lpstr>
      <vt:lpstr>A Personal Conjecture</vt:lpstr>
      <vt:lpstr>Extra Slides</vt:lpstr>
      <vt:lpstr>Resilience ≠ Risk and Growth</vt:lpstr>
      <vt:lpstr>Resilience ≠ Risk avoidance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K. Brunnermeier</dc:creator>
  <cp:lastModifiedBy>Wojnilower, Joshua</cp:lastModifiedBy>
  <cp:revision>614</cp:revision>
  <cp:lastPrinted>2021-08-17T23:15:09Z</cp:lastPrinted>
  <dcterms:created xsi:type="dcterms:W3CDTF">2020-05-22T02:43:19Z</dcterms:created>
  <dcterms:modified xsi:type="dcterms:W3CDTF">2021-11-02T19:15:36Z</dcterms:modified>
</cp:coreProperties>
</file>