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5" r:id="rId4"/>
    <p:sldId id="261" r:id="rId5"/>
    <p:sldId id="266" r:id="rId6"/>
    <p:sldId id="264" r:id="rId7"/>
  </p:sldIdLst>
  <p:sldSz cx="12192000" cy="6858000"/>
  <p:notesSz cx="6858000" cy="9144000"/>
  <p:defaultTextStyle>
    <a:defPPr>
      <a:defRPr lang="he-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0" d="100"/>
          <a:sy n="70" d="100"/>
        </p:scale>
        <p:origin x="525" y="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C57582-A625-4BB7-B42E-09B8A9624AFD}"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C0D81D7A-959E-46B2-89AB-E00A5D24CF78}">
      <dgm:prSet phldrT="[Text]" custT="1"/>
      <dgm:spPr/>
      <dgm:t>
        <a:bodyPr/>
        <a:lstStyle/>
        <a:p>
          <a:r>
            <a:rPr lang="en-US" sz="1800" dirty="0" smtClean="0">
              <a:cs typeface="+mn-cs"/>
            </a:rPr>
            <a:t>Neo-liberalism dominates</a:t>
          </a:r>
          <a:endParaRPr lang="en-US" sz="1800" dirty="0">
            <a:cs typeface="+mn-cs"/>
          </a:endParaRPr>
        </a:p>
      </dgm:t>
    </dgm:pt>
    <dgm:pt modelId="{ECBCC030-94AC-42DF-B16D-4819ADCA85F3}" type="parTrans" cxnId="{4ACC9B1B-A13C-4C85-8A32-583AA5E0D0EF}">
      <dgm:prSet/>
      <dgm:spPr/>
      <dgm:t>
        <a:bodyPr/>
        <a:lstStyle/>
        <a:p>
          <a:endParaRPr lang="en-US"/>
        </a:p>
      </dgm:t>
    </dgm:pt>
    <dgm:pt modelId="{FA83BFEF-0C13-4139-8052-AD406AB7087E}" type="sibTrans" cxnId="{4ACC9B1B-A13C-4C85-8A32-583AA5E0D0EF}">
      <dgm:prSet/>
      <dgm:spPr/>
      <dgm:t>
        <a:bodyPr/>
        <a:lstStyle/>
        <a:p>
          <a:endParaRPr lang="en-US" dirty="0"/>
        </a:p>
      </dgm:t>
    </dgm:pt>
    <dgm:pt modelId="{9982906B-5856-4734-92A9-F194F5371CDE}">
      <dgm:prSet phldrT="[Text]" custT="1"/>
      <dgm:spPr/>
      <dgm:t>
        <a:bodyPr/>
        <a:lstStyle/>
        <a:p>
          <a:r>
            <a:rPr lang="en-US" sz="1800" dirty="0" smtClean="0"/>
            <a:t>De-politicization</a:t>
          </a:r>
          <a:endParaRPr lang="en-US" sz="1800" dirty="0"/>
        </a:p>
      </dgm:t>
    </dgm:pt>
    <dgm:pt modelId="{062A4F5A-4958-47CC-8D94-38123EB5D612}" type="parTrans" cxnId="{AFBF95B4-637A-4717-A415-B0B022B28301}">
      <dgm:prSet/>
      <dgm:spPr/>
      <dgm:t>
        <a:bodyPr/>
        <a:lstStyle/>
        <a:p>
          <a:endParaRPr lang="en-US"/>
        </a:p>
      </dgm:t>
    </dgm:pt>
    <dgm:pt modelId="{58CC4554-5FF3-4ECC-8EAF-A05914EA918D}" type="sibTrans" cxnId="{AFBF95B4-637A-4717-A415-B0B022B28301}">
      <dgm:prSet/>
      <dgm:spPr/>
      <dgm:t>
        <a:bodyPr/>
        <a:lstStyle/>
        <a:p>
          <a:endParaRPr lang="en-US" dirty="0"/>
        </a:p>
      </dgm:t>
    </dgm:pt>
    <dgm:pt modelId="{2352150E-625D-4384-8420-C601A202BEC3}">
      <dgm:prSet phldrT="[Text]" custT="1"/>
      <dgm:spPr/>
      <dgm:t>
        <a:bodyPr/>
        <a:lstStyle/>
        <a:p>
          <a:r>
            <a:rPr lang="en-US" sz="1800" dirty="0" smtClean="0"/>
            <a:t>Organized irresponsibility</a:t>
          </a:r>
          <a:endParaRPr lang="en-US" sz="1800" dirty="0"/>
        </a:p>
      </dgm:t>
    </dgm:pt>
    <dgm:pt modelId="{F4B7BFE6-9B47-4173-A255-0883FD00B6B2}" type="parTrans" cxnId="{04A84107-F870-4770-9E37-F5F5C72E5AD6}">
      <dgm:prSet/>
      <dgm:spPr/>
      <dgm:t>
        <a:bodyPr/>
        <a:lstStyle/>
        <a:p>
          <a:endParaRPr lang="en-US"/>
        </a:p>
      </dgm:t>
    </dgm:pt>
    <dgm:pt modelId="{6D34C964-07BA-46E3-B7B0-68AEC6F6ED8D}" type="sibTrans" cxnId="{04A84107-F870-4770-9E37-F5F5C72E5AD6}">
      <dgm:prSet/>
      <dgm:spPr/>
      <dgm:t>
        <a:bodyPr/>
        <a:lstStyle/>
        <a:p>
          <a:endParaRPr lang="en-US" dirty="0"/>
        </a:p>
      </dgm:t>
    </dgm:pt>
    <dgm:pt modelId="{91A0D041-2B52-4279-A61C-6570CC565EC3}">
      <dgm:prSet phldrT="[Text]" custT="1"/>
      <dgm:spPr/>
      <dgm:t>
        <a:bodyPr/>
        <a:lstStyle/>
        <a:p>
          <a:r>
            <a:rPr lang="en-US" sz="1800" dirty="0" smtClean="0"/>
            <a:t>Governments fail to deal with the crisis effectively and rapidly</a:t>
          </a:r>
          <a:endParaRPr lang="en-US" sz="1800" dirty="0"/>
        </a:p>
      </dgm:t>
    </dgm:pt>
    <dgm:pt modelId="{A7AEC528-215B-49DC-A3DB-8F3698248EC5}" type="parTrans" cxnId="{18DA5B4D-93AD-4103-94B3-05EF739755ED}">
      <dgm:prSet/>
      <dgm:spPr/>
      <dgm:t>
        <a:bodyPr/>
        <a:lstStyle/>
        <a:p>
          <a:endParaRPr lang="en-US"/>
        </a:p>
      </dgm:t>
    </dgm:pt>
    <dgm:pt modelId="{16C8804D-7535-4B52-8D70-14D24034D861}" type="sibTrans" cxnId="{18DA5B4D-93AD-4103-94B3-05EF739755ED}">
      <dgm:prSet/>
      <dgm:spPr/>
      <dgm:t>
        <a:bodyPr/>
        <a:lstStyle/>
        <a:p>
          <a:endParaRPr lang="en-US" dirty="0"/>
        </a:p>
      </dgm:t>
    </dgm:pt>
    <dgm:pt modelId="{ECC25D39-2D56-45D6-AEB3-66B0B86A14B2}">
      <dgm:prSet phldrT="[Text]" custT="1"/>
      <dgm:spPr/>
      <dgm:t>
        <a:bodyPr/>
        <a:lstStyle/>
        <a:p>
          <a:r>
            <a:rPr lang="en-US" sz="1800" dirty="0" smtClean="0"/>
            <a:t>Massive government intervention</a:t>
          </a:r>
          <a:endParaRPr lang="en-US" sz="2400" dirty="0">
            <a:solidFill>
              <a:srgbClr val="FF0000"/>
            </a:solidFill>
          </a:endParaRPr>
        </a:p>
      </dgm:t>
    </dgm:pt>
    <dgm:pt modelId="{8ADE6395-6CB1-46D4-A445-5AA46EB544D3}" type="parTrans" cxnId="{0F6EBBD0-9242-4845-B0F4-353987DFF00F}">
      <dgm:prSet/>
      <dgm:spPr/>
      <dgm:t>
        <a:bodyPr/>
        <a:lstStyle/>
        <a:p>
          <a:endParaRPr lang="en-US"/>
        </a:p>
      </dgm:t>
    </dgm:pt>
    <dgm:pt modelId="{8E28AE76-C5A6-4C91-97C8-F93BBF0F564C}" type="sibTrans" cxnId="{0F6EBBD0-9242-4845-B0F4-353987DFF00F}">
      <dgm:prSet/>
      <dgm:spPr/>
      <dgm:t>
        <a:bodyPr/>
        <a:lstStyle/>
        <a:p>
          <a:endParaRPr lang="en-US" dirty="0"/>
        </a:p>
      </dgm:t>
    </dgm:pt>
    <dgm:pt modelId="{FEAB3548-679E-4E23-8CDF-57F875A07C3E}">
      <dgm:prSet phldrT="[Text]" custT="1"/>
      <dgm:spPr/>
      <dgm:t>
        <a:bodyPr/>
        <a:lstStyle/>
        <a:p>
          <a:r>
            <a:rPr lang="en-US" sz="1800" dirty="0" smtClean="0"/>
            <a:t>Back to the Big Government </a:t>
          </a:r>
          <a:r>
            <a:rPr lang="en-US" sz="2400" dirty="0" smtClean="0">
              <a:solidFill>
                <a:srgbClr val="FF0000"/>
              </a:solidFill>
            </a:rPr>
            <a:t>??</a:t>
          </a:r>
          <a:endParaRPr lang="en-US" sz="2400" dirty="0"/>
        </a:p>
      </dgm:t>
    </dgm:pt>
    <dgm:pt modelId="{0D4E709C-37AB-4B92-AE59-D41D94FAAE35}" type="parTrans" cxnId="{806EAEFE-272D-4D60-85A4-761D4EC45F98}">
      <dgm:prSet/>
      <dgm:spPr/>
      <dgm:t>
        <a:bodyPr/>
        <a:lstStyle/>
        <a:p>
          <a:endParaRPr lang="en-US"/>
        </a:p>
      </dgm:t>
    </dgm:pt>
    <dgm:pt modelId="{4F293A80-D8B7-40CC-A81C-27649DE88D32}" type="sibTrans" cxnId="{806EAEFE-272D-4D60-85A4-761D4EC45F98}">
      <dgm:prSet custScaleX="131848" custScaleY="34590"/>
      <dgm:spPr/>
      <dgm:t>
        <a:bodyPr/>
        <a:lstStyle/>
        <a:p>
          <a:endParaRPr lang="en-US"/>
        </a:p>
      </dgm:t>
    </dgm:pt>
    <dgm:pt modelId="{392D26A1-E796-4475-A3AC-15FE3C688AA2}" type="pres">
      <dgm:prSet presAssocID="{25C57582-A625-4BB7-B42E-09B8A9624AFD}" presName="Name0" presStyleCnt="0">
        <dgm:presLayoutVars>
          <dgm:dir/>
          <dgm:resizeHandles val="exact"/>
        </dgm:presLayoutVars>
      </dgm:prSet>
      <dgm:spPr/>
      <dgm:t>
        <a:bodyPr/>
        <a:lstStyle/>
        <a:p>
          <a:endParaRPr lang="en-US"/>
        </a:p>
      </dgm:t>
    </dgm:pt>
    <dgm:pt modelId="{626556D9-1954-4238-80D7-4ECEF2154AF0}" type="pres">
      <dgm:prSet presAssocID="{C0D81D7A-959E-46B2-89AB-E00A5D24CF78}" presName="node" presStyleLbl="node1" presStyleIdx="0" presStyleCnt="6" custScaleX="109788" custScaleY="67719" custLinFactNeighborX="-25370" custLinFactNeighborY="-962">
        <dgm:presLayoutVars>
          <dgm:bulletEnabled val="1"/>
        </dgm:presLayoutVars>
      </dgm:prSet>
      <dgm:spPr/>
      <dgm:t>
        <a:bodyPr/>
        <a:lstStyle/>
        <a:p>
          <a:endParaRPr lang="en-US"/>
        </a:p>
      </dgm:t>
    </dgm:pt>
    <dgm:pt modelId="{4B39013F-2720-4EC7-96E5-0A4D4E78ACBF}" type="pres">
      <dgm:prSet presAssocID="{FA83BFEF-0C13-4139-8052-AD406AB7087E}" presName="sibTrans" presStyleLbl="sibTrans2D1" presStyleIdx="0" presStyleCnt="5" custScaleX="201475" custScaleY="74894" custLinFactNeighborX="8896" custLinFactNeighborY="6388"/>
      <dgm:spPr/>
      <dgm:t>
        <a:bodyPr/>
        <a:lstStyle/>
        <a:p>
          <a:endParaRPr lang="en-US"/>
        </a:p>
      </dgm:t>
    </dgm:pt>
    <dgm:pt modelId="{E65C1716-7306-4B91-84DF-07C3B3A1C11B}" type="pres">
      <dgm:prSet presAssocID="{FA83BFEF-0C13-4139-8052-AD406AB7087E}" presName="connectorText" presStyleLbl="sibTrans2D1" presStyleIdx="0" presStyleCnt="5"/>
      <dgm:spPr/>
      <dgm:t>
        <a:bodyPr/>
        <a:lstStyle/>
        <a:p>
          <a:endParaRPr lang="en-US"/>
        </a:p>
      </dgm:t>
    </dgm:pt>
    <dgm:pt modelId="{D41ED2C3-229B-42AA-9C5F-4E95D9315C8F}" type="pres">
      <dgm:prSet presAssocID="{9982906B-5856-4734-92A9-F194F5371CDE}" presName="node" presStyleLbl="node1" presStyleIdx="1" presStyleCnt="6" custScaleX="133253" custScaleY="70032" custLinFactNeighborX="-39550" custLinFactNeighborY="3067">
        <dgm:presLayoutVars>
          <dgm:bulletEnabled val="1"/>
        </dgm:presLayoutVars>
      </dgm:prSet>
      <dgm:spPr/>
      <dgm:t>
        <a:bodyPr/>
        <a:lstStyle/>
        <a:p>
          <a:endParaRPr lang="en-US"/>
        </a:p>
      </dgm:t>
    </dgm:pt>
    <dgm:pt modelId="{AF3ED651-E840-485A-B198-DAC418CACCF0}" type="pres">
      <dgm:prSet presAssocID="{58CC4554-5FF3-4ECC-8EAF-A05914EA918D}" presName="sibTrans" presStyleLbl="sibTrans2D1" presStyleIdx="1" presStyleCnt="5" custScaleX="124420" custScaleY="86476" custLinFactNeighborX="-9659" custLinFactNeighborY="-6173"/>
      <dgm:spPr/>
      <dgm:t>
        <a:bodyPr/>
        <a:lstStyle/>
        <a:p>
          <a:endParaRPr lang="en-US"/>
        </a:p>
      </dgm:t>
    </dgm:pt>
    <dgm:pt modelId="{9E05665B-FFB3-42D7-808E-E4BC6116173F}" type="pres">
      <dgm:prSet presAssocID="{58CC4554-5FF3-4ECC-8EAF-A05914EA918D}" presName="connectorText" presStyleLbl="sibTrans2D1" presStyleIdx="1" presStyleCnt="5"/>
      <dgm:spPr/>
      <dgm:t>
        <a:bodyPr/>
        <a:lstStyle/>
        <a:p>
          <a:endParaRPr lang="en-US"/>
        </a:p>
      </dgm:t>
    </dgm:pt>
    <dgm:pt modelId="{E9657B92-A67F-4E4C-8093-A6D3938705A7}" type="pres">
      <dgm:prSet presAssocID="{2352150E-625D-4384-8420-C601A202BEC3}" presName="node" presStyleLbl="node1" presStyleIdx="2" presStyleCnt="6" custScaleX="148362" custScaleY="63047" custLinFactNeighborX="-70815" custLinFactNeighborY="2813">
        <dgm:presLayoutVars>
          <dgm:bulletEnabled val="1"/>
        </dgm:presLayoutVars>
      </dgm:prSet>
      <dgm:spPr/>
      <dgm:t>
        <a:bodyPr/>
        <a:lstStyle/>
        <a:p>
          <a:endParaRPr lang="en-US"/>
        </a:p>
      </dgm:t>
    </dgm:pt>
    <dgm:pt modelId="{69D59F27-F13F-4633-BCB5-EB24501832D8}" type="pres">
      <dgm:prSet presAssocID="{6D34C964-07BA-46E3-B7B0-68AEC6F6ED8D}" presName="sibTrans" presStyleLbl="sibTrans2D1" presStyleIdx="2" presStyleCnt="5" custScaleX="131848" custScaleY="82165"/>
      <dgm:spPr/>
      <dgm:t>
        <a:bodyPr/>
        <a:lstStyle/>
        <a:p>
          <a:endParaRPr lang="en-US"/>
        </a:p>
      </dgm:t>
    </dgm:pt>
    <dgm:pt modelId="{B1D8338A-BF06-45E5-9699-11E9324324DB}" type="pres">
      <dgm:prSet presAssocID="{6D34C964-07BA-46E3-B7B0-68AEC6F6ED8D}" presName="connectorText" presStyleLbl="sibTrans2D1" presStyleIdx="2" presStyleCnt="5"/>
      <dgm:spPr/>
      <dgm:t>
        <a:bodyPr/>
        <a:lstStyle/>
        <a:p>
          <a:endParaRPr lang="en-US"/>
        </a:p>
      </dgm:t>
    </dgm:pt>
    <dgm:pt modelId="{ECC0D95D-CF43-4C39-9FA5-D589FA4D6555}" type="pres">
      <dgm:prSet presAssocID="{91A0D041-2B52-4279-A61C-6570CC565EC3}" presName="node" presStyleLbl="node1" presStyleIdx="3" presStyleCnt="6" custScaleX="136708" custScaleY="97028" custLinFactNeighborX="-27507" custLinFactNeighborY="5323">
        <dgm:presLayoutVars>
          <dgm:bulletEnabled val="1"/>
        </dgm:presLayoutVars>
      </dgm:prSet>
      <dgm:spPr/>
      <dgm:t>
        <a:bodyPr/>
        <a:lstStyle/>
        <a:p>
          <a:endParaRPr lang="en-US"/>
        </a:p>
      </dgm:t>
    </dgm:pt>
    <dgm:pt modelId="{4F2BC322-49D2-404B-93E7-F5FE1C27254C}" type="pres">
      <dgm:prSet presAssocID="{16C8804D-7535-4B52-8D70-14D24034D861}" presName="sibTrans" presStyleLbl="sibTrans2D1" presStyleIdx="3" presStyleCnt="5" custScaleX="143000" custScaleY="63440"/>
      <dgm:spPr/>
      <dgm:t>
        <a:bodyPr/>
        <a:lstStyle/>
        <a:p>
          <a:endParaRPr lang="en-US"/>
        </a:p>
      </dgm:t>
    </dgm:pt>
    <dgm:pt modelId="{1833C338-ED7C-4533-9989-94B52BB7533A}" type="pres">
      <dgm:prSet presAssocID="{16C8804D-7535-4B52-8D70-14D24034D861}" presName="connectorText" presStyleLbl="sibTrans2D1" presStyleIdx="3" presStyleCnt="5"/>
      <dgm:spPr/>
      <dgm:t>
        <a:bodyPr/>
        <a:lstStyle/>
        <a:p>
          <a:endParaRPr lang="en-US"/>
        </a:p>
      </dgm:t>
    </dgm:pt>
    <dgm:pt modelId="{11F04481-913F-4894-91CA-0C80B12E9D6B}" type="pres">
      <dgm:prSet presAssocID="{ECC25D39-2D56-45D6-AEB3-66B0B86A14B2}" presName="node" presStyleLbl="node1" presStyleIdx="4" presStyleCnt="6" custScaleX="122892" custScaleY="68157" custLinFactNeighborX="-41373" custLinFactNeighborY="1198">
        <dgm:presLayoutVars>
          <dgm:bulletEnabled val="1"/>
        </dgm:presLayoutVars>
      </dgm:prSet>
      <dgm:spPr/>
      <dgm:t>
        <a:bodyPr/>
        <a:lstStyle/>
        <a:p>
          <a:endParaRPr lang="en-US"/>
        </a:p>
      </dgm:t>
    </dgm:pt>
    <dgm:pt modelId="{548CD0BA-07E8-41CE-86A3-088020A0382A}" type="pres">
      <dgm:prSet presAssocID="{8E28AE76-C5A6-4C91-97C8-F93BBF0F564C}" presName="sibTrans" presStyleLbl="sibTrans2D1" presStyleIdx="4" presStyleCnt="5"/>
      <dgm:spPr/>
      <dgm:t>
        <a:bodyPr/>
        <a:lstStyle/>
        <a:p>
          <a:endParaRPr lang="en-US"/>
        </a:p>
      </dgm:t>
    </dgm:pt>
    <dgm:pt modelId="{946498CC-10AB-4014-A97E-0B0EB01429CE}" type="pres">
      <dgm:prSet presAssocID="{8E28AE76-C5A6-4C91-97C8-F93BBF0F564C}" presName="connectorText" presStyleLbl="sibTrans2D1" presStyleIdx="4" presStyleCnt="5"/>
      <dgm:spPr/>
      <dgm:t>
        <a:bodyPr/>
        <a:lstStyle/>
        <a:p>
          <a:endParaRPr lang="en-US"/>
        </a:p>
      </dgm:t>
    </dgm:pt>
    <dgm:pt modelId="{A0EF0014-E9BA-4E29-B5EF-D73B8BF5D80E}" type="pres">
      <dgm:prSet presAssocID="{FEAB3548-679E-4E23-8CDF-57F875A07C3E}" presName="node" presStyleLbl="node1" presStyleIdx="5" presStyleCnt="6" custScaleX="135258" custScaleY="75229" custLinFactNeighborX="-32720" custLinFactNeighborY="1539">
        <dgm:presLayoutVars>
          <dgm:bulletEnabled val="1"/>
        </dgm:presLayoutVars>
      </dgm:prSet>
      <dgm:spPr/>
      <dgm:t>
        <a:bodyPr/>
        <a:lstStyle/>
        <a:p>
          <a:endParaRPr lang="en-US"/>
        </a:p>
      </dgm:t>
    </dgm:pt>
  </dgm:ptLst>
  <dgm:cxnLst>
    <dgm:cxn modelId="{45037CBA-335F-442B-A18C-B70F52B2697D}" type="presOf" srcId="{58CC4554-5FF3-4ECC-8EAF-A05914EA918D}" destId="{AF3ED651-E840-485A-B198-DAC418CACCF0}" srcOrd="0" destOrd="0" presId="urn:microsoft.com/office/officeart/2005/8/layout/process1"/>
    <dgm:cxn modelId="{04A84107-F870-4770-9E37-F5F5C72E5AD6}" srcId="{25C57582-A625-4BB7-B42E-09B8A9624AFD}" destId="{2352150E-625D-4384-8420-C601A202BEC3}" srcOrd="2" destOrd="0" parTransId="{F4B7BFE6-9B47-4173-A255-0883FD00B6B2}" sibTransId="{6D34C964-07BA-46E3-B7B0-68AEC6F6ED8D}"/>
    <dgm:cxn modelId="{BD3CAEF8-005D-443D-A4C7-DD573B581DE8}" type="presOf" srcId="{FA83BFEF-0C13-4139-8052-AD406AB7087E}" destId="{4B39013F-2720-4EC7-96E5-0A4D4E78ACBF}" srcOrd="0" destOrd="0" presId="urn:microsoft.com/office/officeart/2005/8/layout/process1"/>
    <dgm:cxn modelId="{84D54FEE-3E1C-49A7-BD02-836267C8D385}" type="presOf" srcId="{ECC25D39-2D56-45D6-AEB3-66B0B86A14B2}" destId="{11F04481-913F-4894-91CA-0C80B12E9D6B}" srcOrd="0" destOrd="0" presId="urn:microsoft.com/office/officeart/2005/8/layout/process1"/>
    <dgm:cxn modelId="{16DE7659-FA7B-4B26-84D0-C14819E46049}" type="presOf" srcId="{6D34C964-07BA-46E3-B7B0-68AEC6F6ED8D}" destId="{69D59F27-F13F-4633-BCB5-EB24501832D8}" srcOrd="0" destOrd="0" presId="urn:microsoft.com/office/officeart/2005/8/layout/process1"/>
    <dgm:cxn modelId="{C5B764E9-2F3E-4996-BE43-144F10831768}" type="presOf" srcId="{8E28AE76-C5A6-4C91-97C8-F93BBF0F564C}" destId="{548CD0BA-07E8-41CE-86A3-088020A0382A}" srcOrd="0" destOrd="0" presId="urn:microsoft.com/office/officeart/2005/8/layout/process1"/>
    <dgm:cxn modelId="{806EAEFE-272D-4D60-85A4-761D4EC45F98}" srcId="{25C57582-A625-4BB7-B42E-09B8A9624AFD}" destId="{FEAB3548-679E-4E23-8CDF-57F875A07C3E}" srcOrd="5" destOrd="0" parTransId="{0D4E709C-37AB-4B92-AE59-D41D94FAAE35}" sibTransId="{4F293A80-D8B7-40CC-A81C-27649DE88D32}"/>
    <dgm:cxn modelId="{3F3591D1-1274-46C6-BB15-2A6CC88804C3}" type="presOf" srcId="{91A0D041-2B52-4279-A61C-6570CC565EC3}" destId="{ECC0D95D-CF43-4C39-9FA5-D589FA4D6555}" srcOrd="0" destOrd="0" presId="urn:microsoft.com/office/officeart/2005/8/layout/process1"/>
    <dgm:cxn modelId="{107416EE-B9D2-4A72-A1C4-16AA48A32DC8}" type="presOf" srcId="{58CC4554-5FF3-4ECC-8EAF-A05914EA918D}" destId="{9E05665B-FFB3-42D7-808E-E4BC6116173F}" srcOrd="1" destOrd="0" presId="urn:microsoft.com/office/officeart/2005/8/layout/process1"/>
    <dgm:cxn modelId="{18DA5B4D-93AD-4103-94B3-05EF739755ED}" srcId="{25C57582-A625-4BB7-B42E-09B8A9624AFD}" destId="{91A0D041-2B52-4279-A61C-6570CC565EC3}" srcOrd="3" destOrd="0" parTransId="{A7AEC528-215B-49DC-A3DB-8F3698248EC5}" sibTransId="{16C8804D-7535-4B52-8D70-14D24034D861}"/>
    <dgm:cxn modelId="{D211DD06-AAA8-41B8-957F-E93F9ABAD47C}" type="presOf" srcId="{FA83BFEF-0C13-4139-8052-AD406AB7087E}" destId="{E65C1716-7306-4B91-84DF-07C3B3A1C11B}" srcOrd="1" destOrd="0" presId="urn:microsoft.com/office/officeart/2005/8/layout/process1"/>
    <dgm:cxn modelId="{339566CF-A0C0-4997-84C2-241F2C1D7539}" type="presOf" srcId="{2352150E-625D-4384-8420-C601A202BEC3}" destId="{E9657B92-A67F-4E4C-8093-A6D3938705A7}" srcOrd="0" destOrd="0" presId="urn:microsoft.com/office/officeart/2005/8/layout/process1"/>
    <dgm:cxn modelId="{AFBF95B4-637A-4717-A415-B0B022B28301}" srcId="{25C57582-A625-4BB7-B42E-09B8A9624AFD}" destId="{9982906B-5856-4734-92A9-F194F5371CDE}" srcOrd="1" destOrd="0" parTransId="{062A4F5A-4958-47CC-8D94-38123EB5D612}" sibTransId="{58CC4554-5FF3-4ECC-8EAF-A05914EA918D}"/>
    <dgm:cxn modelId="{FF1568A6-57B1-4017-95D8-5EFFA469E11F}" type="presOf" srcId="{6D34C964-07BA-46E3-B7B0-68AEC6F6ED8D}" destId="{B1D8338A-BF06-45E5-9699-11E9324324DB}" srcOrd="1" destOrd="0" presId="urn:microsoft.com/office/officeart/2005/8/layout/process1"/>
    <dgm:cxn modelId="{8B0B4F84-CB85-4C0D-86E1-2653ABF766FB}" type="presOf" srcId="{8E28AE76-C5A6-4C91-97C8-F93BBF0F564C}" destId="{946498CC-10AB-4014-A97E-0B0EB01429CE}" srcOrd="1" destOrd="0" presId="urn:microsoft.com/office/officeart/2005/8/layout/process1"/>
    <dgm:cxn modelId="{1FB4A710-7A3B-43FD-8F5B-C37DDBBF7ECD}" type="presOf" srcId="{FEAB3548-679E-4E23-8CDF-57F875A07C3E}" destId="{A0EF0014-E9BA-4E29-B5EF-D73B8BF5D80E}" srcOrd="0" destOrd="0" presId="urn:microsoft.com/office/officeart/2005/8/layout/process1"/>
    <dgm:cxn modelId="{0F6EBBD0-9242-4845-B0F4-353987DFF00F}" srcId="{25C57582-A625-4BB7-B42E-09B8A9624AFD}" destId="{ECC25D39-2D56-45D6-AEB3-66B0B86A14B2}" srcOrd="4" destOrd="0" parTransId="{8ADE6395-6CB1-46D4-A445-5AA46EB544D3}" sibTransId="{8E28AE76-C5A6-4C91-97C8-F93BBF0F564C}"/>
    <dgm:cxn modelId="{A5234102-8BF0-4229-99FA-039AF7430EA4}" type="presOf" srcId="{25C57582-A625-4BB7-B42E-09B8A9624AFD}" destId="{392D26A1-E796-4475-A3AC-15FE3C688AA2}" srcOrd="0" destOrd="0" presId="urn:microsoft.com/office/officeart/2005/8/layout/process1"/>
    <dgm:cxn modelId="{4ACC9B1B-A13C-4C85-8A32-583AA5E0D0EF}" srcId="{25C57582-A625-4BB7-B42E-09B8A9624AFD}" destId="{C0D81D7A-959E-46B2-89AB-E00A5D24CF78}" srcOrd="0" destOrd="0" parTransId="{ECBCC030-94AC-42DF-B16D-4819ADCA85F3}" sibTransId="{FA83BFEF-0C13-4139-8052-AD406AB7087E}"/>
    <dgm:cxn modelId="{6F1F372B-100A-4D26-BF43-C6723AA7A4CC}" type="presOf" srcId="{9982906B-5856-4734-92A9-F194F5371CDE}" destId="{D41ED2C3-229B-42AA-9C5F-4E95D9315C8F}" srcOrd="0" destOrd="0" presId="urn:microsoft.com/office/officeart/2005/8/layout/process1"/>
    <dgm:cxn modelId="{83C7BD92-DAA1-4E72-97FF-B9D7BBE08C9C}" type="presOf" srcId="{16C8804D-7535-4B52-8D70-14D24034D861}" destId="{4F2BC322-49D2-404B-93E7-F5FE1C27254C}" srcOrd="0" destOrd="0" presId="urn:microsoft.com/office/officeart/2005/8/layout/process1"/>
    <dgm:cxn modelId="{52AEFC48-E3A2-49E0-9430-AC9FE1C615D3}" type="presOf" srcId="{C0D81D7A-959E-46B2-89AB-E00A5D24CF78}" destId="{626556D9-1954-4238-80D7-4ECEF2154AF0}" srcOrd="0" destOrd="0" presId="urn:microsoft.com/office/officeart/2005/8/layout/process1"/>
    <dgm:cxn modelId="{D66DF5AE-1E03-4AD6-AA26-5F91AAD7143E}" type="presOf" srcId="{16C8804D-7535-4B52-8D70-14D24034D861}" destId="{1833C338-ED7C-4533-9989-94B52BB7533A}" srcOrd="1" destOrd="0" presId="urn:microsoft.com/office/officeart/2005/8/layout/process1"/>
    <dgm:cxn modelId="{F593B760-0102-44B1-987C-09F8ED941309}" type="presParOf" srcId="{392D26A1-E796-4475-A3AC-15FE3C688AA2}" destId="{626556D9-1954-4238-80D7-4ECEF2154AF0}" srcOrd="0" destOrd="0" presId="urn:microsoft.com/office/officeart/2005/8/layout/process1"/>
    <dgm:cxn modelId="{75C20851-D321-4951-B5CA-EB656D495F45}" type="presParOf" srcId="{392D26A1-E796-4475-A3AC-15FE3C688AA2}" destId="{4B39013F-2720-4EC7-96E5-0A4D4E78ACBF}" srcOrd="1" destOrd="0" presId="urn:microsoft.com/office/officeart/2005/8/layout/process1"/>
    <dgm:cxn modelId="{BAAA1239-5424-4CC6-8FCE-944B191D9CE5}" type="presParOf" srcId="{4B39013F-2720-4EC7-96E5-0A4D4E78ACBF}" destId="{E65C1716-7306-4B91-84DF-07C3B3A1C11B}" srcOrd="0" destOrd="0" presId="urn:microsoft.com/office/officeart/2005/8/layout/process1"/>
    <dgm:cxn modelId="{C479B21E-089E-41FA-ADF4-E3AA17923EB5}" type="presParOf" srcId="{392D26A1-E796-4475-A3AC-15FE3C688AA2}" destId="{D41ED2C3-229B-42AA-9C5F-4E95D9315C8F}" srcOrd="2" destOrd="0" presId="urn:microsoft.com/office/officeart/2005/8/layout/process1"/>
    <dgm:cxn modelId="{57C717DE-83AB-46B9-8A20-0942FC876C89}" type="presParOf" srcId="{392D26A1-E796-4475-A3AC-15FE3C688AA2}" destId="{AF3ED651-E840-485A-B198-DAC418CACCF0}" srcOrd="3" destOrd="0" presId="urn:microsoft.com/office/officeart/2005/8/layout/process1"/>
    <dgm:cxn modelId="{0FBA90D9-8E0D-4D25-8B8D-7AF898B5441F}" type="presParOf" srcId="{AF3ED651-E840-485A-B198-DAC418CACCF0}" destId="{9E05665B-FFB3-42D7-808E-E4BC6116173F}" srcOrd="0" destOrd="0" presId="urn:microsoft.com/office/officeart/2005/8/layout/process1"/>
    <dgm:cxn modelId="{D3AAD3D0-51DB-4AB3-BE91-227F36D365EB}" type="presParOf" srcId="{392D26A1-E796-4475-A3AC-15FE3C688AA2}" destId="{E9657B92-A67F-4E4C-8093-A6D3938705A7}" srcOrd="4" destOrd="0" presId="urn:microsoft.com/office/officeart/2005/8/layout/process1"/>
    <dgm:cxn modelId="{52F2FABC-7E9C-4FDC-AA8D-56686690060F}" type="presParOf" srcId="{392D26A1-E796-4475-A3AC-15FE3C688AA2}" destId="{69D59F27-F13F-4633-BCB5-EB24501832D8}" srcOrd="5" destOrd="0" presId="urn:microsoft.com/office/officeart/2005/8/layout/process1"/>
    <dgm:cxn modelId="{9866118D-2B0F-4AD8-AA19-48059427D7B6}" type="presParOf" srcId="{69D59F27-F13F-4633-BCB5-EB24501832D8}" destId="{B1D8338A-BF06-45E5-9699-11E9324324DB}" srcOrd="0" destOrd="0" presId="urn:microsoft.com/office/officeart/2005/8/layout/process1"/>
    <dgm:cxn modelId="{E96EC7CD-79D8-44CA-8943-E9501B939CAF}" type="presParOf" srcId="{392D26A1-E796-4475-A3AC-15FE3C688AA2}" destId="{ECC0D95D-CF43-4C39-9FA5-D589FA4D6555}" srcOrd="6" destOrd="0" presId="urn:microsoft.com/office/officeart/2005/8/layout/process1"/>
    <dgm:cxn modelId="{41A16DED-DAED-4A7E-A802-20BC77BD7C39}" type="presParOf" srcId="{392D26A1-E796-4475-A3AC-15FE3C688AA2}" destId="{4F2BC322-49D2-404B-93E7-F5FE1C27254C}" srcOrd="7" destOrd="0" presId="urn:microsoft.com/office/officeart/2005/8/layout/process1"/>
    <dgm:cxn modelId="{E878DC9C-7595-4360-A3B0-E152936EF1C2}" type="presParOf" srcId="{4F2BC322-49D2-404B-93E7-F5FE1C27254C}" destId="{1833C338-ED7C-4533-9989-94B52BB7533A}" srcOrd="0" destOrd="0" presId="urn:microsoft.com/office/officeart/2005/8/layout/process1"/>
    <dgm:cxn modelId="{A2A08E78-C6CB-46EF-BFF7-96DCC3D4E1EA}" type="presParOf" srcId="{392D26A1-E796-4475-A3AC-15FE3C688AA2}" destId="{11F04481-913F-4894-91CA-0C80B12E9D6B}" srcOrd="8" destOrd="0" presId="urn:microsoft.com/office/officeart/2005/8/layout/process1"/>
    <dgm:cxn modelId="{B5C0D1AE-028B-42B2-A956-F09CF82E5749}" type="presParOf" srcId="{392D26A1-E796-4475-A3AC-15FE3C688AA2}" destId="{548CD0BA-07E8-41CE-86A3-088020A0382A}" srcOrd="9" destOrd="0" presId="urn:microsoft.com/office/officeart/2005/8/layout/process1"/>
    <dgm:cxn modelId="{929C106A-85F3-48CF-8546-C97DED1DE046}" type="presParOf" srcId="{548CD0BA-07E8-41CE-86A3-088020A0382A}" destId="{946498CC-10AB-4014-A97E-0B0EB01429CE}" srcOrd="0" destOrd="0" presId="urn:microsoft.com/office/officeart/2005/8/layout/process1"/>
    <dgm:cxn modelId="{CED5415A-E9BA-4A32-A727-E111DAFD8890}" type="presParOf" srcId="{392D26A1-E796-4475-A3AC-15FE3C688AA2}" destId="{A0EF0014-E9BA-4E29-B5EF-D73B8BF5D80E}" srcOrd="1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C57582-A625-4BB7-B42E-09B8A9624AFD}"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C0D81D7A-959E-46B2-89AB-E00A5D24CF78}">
      <dgm:prSet phldrT="[Text]" custT="1"/>
      <dgm:spPr/>
      <dgm:t>
        <a:bodyPr/>
        <a:lstStyle/>
        <a:p>
          <a:r>
            <a:rPr lang="en-US" sz="1600" dirty="0" smtClean="0">
              <a:cs typeface="+mn-cs"/>
            </a:rPr>
            <a:t>Neo-liberal and NPM reforms 1980s-1990s</a:t>
          </a:r>
          <a:endParaRPr lang="en-US" sz="1600" dirty="0">
            <a:cs typeface="+mn-cs"/>
          </a:endParaRPr>
        </a:p>
      </dgm:t>
    </dgm:pt>
    <dgm:pt modelId="{ECBCC030-94AC-42DF-B16D-4819ADCA85F3}" type="parTrans" cxnId="{4ACC9B1B-A13C-4C85-8A32-583AA5E0D0EF}">
      <dgm:prSet/>
      <dgm:spPr/>
      <dgm:t>
        <a:bodyPr/>
        <a:lstStyle/>
        <a:p>
          <a:endParaRPr lang="en-US"/>
        </a:p>
      </dgm:t>
    </dgm:pt>
    <dgm:pt modelId="{FA83BFEF-0C13-4139-8052-AD406AB7087E}" type="sibTrans" cxnId="{4ACC9B1B-A13C-4C85-8A32-583AA5E0D0EF}">
      <dgm:prSet/>
      <dgm:spPr/>
      <dgm:t>
        <a:bodyPr/>
        <a:lstStyle/>
        <a:p>
          <a:endParaRPr lang="en-US"/>
        </a:p>
      </dgm:t>
    </dgm:pt>
    <dgm:pt modelId="{9982906B-5856-4734-92A9-F194F5371CDE}">
      <dgm:prSet phldrT="[Text]" custT="1"/>
      <dgm:spPr/>
      <dgm:t>
        <a:bodyPr/>
        <a:lstStyle/>
        <a:p>
          <a:r>
            <a:rPr lang="en-US" sz="1600" dirty="0" smtClean="0">
              <a:cs typeface="+mn-cs"/>
            </a:rPr>
            <a:t>Failures in adaptation and adoption </a:t>
          </a:r>
          <a:r>
            <a:rPr lang="en-US" sz="1600" b="0" dirty="0" smtClean="0">
              <a:solidFill>
                <a:schemeClr val="tx1"/>
              </a:solidFill>
              <a:cs typeface="+mn-cs"/>
            </a:rPr>
            <a:t>Accountability failures</a:t>
          </a:r>
          <a:endParaRPr lang="en-US" sz="1600" b="0" dirty="0">
            <a:solidFill>
              <a:schemeClr val="tx1"/>
            </a:solidFill>
            <a:cs typeface="+mn-cs"/>
          </a:endParaRPr>
        </a:p>
      </dgm:t>
    </dgm:pt>
    <dgm:pt modelId="{062A4F5A-4958-47CC-8D94-38123EB5D612}" type="parTrans" cxnId="{AFBF95B4-637A-4717-A415-B0B022B28301}">
      <dgm:prSet/>
      <dgm:spPr/>
      <dgm:t>
        <a:bodyPr/>
        <a:lstStyle/>
        <a:p>
          <a:endParaRPr lang="en-US"/>
        </a:p>
      </dgm:t>
    </dgm:pt>
    <dgm:pt modelId="{58CC4554-5FF3-4ECC-8EAF-A05914EA918D}" type="sibTrans" cxnId="{AFBF95B4-637A-4717-A415-B0B022B28301}">
      <dgm:prSet/>
      <dgm:spPr/>
      <dgm:t>
        <a:bodyPr/>
        <a:lstStyle/>
        <a:p>
          <a:endParaRPr lang="en-US"/>
        </a:p>
      </dgm:t>
    </dgm:pt>
    <dgm:pt modelId="{2352150E-625D-4384-8420-C601A202BEC3}">
      <dgm:prSet phldrT="[Text]" custT="1"/>
      <dgm:spPr/>
      <dgm:t>
        <a:bodyPr/>
        <a:lstStyle/>
        <a:p>
          <a:r>
            <a:rPr lang="en-US" sz="1600" dirty="0" smtClean="0">
              <a:cs typeface="+mn-cs"/>
            </a:rPr>
            <a:t>Searching for a balance – Emergence of </a:t>
          </a:r>
          <a:r>
            <a:rPr lang="en-US" sz="1600" dirty="0" smtClean="0">
              <a:solidFill>
                <a:schemeClr val="tx1"/>
              </a:solidFill>
              <a:cs typeface="+mn-cs"/>
            </a:rPr>
            <a:t>Network type coordination</a:t>
          </a:r>
          <a:endParaRPr lang="en-US" sz="1600" dirty="0">
            <a:solidFill>
              <a:schemeClr val="tx1"/>
            </a:solidFill>
            <a:cs typeface="+mn-cs"/>
          </a:endParaRPr>
        </a:p>
      </dgm:t>
    </dgm:pt>
    <dgm:pt modelId="{F4B7BFE6-9B47-4173-A255-0883FD00B6B2}" type="parTrans" cxnId="{04A84107-F870-4770-9E37-F5F5C72E5AD6}">
      <dgm:prSet/>
      <dgm:spPr/>
      <dgm:t>
        <a:bodyPr/>
        <a:lstStyle/>
        <a:p>
          <a:endParaRPr lang="en-US"/>
        </a:p>
      </dgm:t>
    </dgm:pt>
    <dgm:pt modelId="{6D34C964-07BA-46E3-B7B0-68AEC6F6ED8D}" type="sibTrans" cxnId="{04A84107-F870-4770-9E37-F5F5C72E5AD6}">
      <dgm:prSet/>
      <dgm:spPr/>
      <dgm:t>
        <a:bodyPr/>
        <a:lstStyle/>
        <a:p>
          <a:endParaRPr lang="en-US"/>
        </a:p>
      </dgm:t>
    </dgm:pt>
    <dgm:pt modelId="{91A0D041-2B52-4279-A61C-6570CC565EC3}">
      <dgm:prSet phldrT="[Text]" custT="1"/>
      <dgm:spPr/>
      <dgm:t>
        <a:bodyPr/>
        <a:lstStyle/>
        <a:p>
          <a:r>
            <a:rPr lang="en-US" sz="1600" dirty="0" smtClean="0">
              <a:cs typeface="+mn-cs"/>
            </a:rPr>
            <a:t>Governments continuously fail to provide services. </a:t>
          </a:r>
          <a:r>
            <a:rPr lang="en-US" sz="1600" dirty="0" smtClean="0">
              <a:solidFill>
                <a:schemeClr val="tx1"/>
              </a:solidFill>
              <a:cs typeface="+mn-cs"/>
            </a:rPr>
            <a:t>Citizen dissatisfaction</a:t>
          </a:r>
          <a:endParaRPr lang="en-US" sz="1600" dirty="0">
            <a:solidFill>
              <a:schemeClr val="tx1"/>
            </a:solidFill>
            <a:cs typeface="+mn-cs"/>
          </a:endParaRPr>
        </a:p>
      </dgm:t>
    </dgm:pt>
    <dgm:pt modelId="{A7AEC528-215B-49DC-A3DB-8F3698248EC5}" type="parTrans" cxnId="{18DA5B4D-93AD-4103-94B3-05EF739755ED}">
      <dgm:prSet/>
      <dgm:spPr/>
      <dgm:t>
        <a:bodyPr/>
        <a:lstStyle/>
        <a:p>
          <a:endParaRPr lang="en-US"/>
        </a:p>
      </dgm:t>
    </dgm:pt>
    <dgm:pt modelId="{16C8804D-7535-4B52-8D70-14D24034D861}" type="sibTrans" cxnId="{18DA5B4D-93AD-4103-94B3-05EF739755ED}">
      <dgm:prSet/>
      <dgm:spPr/>
      <dgm:t>
        <a:bodyPr/>
        <a:lstStyle/>
        <a:p>
          <a:endParaRPr lang="en-US"/>
        </a:p>
      </dgm:t>
    </dgm:pt>
    <dgm:pt modelId="{ECC25D39-2D56-45D6-AEB3-66B0B86A14B2}">
      <dgm:prSet phldrT="[Text]" custT="1"/>
      <dgm:spPr/>
      <dgm:t>
        <a:bodyPr/>
        <a:lstStyle/>
        <a:p>
          <a:r>
            <a:rPr lang="en-US" sz="1600" dirty="0" smtClean="0">
              <a:solidFill>
                <a:schemeClr val="bg1"/>
              </a:solidFill>
              <a:cs typeface="+mn-cs"/>
            </a:rPr>
            <a:t>Gradual </a:t>
          </a:r>
          <a:r>
            <a:rPr lang="en-US" sz="1600" dirty="0" smtClean="0">
              <a:solidFill>
                <a:schemeClr val="tx1"/>
              </a:solidFill>
              <a:cs typeface="+mn-cs"/>
            </a:rPr>
            <a:t>decline of trust</a:t>
          </a:r>
          <a:r>
            <a:rPr lang="en-US" sz="1600" dirty="0" smtClean="0">
              <a:solidFill>
                <a:schemeClr val="bg1"/>
              </a:solidFill>
              <a:cs typeface="+mn-cs"/>
            </a:rPr>
            <a:t> of all types. Increasing </a:t>
          </a:r>
          <a:r>
            <a:rPr lang="en-US" sz="1600" dirty="0" smtClean="0">
              <a:solidFill>
                <a:schemeClr val="tx1"/>
              </a:solidFill>
              <a:cs typeface="+mn-cs"/>
            </a:rPr>
            <a:t>alienation and anti-politics</a:t>
          </a:r>
          <a:endParaRPr lang="en-US" sz="1600" dirty="0">
            <a:solidFill>
              <a:schemeClr val="tx1"/>
            </a:solidFill>
            <a:cs typeface="+mn-cs"/>
          </a:endParaRPr>
        </a:p>
      </dgm:t>
    </dgm:pt>
    <dgm:pt modelId="{8ADE6395-6CB1-46D4-A445-5AA46EB544D3}" type="parTrans" cxnId="{0F6EBBD0-9242-4845-B0F4-353987DFF00F}">
      <dgm:prSet/>
      <dgm:spPr/>
      <dgm:t>
        <a:bodyPr/>
        <a:lstStyle/>
        <a:p>
          <a:endParaRPr lang="en-US"/>
        </a:p>
      </dgm:t>
    </dgm:pt>
    <dgm:pt modelId="{8E28AE76-C5A6-4C91-97C8-F93BBF0F564C}" type="sibTrans" cxnId="{0F6EBBD0-9242-4845-B0F4-353987DFF00F}">
      <dgm:prSet/>
      <dgm:spPr/>
      <dgm:t>
        <a:bodyPr/>
        <a:lstStyle/>
        <a:p>
          <a:endParaRPr lang="en-US"/>
        </a:p>
      </dgm:t>
    </dgm:pt>
    <dgm:pt modelId="{FEAB3548-679E-4E23-8CDF-57F875A07C3E}">
      <dgm:prSet phldrT="[Text]" custT="1"/>
      <dgm:spPr/>
      <dgm:t>
        <a:bodyPr/>
        <a:lstStyle/>
        <a:p>
          <a:r>
            <a:rPr lang="en-US" sz="1600" dirty="0" smtClean="0">
              <a:solidFill>
                <a:schemeClr val="tx1"/>
              </a:solidFill>
              <a:cs typeface="+mn-cs"/>
            </a:rPr>
            <a:t>Coordination disorientation</a:t>
          </a:r>
          <a:r>
            <a:rPr lang="en-US" sz="1600" dirty="0" smtClean="0">
              <a:cs typeface="+mn-cs"/>
            </a:rPr>
            <a:t>. Governments fail to deal with the pandemic effectively and rapidly</a:t>
          </a:r>
          <a:endParaRPr lang="en-US" sz="1600" dirty="0">
            <a:cs typeface="+mn-cs"/>
          </a:endParaRPr>
        </a:p>
      </dgm:t>
    </dgm:pt>
    <dgm:pt modelId="{0D4E709C-37AB-4B92-AE59-D41D94FAAE35}" type="parTrans" cxnId="{806EAEFE-272D-4D60-85A4-761D4EC45F98}">
      <dgm:prSet/>
      <dgm:spPr/>
      <dgm:t>
        <a:bodyPr/>
        <a:lstStyle/>
        <a:p>
          <a:endParaRPr lang="en-US"/>
        </a:p>
      </dgm:t>
    </dgm:pt>
    <dgm:pt modelId="{4F293A80-D8B7-40CC-A81C-27649DE88D32}" type="sibTrans" cxnId="{806EAEFE-272D-4D60-85A4-761D4EC45F98}">
      <dgm:prSet/>
      <dgm:spPr/>
      <dgm:t>
        <a:bodyPr/>
        <a:lstStyle/>
        <a:p>
          <a:endParaRPr lang="en-US"/>
        </a:p>
      </dgm:t>
    </dgm:pt>
    <dgm:pt modelId="{24EAB191-0E09-4680-B0F5-820B8EEF6D6D}">
      <dgm:prSet custT="1"/>
      <dgm:spPr/>
      <dgm:t>
        <a:bodyPr/>
        <a:lstStyle/>
        <a:p>
          <a:r>
            <a:rPr lang="en-US" sz="1600" dirty="0" smtClean="0"/>
            <a:t>Massive government intervention focusing on outcomes. Continuous failures and decline of trust</a:t>
          </a:r>
          <a:endParaRPr lang="en-US" sz="1600" dirty="0"/>
        </a:p>
      </dgm:t>
    </dgm:pt>
    <dgm:pt modelId="{7F0B0C9B-9C07-4B5D-8F95-D4614CE80368}" type="parTrans" cxnId="{3DB21585-701F-4518-9A65-A71D70E43F18}">
      <dgm:prSet/>
      <dgm:spPr/>
      <dgm:t>
        <a:bodyPr/>
        <a:lstStyle/>
        <a:p>
          <a:endParaRPr lang="en-US"/>
        </a:p>
      </dgm:t>
    </dgm:pt>
    <dgm:pt modelId="{618D4F9E-5F01-4A36-B016-A47B8DFAAF33}" type="sibTrans" cxnId="{3DB21585-701F-4518-9A65-A71D70E43F18}">
      <dgm:prSet/>
      <dgm:spPr/>
      <dgm:t>
        <a:bodyPr/>
        <a:lstStyle/>
        <a:p>
          <a:endParaRPr lang="en-US"/>
        </a:p>
      </dgm:t>
    </dgm:pt>
    <dgm:pt modelId="{392D26A1-E796-4475-A3AC-15FE3C688AA2}" type="pres">
      <dgm:prSet presAssocID="{25C57582-A625-4BB7-B42E-09B8A9624AFD}" presName="Name0" presStyleCnt="0">
        <dgm:presLayoutVars>
          <dgm:dir/>
          <dgm:resizeHandles val="exact"/>
        </dgm:presLayoutVars>
      </dgm:prSet>
      <dgm:spPr/>
      <dgm:t>
        <a:bodyPr/>
        <a:lstStyle/>
        <a:p>
          <a:endParaRPr lang="en-US"/>
        </a:p>
      </dgm:t>
    </dgm:pt>
    <dgm:pt modelId="{626556D9-1954-4238-80D7-4ECEF2154AF0}" type="pres">
      <dgm:prSet presAssocID="{C0D81D7A-959E-46B2-89AB-E00A5D24CF78}" presName="node" presStyleLbl="node1" presStyleIdx="0" presStyleCnt="7" custScaleX="130918" custScaleY="256139" custLinFactNeighborX="-25370" custLinFactNeighborY="-962">
        <dgm:presLayoutVars>
          <dgm:bulletEnabled val="1"/>
        </dgm:presLayoutVars>
      </dgm:prSet>
      <dgm:spPr/>
      <dgm:t>
        <a:bodyPr/>
        <a:lstStyle/>
        <a:p>
          <a:endParaRPr lang="en-US"/>
        </a:p>
      </dgm:t>
    </dgm:pt>
    <dgm:pt modelId="{4B39013F-2720-4EC7-96E5-0A4D4E78ACBF}" type="pres">
      <dgm:prSet presAssocID="{FA83BFEF-0C13-4139-8052-AD406AB7087E}" presName="sibTrans" presStyleLbl="sibTrans2D1" presStyleIdx="0" presStyleCnt="6" custScaleX="201475" custScaleY="74894" custLinFactNeighborX="8896" custLinFactNeighborY="6388"/>
      <dgm:spPr/>
      <dgm:t>
        <a:bodyPr/>
        <a:lstStyle/>
        <a:p>
          <a:endParaRPr lang="en-US"/>
        </a:p>
      </dgm:t>
    </dgm:pt>
    <dgm:pt modelId="{E65C1716-7306-4B91-84DF-07C3B3A1C11B}" type="pres">
      <dgm:prSet presAssocID="{FA83BFEF-0C13-4139-8052-AD406AB7087E}" presName="connectorText" presStyleLbl="sibTrans2D1" presStyleIdx="0" presStyleCnt="6"/>
      <dgm:spPr/>
      <dgm:t>
        <a:bodyPr/>
        <a:lstStyle/>
        <a:p>
          <a:endParaRPr lang="en-US"/>
        </a:p>
      </dgm:t>
    </dgm:pt>
    <dgm:pt modelId="{D41ED2C3-229B-42AA-9C5F-4E95D9315C8F}" type="pres">
      <dgm:prSet presAssocID="{9982906B-5856-4734-92A9-F194F5371CDE}" presName="node" presStyleLbl="node1" presStyleIdx="1" presStyleCnt="7" custScaleX="149431" custScaleY="256139" custLinFactNeighborX="-39550" custLinFactNeighborY="3067">
        <dgm:presLayoutVars>
          <dgm:bulletEnabled val="1"/>
        </dgm:presLayoutVars>
      </dgm:prSet>
      <dgm:spPr/>
      <dgm:t>
        <a:bodyPr/>
        <a:lstStyle/>
        <a:p>
          <a:endParaRPr lang="en-US"/>
        </a:p>
      </dgm:t>
    </dgm:pt>
    <dgm:pt modelId="{AF3ED651-E840-485A-B198-DAC418CACCF0}" type="pres">
      <dgm:prSet presAssocID="{58CC4554-5FF3-4ECC-8EAF-A05914EA918D}" presName="sibTrans" presStyleLbl="sibTrans2D1" presStyleIdx="1" presStyleCnt="6" custScaleX="124420" custScaleY="86476" custLinFactNeighborX="-9659" custLinFactNeighborY="-6173"/>
      <dgm:spPr/>
      <dgm:t>
        <a:bodyPr/>
        <a:lstStyle/>
        <a:p>
          <a:endParaRPr lang="en-US"/>
        </a:p>
      </dgm:t>
    </dgm:pt>
    <dgm:pt modelId="{9E05665B-FFB3-42D7-808E-E4BC6116173F}" type="pres">
      <dgm:prSet presAssocID="{58CC4554-5FF3-4ECC-8EAF-A05914EA918D}" presName="connectorText" presStyleLbl="sibTrans2D1" presStyleIdx="1" presStyleCnt="6"/>
      <dgm:spPr/>
      <dgm:t>
        <a:bodyPr/>
        <a:lstStyle/>
        <a:p>
          <a:endParaRPr lang="en-US"/>
        </a:p>
      </dgm:t>
    </dgm:pt>
    <dgm:pt modelId="{E9657B92-A67F-4E4C-8093-A6D3938705A7}" type="pres">
      <dgm:prSet presAssocID="{2352150E-625D-4384-8420-C601A202BEC3}" presName="node" presStyleLbl="node1" presStyleIdx="2" presStyleCnt="7" custScaleX="148362" custScaleY="253162" custLinFactNeighborX="-56366" custLinFactNeighborY="1488">
        <dgm:presLayoutVars>
          <dgm:bulletEnabled val="1"/>
        </dgm:presLayoutVars>
      </dgm:prSet>
      <dgm:spPr/>
      <dgm:t>
        <a:bodyPr/>
        <a:lstStyle/>
        <a:p>
          <a:endParaRPr lang="en-US"/>
        </a:p>
      </dgm:t>
    </dgm:pt>
    <dgm:pt modelId="{69D59F27-F13F-4633-BCB5-EB24501832D8}" type="pres">
      <dgm:prSet presAssocID="{6D34C964-07BA-46E3-B7B0-68AEC6F6ED8D}" presName="sibTrans" presStyleLbl="sibTrans2D1" presStyleIdx="2" presStyleCnt="6" custScaleX="131848" custScaleY="82165"/>
      <dgm:spPr/>
      <dgm:t>
        <a:bodyPr/>
        <a:lstStyle/>
        <a:p>
          <a:endParaRPr lang="en-US"/>
        </a:p>
      </dgm:t>
    </dgm:pt>
    <dgm:pt modelId="{B1D8338A-BF06-45E5-9699-11E9324324DB}" type="pres">
      <dgm:prSet presAssocID="{6D34C964-07BA-46E3-B7B0-68AEC6F6ED8D}" presName="connectorText" presStyleLbl="sibTrans2D1" presStyleIdx="2" presStyleCnt="6"/>
      <dgm:spPr/>
      <dgm:t>
        <a:bodyPr/>
        <a:lstStyle/>
        <a:p>
          <a:endParaRPr lang="en-US"/>
        </a:p>
      </dgm:t>
    </dgm:pt>
    <dgm:pt modelId="{ECC0D95D-CF43-4C39-9FA5-D589FA4D6555}" type="pres">
      <dgm:prSet presAssocID="{91A0D041-2B52-4279-A61C-6570CC565EC3}" presName="node" presStyleLbl="node1" presStyleIdx="3" presStyleCnt="7" custScaleX="149281" custScaleY="256139" custLinFactNeighborX="-27507" custLinFactNeighborY="5323">
        <dgm:presLayoutVars>
          <dgm:bulletEnabled val="1"/>
        </dgm:presLayoutVars>
      </dgm:prSet>
      <dgm:spPr/>
      <dgm:t>
        <a:bodyPr/>
        <a:lstStyle/>
        <a:p>
          <a:endParaRPr lang="en-US"/>
        </a:p>
      </dgm:t>
    </dgm:pt>
    <dgm:pt modelId="{4F2BC322-49D2-404B-93E7-F5FE1C27254C}" type="pres">
      <dgm:prSet presAssocID="{16C8804D-7535-4B52-8D70-14D24034D861}" presName="sibTrans" presStyleLbl="sibTrans2D1" presStyleIdx="3" presStyleCnt="6" custScaleX="143000" custScaleY="63440"/>
      <dgm:spPr/>
      <dgm:t>
        <a:bodyPr/>
        <a:lstStyle/>
        <a:p>
          <a:endParaRPr lang="en-US"/>
        </a:p>
      </dgm:t>
    </dgm:pt>
    <dgm:pt modelId="{1833C338-ED7C-4533-9989-94B52BB7533A}" type="pres">
      <dgm:prSet presAssocID="{16C8804D-7535-4B52-8D70-14D24034D861}" presName="connectorText" presStyleLbl="sibTrans2D1" presStyleIdx="3" presStyleCnt="6"/>
      <dgm:spPr/>
      <dgm:t>
        <a:bodyPr/>
        <a:lstStyle/>
        <a:p>
          <a:endParaRPr lang="en-US"/>
        </a:p>
      </dgm:t>
    </dgm:pt>
    <dgm:pt modelId="{11F04481-913F-4894-91CA-0C80B12E9D6B}" type="pres">
      <dgm:prSet presAssocID="{ECC25D39-2D56-45D6-AEB3-66B0B86A14B2}" presName="node" presStyleLbl="node1" presStyleIdx="4" presStyleCnt="7" custScaleX="134049" custScaleY="256139" custLinFactNeighborX="-41373" custLinFactNeighborY="1198">
        <dgm:presLayoutVars>
          <dgm:bulletEnabled val="1"/>
        </dgm:presLayoutVars>
      </dgm:prSet>
      <dgm:spPr/>
      <dgm:t>
        <a:bodyPr/>
        <a:lstStyle/>
        <a:p>
          <a:endParaRPr lang="en-US"/>
        </a:p>
      </dgm:t>
    </dgm:pt>
    <dgm:pt modelId="{548CD0BA-07E8-41CE-86A3-088020A0382A}" type="pres">
      <dgm:prSet presAssocID="{8E28AE76-C5A6-4C91-97C8-F93BBF0F564C}" presName="sibTrans" presStyleLbl="sibTrans2D1" presStyleIdx="4" presStyleCnt="6"/>
      <dgm:spPr/>
      <dgm:t>
        <a:bodyPr/>
        <a:lstStyle/>
        <a:p>
          <a:endParaRPr lang="en-US"/>
        </a:p>
      </dgm:t>
    </dgm:pt>
    <dgm:pt modelId="{946498CC-10AB-4014-A97E-0B0EB01429CE}" type="pres">
      <dgm:prSet presAssocID="{8E28AE76-C5A6-4C91-97C8-F93BBF0F564C}" presName="connectorText" presStyleLbl="sibTrans2D1" presStyleIdx="4" presStyleCnt="6"/>
      <dgm:spPr/>
      <dgm:t>
        <a:bodyPr/>
        <a:lstStyle/>
        <a:p>
          <a:endParaRPr lang="en-US"/>
        </a:p>
      </dgm:t>
    </dgm:pt>
    <dgm:pt modelId="{A0EF0014-E9BA-4E29-B5EF-D73B8BF5D80E}" type="pres">
      <dgm:prSet presAssocID="{FEAB3548-679E-4E23-8CDF-57F875A07C3E}" presName="node" presStyleLbl="node1" presStyleIdx="5" presStyleCnt="7" custScaleX="162358" custScaleY="256139" custLinFactNeighborX="-53789" custLinFactNeighborY="-1755">
        <dgm:presLayoutVars>
          <dgm:bulletEnabled val="1"/>
        </dgm:presLayoutVars>
      </dgm:prSet>
      <dgm:spPr/>
      <dgm:t>
        <a:bodyPr/>
        <a:lstStyle/>
        <a:p>
          <a:endParaRPr lang="en-US"/>
        </a:p>
      </dgm:t>
    </dgm:pt>
    <dgm:pt modelId="{6C222E9E-3F2F-429A-B603-B747B1669CE9}" type="pres">
      <dgm:prSet presAssocID="{4F293A80-D8B7-40CC-A81C-27649DE88D32}" presName="sibTrans" presStyleLbl="sibTrans2D1" presStyleIdx="5" presStyleCnt="6" custScaleX="101786" custScaleY="108891"/>
      <dgm:spPr/>
      <dgm:t>
        <a:bodyPr/>
        <a:lstStyle/>
        <a:p>
          <a:endParaRPr lang="en-US"/>
        </a:p>
      </dgm:t>
    </dgm:pt>
    <dgm:pt modelId="{3653B286-BBCA-4D34-80C8-F92BDA5C7F9F}" type="pres">
      <dgm:prSet presAssocID="{4F293A80-D8B7-40CC-A81C-27649DE88D32}" presName="connectorText" presStyleLbl="sibTrans2D1" presStyleIdx="5" presStyleCnt="6"/>
      <dgm:spPr/>
      <dgm:t>
        <a:bodyPr/>
        <a:lstStyle/>
        <a:p>
          <a:endParaRPr lang="en-US"/>
        </a:p>
      </dgm:t>
    </dgm:pt>
    <dgm:pt modelId="{D34C27D7-71F0-489A-89F7-498F0118F9B3}" type="pres">
      <dgm:prSet presAssocID="{24EAB191-0E09-4680-B0F5-820B8EEF6D6D}" presName="node" presStyleLbl="node1" presStyleIdx="6" presStyleCnt="7" custScaleX="134049" custScaleY="256139" custLinFactNeighborX="-41373" custLinFactNeighborY="1198">
        <dgm:presLayoutVars>
          <dgm:bulletEnabled val="1"/>
        </dgm:presLayoutVars>
      </dgm:prSet>
      <dgm:spPr/>
      <dgm:t>
        <a:bodyPr/>
        <a:lstStyle/>
        <a:p>
          <a:endParaRPr lang="en-US"/>
        </a:p>
      </dgm:t>
    </dgm:pt>
  </dgm:ptLst>
  <dgm:cxnLst>
    <dgm:cxn modelId="{18DA5B4D-93AD-4103-94B3-05EF739755ED}" srcId="{25C57582-A625-4BB7-B42E-09B8A9624AFD}" destId="{91A0D041-2B52-4279-A61C-6570CC565EC3}" srcOrd="3" destOrd="0" parTransId="{A7AEC528-215B-49DC-A3DB-8F3698248EC5}" sibTransId="{16C8804D-7535-4B52-8D70-14D24034D861}"/>
    <dgm:cxn modelId="{84D54FEE-3E1C-49A7-BD02-836267C8D385}" type="presOf" srcId="{ECC25D39-2D56-45D6-AEB3-66B0B86A14B2}" destId="{11F04481-913F-4894-91CA-0C80B12E9D6B}" srcOrd="0" destOrd="0" presId="urn:microsoft.com/office/officeart/2005/8/layout/process1"/>
    <dgm:cxn modelId="{16DE7659-FA7B-4B26-84D0-C14819E46049}" type="presOf" srcId="{6D34C964-07BA-46E3-B7B0-68AEC6F6ED8D}" destId="{69D59F27-F13F-4633-BCB5-EB24501832D8}" srcOrd="0" destOrd="0" presId="urn:microsoft.com/office/officeart/2005/8/layout/process1"/>
    <dgm:cxn modelId="{0F6EBBD0-9242-4845-B0F4-353987DFF00F}" srcId="{25C57582-A625-4BB7-B42E-09B8A9624AFD}" destId="{ECC25D39-2D56-45D6-AEB3-66B0B86A14B2}" srcOrd="4" destOrd="0" parTransId="{8ADE6395-6CB1-46D4-A445-5AA46EB544D3}" sibTransId="{8E28AE76-C5A6-4C91-97C8-F93BBF0F564C}"/>
    <dgm:cxn modelId="{806EAEFE-272D-4D60-85A4-761D4EC45F98}" srcId="{25C57582-A625-4BB7-B42E-09B8A9624AFD}" destId="{FEAB3548-679E-4E23-8CDF-57F875A07C3E}" srcOrd="5" destOrd="0" parTransId="{0D4E709C-37AB-4B92-AE59-D41D94FAAE35}" sibTransId="{4F293A80-D8B7-40CC-A81C-27649DE88D32}"/>
    <dgm:cxn modelId="{D211DD06-AAA8-41B8-957F-E93F9ABAD47C}" type="presOf" srcId="{FA83BFEF-0C13-4139-8052-AD406AB7087E}" destId="{E65C1716-7306-4B91-84DF-07C3B3A1C11B}" srcOrd="1" destOrd="0" presId="urn:microsoft.com/office/officeart/2005/8/layout/process1"/>
    <dgm:cxn modelId="{45037CBA-335F-442B-A18C-B70F52B2697D}" type="presOf" srcId="{58CC4554-5FF3-4ECC-8EAF-A05914EA918D}" destId="{AF3ED651-E840-485A-B198-DAC418CACCF0}" srcOrd="0" destOrd="0" presId="urn:microsoft.com/office/officeart/2005/8/layout/process1"/>
    <dgm:cxn modelId="{D66DF5AE-1E03-4AD6-AA26-5F91AAD7143E}" type="presOf" srcId="{16C8804D-7535-4B52-8D70-14D24034D861}" destId="{1833C338-ED7C-4533-9989-94B52BB7533A}" srcOrd="1" destOrd="0" presId="urn:microsoft.com/office/officeart/2005/8/layout/process1"/>
    <dgm:cxn modelId="{AED79E1A-5877-4B92-8AFF-A08CAB5A1C8A}" type="presOf" srcId="{4F293A80-D8B7-40CC-A81C-27649DE88D32}" destId="{3653B286-BBCA-4D34-80C8-F92BDA5C7F9F}" srcOrd="1" destOrd="0" presId="urn:microsoft.com/office/officeart/2005/8/layout/process1"/>
    <dgm:cxn modelId="{1FB4A710-7A3B-43FD-8F5B-C37DDBBF7ECD}" type="presOf" srcId="{FEAB3548-679E-4E23-8CDF-57F875A07C3E}" destId="{A0EF0014-E9BA-4E29-B5EF-D73B8BF5D80E}" srcOrd="0" destOrd="0" presId="urn:microsoft.com/office/officeart/2005/8/layout/process1"/>
    <dgm:cxn modelId="{82FAF97C-ACC4-4962-B4C4-5F0659588440}" type="presOf" srcId="{4F293A80-D8B7-40CC-A81C-27649DE88D32}" destId="{6C222E9E-3F2F-429A-B603-B747B1669CE9}" srcOrd="0" destOrd="0" presId="urn:microsoft.com/office/officeart/2005/8/layout/process1"/>
    <dgm:cxn modelId="{4ACC9B1B-A13C-4C85-8A32-583AA5E0D0EF}" srcId="{25C57582-A625-4BB7-B42E-09B8A9624AFD}" destId="{C0D81D7A-959E-46B2-89AB-E00A5D24CF78}" srcOrd="0" destOrd="0" parTransId="{ECBCC030-94AC-42DF-B16D-4819ADCA85F3}" sibTransId="{FA83BFEF-0C13-4139-8052-AD406AB7087E}"/>
    <dgm:cxn modelId="{3F3591D1-1274-46C6-BB15-2A6CC88804C3}" type="presOf" srcId="{91A0D041-2B52-4279-A61C-6570CC565EC3}" destId="{ECC0D95D-CF43-4C39-9FA5-D589FA4D6555}" srcOrd="0" destOrd="0" presId="urn:microsoft.com/office/officeart/2005/8/layout/process1"/>
    <dgm:cxn modelId="{C5B764E9-2F3E-4996-BE43-144F10831768}" type="presOf" srcId="{8E28AE76-C5A6-4C91-97C8-F93BBF0F564C}" destId="{548CD0BA-07E8-41CE-86A3-088020A0382A}" srcOrd="0" destOrd="0" presId="urn:microsoft.com/office/officeart/2005/8/layout/process1"/>
    <dgm:cxn modelId="{FF1568A6-57B1-4017-95D8-5EFFA469E11F}" type="presOf" srcId="{6D34C964-07BA-46E3-B7B0-68AEC6F6ED8D}" destId="{B1D8338A-BF06-45E5-9699-11E9324324DB}" srcOrd="1" destOrd="0" presId="urn:microsoft.com/office/officeart/2005/8/layout/process1"/>
    <dgm:cxn modelId="{107416EE-B9D2-4A72-A1C4-16AA48A32DC8}" type="presOf" srcId="{58CC4554-5FF3-4ECC-8EAF-A05914EA918D}" destId="{9E05665B-FFB3-42D7-808E-E4BC6116173F}" srcOrd="1" destOrd="0" presId="urn:microsoft.com/office/officeart/2005/8/layout/process1"/>
    <dgm:cxn modelId="{339566CF-A0C0-4997-84C2-241F2C1D7539}" type="presOf" srcId="{2352150E-625D-4384-8420-C601A202BEC3}" destId="{E9657B92-A67F-4E4C-8093-A6D3938705A7}" srcOrd="0" destOrd="0" presId="urn:microsoft.com/office/officeart/2005/8/layout/process1"/>
    <dgm:cxn modelId="{A5234102-8BF0-4229-99FA-039AF7430EA4}" type="presOf" srcId="{25C57582-A625-4BB7-B42E-09B8A9624AFD}" destId="{392D26A1-E796-4475-A3AC-15FE3C688AA2}" srcOrd="0" destOrd="0" presId="urn:microsoft.com/office/officeart/2005/8/layout/process1"/>
    <dgm:cxn modelId="{8B0B4F84-CB85-4C0D-86E1-2653ABF766FB}" type="presOf" srcId="{8E28AE76-C5A6-4C91-97C8-F93BBF0F564C}" destId="{946498CC-10AB-4014-A97E-0B0EB01429CE}" srcOrd="1" destOrd="0" presId="urn:microsoft.com/office/officeart/2005/8/layout/process1"/>
    <dgm:cxn modelId="{471EAF22-B675-48E6-BA17-76F1670FEF24}" type="presOf" srcId="{24EAB191-0E09-4680-B0F5-820B8EEF6D6D}" destId="{D34C27D7-71F0-489A-89F7-498F0118F9B3}" srcOrd="0" destOrd="0" presId="urn:microsoft.com/office/officeart/2005/8/layout/process1"/>
    <dgm:cxn modelId="{BD3CAEF8-005D-443D-A4C7-DD573B581DE8}" type="presOf" srcId="{FA83BFEF-0C13-4139-8052-AD406AB7087E}" destId="{4B39013F-2720-4EC7-96E5-0A4D4E78ACBF}" srcOrd="0" destOrd="0" presId="urn:microsoft.com/office/officeart/2005/8/layout/process1"/>
    <dgm:cxn modelId="{AFBF95B4-637A-4717-A415-B0B022B28301}" srcId="{25C57582-A625-4BB7-B42E-09B8A9624AFD}" destId="{9982906B-5856-4734-92A9-F194F5371CDE}" srcOrd="1" destOrd="0" parTransId="{062A4F5A-4958-47CC-8D94-38123EB5D612}" sibTransId="{58CC4554-5FF3-4ECC-8EAF-A05914EA918D}"/>
    <dgm:cxn modelId="{04A84107-F870-4770-9E37-F5F5C72E5AD6}" srcId="{25C57582-A625-4BB7-B42E-09B8A9624AFD}" destId="{2352150E-625D-4384-8420-C601A202BEC3}" srcOrd="2" destOrd="0" parTransId="{F4B7BFE6-9B47-4173-A255-0883FD00B6B2}" sibTransId="{6D34C964-07BA-46E3-B7B0-68AEC6F6ED8D}"/>
    <dgm:cxn modelId="{6F1F372B-100A-4D26-BF43-C6723AA7A4CC}" type="presOf" srcId="{9982906B-5856-4734-92A9-F194F5371CDE}" destId="{D41ED2C3-229B-42AA-9C5F-4E95D9315C8F}" srcOrd="0" destOrd="0" presId="urn:microsoft.com/office/officeart/2005/8/layout/process1"/>
    <dgm:cxn modelId="{3DB21585-701F-4518-9A65-A71D70E43F18}" srcId="{25C57582-A625-4BB7-B42E-09B8A9624AFD}" destId="{24EAB191-0E09-4680-B0F5-820B8EEF6D6D}" srcOrd="6" destOrd="0" parTransId="{7F0B0C9B-9C07-4B5D-8F95-D4614CE80368}" sibTransId="{618D4F9E-5F01-4A36-B016-A47B8DFAAF33}"/>
    <dgm:cxn modelId="{83C7BD92-DAA1-4E72-97FF-B9D7BBE08C9C}" type="presOf" srcId="{16C8804D-7535-4B52-8D70-14D24034D861}" destId="{4F2BC322-49D2-404B-93E7-F5FE1C27254C}" srcOrd="0" destOrd="0" presId="urn:microsoft.com/office/officeart/2005/8/layout/process1"/>
    <dgm:cxn modelId="{52AEFC48-E3A2-49E0-9430-AC9FE1C615D3}" type="presOf" srcId="{C0D81D7A-959E-46B2-89AB-E00A5D24CF78}" destId="{626556D9-1954-4238-80D7-4ECEF2154AF0}" srcOrd="0" destOrd="0" presId="urn:microsoft.com/office/officeart/2005/8/layout/process1"/>
    <dgm:cxn modelId="{F593B760-0102-44B1-987C-09F8ED941309}" type="presParOf" srcId="{392D26A1-E796-4475-A3AC-15FE3C688AA2}" destId="{626556D9-1954-4238-80D7-4ECEF2154AF0}" srcOrd="0" destOrd="0" presId="urn:microsoft.com/office/officeart/2005/8/layout/process1"/>
    <dgm:cxn modelId="{75C20851-D321-4951-B5CA-EB656D495F45}" type="presParOf" srcId="{392D26A1-E796-4475-A3AC-15FE3C688AA2}" destId="{4B39013F-2720-4EC7-96E5-0A4D4E78ACBF}" srcOrd="1" destOrd="0" presId="urn:microsoft.com/office/officeart/2005/8/layout/process1"/>
    <dgm:cxn modelId="{BAAA1239-5424-4CC6-8FCE-944B191D9CE5}" type="presParOf" srcId="{4B39013F-2720-4EC7-96E5-0A4D4E78ACBF}" destId="{E65C1716-7306-4B91-84DF-07C3B3A1C11B}" srcOrd="0" destOrd="0" presId="urn:microsoft.com/office/officeart/2005/8/layout/process1"/>
    <dgm:cxn modelId="{C479B21E-089E-41FA-ADF4-E3AA17923EB5}" type="presParOf" srcId="{392D26A1-E796-4475-A3AC-15FE3C688AA2}" destId="{D41ED2C3-229B-42AA-9C5F-4E95D9315C8F}" srcOrd="2" destOrd="0" presId="urn:microsoft.com/office/officeart/2005/8/layout/process1"/>
    <dgm:cxn modelId="{57C717DE-83AB-46B9-8A20-0942FC876C89}" type="presParOf" srcId="{392D26A1-E796-4475-A3AC-15FE3C688AA2}" destId="{AF3ED651-E840-485A-B198-DAC418CACCF0}" srcOrd="3" destOrd="0" presId="urn:microsoft.com/office/officeart/2005/8/layout/process1"/>
    <dgm:cxn modelId="{0FBA90D9-8E0D-4D25-8B8D-7AF898B5441F}" type="presParOf" srcId="{AF3ED651-E840-485A-B198-DAC418CACCF0}" destId="{9E05665B-FFB3-42D7-808E-E4BC6116173F}" srcOrd="0" destOrd="0" presId="urn:microsoft.com/office/officeart/2005/8/layout/process1"/>
    <dgm:cxn modelId="{D3AAD3D0-51DB-4AB3-BE91-227F36D365EB}" type="presParOf" srcId="{392D26A1-E796-4475-A3AC-15FE3C688AA2}" destId="{E9657B92-A67F-4E4C-8093-A6D3938705A7}" srcOrd="4" destOrd="0" presId="urn:microsoft.com/office/officeart/2005/8/layout/process1"/>
    <dgm:cxn modelId="{52F2FABC-7E9C-4FDC-AA8D-56686690060F}" type="presParOf" srcId="{392D26A1-E796-4475-A3AC-15FE3C688AA2}" destId="{69D59F27-F13F-4633-BCB5-EB24501832D8}" srcOrd="5" destOrd="0" presId="urn:microsoft.com/office/officeart/2005/8/layout/process1"/>
    <dgm:cxn modelId="{9866118D-2B0F-4AD8-AA19-48059427D7B6}" type="presParOf" srcId="{69D59F27-F13F-4633-BCB5-EB24501832D8}" destId="{B1D8338A-BF06-45E5-9699-11E9324324DB}" srcOrd="0" destOrd="0" presId="urn:microsoft.com/office/officeart/2005/8/layout/process1"/>
    <dgm:cxn modelId="{E96EC7CD-79D8-44CA-8943-E9501B939CAF}" type="presParOf" srcId="{392D26A1-E796-4475-A3AC-15FE3C688AA2}" destId="{ECC0D95D-CF43-4C39-9FA5-D589FA4D6555}" srcOrd="6" destOrd="0" presId="urn:microsoft.com/office/officeart/2005/8/layout/process1"/>
    <dgm:cxn modelId="{41A16DED-DAED-4A7E-A802-20BC77BD7C39}" type="presParOf" srcId="{392D26A1-E796-4475-A3AC-15FE3C688AA2}" destId="{4F2BC322-49D2-404B-93E7-F5FE1C27254C}" srcOrd="7" destOrd="0" presId="urn:microsoft.com/office/officeart/2005/8/layout/process1"/>
    <dgm:cxn modelId="{E878DC9C-7595-4360-A3B0-E152936EF1C2}" type="presParOf" srcId="{4F2BC322-49D2-404B-93E7-F5FE1C27254C}" destId="{1833C338-ED7C-4533-9989-94B52BB7533A}" srcOrd="0" destOrd="0" presId="urn:microsoft.com/office/officeart/2005/8/layout/process1"/>
    <dgm:cxn modelId="{A2A08E78-C6CB-46EF-BFF7-96DCC3D4E1EA}" type="presParOf" srcId="{392D26A1-E796-4475-A3AC-15FE3C688AA2}" destId="{11F04481-913F-4894-91CA-0C80B12E9D6B}" srcOrd="8" destOrd="0" presId="urn:microsoft.com/office/officeart/2005/8/layout/process1"/>
    <dgm:cxn modelId="{B5C0D1AE-028B-42B2-A956-F09CF82E5749}" type="presParOf" srcId="{392D26A1-E796-4475-A3AC-15FE3C688AA2}" destId="{548CD0BA-07E8-41CE-86A3-088020A0382A}" srcOrd="9" destOrd="0" presId="urn:microsoft.com/office/officeart/2005/8/layout/process1"/>
    <dgm:cxn modelId="{929C106A-85F3-48CF-8546-C97DED1DE046}" type="presParOf" srcId="{548CD0BA-07E8-41CE-86A3-088020A0382A}" destId="{946498CC-10AB-4014-A97E-0B0EB01429CE}" srcOrd="0" destOrd="0" presId="urn:microsoft.com/office/officeart/2005/8/layout/process1"/>
    <dgm:cxn modelId="{CED5415A-E9BA-4A32-A727-E111DAFD8890}" type="presParOf" srcId="{392D26A1-E796-4475-A3AC-15FE3C688AA2}" destId="{A0EF0014-E9BA-4E29-B5EF-D73B8BF5D80E}" srcOrd="10" destOrd="0" presId="urn:microsoft.com/office/officeart/2005/8/layout/process1"/>
    <dgm:cxn modelId="{B8AC1782-FAF8-47E9-B2DB-C953250D0EE9}" type="presParOf" srcId="{392D26A1-E796-4475-A3AC-15FE3C688AA2}" destId="{6C222E9E-3F2F-429A-B603-B747B1669CE9}" srcOrd="11" destOrd="0" presId="urn:microsoft.com/office/officeart/2005/8/layout/process1"/>
    <dgm:cxn modelId="{F775254E-A567-4550-B9D3-B9A6AB715548}" type="presParOf" srcId="{6C222E9E-3F2F-429A-B603-B747B1669CE9}" destId="{3653B286-BBCA-4D34-80C8-F92BDA5C7F9F}" srcOrd="0" destOrd="0" presId="urn:microsoft.com/office/officeart/2005/8/layout/process1"/>
    <dgm:cxn modelId="{2CB4F3F8-A1C8-4EBB-B9D2-6A27E37CD446}" type="presParOf" srcId="{392D26A1-E796-4475-A3AC-15FE3C688AA2}" destId="{D34C27D7-71F0-489A-89F7-498F0118F9B3}" srcOrd="1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6556D9-1954-4238-80D7-4ECEF2154AF0}">
      <dsp:nvSpPr>
        <dsp:cNvPr id="0" name=""/>
        <dsp:cNvSpPr/>
      </dsp:nvSpPr>
      <dsp:spPr>
        <a:xfrm>
          <a:off x="0" y="476166"/>
          <a:ext cx="1239088" cy="95575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cs typeface="+mn-cs"/>
            </a:rPr>
            <a:t>Neo-liberalism dominates</a:t>
          </a:r>
          <a:endParaRPr lang="en-US" sz="1800" kern="1200" dirty="0">
            <a:cs typeface="+mn-cs"/>
          </a:endParaRPr>
        </a:p>
      </dsp:txBody>
      <dsp:txXfrm>
        <a:off x="27993" y="504159"/>
        <a:ext cx="1183102" cy="899772"/>
      </dsp:txXfrm>
    </dsp:sp>
    <dsp:sp modelId="{4B39013F-2720-4EC7-96E5-0A4D4E78ACBF}">
      <dsp:nvSpPr>
        <dsp:cNvPr id="0" name=""/>
        <dsp:cNvSpPr/>
      </dsp:nvSpPr>
      <dsp:spPr>
        <a:xfrm rot="115696">
          <a:off x="1247966" y="893475"/>
          <a:ext cx="339213" cy="2096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dirty="0"/>
        </a:p>
      </dsp:txBody>
      <dsp:txXfrm>
        <a:off x="1247984" y="934342"/>
        <a:ext cx="276325" cy="125776"/>
      </dsp:txXfrm>
    </dsp:sp>
    <dsp:sp modelId="{D41ED2C3-229B-42AA-9C5F-4E95D9315C8F}">
      <dsp:nvSpPr>
        <dsp:cNvPr id="0" name=""/>
        <dsp:cNvSpPr/>
      </dsp:nvSpPr>
      <dsp:spPr>
        <a:xfrm>
          <a:off x="1556578" y="516707"/>
          <a:ext cx="1503918" cy="98840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De-politicization</a:t>
          </a:r>
          <a:endParaRPr lang="en-US" sz="1800" kern="1200" dirty="0"/>
        </a:p>
      </dsp:txBody>
      <dsp:txXfrm>
        <a:off x="1585527" y="545656"/>
        <a:ext cx="1446020" cy="930505"/>
      </dsp:txXfrm>
    </dsp:sp>
    <dsp:sp modelId="{AF3ED651-E840-485A-B198-DAC418CACCF0}">
      <dsp:nvSpPr>
        <dsp:cNvPr id="0" name=""/>
        <dsp:cNvSpPr/>
      </dsp:nvSpPr>
      <dsp:spPr>
        <a:xfrm rot="21593653">
          <a:off x="3107762" y="870885"/>
          <a:ext cx="232435" cy="2420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dirty="0"/>
        </a:p>
      </dsp:txBody>
      <dsp:txXfrm>
        <a:off x="3107762" y="919358"/>
        <a:ext cx="162705" cy="145226"/>
      </dsp:txXfrm>
    </dsp:sp>
    <dsp:sp modelId="{E9657B92-A67F-4E4C-8093-A6D3938705A7}">
      <dsp:nvSpPr>
        <dsp:cNvPr id="0" name=""/>
        <dsp:cNvSpPr/>
      </dsp:nvSpPr>
      <dsp:spPr>
        <a:xfrm>
          <a:off x="3412977" y="562414"/>
          <a:ext cx="1674441" cy="8898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Organized irresponsibility</a:t>
          </a:r>
          <a:endParaRPr lang="en-US" sz="1800" kern="1200" dirty="0"/>
        </a:p>
      </dsp:txBody>
      <dsp:txXfrm>
        <a:off x="3439039" y="588476"/>
        <a:ext cx="1622317" cy="837695"/>
      </dsp:txXfrm>
    </dsp:sp>
    <dsp:sp modelId="{69D59F27-F13F-4633-BCB5-EB24501832D8}">
      <dsp:nvSpPr>
        <dsp:cNvPr id="0" name=""/>
        <dsp:cNvSpPr/>
      </dsp:nvSpPr>
      <dsp:spPr>
        <a:xfrm rot="54957">
          <a:off x="5187926" y="910719"/>
          <a:ext cx="424277" cy="2299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dirty="0"/>
        </a:p>
      </dsp:txBody>
      <dsp:txXfrm>
        <a:off x="5187930" y="956163"/>
        <a:ext cx="355284" cy="137987"/>
      </dsp:txXfrm>
    </dsp:sp>
    <dsp:sp modelId="{ECC0D95D-CF43-4C39-9FA5-D589FA4D6555}">
      <dsp:nvSpPr>
        <dsp:cNvPr id="0" name=""/>
        <dsp:cNvSpPr/>
      </dsp:nvSpPr>
      <dsp:spPr>
        <a:xfrm>
          <a:off x="5694498" y="358042"/>
          <a:ext cx="1542912" cy="136941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Governments fail to deal with the crisis effectively and rapidly</a:t>
          </a:r>
          <a:endParaRPr lang="en-US" sz="1800" kern="1200" dirty="0"/>
        </a:p>
      </dsp:txBody>
      <dsp:txXfrm>
        <a:off x="5734607" y="398151"/>
        <a:ext cx="1462694" cy="1289195"/>
      </dsp:txXfrm>
    </dsp:sp>
    <dsp:sp modelId="{4F2BC322-49D2-404B-93E7-F5FE1C27254C}">
      <dsp:nvSpPr>
        <dsp:cNvPr id="0" name=""/>
        <dsp:cNvSpPr/>
      </dsp:nvSpPr>
      <dsp:spPr>
        <a:xfrm rot="21489856">
          <a:off x="7285165" y="923438"/>
          <a:ext cx="266545" cy="177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dirty="0"/>
        </a:p>
      </dsp:txBody>
      <dsp:txXfrm>
        <a:off x="7285179" y="959804"/>
        <a:ext cx="213275" cy="106540"/>
      </dsp:txXfrm>
    </dsp:sp>
    <dsp:sp modelId="{11F04481-913F-4894-91CA-0C80B12E9D6B}">
      <dsp:nvSpPr>
        <dsp:cNvPr id="0" name=""/>
        <dsp:cNvSpPr/>
      </dsp:nvSpPr>
      <dsp:spPr>
        <a:xfrm>
          <a:off x="7588919" y="503560"/>
          <a:ext cx="1386982" cy="961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Massive government intervention</a:t>
          </a:r>
          <a:endParaRPr lang="en-US" sz="2400" kern="1200" dirty="0">
            <a:solidFill>
              <a:srgbClr val="FF0000"/>
            </a:solidFill>
          </a:endParaRPr>
        </a:p>
      </dsp:txBody>
      <dsp:txXfrm>
        <a:off x="7617093" y="531734"/>
        <a:ext cx="1330634" cy="905592"/>
      </dsp:txXfrm>
    </dsp:sp>
    <dsp:sp modelId="{548CD0BA-07E8-41CE-86A3-088020A0382A}">
      <dsp:nvSpPr>
        <dsp:cNvPr id="0" name=""/>
        <dsp:cNvSpPr/>
      </dsp:nvSpPr>
      <dsp:spPr>
        <a:xfrm rot="8496">
          <a:off x="9098529" y="846920"/>
          <a:ext cx="259971" cy="2798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a:off x="9098529" y="902803"/>
        <a:ext cx="181980" cy="167939"/>
      </dsp:txXfrm>
    </dsp:sp>
    <dsp:sp modelId="{A0EF0014-E9BA-4E29-B5EF-D73B8BF5D80E}">
      <dsp:nvSpPr>
        <dsp:cNvPr id="0" name=""/>
        <dsp:cNvSpPr/>
      </dsp:nvSpPr>
      <dsp:spPr>
        <a:xfrm>
          <a:off x="9466413" y="458467"/>
          <a:ext cx="1526547" cy="10617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Back to the Big Government </a:t>
          </a:r>
          <a:r>
            <a:rPr lang="en-US" sz="2400" kern="1200" dirty="0" smtClean="0">
              <a:solidFill>
                <a:srgbClr val="FF0000"/>
              </a:solidFill>
            </a:rPr>
            <a:t>??</a:t>
          </a:r>
          <a:endParaRPr lang="en-US" sz="2400" kern="1200" dirty="0"/>
        </a:p>
      </dsp:txBody>
      <dsp:txXfrm>
        <a:off x="9497511" y="489565"/>
        <a:ext cx="1464351" cy="9995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6556D9-1954-4238-80D7-4ECEF2154AF0}">
      <dsp:nvSpPr>
        <dsp:cNvPr id="0" name=""/>
        <dsp:cNvSpPr/>
      </dsp:nvSpPr>
      <dsp:spPr>
        <a:xfrm>
          <a:off x="0" y="0"/>
          <a:ext cx="1222841" cy="1999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cs typeface="+mn-cs"/>
            </a:rPr>
            <a:t>Neo-liberal and NPM reforms 1980s-1990s</a:t>
          </a:r>
          <a:endParaRPr lang="en-US" sz="1600" kern="1200" dirty="0">
            <a:cs typeface="+mn-cs"/>
          </a:endParaRPr>
        </a:p>
      </dsp:txBody>
      <dsp:txXfrm>
        <a:off x="35816" y="35816"/>
        <a:ext cx="1151209" cy="1927764"/>
      </dsp:txXfrm>
    </dsp:sp>
    <dsp:sp modelId="{4B39013F-2720-4EC7-96E5-0A4D4E78ACBF}">
      <dsp:nvSpPr>
        <dsp:cNvPr id="0" name=""/>
        <dsp:cNvSpPr/>
      </dsp:nvSpPr>
      <dsp:spPr>
        <a:xfrm>
          <a:off x="1230243" y="927751"/>
          <a:ext cx="279885" cy="1734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1230243" y="962449"/>
        <a:ext cx="227839" cy="104092"/>
      </dsp:txXfrm>
    </dsp:sp>
    <dsp:sp modelId="{D41ED2C3-229B-42AA-9C5F-4E95D9315C8F}">
      <dsp:nvSpPr>
        <dsp:cNvPr id="0" name=""/>
        <dsp:cNvSpPr/>
      </dsp:nvSpPr>
      <dsp:spPr>
        <a:xfrm>
          <a:off x="1484951" y="0"/>
          <a:ext cx="1395762" cy="1999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cs typeface="+mn-cs"/>
            </a:rPr>
            <a:t>Failures in adaptation and adoption </a:t>
          </a:r>
          <a:r>
            <a:rPr lang="en-US" sz="1600" b="0" kern="1200" dirty="0" smtClean="0">
              <a:solidFill>
                <a:schemeClr val="tx1"/>
              </a:solidFill>
              <a:cs typeface="+mn-cs"/>
            </a:rPr>
            <a:t>Accountability failures</a:t>
          </a:r>
          <a:endParaRPr lang="en-US" sz="1600" b="0" kern="1200" dirty="0">
            <a:solidFill>
              <a:schemeClr val="tx1"/>
            </a:solidFill>
            <a:cs typeface="+mn-cs"/>
          </a:endParaRPr>
        </a:p>
      </dsp:txBody>
      <dsp:txXfrm>
        <a:off x="1525831" y="40880"/>
        <a:ext cx="1314002" cy="1917636"/>
      </dsp:txXfrm>
    </dsp:sp>
    <dsp:sp modelId="{AF3ED651-E840-485A-B198-DAC418CACCF0}">
      <dsp:nvSpPr>
        <dsp:cNvPr id="0" name=""/>
        <dsp:cNvSpPr/>
      </dsp:nvSpPr>
      <dsp:spPr>
        <a:xfrm rot="23169">
          <a:off x="2925319" y="891098"/>
          <a:ext cx="219369" cy="2003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2925320" y="930958"/>
        <a:ext cx="159274" cy="120191"/>
      </dsp:txXfrm>
    </dsp:sp>
    <dsp:sp modelId="{E9657B92-A67F-4E4C-8093-A6D3938705A7}">
      <dsp:nvSpPr>
        <dsp:cNvPr id="0" name=""/>
        <dsp:cNvSpPr/>
      </dsp:nvSpPr>
      <dsp:spPr>
        <a:xfrm>
          <a:off x="3213374" y="23234"/>
          <a:ext cx="1385777" cy="19761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cs typeface="+mn-cs"/>
            </a:rPr>
            <a:t>Searching for a balance – Emergence of </a:t>
          </a:r>
          <a:r>
            <a:rPr lang="en-US" sz="1600" kern="1200" dirty="0" smtClean="0">
              <a:solidFill>
                <a:schemeClr val="tx1"/>
              </a:solidFill>
              <a:cs typeface="+mn-cs"/>
            </a:rPr>
            <a:t>Network type coordination</a:t>
          </a:r>
          <a:endParaRPr lang="en-US" sz="1600" kern="1200" dirty="0">
            <a:solidFill>
              <a:schemeClr val="tx1"/>
            </a:solidFill>
            <a:cs typeface="+mn-cs"/>
          </a:endParaRPr>
        </a:p>
      </dsp:txBody>
      <dsp:txXfrm>
        <a:off x="3253962" y="63822"/>
        <a:ext cx="1304601" cy="1894981"/>
      </dsp:txXfrm>
    </dsp:sp>
    <dsp:sp modelId="{69D59F27-F13F-4633-BCB5-EB24501832D8}">
      <dsp:nvSpPr>
        <dsp:cNvPr id="0" name=""/>
        <dsp:cNvSpPr/>
      </dsp:nvSpPr>
      <dsp:spPr>
        <a:xfrm rot="21578435">
          <a:off x="4675571" y="910310"/>
          <a:ext cx="322484" cy="19033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4675572" y="948555"/>
        <a:ext cx="265385" cy="114198"/>
      </dsp:txXfrm>
    </dsp:sp>
    <dsp:sp modelId="{ECC0D95D-CF43-4C39-9FA5-D589FA4D6555}">
      <dsp:nvSpPr>
        <dsp:cNvPr id="0" name=""/>
        <dsp:cNvSpPr/>
      </dsp:nvSpPr>
      <dsp:spPr>
        <a:xfrm>
          <a:off x="5060630" y="0"/>
          <a:ext cx="1394361" cy="1999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cs typeface="+mn-cs"/>
            </a:rPr>
            <a:t>Governments continuously fail to provide services. </a:t>
          </a:r>
          <a:r>
            <a:rPr lang="en-US" sz="1600" kern="1200" dirty="0" smtClean="0">
              <a:solidFill>
                <a:schemeClr val="tx1"/>
              </a:solidFill>
              <a:cs typeface="+mn-cs"/>
            </a:rPr>
            <a:t>Citizen dissatisfaction</a:t>
          </a:r>
          <a:endParaRPr lang="en-US" sz="1600" kern="1200" dirty="0">
            <a:solidFill>
              <a:schemeClr val="tx1"/>
            </a:solidFill>
            <a:cs typeface="+mn-cs"/>
          </a:endParaRPr>
        </a:p>
      </dsp:txBody>
      <dsp:txXfrm>
        <a:off x="5101469" y="40839"/>
        <a:ext cx="1312683" cy="1917718"/>
      </dsp:txXfrm>
    </dsp:sp>
    <dsp:sp modelId="{4F2BC322-49D2-404B-93E7-F5FE1C27254C}">
      <dsp:nvSpPr>
        <dsp:cNvPr id="0" name=""/>
        <dsp:cNvSpPr/>
      </dsp:nvSpPr>
      <dsp:spPr>
        <a:xfrm>
          <a:off x="6494570" y="926220"/>
          <a:ext cx="220481" cy="1469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66700">
            <a:lnSpc>
              <a:spcPct val="90000"/>
            </a:lnSpc>
            <a:spcBef>
              <a:spcPct val="0"/>
            </a:spcBef>
            <a:spcAft>
              <a:spcPct val="35000"/>
            </a:spcAft>
          </a:pPr>
          <a:endParaRPr lang="en-US" sz="600" kern="1200"/>
        </a:p>
      </dsp:txBody>
      <dsp:txXfrm>
        <a:off x="6494570" y="955611"/>
        <a:ext cx="176395" cy="88173"/>
      </dsp:txXfrm>
    </dsp:sp>
    <dsp:sp modelId="{11F04481-913F-4894-91CA-0C80B12E9D6B}">
      <dsp:nvSpPr>
        <dsp:cNvPr id="0" name=""/>
        <dsp:cNvSpPr/>
      </dsp:nvSpPr>
      <dsp:spPr>
        <a:xfrm>
          <a:off x="6745903" y="0"/>
          <a:ext cx="1252087" cy="1999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cs typeface="+mn-cs"/>
            </a:rPr>
            <a:t>Gradual </a:t>
          </a:r>
          <a:r>
            <a:rPr lang="en-US" sz="1600" kern="1200" dirty="0" smtClean="0">
              <a:solidFill>
                <a:schemeClr val="tx1"/>
              </a:solidFill>
              <a:cs typeface="+mn-cs"/>
            </a:rPr>
            <a:t>decline of trust</a:t>
          </a:r>
          <a:r>
            <a:rPr lang="en-US" sz="1600" kern="1200" dirty="0" smtClean="0">
              <a:solidFill>
                <a:schemeClr val="bg1"/>
              </a:solidFill>
              <a:cs typeface="+mn-cs"/>
            </a:rPr>
            <a:t> of all types. Increasing </a:t>
          </a:r>
          <a:r>
            <a:rPr lang="en-US" sz="1600" kern="1200" dirty="0" smtClean="0">
              <a:solidFill>
                <a:schemeClr val="tx1"/>
              </a:solidFill>
              <a:cs typeface="+mn-cs"/>
            </a:rPr>
            <a:t>alienation and anti-politics</a:t>
          </a:r>
          <a:endParaRPr lang="en-US" sz="1600" kern="1200" dirty="0">
            <a:solidFill>
              <a:schemeClr val="tx1"/>
            </a:solidFill>
            <a:cs typeface="+mn-cs"/>
          </a:endParaRPr>
        </a:p>
      </dsp:txBody>
      <dsp:txXfrm>
        <a:off x="6782575" y="36672"/>
        <a:ext cx="1178743" cy="1926052"/>
      </dsp:txXfrm>
    </dsp:sp>
    <dsp:sp modelId="{548CD0BA-07E8-41CE-86A3-088020A0382A}">
      <dsp:nvSpPr>
        <dsp:cNvPr id="0" name=""/>
        <dsp:cNvSpPr/>
      </dsp:nvSpPr>
      <dsp:spPr>
        <a:xfrm>
          <a:off x="8080680" y="883875"/>
          <a:ext cx="175301" cy="2316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8080680" y="930204"/>
        <a:ext cx="122711" cy="138986"/>
      </dsp:txXfrm>
    </dsp:sp>
    <dsp:sp modelId="{A0EF0014-E9BA-4E29-B5EF-D73B8BF5D80E}">
      <dsp:nvSpPr>
        <dsp:cNvPr id="0" name=""/>
        <dsp:cNvSpPr/>
      </dsp:nvSpPr>
      <dsp:spPr>
        <a:xfrm>
          <a:off x="8328748" y="0"/>
          <a:ext cx="1516507" cy="1999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tx1"/>
              </a:solidFill>
              <a:cs typeface="+mn-cs"/>
            </a:rPr>
            <a:t>Coordination disorientation</a:t>
          </a:r>
          <a:r>
            <a:rPr lang="en-US" sz="1600" kern="1200" dirty="0" smtClean="0">
              <a:cs typeface="+mn-cs"/>
            </a:rPr>
            <a:t>. Governments fail to deal with the pandemic effectively and rapidly</a:t>
          </a:r>
          <a:endParaRPr lang="en-US" sz="1600" kern="1200" dirty="0">
            <a:cs typeface="+mn-cs"/>
          </a:endParaRPr>
        </a:p>
      </dsp:txBody>
      <dsp:txXfrm>
        <a:off x="8373165" y="44417"/>
        <a:ext cx="1427673" cy="1910562"/>
      </dsp:txXfrm>
    </dsp:sp>
    <dsp:sp modelId="{6C222E9E-3F2F-429A-B603-B747B1669CE9}">
      <dsp:nvSpPr>
        <dsp:cNvPr id="0" name=""/>
        <dsp:cNvSpPr/>
      </dsp:nvSpPr>
      <dsp:spPr>
        <a:xfrm>
          <a:off x="9948071" y="873577"/>
          <a:ext cx="226141" cy="25224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9948071" y="924025"/>
        <a:ext cx="158299" cy="151344"/>
      </dsp:txXfrm>
    </dsp:sp>
    <dsp:sp modelId="{D34C27D7-71F0-489A-89F7-498F0118F9B3}">
      <dsp:nvSpPr>
        <dsp:cNvPr id="0" name=""/>
        <dsp:cNvSpPr/>
      </dsp:nvSpPr>
      <dsp:spPr>
        <a:xfrm>
          <a:off x="10264452" y="0"/>
          <a:ext cx="1252087" cy="1999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Massive government intervention focusing on outcomes. Continuous failures and decline of trust</a:t>
          </a:r>
          <a:endParaRPr lang="en-US" sz="1600" kern="1200" dirty="0"/>
        </a:p>
      </dsp:txBody>
      <dsp:txXfrm>
        <a:off x="10301124" y="36672"/>
        <a:ext cx="1178743" cy="192605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he-I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2360337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3802510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2729249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1763151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he-I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1205919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2103072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he-I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3284426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3704339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1328105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he-I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340012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he-I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FC71207-5646-4346-9C55-8078AFC7E454}" type="datetimeFigureOut">
              <a:rPr lang="he-IL" smtClean="0"/>
              <a:t>ב'/טבת/תשפ"ב</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0AED9DAF-21A0-45E6-AAD4-ECDEEEE84704}" type="slidenum">
              <a:rPr lang="he-IL" smtClean="0"/>
              <a:t>‹#›</a:t>
            </a:fld>
            <a:endParaRPr lang="he-IL"/>
          </a:p>
        </p:txBody>
      </p:sp>
    </p:spTree>
    <p:extLst>
      <p:ext uri="{BB962C8B-B14F-4D97-AF65-F5344CB8AC3E}">
        <p14:creationId xmlns:p14="http://schemas.microsoft.com/office/powerpoint/2010/main" val="1236735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C71207-5646-4346-9C55-8078AFC7E454}" type="datetimeFigureOut">
              <a:rPr lang="he-IL" smtClean="0"/>
              <a:t>ב'/טבת/תשפ"ב</a:t>
            </a:fld>
            <a:endParaRPr lang="he-I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D9DAF-21A0-45E6-AAD4-ECDEEEE84704}" type="slidenum">
              <a:rPr lang="he-IL" smtClean="0"/>
              <a:t>‹#›</a:t>
            </a:fld>
            <a:endParaRPr lang="he-IL"/>
          </a:p>
        </p:txBody>
      </p:sp>
    </p:spTree>
    <p:extLst>
      <p:ext uri="{BB962C8B-B14F-4D97-AF65-F5344CB8AC3E}">
        <p14:creationId xmlns:p14="http://schemas.microsoft.com/office/powerpoint/2010/main" val="216896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272819"/>
          </a:xfrm>
        </p:spPr>
        <p:txBody>
          <a:bodyPr>
            <a:normAutofit/>
          </a:bodyPr>
          <a:lstStyle/>
          <a:p>
            <a:r>
              <a:rPr lang="en-US" sz="2800" b="1" dirty="0" smtClean="0">
                <a:latin typeface="+mn-lt"/>
              </a:rPr>
              <a:t>Shutdown</a:t>
            </a:r>
            <a:br>
              <a:rPr lang="en-US" sz="2800" b="1" dirty="0" smtClean="0">
                <a:latin typeface="+mn-lt"/>
              </a:rPr>
            </a:br>
            <a:r>
              <a:rPr lang="en-US" sz="2800" b="1" dirty="0" smtClean="0">
                <a:latin typeface="+mn-lt"/>
              </a:rPr>
              <a:t>by Adam </a:t>
            </a:r>
            <a:r>
              <a:rPr lang="en-US" sz="2800" b="1" dirty="0" err="1" smtClean="0">
                <a:latin typeface="+mn-lt"/>
              </a:rPr>
              <a:t>Tooze</a:t>
            </a:r>
            <a:endParaRPr lang="he-IL" sz="2800" b="1" dirty="0">
              <a:latin typeface="+mn-lt"/>
            </a:endParaRPr>
          </a:p>
        </p:txBody>
      </p:sp>
      <p:sp>
        <p:nvSpPr>
          <p:cNvPr id="3" name="Subtitle 2"/>
          <p:cNvSpPr>
            <a:spLocks noGrp="1"/>
          </p:cNvSpPr>
          <p:nvPr>
            <p:ph type="subTitle" idx="1"/>
          </p:nvPr>
        </p:nvSpPr>
        <p:spPr/>
        <p:txBody>
          <a:bodyPr/>
          <a:lstStyle/>
          <a:p>
            <a:r>
              <a:rPr lang="en-US" b="1" dirty="0" smtClean="0"/>
              <a:t>Review by Shlomo Mizrahi</a:t>
            </a:r>
          </a:p>
          <a:p>
            <a:r>
              <a:rPr lang="en-US" dirty="0" smtClean="0"/>
              <a:t>shlomom@poli.haifa.ac.il</a:t>
            </a:r>
            <a:endParaRPr lang="he-IL" dirty="0"/>
          </a:p>
        </p:txBody>
      </p:sp>
    </p:spTree>
    <p:extLst>
      <p:ext uri="{BB962C8B-B14F-4D97-AF65-F5344CB8AC3E}">
        <p14:creationId xmlns:p14="http://schemas.microsoft.com/office/powerpoint/2010/main" val="36631491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608" y="351478"/>
            <a:ext cx="10515600" cy="583394"/>
          </a:xfrm>
        </p:spPr>
        <p:txBody>
          <a:bodyPr>
            <a:normAutofit/>
          </a:bodyPr>
          <a:lstStyle/>
          <a:p>
            <a:r>
              <a:rPr lang="en-US" sz="2400" b="1" dirty="0" smtClean="0">
                <a:latin typeface="+mn-lt"/>
                <a:cs typeface="+mn-cs"/>
              </a:rPr>
              <a:t>Overview</a:t>
            </a:r>
            <a:endParaRPr lang="he-IL" sz="2400" b="1" dirty="0">
              <a:latin typeface="+mn-lt"/>
              <a:cs typeface="+mn-cs"/>
            </a:endParaRPr>
          </a:p>
        </p:txBody>
      </p:sp>
      <p:sp>
        <p:nvSpPr>
          <p:cNvPr id="3" name="Content Placeholder 2"/>
          <p:cNvSpPr>
            <a:spLocks noGrp="1"/>
          </p:cNvSpPr>
          <p:nvPr>
            <p:ph idx="1"/>
          </p:nvPr>
        </p:nvSpPr>
        <p:spPr>
          <a:xfrm>
            <a:off x="580030" y="643175"/>
            <a:ext cx="11244618" cy="5849417"/>
          </a:xfrm>
        </p:spPr>
        <p:txBody>
          <a:bodyPr>
            <a:normAutofit/>
          </a:bodyPr>
          <a:lstStyle/>
          <a:p>
            <a:endParaRPr lang="en-US" sz="2000" dirty="0" smtClean="0"/>
          </a:p>
          <a:p>
            <a:r>
              <a:rPr lang="en-US" sz="2000" dirty="0" smtClean="0"/>
              <a:t>The book offers a fascinating historical analysis of the development of the global crisis during 2020, rich with details, thought provoking and very fluent and readable. </a:t>
            </a:r>
          </a:p>
          <a:p>
            <a:endParaRPr lang="en-US" sz="2000" dirty="0" smtClean="0"/>
          </a:p>
          <a:p>
            <a:r>
              <a:rPr lang="en-US" sz="2000" dirty="0" smtClean="0"/>
              <a:t>There are many takeaways, but </a:t>
            </a:r>
            <a:r>
              <a:rPr lang="en-US" sz="2000" b="1" dirty="0" smtClean="0"/>
              <a:t>the core argument </a:t>
            </a:r>
            <a:r>
              <a:rPr lang="en-US" sz="2000" dirty="0" smtClean="0"/>
              <a:t>of the analysis may be portrayed as follows. </a:t>
            </a:r>
            <a:endParaRPr lang="en-US" sz="2000" dirty="0" smtClean="0"/>
          </a:p>
          <a:p>
            <a:endParaRPr lang="en-US" sz="2000" dirty="0" smtClean="0"/>
          </a:p>
          <a:p>
            <a:endParaRPr lang="en-US" sz="2000" dirty="0"/>
          </a:p>
          <a:p>
            <a:endParaRPr lang="en-US" sz="2000" dirty="0" smtClean="0"/>
          </a:p>
          <a:p>
            <a:endParaRPr lang="en-US" sz="2000" dirty="0"/>
          </a:p>
          <a:p>
            <a:pPr>
              <a:spcBef>
                <a:spcPts val="1200"/>
              </a:spcBef>
            </a:pPr>
            <a:r>
              <a:rPr lang="en-US" sz="2000" dirty="0" smtClean="0"/>
              <a:t>The book argues that </a:t>
            </a:r>
            <a:r>
              <a:rPr lang="en-US" sz="2000" b="1" dirty="0" smtClean="0"/>
              <a:t>the massive intervention was conservative </a:t>
            </a:r>
            <a:r>
              <a:rPr lang="en-US" sz="2000" dirty="0" smtClean="0"/>
              <a:t>in nature striving to preserve the status quo.</a:t>
            </a:r>
          </a:p>
          <a:p>
            <a:pPr>
              <a:spcBef>
                <a:spcPts val="1200"/>
              </a:spcBef>
            </a:pPr>
            <a:r>
              <a:rPr lang="en-US" sz="2000" b="1" dirty="0" smtClean="0">
                <a:solidFill>
                  <a:prstClr val="black"/>
                </a:solidFill>
              </a:rPr>
              <a:t>As </a:t>
            </a:r>
            <a:r>
              <a:rPr lang="en-US" sz="2000" b="1" dirty="0">
                <a:solidFill>
                  <a:prstClr val="black"/>
                </a:solidFill>
              </a:rPr>
              <a:t>a guiding principle neo-liberal ideas </a:t>
            </a:r>
            <a:r>
              <a:rPr lang="en-US" sz="2000" dirty="0">
                <a:solidFill>
                  <a:prstClr val="black"/>
                </a:solidFill>
              </a:rPr>
              <a:t>have not lost momentum at the elite level</a:t>
            </a:r>
            <a:r>
              <a:rPr lang="en-US" sz="2000" dirty="0" smtClean="0">
                <a:solidFill>
                  <a:prstClr val="black"/>
                </a:solidFill>
              </a:rPr>
              <a:t>.</a:t>
            </a:r>
          </a:p>
          <a:p>
            <a:pPr lvl="0">
              <a:lnSpc>
                <a:spcPct val="110000"/>
              </a:lnSpc>
              <a:spcBef>
                <a:spcPts val="1200"/>
              </a:spcBef>
            </a:pPr>
            <a:r>
              <a:rPr lang="en-US" sz="1900" dirty="0">
                <a:solidFill>
                  <a:prstClr val="black"/>
                </a:solidFill>
              </a:rPr>
              <a:t>The </a:t>
            </a:r>
            <a:r>
              <a:rPr lang="en-US" sz="1900" dirty="0" smtClean="0">
                <a:solidFill>
                  <a:prstClr val="black"/>
                </a:solidFill>
              </a:rPr>
              <a:t>move from organized irresponsibility to massive intervention remains unclear, and especially it is not clear why </a:t>
            </a:r>
            <a:r>
              <a:rPr lang="en-US" sz="1900" dirty="0">
                <a:solidFill>
                  <a:prstClr val="black"/>
                </a:solidFill>
              </a:rPr>
              <a:t>and how weak public sectors, which are poorly equipped, </a:t>
            </a:r>
            <a:r>
              <a:rPr lang="en-US" sz="1900" dirty="0" smtClean="0">
                <a:solidFill>
                  <a:prstClr val="black"/>
                </a:solidFill>
              </a:rPr>
              <a:t>as </a:t>
            </a:r>
            <a:r>
              <a:rPr lang="en-US" sz="1900" dirty="0">
                <a:solidFill>
                  <a:prstClr val="black"/>
                </a:solidFill>
              </a:rPr>
              <a:t>the book rightly states, can do the job.</a:t>
            </a:r>
          </a:p>
          <a:p>
            <a:pPr>
              <a:spcBef>
                <a:spcPts val="1200"/>
              </a:spcBef>
            </a:pPr>
            <a:endParaRPr lang="en-US" sz="2000" dirty="0" smtClean="0"/>
          </a:p>
          <a:p>
            <a:pPr marL="0" indent="0">
              <a:buNone/>
            </a:pPr>
            <a:endParaRPr lang="en-US" sz="2000" dirty="0"/>
          </a:p>
          <a:p>
            <a:pPr marL="0" indent="0">
              <a:buNone/>
            </a:pPr>
            <a:endParaRPr lang="en-US" sz="2000" dirty="0" smtClean="0"/>
          </a:p>
          <a:p>
            <a:endParaRPr lang="en-US" sz="2000" dirty="0" smtClean="0"/>
          </a:p>
          <a:p>
            <a:endParaRPr lang="en-US" sz="2000" dirty="0"/>
          </a:p>
        </p:txBody>
      </p:sp>
      <p:graphicFrame>
        <p:nvGraphicFramePr>
          <p:cNvPr id="4" name="Diagram 3"/>
          <p:cNvGraphicFramePr/>
          <p:nvPr>
            <p:extLst>
              <p:ext uri="{D42A27DB-BD31-4B8C-83A1-F6EECF244321}">
                <p14:modId xmlns:p14="http://schemas.microsoft.com/office/powerpoint/2010/main" val="1767343559"/>
              </p:ext>
            </p:extLst>
          </p:nvPr>
        </p:nvGraphicFramePr>
        <p:xfrm>
          <a:off x="674427" y="2284631"/>
          <a:ext cx="11150221" cy="19352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99589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73961"/>
          </a:xfrm>
        </p:spPr>
        <p:txBody>
          <a:bodyPr>
            <a:normAutofit fontScale="90000"/>
          </a:bodyPr>
          <a:lstStyle/>
          <a:p>
            <a:endParaRPr lang="he-IL" dirty="0"/>
          </a:p>
        </p:txBody>
      </p:sp>
      <p:sp>
        <p:nvSpPr>
          <p:cNvPr id="3" name="Content Placeholder 2"/>
          <p:cNvSpPr>
            <a:spLocks noGrp="1"/>
          </p:cNvSpPr>
          <p:nvPr>
            <p:ph idx="1"/>
          </p:nvPr>
        </p:nvSpPr>
        <p:spPr>
          <a:xfrm>
            <a:off x="838200" y="661916"/>
            <a:ext cx="10515600" cy="5718412"/>
          </a:xfrm>
        </p:spPr>
        <p:txBody>
          <a:bodyPr>
            <a:normAutofit/>
          </a:bodyPr>
          <a:lstStyle/>
          <a:p>
            <a:r>
              <a:rPr lang="en-US" sz="2000" dirty="0"/>
              <a:t>The book suggests </a:t>
            </a:r>
            <a:r>
              <a:rPr lang="en-US" sz="2000" dirty="0" smtClean="0"/>
              <a:t>an historical </a:t>
            </a:r>
            <a:r>
              <a:rPr lang="en-US" sz="2000" dirty="0"/>
              <a:t>approach that deals mainly with elites and top down analysis, thus marginalizing two main aspects of the socio-political development of recent decades</a:t>
            </a:r>
            <a:r>
              <a:rPr lang="en-US" sz="2000" dirty="0" smtClean="0"/>
              <a:t>.</a:t>
            </a:r>
          </a:p>
          <a:p>
            <a:endParaRPr lang="en-US" sz="2000" dirty="0"/>
          </a:p>
          <a:p>
            <a:pPr lvl="1"/>
            <a:r>
              <a:rPr lang="en-US" sz="1800" dirty="0"/>
              <a:t>The citizens, the public and society are relatively absent from the analysis</a:t>
            </a:r>
            <a:r>
              <a:rPr lang="en-US" sz="1800" dirty="0" smtClean="0"/>
              <a:t>. However, these are main players </a:t>
            </a:r>
            <a:r>
              <a:rPr lang="en-US" sz="1800" dirty="0" smtClean="0"/>
              <a:t>that can be hardly ignored, especially in times of crisis.</a:t>
            </a:r>
            <a:endParaRPr lang="en-US" sz="1800" dirty="0" smtClean="0"/>
          </a:p>
          <a:p>
            <a:pPr lvl="1"/>
            <a:endParaRPr lang="en-US" sz="1800" dirty="0"/>
          </a:p>
          <a:p>
            <a:pPr lvl="1"/>
            <a:r>
              <a:rPr lang="en-US" sz="1800" dirty="0"/>
              <a:t>The digital revolution, </a:t>
            </a:r>
            <a:r>
              <a:rPr lang="en-US" sz="1800" dirty="0" smtClean="0"/>
              <a:t>Big Data, Artificial Intelligence, social </a:t>
            </a:r>
            <a:r>
              <a:rPr lang="en-US" sz="1800" dirty="0"/>
              <a:t>media and fake news are not playing a major role in the story</a:t>
            </a:r>
            <a:r>
              <a:rPr lang="en-US" sz="1800" dirty="0" smtClean="0"/>
              <a:t>.</a:t>
            </a:r>
          </a:p>
          <a:p>
            <a:pPr marL="457200" lvl="1" indent="0">
              <a:buNone/>
            </a:pPr>
            <a:r>
              <a:rPr lang="en-US" sz="1800" dirty="0"/>
              <a:t> </a:t>
            </a:r>
            <a:r>
              <a:rPr lang="en-US" sz="1800" dirty="0" smtClean="0"/>
              <a:t>    These </a:t>
            </a:r>
            <a:r>
              <a:rPr lang="en-US" sz="1800" dirty="0"/>
              <a:t>are important both because of the </a:t>
            </a:r>
            <a:r>
              <a:rPr lang="en-US" sz="1800" dirty="0" smtClean="0"/>
              <a:t>monopolistic power </a:t>
            </a:r>
            <a:r>
              <a:rPr lang="en-US" sz="1800" dirty="0"/>
              <a:t>that the </a:t>
            </a:r>
            <a:r>
              <a:rPr lang="en-US" sz="1800" dirty="0" smtClean="0"/>
              <a:t>big IT companies have, and</a:t>
            </a:r>
          </a:p>
          <a:p>
            <a:pPr marL="457200" lvl="1" indent="0">
              <a:buNone/>
            </a:pPr>
            <a:r>
              <a:rPr lang="en-US" sz="1800" dirty="0" smtClean="0"/>
              <a:t>     because these platforms offer </a:t>
            </a:r>
            <a:r>
              <a:rPr lang="en-US" sz="1800" dirty="0"/>
              <a:t>completely new opportunities to communicate and handle such </a:t>
            </a:r>
            <a:r>
              <a:rPr lang="en-US" sz="1800" dirty="0" smtClean="0"/>
              <a:t>large</a:t>
            </a:r>
          </a:p>
          <a:p>
            <a:pPr marL="457200" lvl="1" indent="0">
              <a:buNone/>
            </a:pPr>
            <a:r>
              <a:rPr lang="en-US" sz="1800" dirty="0" smtClean="0"/>
              <a:t>     scale </a:t>
            </a:r>
            <a:r>
              <a:rPr lang="en-US" sz="1800" dirty="0"/>
              <a:t>crisis</a:t>
            </a:r>
            <a:r>
              <a:rPr lang="en-US" sz="1800" dirty="0" smtClean="0"/>
              <a:t>. For example, the global shutdown was hardly bearable without such platforms.</a:t>
            </a:r>
          </a:p>
          <a:p>
            <a:pPr marL="457200" lvl="1" indent="0">
              <a:buNone/>
            </a:pPr>
            <a:r>
              <a:rPr lang="en-US" sz="1800" dirty="0" smtClean="0"/>
              <a:t>     In </a:t>
            </a:r>
            <a:r>
              <a:rPr lang="en-US" sz="1800" dirty="0"/>
              <a:t>fact, the digital revolution have </a:t>
            </a:r>
            <a:r>
              <a:rPr lang="en-US" sz="1800" dirty="0" smtClean="0"/>
              <a:t>changed </a:t>
            </a:r>
            <a:r>
              <a:rPr lang="en-US" sz="1800" dirty="0"/>
              <a:t>the ways politics is </a:t>
            </a:r>
            <a:r>
              <a:rPr lang="en-US" sz="1800" dirty="0" smtClean="0"/>
              <a:t>done, </a:t>
            </a:r>
            <a:r>
              <a:rPr lang="en-US" sz="1800" dirty="0"/>
              <a:t>and </a:t>
            </a:r>
            <a:r>
              <a:rPr lang="en-US" sz="1800" dirty="0" smtClean="0"/>
              <a:t>citizens’ views about politics</a:t>
            </a:r>
          </a:p>
          <a:p>
            <a:pPr marL="457200" lvl="1" indent="0">
              <a:buNone/>
            </a:pPr>
            <a:r>
              <a:rPr lang="en-US" sz="1800" dirty="0" smtClean="0"/>
              <a:t>     and </a:t>
            </a:r>
            <a:r>
              <a:rPr lang="en-US" sz="1800" dirty="0"/>
              <a:t>governments.</a:t>
            </a:r>
          </a:p>
          <a:p>
            <a:endParaRPr lang="en-US" sz="2000" dirty="0" smtClean="0"/>
          </a:p>
          <a:p>
            <a:endParaRPr lang="he-IL" dirty="0"/>
          </a:p>
        </p:txBody>
      </p:sp>
    </p:spTree>
    <p:extLst>
      <p:ext uri="{BB962C8B-B14F-4D97-AF65-F5344CB8AC3E}">
        <p14:creationId xmlns:p14="http://schemas.microsoft.com/office/powerpoint/2010/main" val="2479066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761"/>
            <a:ext cx="10515600" cy="665281"/>
          </a:xfrm>
        </p:spPr>
        <p:txBody>
          <a:bodyPr>
            <a:normAutofit/>
          </a:bodyPr>
          <a:lstStyle/>
          <a:p>
            <a:r>
              <a:rPr lang="en-US" sz="2400" b="1" dirty="0" smtClean="0">
                <a:latin typeface="+mn-lt"/>
                <a:cs typeface="+mn-cs"/>
              </a:rPr>
              <a:t>A political economy/public management perspective</a:t>
            </a:r>
            <a:endParaRPr lang="he-IL" sz="2400" b="1" dirty="0">
              <a:latin typeface="+mn-lt"/>
              <a:cs typeface="+mn-cs"/>
            </a:endParaRPr>
          </a:p>
        </p:txBody>
      </p:sp>
      <p:sp>
        <p:nvSpPr>
          <p:cNvPr id="3" name="Content Placeholder 2"/>
          <p:cNvSpPr>
            <a:spLocks noGrp="1"/>
          </p:cNvSpPr>
          <p:nvPr>
            <p:ph idx="1"/>
          </p:nvPr>
        </p:nvSpPr>
        <p:spPr>
          <a:xfrm>
            <a:off x="688075" y="627797"/>
            <a:ext cx="10515600" cy="5745707"/>
          </a:xfrm>
        </p:spPr>
        <p:txBody>
          <a:bodyPr>
            <a:normAutofit/>
          </a:bodyPr>
          <a:lstStyle/>
          <a:p>
            <a:pPr>
              <a:lnSpc>
                <a:spcPct val="150000"/>
              </a:lnSpc>
              <a:spcBef>
                <a:spcPts val="0"/>
              </a:spcBef>
            </a:pPr>
            <a:r>
              <a:rPr lang="en-US" sz="2200" dirty="0" smtClean="0"/>
              <a:t>In the core of the analysis of the relations between society and government stand: </a:t>
            </a:r>
          </a:p>
          <a:p>
            <a:pPr lvl="1">
              <a:lnSpc>
                <a:spcPct val="150000"/>
              </a:lnSpc>
              <a:spcBef>
                <a:spcPts val="0"/>
              </a:spcBef>
            </a:pPr>
            <a:r>
              <a:rPr lang="en-US" sz="1900" b="1" dirty="0" smtClean="0"/>
              <a:t>Coordination types </a:t>
            </a:r>
            <a:r>
              <a:rPr lang="en-US" sz="1900" dirty="0" smtClean="0"/>
              <a:t>– hierarchal, market, network</a:t>
            </a:r>
          </a:p>
          <a:p>
            <a:pPr lvl="1">
              <a:lnSpc>
                <a:spcPct val="150000"/>
              </a:lnSpc>
              <a:spcBef>
                <a:spcPts val="0"/>
              </a:spcBef>
            </a:pPr>
            <a:r>
              <a:rPr lang="en-US" sz="1900" b="1" dirty="0"/>
              <a:t>T</a:t>
            </a:r>
            <a:r>
              <a:rPr lang="en-US" sz="1900" b="1" dirty="0" smtClean="0"/>
              <a:t>rust</a:t>
            </a:r>
            <a:r>
              <a:rPr lang="en-US" sz="1900" dirty="0" smtClean="0"/>
              <a:t> – interpersonal, social, organizational, institutional (government, democracy, law)</a:t>
            </a:r>
          </a:p>
          <a:p>
            <a:pPr lvl="1">
              <a:lnSpc>
                <a:spcPct val="150000"/>
              </a:lnSpc>
              <a:spcBef>
                <a:spcPts val="0"/>
              </a:spcBef>
            </a:pPr>
            <a:r>
              <a:rPr lang="en-US" sz="1900" b="1" dirty="0"/>
              <a:t>P</a:t>
            </a:r>
            <a:r>
              <a:rPr lang="en-US" sz="1900" b="1" dirty="0" smtClean="0"/>
              <a:t>rocess variables </a:t>
            </a:r>
            <a:r>
              <a:rPr lang="en-US" sz="1900" dirty="0" smtClean="0"/>
              <a:t>– accountability, participation, responsiveness</a:t>
            </a:r>
          </a:p>
          <a:p>
            <a:pPr lvl="1">
              <a:lnSpc>
                <a:spcPct val="150000"/>
              </a:lnSpc>
              <a:spcBef>
                <a:spcPts val="0"/>
              </a:spcBef>
            </a:pPr>
            <a:endParaRPr lang="en-US" sz="1900" dirty="0" smtClean="0"/>
          </a:p>
          <a:p>
            <a:pPr marL="457200" lvl="1" indent="0">
              <a:lnSpc>
                <a:spcPct val="150000"/>
              </a:lnSpc>
              <a:spcBef>
                <a:spcPts val="0"/>
              </a:spcBef>
              <a:buNone/>
            </a:pPr>
            <a:r>
              <a:rPr lang="en-US" sz="2000" b="1" dirty="0" smtClean="0"/>
              <a:t>The development of government failures in the recent decades</a:t>
            </a:r>
          </a:p>
          <a:p>
            <a:pPr marL="0" indent="0">
              <a:lnSpc>
                <a:spcPct val="150000"/>
              </a:lnSpc>
              <a:spcBef>
                <a:spcPts val="0"/>
              </a:spcBef>
              <a:buNone/>
            </a:pPr>
            <a:r>
              <a:rPr lang="en-US" sz="2000" dirty="0" smtClean="0"/>
              <a:t>                                                           1990s-2010s</a:t>
            </a:r>
          </a:p>
          <a:p>
            <a:pPr marL="0" indent="0">
              <a:buNone/>
            </a:pPr>
            <a:endParaRPr lang="en-US" dirty="0" smtClean="0"/>
          </a:p>
          <a:p>
            <a:endParaRPr lang="en-US" dirty="0" smtClean="0"/>
          </a:p>
          <a:p>
            <a:endParaRPr lang="en-US" dirty="0"/>
          </a:p>
          <a:p>
            <a:endParaRPr lang="en-US" dirty="0" smtClean="0"/>
          </a:p>
          <a:p>
            <a:endParaRPr lang="en-US" dirty="0" smtClean="0"/>
          </a:p>
          <a:p>
            <a:endParaRPr lang="en-US" dirty="0" smtClean="0"/>
          </a:p>
          <a:p>
            <a:endParaRPr lang="en-US" dirty="0"/>
          </a:p>
          <a:p>
            <a:pPr marL="0" indent="0">
              <a:buNone/>
            </a:pPr>
            <a:endParaRPr lang="en-US" dirty="0" smtClean="0"/>
          </a:p>
          <a:p>
            <a:endParaRPr lang="en-US" dirty="0" smtClean="0"/>
          </a:p>
          <a:p>
            <a:endParaRPr lang="he-IL" dirty="0"/>
          </a:p>
        </p:txBody>
      </p:sp>
      <p:graphicFrame>
        <p:nvGraphicFramePr>
          <p:cNvPr id="4" name="Diagram 3"/>
          <p:cNvGraphicFramePr/>
          <p:nvPr>
            <p:extLst>
              <p:ext uri="{D42A27DB-BD31-4B8C-83A1-F6EECF244321}">
                <p14:modId xmlns:p14="http://schemas.microsoft.com/office/powerpoint/2010/main" val="3031494261"/>
              </p:ext>
            </p:extLst>
          </p:nvPr>
        </p:nvGraphicFramePr>
        <p:xfrm>
          <a:off x="368489" y="4053338"/>
          <a:ext cx="11675659" cy="1999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Straight Connector 7"/>
          <p:cNvCxnSpPr/>
          <p:nvPr/>
        </p:nvCxnSpPr>
        <p:spPr>
          <a:xfrm flipH="1" flipV="1">
            <a:off x="1657634" y="3732568"/>
            <a:ext cx="6823" cy="4435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657634" y="3732568"/>
            <a:ext cx="6742563" cy="204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400197" y="3732568"/>
            <a:ext cx="13648" cy="4435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199194" y="5080378"/>
            <a:ext cx="109864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492360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2923"/>
          </a:xfrm>
        </p:spPr>
        <p:txBody>
          <a:bodyPr>
            <a:normAutofit/>
          </a:bodyPr>
          <a:lstStyle/>
          <a:p>
            <a:r>
              <a:rPr lang="en-US" sz="2400" b="1" dirty="0" smtClean="0">
                <a:latin typeface="+mn-lt"/>
              </a:rPr>
              <a:t>Public Management during the crisis – Israel as a country case</a:t>
            </a:r>
            <a:endParaRPr lang="he-IL" sz="2400" b="1" dirty="0">
              <a:latin typeface="+mn-lt"/>
            </a:endParaRPr>
          </a:p>
        </p:txBody>
      </p:sp>
      <p:sp>
        <p:nvSpPr>
          <p:cNvPr id="3" name="Content Placeholder 2"/>
          <p:cNvSpPr>
            <a:spLocks noGrp="1"/>
          </p:cNvSpPr>
          <p:nvPr>
            <p:ph idx="1"/>
          </p:nvPr>
        </p:nvSpPr>
        <p:spPr>
          <a:xfrm>
            <a:off x="838200" y="1016758"/>
            <a:ext cx="10515600" cy="5561463"/>
          </a:xfrm>
        </p:spPr>
        <p:txBody>
          <a:bodyPr>
            <a:normAutofit fontScale="92500"/>
          </a:bodyPr>
          <a:lstStyle/>
          <a:p>
            <a:r>
              <a:rPr lang="en-US" sz="1900" dirty="0" smtClean="0"/>
              <a:t>A series of studies have been conducted in Israel before and during the pandemic using the public management perspective described above.</a:t>
            </a:r>
          </a:p>
          <a:p>
            <a:r>
              <a:rPr lang="en-US" sz="1900" dirty="0" smtClean="0"/>
              <a:t>The studies examined the factors influencing citizens’ attitudes towards the government in terms of: perceived crisis management effectiveness, willingness to pay, willingness to comply with government policies.</a:t>
            </a:r>
          </a:p>
          <a:p>
            <a:r>
              <a:rPr lang="en-US" sz="1900" dirty="0" smtClean="0">
                <a:solidFill>
                  <a:srgbClr val="221E1F"/>
                </a:solidFill>
              </a:rPr>
              <a:t>The </a:t>
            </a:r>
            <a:r>
              <a:rPr lang="en-US" sz="1900" dirty="0">
                <a:solidFill>
                  <a:srgbClr val="221E1F"/>
                </a:solidFill>
              </a:rPr>
              <a:t>findings demonstrate that </a:t>
            </a:r>
            <a:r>
              <a:rPr lang="en-US" sz="1900" b="1" dirty="0">
                <a:solidFill>
                  <a:srgbClr val="221E1F"/>
                </a:solidFill>
              </a:rPr>
              <a:t>during crises citizens focus on the short term and seek immediate results</a:t>
            </a:r>
            <a:r>
              <a:rPr lang="en-US" sz="1900" dirty="0">
                <a:solidFill>
                  <a:srgbClr val="221E1F"/>
                </a:solidFill>
              </a:rPr>
              <a:t> in terms of readiness and </a:t>
            </a:r>
            <a:r>
              <a:rPr lang="en-US" sz="1900" dirty="0" smtClean="0">
                <a:solidFill>
                  <a:srgbClr val="221E1F"/>
                </a:solidFill>
              </a:rPr>
              <a:t>effective government services. </a:t>
            </a:r>
            <a:r>
              <a:rPr lang="en-US" sz="1900" dirty="0">
                <a:solidFill>
                  <a:srgbClr val="221E1F"/>
                </a:solidFill>
              </a:rPr>
              <a:t>During such times, </a:t>
            </a:r>
            <a:r>
              <a:rPr lang="en-US" sz="1900" b="1" dirty="0">
                <a:solidFill>
                  <a:srgbClr val="221E1F"/>
                </a:solidFill>
              </a:rPr>
              <a:t>the government’s responsiveness and transparency, as well as the public’s participation in decisions</a:t>
            </a:r>
            <a:r>
              <a:rPr lang="en-US" sz="1900" dirty="0">
                <a:solidFill>
                  <a:srgbClr val="221E1F"/>
                </a:solidFill>
              </a:rPr>
              <a:t>, seem </a:t>
            </a:r>
            <a:r>
              <a:rPr lang="en-US" sz="1900" dirty="0" smtClean="0">
                <a:solidFill>
                  <a:srgbClr val="221E1F"/>
                </a:solidFill>
              </a:rPr>
              <a:t>even </a:t>
            </a:r>
            <a:r>
              <a:rPr lang="en-US" sz="1900" dirty="0">
                <a:solidFill>
                  <a:srgbClr val="221E1F"/>
                </a:solidFill>
              </a:rPr>
              <a:t>more important than their trust in the government. </a:t>
            </a:r>
            <a:endParaRPr lang="en-US" sz="1900" dirty="0" smtClean="0">
              <a:solidFill>
                <a:srgbClr val="221E1F"/>
              </a:solidFill>
            </a:endParaRPr>
          </a:p>
          <a:p>
            <a:endParaRPr lang="he-IL" sz="3200" dirty="0">
              <a:solidFill>
                <a:srgbClr val="000000"/>
              </a:solidFill>
              <a:latin typeface="Frutiger LT Std"/>
            </a:endParaRPr>
          </a:p>
          <a:p>
            <a:pPr marL="0" indent="0">
              <a:buNone/>
            </a:pPr>
            <a:r>
              <a:rPr lang="en-US" sz="2200" b="1" dirty="0" smtClean="0">
                <a:solidFill>
                  <a:srgbClr val="221E1F"/>
                </a:solidFill>
              </a:rPr>
              <a:t>Policy implications</a:t>
            </a:r>
            <a:endParaRPr lang="en-US" sz="2200" dirty="0">
              <a:solidFill>
                <a:srgbClr val="221E1F"/>
              </a:solidFill>
            </a:endParaRPr>
          </a:p>
          <a:p>
            <a:r>
              <a:rPr lang="en-US" sz="1900" dirty="0">
                <a:solidFill>
                  <a:srgbClr val="221E1F"/>
                </a:solidFill>
              </a:rPr>
              <a:t>In times of crisis, public officials and policy makers are expected to become more responsive to the public by demonstrating fairness and transparency in decisions and trying to include citizens in these decisions. </a:t>
            </a:r>
          </a:p>
          <a:p>
            <a:r>
              <a:rPr lang="en-US" sz="1900" dirty="0">
                <a:solidFill>
                  <a:srgbClr val="221E1F"/>
                </a:solidFill>
              </a:rPr>
              <a:t>The public sector should invest in providing ongoing, quality services at all times, because citizens’ satisfaction with public services contributes to effective crisis management. </a:t>
            </a:r>
          </a:p>
          <a:p>
            <a:r>
              <a:rPr lang="en-US" sz="1900" dirty="0">
                <a:solidFill>
                  <a:srgbClr val="221E1F"/>
                </a:solidFill>
              </a:rPr>
              <a:t>Governments should improve the managerial skills of emergency organizations, particularly with regard to the readiness and flexibility of healthcare organizations, which are at the forefront of handling crises. </a:t>
            </a:r>
          </a:p>
          <a:p>
            <a:endParaRPr lang="he-IL" sz="2000" dirty="0"/>
          </a:p>
        </p:txBody>
      </p:sp>
    </p:spTree>
    <p:extLst>
      <p:ext uri="{BB962C8B-B14F-4D97-AF65-F5344CB8AC3E}">
        <p14:creationId xmlns:p14="http://schemas.microsoft.com/office/powerpoint/2010/main" val="1113689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96791"/>
          </a:xfrm>
        </p:spPr>
        <p:txBody>
          <a:bodyPr>
            <a:noAutofit/>
          </a:bodyPr>
          <a:lstStyle/>
          <a:p>
            <a:pPr marL="0" marR="0" lvl="1" indent="0" defTabSz="914400" rtl="0" eaLnBrk="1" fontAlgn="auto" latinLnBrk="0" hangingPunct="1">
              <a:lnSpc>
                <a:spcPct val="90000"/>
              </a:lnSpc>
              <a:spcBef>
                <a:spcPts val="1000"/>
              </a:spcBef>
              <a:spcAft>
                <a:spcPts val="0"/>
              </a:spcAft>
              <a:tabLst/>
              <a:defRPr/>
            </a:pPr>
            <a:r>
              <a:rPr kumimoji="0" lang="en-US" sz="2400" b="1" i="0" u="none" strike="noStrike" kern="1200" cap="none" spc="0" normalizeH="0" baseline="0" noProof="0" dirty="0" smtClean="0">
                <a:ln>
                  <a:noFill/>
                </a:ln>
                <a:solidFill>
                  <a:prstClr val="black"/>
                </a:solidFill>
                <a:effectLst/>
                <a:uLnTx/>
                <a:uFillTx/>
                <a:latin typeface="Calibri" panose="020F0502020204030204"/>
                <a:ea typeface="+mn-ea"/>
                <a:cs typeface="+mn-cs"/>
              </a:rPr>
              <a:t>To what extent is the world ready for a new (natural) crisis and why?</a:t>
            </a:r>
            <a:br>
              <a:rPr kumimoji="0" lang="en-US" sz="2400" b="1" i="0" u="none" strike="noStrike" kern="1200" cap="none" spc="0" normalizeH="0" baseline="0" noProof="0" dirty="0" smtClean="0">
                <a:ln>
                  <a:noFill/>
                </a:ln>
                <a:solidFill>
                  <a:prstClr val="black"/>
                </a:solidFill>
                <a:effectLst/>
                <a:uLnTx/>
                <a:uFillTx/>
                <a:latin typeface="Calibri" panose="020F0502020204030204"/>
                <a:ea typeface="+mn-ea"/>
                <a:cs typeface="+mn-cs"/>
              </a:rPr>
            </a:br>
            <a:endParaRPr lang="he-IL" sz="2400" dirty="0"/>
          </a:p>
        </p:txBody>
      </p:sp>
      <p:sp>
        <p:nvSpPr>
          <p:cNvPr id="3" name="Content Placeholder 2"/>
          <p:cNvSpPr>
            <a:spLocks noGrp="1"/>
          </p:cNvSpPr>
          <p:nvPr>
            <p:ph idx="1"/>
          </p:nvPr>
        </p:nvSpPr>
        <p:spPr>
          <a:xfrm>
            <a:off x="838200" y="661916"/>
            <a:ext cx="10515600" cy="5902657"/>
          </a:xfrm>
        </p:spPr>
        <p:txBody>
          <a:bodyPr>
            <a:normAutofit fontScale="62500" lnSpcReduction="20000"/>
          </a:bodyPr>
          <a:lstStyle/>
          <a:p>
            <a:pPr marL="228600" lvl="1">
              <a:spcBef>
                <a:spcPts val="1000"/>
              </a:spcBef>
            </a:pPr>
            <a:endParaRPr lang="he-IL" b="1" dirty="0"/>
          </a:p>
          <a:p>
            <a:pPr lvl="0">
              <a:lnSpc>
                <a:spcPct val="120000"/>
              </a:lnSpc>
            </a:pPr>
            <a:r>
              <a:rPr lang="en-US" sz="2900" b="1" dirty="0" smtClean="0">
                <a:solidFill>
                  <a:prstClr val="black"/>
                </a:solidFill>
              </a:rPr>
              <a:t>There is a </a:t>
            </a:r>
            <a:r>
              <a:rPr lang="en-US" sz="2900" b="1" dirty="0">
                <a:solidFill>
                  <a:prstClr val="black"/>
                </a:solidFill>
              </a:rPr>
              <a:t>significant gap </a:t>
            </a:r>
            <a:r>
              <a:rPr lang="en-US" sz="2900" dirty="0">
                <a:solidFill>
                  <a:prstClr val="black"/>
                </a:solidFill>
              </a:rPr>
              <a:t>between the </a:t>
            </a:r>
            <a:r>
              <a:rPr lang="en-US" sz="2900" dirty="0" smtClean="0">
                <a:solidFill>
                  <a:prstClr val="black"/>
                </a:solidFill>
              </a:rPr>
              <a:t>neo-liberal principles that still guide economic elites </a:t>
            </a:r>
            <a:r>
              <a:rPr lang="en-US" sz="2900" dirty="0">
                <a:solidFill>
                  <a:prstClr val="black"/>
                </a:solidFill>
              </a:rPr>
              <a:t>and what is happing on the </a:t>
            </a:r>
            <a:r>
              <a:rPr lang="en-US" sz="2900" dirty="0" smtClean="0">
                <a:solidFill>
                  <a:prstClr val="black"/>
                </a:solidFill>
              </a:rPr>
              <a:t>ground, where </a:t>
            </a:r>
            <a:r>
              <a:rPr lang="en-US" sz="2900" b="1" dirty="0"/>
              <a:t>neo-liberalism have lost momentum for almost two decades</a:t>
            </a:r>
            <a:r>
              <a:rPr lang="en-US" sz="2900" dirty="0"/>
              <a:t>. </a:t>
            </a:r>
            <a:endParaRPr lang="en-US" sz="2900" dirty="0" smtClean="0"/>
          </a:p>
          <a:p>
            <a:pPr marL="0" lvl="0" indent="0">
              <a:lnSpc>
                <a:spcPct val="120000"/>
              </a:lnSpc>
              <a:spcBef>
                <a:spcPts val="0"/>
              </a:spcBef>
              <a:buNone/>
            </a:pPr>
            <a:r>
              <a:rPr lang="en-US" sz="2900" dirty="0"/>
              <a:t> </a:t>
            </a:r>
            <a:r>
              <a:rPr lang="en-US" sz="2900" dirty="0" smtClean="0"/>
              <a:t>    Coordination disorientation gave rise to the </a:t>
            </a:r>
            <a:r>
              <a:rPr lang="en-US" sz="2900" dirty="0"/>
              <a:t>idea of “governance” instead of “government”, and </a:t>
            </a:r>
            <a:r>
              <a:rPr lang="en-US" sz="2900" dirty="0" smtClean="0"/>
              <a:t>other</a:t>
            </a:r>
          </a:p>
          <a:p>
            <a:pPr marL="0" lvl="0" indent="0">
              <a:lnSpc>
                <a:spcPct val="120000"/>
              </a:lnSpc>
              <a:spcBef>
                <a:spcPts val="0"/>
              </a:spcBef>
              <a:buNone/>
            </a:pPr>
            <a:r>
              <a:rPr lang="en-US" sz="2900" dirty="0" smtClean="0"/>
              <a:t>     constructs such </a:t>
            </a:r>
            <a:r>
              <a:rPr lang="en-US" sz="2900" dirty="0"/>
              <a:t>as hybrid government, public-private partnership, sharing economy, as well as black </a:t>
            </a:r>
            <a:r>
              <a:rPr lang="en-US" sz="2900" dirty="0" smtClean="0"/>
              <a:t>market</a:t>
            </a:r>
          </a:p>
          <a:p>
            <a:pPr marL="0" lvl="0" indent="0">
              <a:lnSpc>
                <a:spcPct val="120000"/>
              </a:lnSpc>
              <a:spcBef>
                <a:spcPts val="0"/>
              </a:spcBef>
              <a:buNone/>
            </a:pPr>
            <a:r>
              <a:rPr lang="en-US" sz="2900" dirty="0" smtClean="0"/>
              <a:t>     economy.</a:t>
            </a:r>
            <a:r>
              <a:rPr lang="en-US" sz="2900" dirty="0" smtClean="0">
                <a:solidFill>
                  <a:prstClr val="black"/>
                </a:solidFill>
              </a:rPr>
              <a:t> </a:t>
            </a:r>
            <a:r>
              <a:rPr lang="en-US" sz="2900" dirty="0">
                <a:solidFill>
                  <a:prstClr val="black"/>
                </a:solidFill>
              </a:rPr>
              <a:t>Such a gap intensifies the trust crisis and the public alienation from politics at the high levels. </a:t>
            </a:r>
            <a:endParaRPr lang="he-IL" sz="2900" dirty="0">
              <a:solidFill>
                <a:prstClr val="black"/>
              </a:solidFill>
            </a:endParaRPr>
          </a:p>
          <a:p>
            <a:endParaRPr lang="en-US" sz="2000" dirty="0" smtClean="0"/>
          </a:p>
          <a:p>
            <a:r>
              <a:rPr lang="en-US" sz="2900" dirty="0"/>
              <a:t>W</a:t>
            </a:r>
            <a:r>
              <a:rPr lang="en-US" sz="2900" dirty="0" smtClean="0"/>
              <a:t>e </a:t>
            </a:r>
            <a:r>
              <a:rPr lang="en-US" sz="2900" dirty="0" smtClean="0"/>
              <a:t>may offer two main reasons to argue that the world is hardly ready for the next crisis.</a:t>
            </a:r>
          </a:p>
          <a:p>
            <a:endParaRPr lang="en-US" sz="2900" dirty="0" smtClean="0"/>
          </a:p>
          <a:p>
            <a:pPr lvl="1"/>
            <a:r>
              <a:rPr lang="en-US" sz="2900" dirty="0" smtClean="0"/>
              <a:t>The reasons that have led to the crisis have not changed </a:t>
            </a:r>
            <a:r>
              <a:rPr lang="en-US" sz="2900" dirty="0" smtClean="0"/>
              <a:t>– coordination </a:t>
            </a:r>
            <a:r>
              <a:rPr lang="en-US" sz="2900" dirty="0" smtClean="0"/>
              <a:t>disorientation and declining trust still prevail.</a:t>
            </a:r>
          </a:p>
          <a:p>
            <a:pPr lvl="1"/>
            <a:endParaRPr lang="en-US" sz="2900" dirty="0" smtClean="0"/>
          </a:p>
          <a:p>
            <a:pPr lvl="1"/>
            <a:r>
              <a:rPr lang="en-US" sz="2900" dirty="0" smtClean="0"/>
              <a:t>Governments mainly look at improving outcomes and emphasize top-down techniques of incentives and enforcement. </a:t>
            </a:r>
          </a:p>
          <a:p>
            <a:pPr marL="457200" lvl="1" indent="0">
              <a:buNone/>
            </a:pPr>
            <a:r>
              <a:rPr lang="en-US" sz="2900" dirty="0"/>
              <a:t> </a:t>
            </a:r>
            <a:r>
              <a:rPr lang="en-US" sz="2900" dirty="0" smtClean="0"/>
              <a:t>    They hardly try to </a:t>
            </a:r>
            <a:r>
              <a:rPr lang="en-US" sz="2900" b="1" dirty="0" smtClean="0"/>
              <a:t>improve bottom-up processes </a:t>
            </a:r>
            <a:r>
              <a:rPr lang="en-US" sz="2900" dirty="0" smtClean="0"/>
              <a:t>and </a:t>
            </a:r>
            <a:r>
              <a:rPr lang="en-US" sz="2900" b="1" dirty="0" smtClean="0"/>
              <a:t>use indirect regulative monitoring including </a:t>
            </a:r>
            <a:endParaRPr lang="en-US" sz="2900" b="1" dirty="0" smtClean="0"/>
          </a:p>
          <a:p>
            <a:pPr marL="457200" lvl="1" indent="0">
              <a:buNone/>
            </a:pPr>
            <a:r>
              <a:rPr lang="en-US" sz="2900" b="1" dirty="0" smtClean="0"/>
              <a:t>     participatory mechanisms</a:t>
            </a:r>
            <a:r>
              <a:rPr lang="en-US" sz="2900" dirty="0" smtClean="0"/>
              <a:t>. </a:t>
            </a:r>
          </a:p>
          <a:p>
            <a:pPr marL="457200" lvl="1" indent="0">
              <a:buNone/>
            </a:pPr>
            <a:r>
              <a:rPr lang="en-US" sz="2900" dirty="0"/>
              <a:t> </a:t>
            </a:r>
            <a:r>
              <a:rPr lang="en-US" sz="2900" dirty="0" smtClean="0"/>
              <a:t>    There are indications that such an approach may </a:t>
            </a:r>
            <a:r>
              <a:rPr lang="en-US" sz="2900" b="1" dirty="0" smtClean="0"/>
              <a:t>improve coordination and trust, as for example in</a:t>
            </a:r>
          </a:p>
          <a:p>
            <a:pPr marL="457200" lvl="1" indent="0">
              <a:buNone/>
            </a:pPr>
            <a:r>
              <a:rPr lang="en-US" sz="2900" b="1" dirty="0"/>
              <a:t> </a:t>
            </a:r>
            <a:r>
              <a:rPr lang="en-US" sz="2900" b="1" dirty="0" smtClean="0"/>
              <a:t>    coordinated economies</a:t>
            </a:r>
            <a:r>
              <a:rPr lang="en-US" sz="2900" dirty="0" smtClean="0"/>
              <a:t>.</a:t>
            </a:r>
          </a:p>
          <a:p>
            <a:pPr marL="0" indent="0">
              <a:buNone/>
            </a:pPr>
            <a:r>
              <a:rPr lang="en-US" sz="2100" dirty="0" smtClean="0"/>
              <a:t> </a:t>
            </a:r>
            <a:endParaRPr lang="he-IL" sz="2100" dirty="0"/>
          </a:p>
        </p:txBody>
      </p:sp>
    </p:spTree>
    <p:extLst>
      <p:ext uri="{BB962C8B-B14F-4D97-AF65-F5344CB8AC3E}">
        <p14:creationId xmlns:p14="http://schemas.microsoft.com/office/powerpoint/2010/main" val="1503426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1263</TotalTime>
  <Words>861</Words>
  <Application>Microsoft Office PowerPoint</Application>
  <PresentationFormat>Widescreen</PresentationFormat>
  <Paragraphs>83</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Frutiger LT Std</vt:lpstr>
      <vt:lpstr>Times New Roman</vt:lpstr>
      <vt:lpstr>Office Theme</vt:lpstr>
      <vt:lpstr>Shutdown by Adam Tooze</vt:lpstr>
      <vt:lpstr>Overview</vt:lpstr>
      <vt:lpstr>PowerPoint Presentation</vt:lpstr>
      <vt:lpstr>A political economy/public management perspective</vt:lpstr>
      <vt:lpstr>Public Management during the crisis – Israel as a country case</vt:lpstr>
      <vt:lpstr>To what extent is the world ready for a new (natural) crisis and why?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61</cp:revision>
  <dcterms:created xsi:type="dcterms:W3CDTF">2021-12-01T15:22:02Z</dcterms:created>
  <dcterms:modified xsi:type="dcterms:W3CDTF">2021-12-06T16:39:20Z</dcterms:modified>
</cp:coreProperties>
</file>