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9"/>
  </p:notesMasterIdLst>
  <p:sldIdLst>
    <p:sldId id="640" r:id="rId2"/>
    <p:sldId id="305" r:id="rId3"/>
    <p:sldId id="565" r:id="rId4"/>
    <p:sldId id="830" r:id="rId5"/>
    <p:sldId id="555" r:id="rId6"/>
    <p:sldId id="542" r:id="rId7"/>
    <p:sldId id="557" r:id="rId8"/>
    <p:sldId id="558" r:id="rId9"/>
    <p:sldId id="623" r:id="rId10"/>
    <p:sldId id="562" r:id="rId11"/>
    <p:sldId id="563" r:id="rId12"/>
    <p:sldId id="621" r:id="rId13"/>
    <p:sldId id="628" r:id="rId14"/>
    <p:sldId id="642" r:id="rId15"/>
    <p:sldId id="829" r:id="rId16"/>
    <p:sldId id="827" r:id="rId17"/>
    <p:sldId id="826" r:id="rId18"/>
    <p:sldId id="629" r:id="rId19"/>
    <p:sldId id="617" r:id="rId20"/>
    <p:sldId id="831" r:id="rId21"/>
    <p:sldId id="638" r:id="rId22"/>
    <p:sldId id="639" r:id="rId23"/>
    <p:sldId id="832" r:id="rId24"/>
    <p:sldId id="552" r:id="rId25"/>
    <p:sldId id="540" r:id="rId26"/>
    <p:sldId id="630" r:id="rId27"/>
    <p:sldId id="268" r:id="rId28"/>
  </p:sldIdLst>
  <p:sldSz cx="12192000" cy="6858000"/>
  <p:notesSz cx="6858000" cy="9144000"/>
  <p:defaultText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66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10" autoAdjust="0"/>
    <p:restoredTop sz="93792" autoAdjust="0"/>
  </p:normalViewPr>
  <p:slideViewPr>
    <p:cSldViewPr snapToGrid="0" snapToObjects="1">
      <p:cViewPr varScale="1">
        <p:scale>
          <a:sx n="110" d="100"/>
          <a:sy n="110" d="100"/>
        </p:scale>
        <p:origin x="480"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67E48-443D-9944-8D8B-1D72252CE562}" type="datetimeFigureOut">
              <a:rPr lang="fi-FI" smtClean="0"/>
              <a:pPr/>
              <a:t>20.9.2022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i-FI"/>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ED2A2-A47A-8944-B9D1-40C5CDA072A0}" type="slidenum">
              <a:rPr lang="fi-FI" smtClean="0"/>
              <a:pPr/>
              <a:t>‹#›</a:t>
            </a:fld>
            <a:endParaRPr lang="fi-FI"/>
          </a:p>
        </p:txBody>
      </p:sp>
    </p:spTree>
    <p:extLst>
      <p:ext uri="{BB962C8B-B14F-4D97-AF65-F5344CB8AC3E}">
        <p14:creationId xmlns:p14="http://schemas.microsoft.com/office/powerpoint/2010/main" val="13074943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CED2A2-A47A-8944-B9D1-40C5CDA072A0}" type="slidenum">
              <a:rPr lang="fi-FI" smtClean="0"/>
              <a:pPr/>
              <a:t>4</a:t>
            </a:fld>
            <a:endParaRPr lang="fi-FI"/>
          </a:p>
        </p:txBody>
      </p:sp>
    </p:spTree>
    <p:extLst>
      <p:ext uri="{BB962C8B-B14F-4D97-AF65-F5344CB8AC3E}">
        <p14:creationId xmlns:p14="http://schemas.microsoft.com/office/powerpoint/2010/main" val="1405704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TK Otsikkodi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p>
            <a:fld id="{60F0E6CF-AE6A-43B2-A7E4-3F6ECA31B4D4}"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8" name="Content Placeholder 13" descr="gtk-logo_uusi.png">
            <a:extLst>
              <a:ext uri="{FF2B5EF4-FFF2-40B4-BE49-F238E27FC236}">
                <a16:creationId xmlns:a16="http://schemas.microsoft.com/office/drawing/2014/main" id="{D584821D-4C70-4A7D-AFA8-DB56A613F6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175898" y="1047135"/>
            <a:ext cx="7846143" cy="2743200"/>
          </a:xfrm>
          <a:prstGeom prst="rect">
            <a:avLst/>
          </a:prstGeom>
        </p:spPr>
      </p:pic>
      <p:sp>
        <p:nvSpPr>
          <p:cNvPr id="11" name="Otsikko 2">
            <a:extLst>
              <a:ext uri="{FF2B5EF4-FFF2-40B4-BE49-F238E27FC236}">
                <a16:creationId xmlns:a16="http://schemas.microsoft.com/office/drawing/2014/main" id="{B7C22E0A-141E-45DD-ABA8-1FB8F37D7AFC}"/>
              </a:ext>
            </a:extLst>
          </p:cNvPr>
          <p:cNvSpPr>
            <a:spLocks noGrp="1"/>
          </p:cNvSpPr>
          <p:nvPr>
            <p:ph type="title" hasCustomPrompt="1"/>
          </p:nvPr>
        </p:nvSpPr>
        <p:spPr>
          <a:xfrm>
            <a:off x="370904" y="3944224"/>
            <a:ext cx="11456130" cy="959507"/>
          </a:xfrm>
        </p:spPr>
        <p:txBody>
          <a:bodyPr>
            <a:noAutofit/>
          </a:bodyPr>
          <a:lstStyle>
            <a:lvl1pPr algn="ctr">
              <a:defRPr sz="7000"/>
            </a:lvl1pPr>
          </a:lstStyle>
          <a:p>
            <a:r>
              <a:rPr lang="fi-FI" dirty="0"/>
              <a:t>Lisää otsikko</a:t>
            </a:r>
          </a:p>
        </p:txBody>
      </p:sp>
      <p:sp>
        <p:nvSpPr>
          <p:cNvPr id="12" name="Alaotsikko 2">
            <a:extLst>
              <a:ext uri="{FF2B5EF4-FFF2-40B4-BE49-F238E27FC236}">
                <a16:creationId xmlns:a16="http://schemas.microsoft.com/office/drawing/2014/main" id="{AFEF5C23-7708-4E41-8142-0BE8AE9ED00B}"/>
              </a:ext>
            </a:extLst>
          </p:cNvPr>
          <p:cNvSpPr>
            <a:spLocks noGrp="1"/>
          </p:cNvSpPr>
          <p:nvPr>
            <p:ph type="subTitle" idx="1"/>
          </p:nvPr>
        </p:nvSpPr>
        <p:spPr>
          <a:xfrm>
            <a:off x="370903" y="5048018"/>
            <a:ext cx="11456132" cy="1079827"/>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dirty="0"/>
          </a:p>
        </p:txBody>
      </p:sp>
    </p:spTree>
    <p:extLst>
      <p:ext uri="{BB962C8B-B14F-4D97-AF65-F5344CB8AC3E}">
        <p14:creationId xmlns:p14="http://schemas.microsoft.com/office/powerpoint/2010/main" val="251387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dia taustakuvapaikk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p:nvPr>
        </p:nvSpPr>
        <p:spPr>
          <a:xfrm>
            <a:off x="370903" y="1584560"/>
            <a:ext cx="9144000" cy="2387600"/>
          </a:xfrm>
        </p:spPr>
        <p:txBody>
          <a:bodyPr anchor="b"/>
          <a:lstStyle>
            <a:lvl1pPr algn="l">
              <a:defRPr sz="6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95780F01-AC25-4A44-8237-20EC869863F7}"/>
              </a:ext>
            </a:extLst>
          </p:cNvPr>
          <p:cNvSpPr>
            <a:spLocks noGrp="1"/>
          </p:cNvSpPr>
          <p:nvPr>
            <p:ph type="subTitle" idx="1"/>
          </p:nvPr>
        </p:nvSpPr>
        <p:spPr>
          <a:xfrm>
            <a:off x="370903" y="4064235"/>
            <a:ext cx="9144000" cy="1655763"/>
          </a:xfrm>
          <a:prstGeom prst="rect">
            <a:avLst/>
          </a:prstGeom>
        </p:spPr>
        <p:txBody>
          <a:bodyPr/>
          <a:lstStyle>
            <a:lvl1pPr marL="0" indent="0" algn="l">
              <a:buNone/>
              <a:defRPr sz="2400">
                <a:solidFill>
                  <a:schemeClr val="bg1"/>
                </a:solidFill>
                <a:effectLst>
                  <a:outerShdw blurRad="38100" dist="38100" dir="2700000" algn="tl">
                    <a:srgbClr val="000000">
                      <a:alpha val="43137"/>
                    </a:srgb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7FEB98AF-950C-C54D-AAEB-92A01DB39389}"/>
              </a:ext>
            </a:extLst>
          </p:cNvPr>
          <p:cNvSpPr>
            <a:spLocks noGrp="1"/>
          </p:cNvSpPr>
          <p:nvPr>
            <p:ph type="dt" sz="half" idx="10"/>
          </p:nvPr>
        </p:nvSpPr>
        <p:spPr/>
        <p:txBody>
          <a:bodyPr/>
          <a:lstStyle/>
          <a:p>
            <a:fld id="{3FA949AB-6624-49B7-A131-01190823FC96}" type="datetime1">
              <a:rPr lang="fi-FI" smtClean="0"/>
              <a:pPr/>
              <a:t>20.9.2022</a:t>
            </a:fld>
            <a:endParaRPr lang="fi-FI"/>
          </a:p>
        </p:txBody>
      </p:sp>
      <p:sp>
        <p:nvSpPr>
          <p:cNvPr id="5" name="Alatunnisteen paikkamerkki 4">
            <a:extLst>
              <a:ext uri="{FF2B5EF4-FFF2-40B4-BE49-F238E27FC236}">
                <a16:creationId xmlns:a16="http://schemas.microsoft.com/office/drawing/2014/main" id="{5D519C9E-3F72-C146-AA46-FB1E2451E53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10A98D1-4193-6A4B-AE30-6B65BA578E62}"/>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7" name="Picture 6"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9" name="Picture Placeholder 8"/>
          <p:cNvSpPr>
            <a:spLocks noGrp="1"/>
          </p:cNvSpPr>
          <p:nvPr>
            <p:ph type="pic" sz="quarter" idx="13" hasCustomPrompt="1"/>
          </p:nvPr>
        </p:nvSpPr>
        <p:spPr>
          <a:xfrm>
            <a:off x="0" y="1"/>
            <a:ext cx="12192000" cy="6057900"/>
          </a:xfrm>
        </p:spPr>
        <p:txBody>
          <a:bodyPr/>
          <a:lstStyle>
            <a:lvl1pPr marL="0" indent="0">
              <a:buFontTx/>
              <a:buNone/>
              <a:defRPr/>
            </a:lvl1pPr>
          </a:lstStyle>
          <a:p>
            <a:r>
              <a:rPr lang="fi-FI" dirty="0"/>
              <a:t>Lisää taustakuva napsauttamalla kuvaketta keskellä näyttöä. Vie kuva taustalle valitsemalla vaihtoehto  ”Vie taakse” hiiren oikealla näppäimellä. </a:t>
            </a:r>
            <a:br>
              <a:rPr lang="fi-FI" dirty="0"/>
            </a:br>
            <a:r>
              <a:rPr lang="fi-FI" dirty="0"/>
              <a:t>Otsikkotekstit valkoisia, vaihda väri tarvittaessa.</a:t>
            </a:r>
          </a:p>
        </p:txBody>
      </p:sp>
    </p:spTree>
    <p:extLst>
      <p:ext uri="{BB962C8B-B14F-4D97-AF65-F5344CB8AC3E}">
        <p14:creationId xmlns:p14="http://schemas.microsoft.com/office/powerpoint/2010/main" val="416342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dia leveä otsikko, ei kuv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p>
            <a:fld id="{FEC36AE1-51E8-4B01-96B4-45ACFDE63AD4}"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7" name="Picture 6"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leveä otsikko, tausta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p>
            <a:fld id="{8BE0E4BA-B739-4CAF-B837-C9B764385D78}"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7" name="Picture 6"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8" name="Picture Placeholder 8"/>
          <p:cNvSpPr>
            <a:spLocks noGrp="1"/>
          </p:cNvSpPr>
          <p:nvPr>
            <p:ph type="pic" sz="quarter" idx="13" hasCustomPrompt="1"/>
          </p:nvPr>
        </p:nvSpPr>
        <p:spPr>
          <a:xfrm>
            <a:off x="0" y="1"/>
            <a:ext cx="12192000" cy="6057900"/>
          </a:xfrm>
        </p:spPr>
        <p:txBody>
          <a:bodyPr/>
          <a:lstStyle>
            <a:lvl1pPr marL="0" indent="0">
              <a:buFontTx/>
              <a:buNone/>
              <a:defRPr/>
            </a:lvl1pPr>
          </a:lstStyle>
          <a:p>
            <a:r>
              <a:rPr lang="fi-FI" dirty="0"/>
              <a:t>Lisää taustakuva napsauttamalla kuvaketta keskellä näyttöä. Vie kuva taustalle valitsemalla vaihtoehto  ”Vie taakse” hiiren oikealla näppäimellä. </a:t>
            </a:r>
            <a:br>
              <a:rPr lang="fi-FI" dirty="0"/>
            </a:br>
            <a:r>
              <a:rPr lang="fi-FI" dirty="0"/>
              <a:t>Otsikkotekstit valkoisia, vaihda väri tarvittaessa.</a:t>
            </a:r>
          </a:p>
        </p:txBody>
      </p:sp>
    </p:spTree>
    <p:extLst>
      <p:ext uri="{BB962C8B-B14F-4D97-AF65-F5344CB8AC3E}">
        <p14:creationId xmlns:p14="http://schemas.microsoft.com/office/powerpoint/2010/main" val="4137713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dia, brändikuva 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chemeClr val="bg1"/>
                </a:solidFill>
                <a:effectLst/>
              </a:defRPr>
            </a:lvl1pPr>
          </a:lstStyle>
          <a:p>
            <a:fld id="{4D0F22AE-CF9B-4939-B99A-1F0DDACC1A9C}" type="datetime1">
              <a:rPr lang="fi-FI" smtClean="0"/>
              <a:pPr/>
              <a:t>20.9.2022</a:t>
            </a:fld>
            <a:endParaRPr lang="fi-FI" dirty="0"/>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chemeClr val="bg1"/>
                </a:solidFill>
                <a:effectLst/>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chemeClr val="bg1"/>
                </a:solidFill>
              </a:defRPr>
            </a:lvl1pPr>
          </a:lstStyle>
          <a:p>
            <a:fld id="{F0753730-CA77-CA4E-8879-34FB69C671E1}" type="slidenum">
              <a:rPr lang="fi-FI" smtClean="0"/>
              <a:pPr/>
              <a:t>‹#›</a:t>
            </a:fld>
            <a:endParaRPr lang="fi-FI" dirty="0"/>
          </a:p>
        </p:txBody>
      </p:sp>
      <p:pic>
        <p:nvPicPr>
          <p:cNvPr id="8" name="Picture 7" descr="GTK-logo_valkoinen@2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brändikuva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effectLst>
                  <a:outerShdw blurRad="38100" dist="38100" dir="2700000" algn="tl">
                    <a:srgbClr val="000000">
                      <a:alpha val="43137"/>
                    </a:srgbClr>
                  </a:outerShdw>
                </a:effectLst>
              </a:defRPr>
            </a:lvl1pPr>
          </a:lstStyle>
          <a:p>
            <a:fld id="{FC72D728-2548-4B8B-8BE5-96E817DA62BD}"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a:xfrm>
            <a:off x="1416172" y="6362702"/>
            <a:ext cx="4114800" cy="358775"/>
          </a:xfrm>
        </p:spPr>
        <p:txBody>
          <a:bodyPr/>
          <a:lstStyle>
            <a:lvl1pPr>
              <a:defRPr>
                <a:solidFill>
                  <a:srgbClr val="FFFFFF"/>
                </a:solidFill>
                <a:effectLst>
                  <a:outerShdw blurRad="38100" dist="38100" dir="2700000" algn="tl">
                    <a:srgbClr val="000000">
                      <a:alpha val="43137"/>
                    </a:srgbClr>
                  </a:outerShdw>
                </a:effectLst>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a:xfrm>
            <a:off x="11353800" y="371477"/>
            <a:ext cx="473235" cy="358775"/>
          </a:xfrm>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brändikuva 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effectLst>
                  <a:outerShdw blurRad="38100" dist="38100" dir="2700000" algn="tl">
                    <a:srgbClr val="000000">
                      <a:alpha val="43137"/>
                    </a:srgbClr>
                  </a:outerShdw>
                </a:effectLst>
              </a:defRPr>
            </a:lvl1pPr>
          </a:lstStyle>
          <a:p>
            <a:fld id="{4E98DC33-7E76-4474-A204-E1F93E07B108}"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brändikuva harma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effectLst>
                  <a:outerShdw blurRad="38100" dist="38100" dir="2700000" algn="tl">
                    <a:srgbClr val="000000">
                      <a:alpha val="43137"/>
                    </a:srgbClr>
                  </a:outerShdw>
                </a:effectLst>
              </a:defRPr>
            </a:lvl1pPr>
          </a:lstStyle>
          <a:p>
            <a:fld id="{65F0552C-ED89-4E9C-BB6C-8120D68BFD6B}"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vaalea sininen">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tx2"/>
                </a:solidFill>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p>
            <a:fld id="{05662AEE-2307-4ED8-BB4A-A3CB9F59357C}"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2" cstate="print">
            <a:alphaModFix amt="50000"/>
            <a:lum/>
            <a:extLst>
              <a:ext uri="{28A0092B-C50C-407E-A947-70E740481C1C}">
                <a14:useLocalDpi xmlns:a14="http://schemas.microsoft.com/office/drawing/2010/main"/>
              </a:ext>
            </a:extLst>
          </a:blip>
          <a:stretch>
            <a:fillRect/>
          </a:stretch>
        </p:blipFill>
        <p:spPr>
          <a:xfrm>
            <a:off x="10591201" y="6283151"/>
            <a:ext cx="1296035" cy="393941"/>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vihreä">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latin typeface="+mj-l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defRPr>
            </a:lvl1pPr>
          </a:lstStyle>
          <a:p>
            <a:fld id="{DEEDD87F-74DF-487D-B7BA-333A408847B4}"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defRPr>
            </a:lvl1pPr>
          </a:lstStyle>
          <a:p>
            <a:fld id="{F5DF29E7-8BA7-46B3-B5D3-36AE44ED0DB4}" type="datetime1">
              <a:rPr lang="fi-FI" smtClean="0"/>
              <a:pPr/>
              <a:t>20.9.2022</a:t>
            </a:fld>
            <a:endParaRPr lang="fi-FI" dirty="0"/>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taustakuvalla_punainen">
    <p:spTree>
      <p:nvGrpSpPr>
        <p:cNvPr id="1" name=""/>
        <p:cNvGrpSpPr/>
        <p:nvPr/>
      </p:nvGrpSpPr>
      <p:grpSpPr>
        <a:xfrm>
          <a:off x="0" y="0"/>
          <a:ext cx="0" cy="0"/>
          <a:chOff x="0" y="0"/>
          <a:chExt cx="0" cy="0"/>
        </a:xfrm>
      </p:grpSpPr>
      <p:pic>
        <p:nvPicPr>
          <p:cNvPr id="12" name="Picture 11" descr="gtk-ppttausta_004.jpg"/>
          <p:cNvPicPr>
            <a:picLocks noChangeAspect="1"/>
          </p:cNvPicPr>
          <p:nvPr userDrawn="1"/>
        </p:nvPicPr>
        <p:blipFill>
          <a:blip r:embed="rId2"/>
          <a:srcRect t="10648"/>
          <a:stretch>
            <a:fillRect/>
          </a:stretch>
        </p:blipFill>
        <p:spPr>
          <a:xfrm>
            <a:off x="0" y="0"/>
            <a:ext cx="12192000" cy="6127750"/>
          </a:xfrm>
          <a:prstGeom prst="rect">
            <a:avLst/>
          </a:prstGeom>
        </p:spPr>
      </p:pic>
      <p:sp>
        <p:nvSpPr>
          <p:cNvPr id="2" name="Otsikko 1">
            <a:extLst>
              <a:ext uri="{FF2B5EF4-FFF2-40B4-BE49-F238E27FC236}">
                <a16:creationId xmlns:a16="http://schemas.microsoft.com/office/drawing/2014/main" id="{348FE948-F9AF-9F4F-AAA0-35AD5CBB6B1C}"/>
              </a:ext>
            </a:extLst>
          </p:cNvPr>
          <p:cNvSpPr>
            <a:spLocks noGrp="1"/>
          </p:cNvSpPr>
          <p:nvPr>
            <p:ph type="ctrTitle"/>
          </p:nvPr>
        </p:nvSpPr>
        <p:spPr>
          <a:xfrm>
            <a:off x="370903" y="1584560"/>
            <a:ext cx="9144000" cy="2387600"/>
          </a:xfrm>
        </p:spPr>
        <p:txBody>
          <a:bodyPr anchor="b"/>
          <a:lstStyle>
            <a:lvl1pPr algn="l">
              <a:defRPr sz="6000">
                <a:solidFill>
                  <a:schemeClr val="bg1"/>
                </a:solidFill>
                <a:effectLst>
                  <a:outerShdw blurRad="38100" dist="38100" dir="2700000" algn="tl">
                    <a:srgbClr val="000000">
                      <a:alpha val="43137"/>
                    </a:srgbClr>
                  </a:outerShdw>
                </a:effectLst>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95780F01-AC25-4A44-8237-20EC869863F7}"/>
              </a:ext>
            </a:extLst>
          </p:cNvPr>
          <p:cNvSpPr>
            <a:spLocks noGrp="1"/>
          </p:cNvSpPr>
          <p:nvPr>
            <p:ph type="subTitle" idx="1"/>
          </p:nvPr>
        </p:nvSpPr>
        <p:spPr>
          <a:xfrm>
            <a:off x="370903" y="4064235"/>
            <a:ext cx="9144000" cy="1655763"/>
          </a:xfrm>
          <a:prstGeom prst="rect">
            <a:avLst/>
          </a:prstGeom>
        </p:spPr>
        <p:txBody>
          <a:bodyPr/>
          <a:lstStyle>
            <a:lvl1pPr marL="0" indent="0" algn="l">
              <a:buNone/>
              <a:defRPr sz="2400">
                <a:solidFill>
                  <a:schemeClr val="bg1"/>
                </a:solidFill>
                <a:effectLst>
                  <a:outerShdw blurRad="38100" dist="38100" dir="2700000" algn="tl">
                    <a:srgbClr val="000000">
                      <a:alpha val="43137"/>
                    </a:srgb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7FEB98AF-950C-C54D-AAEB-92A01DB39389}"/>
              </a:ext>
            </a:extLst>
          </p:cNvPr>
          <p:cNvSpPr>
            <a:spLocks noGrp="1"/>
          </p:cNvSpPr>
          <p:nvPr>
            <p:ph type="dt" sz="half" idx="10"/>
          </p:nvPr>
        </p:nvSpPr>
        <p:spPr>
          <a:effectLst>
            <a:outerShdw blurRad="31750" dist="12700" dir="2700000" algn="tl" rotWithShape="0">
              <a:srgbClr val="000000">
                <a:alpha val="68000"/>
              </a:srgbClr>
            </a:outerShdw>
          </a:effectLst>
        </p:spPr>
        <p:txBody>
          <a:bodyPr/>
          <a:lstStyle>
            <a:lvl1pPr>
              <a:defRPr>
                <a:solidFill>
                  <a:schemeClr val="bg1"/>
                </a:solidFill>
              </a:defRPr>
            </a:lvl1pPr>
          </a:lstStyle>
          <a:p>
            <a:fld id="{3FA949AB-6624-49B7-A131-01190823FC96}" type="datetime1">
              <a:rPr lang="fi-FI" smtClean="0"/>
              <a:pPr/>
              <a:t>20.9.2022</a:t>
            </a:fld>
            <a:endParaRPr lang="fi-FI"/>
          </a:p>
        </p:txBody>
      </p:sp>
      <p:sp>
        <p:nvSpPr>
          <p:cNvPr id="5" name="Alatunnisteen paikkamerkki 4">
            <a:extLst>
              <a:ext uri="{FF2B5EF4-FFF2-40B4-BE49-F238E27FC236}">
                <a16:creationId xmlns:a16="http://schemas.microsoft.com/office/drawing/2014/main" id="{5D519C9E-3F72-C146-AA46-FB1E2451E533}"/>
              </a:ext>
            </a:extLst>
          </p:cNvPr>
          <p:cNvSpPr>
            <a:spLocks noGrp="1"/>
          </p:cNvSpPr>
          <p:nvPr>
            <p:ph type="ftr" sz="quarter" idx="11"/>
          </p:nvPr>
        </p:nvSpPr>
        <p:spPr>
          <a:effectLst>
            <a:outerShdw blurRad="31750" dist="12700" dir="2700000" algn="tl" rotWithShape="0">
              <a:srgbClr val="000000">
                <a:alpha val="68000"/>
              </a:srgbClr>
            </a:outerShdw>
          </a:effectLst>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910A98D1-4193-6A4B-AE30-6B65BA578E62}"/>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9" name="Picture 8" descr="GTK-logo_varit@2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4163426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defRPr>
            </a:lvl1pPr>
          </a:lstStyle>
          <a:p>
            <a:fld id="{E2326003-C086-4D54-BD2B-4ECF11B8EC2F}"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dia, harma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64BDC-8663-0A47-99CA-FD94CF9223EC}"/>
              </a:ext>
            </a:extLst>
          </p:cNvPr>
          <p:cNvSpPr>
            <a:spLocks noGrp="1"/>
          </p:cNvSpPr>
          <p:nvPr>
            <p:ph type="title"/>
          </p:nvPr>
        </p:nvSpPr>
        <p:spPr>
          <a:xfrm>
            <a:off x="370901" y="1709740"/>
            <a:ext cx="11133771" cy="2852737"/>
          </a:xfrm>
        </p:spPr>
        <p:txBody>
          <a:bodyPr anchor="ctr">
            <a:normAutofit/>
          </a:bodyPr>
          <a:lstStyle>
            <a:lvl1pPr>
              <a:defRPr sz="7000">
                <a:solidFill>
                  <a:schemeClr val="bg1"/>
                </a:solidFill>
                <a:latin typeface="+mj-lt"/>
              </a:defRPr>
            </a:lvl1pPr>
          </a:lstStyle>
          <a:p>
            <a:r>
              <a:rPr lang="en-US"/>
              <a:t>Click to edit Master title style</a:t>
            </a:r>
            <a:endParaRPr lang="fi-FI" dirty="0"/>
          </a:p>
        </p:txBody>
      </p:sp>
      <p:sp>
        <p:nvSpPr>
          <p:cNvPr id="4" name="Päivämäärän paikkamerkki 3">
            <a:extLst>
              <a:ext uri="{FF2B5EF4-FFF2-40B4-BE49-F238E27FC236}">
                <a16:creationId xmlns:a16="http://schemas.microsoft.com/office/drawing/2014/main" id="{C67B919A-DF4F-9F41-8439-E1D86C9CFD47}"/>
              </a:ext>
            </a:extLst>
          </p:cNvPr>
          <p:cNvSpPr>
            <a:spLocks noGrp="1"/>
          </p:cNvSpPr>
          <p:nvPr>
            <p:ph type="dt" sz="half" idx="10"/>
          </p:nvPr>
        </p:nvSpPr>
        <p:spPr/>
        <p:txBody>
          <a:bodyPr/>
          <a:lstStyle>
            <a:lvl1pPr>
              <a:defRPr>
                <a:solidFill>
                  <a:srgbClr val="FFFFFF"/>
                </a:solidFill>
              </a:defRPr>
            </a:lvl1pPr>
          </a:lstStyle>
          <a:p>
            <a:fld id="{EEC8DC5A-0E43-4B53-8F24-C52FF1C971C4}" type="datetime1">
              <a:rPr lang="fi-FI" smtClean="0"/>
              <a:pPr/>
              <a:t>20.9.2022</a:t>
            </a:fld>
            <a:endParaRPr lang="fi-FI"/>
          </a:p>
        </p:txBody>
      </p:sp>
      <p:sp>
        <p:nvSpPr>
          <p:cNvPr id="5" name="Alatunnisteen paikkamerkki 4">
            <a:extLst>
              <a:ext uri="{FF2B5EF4-FFF2-40B4-BE49-F238E27FC236}">
                <a16:creationId xmlns:a16="http://schemas.microsoft.com/office/drawing/2014/main" id="{C531F91F-FEC1-124C-90B2-A31D6691B297}"/>
              </a:ext>
            </a:extLst>
          </p:cNvPr>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a:extLst>
              <a:ext uri="{FF2B5EF4-FFF2-40B4-BE49-F238E27FC236}">
                <a16:creationId xmlns:a16="http://schemas.microsoft.com/office/drawing/2014/main" id="{A0CA0E0D-C50E-9847-86D5-23E653878DFE}"/>
              </a:ext>
            </a:extLst>
          </p:cNvPr>
          <p:cNvSpPr>
            <a:spLocks noGrp="1"/>
          </p:cNvSpPr>
          <p:nvPr>
            <p:ph type="sldNum" sz="quarter" idx="12"/>
          </p:nvPr>
        </p:nvSpPr>
        <p:spPr/>
        <p:txBody>
          <a:bodyPr/>
          <a:lstStyle>
            <a:lvl1pPr>
              <a:defRPr>
                <a:solidFill>
                  <a:srgbClr val="FFFFFF"/>
                </a:solidFill>
              </a:defRPr>
            </a:lvl1pPr>
          </a:lstStyle>
          <a:p>
            <a:fld id="{F0753730-CA77-CA4E-8879-34FB69C671E1}" type="slidenum">
              <a:rPr lang="fi-FI" smtClean="0"/>
              <a:pPr/>
              <a:t>‹#›</a:t>
            </a:fld>
            <a:endParaRPr lang="fi-FI"/>
          </a:p>
        </p:txBody>
      </p:sp>
      <p:pic>
        <p:nvPicPr>
          <p:cNvPr id="8" name="Picture 7" descr="GTK-logo_valkoinen@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4137713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Yksi palsta, puolikas kuva vas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6210462" y="365125"/>
            <a:ext cx="5616573" cy="1325563"/>
          </a:xfrm>
        </p:spPr>
        <p:txBody>
          <a:bodyPr>
            <a:normAutofit/>
          </a:bodyPr>
          <a:lstStyle>
            <a:lvl1pPr>
              <a:defRPr sz="32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7C5858BA-633D-48B6-97A1-8150C3E09F0A}"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6211035" y="1831977"/>
            <a:ext cx="5616000"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icture Placeholder 9"/>
          <p:cNvSpPr>
            <a:spLocks noGrp="1"/>
          </p:cNvSpPr>
          <p:nvPr>
            <p:ph type="pic" sz="quarter" idx="14"/>
          </p:nvPr>
        </p:nvSpPr>
        <p:spPr>
          <a:xfrm>
            <a:off x="1" y="0"/>
            <a:ext cx="5976937" cy="6858000"/>
          </a:xfrm>
        </p:spPr>
        <p:txBody>
          <a:bodyPr/>
          <a:lstStyle>
            <a:lvl1pPr marL="0" indent="0">
              <a:buFontTx/>
              <a:buNone/>
              <a:defRPr/>
            </a:lvl1pPr>
          </a:lstStyle>
          <a:p>
            <a:r>
              <a:rPr lang="en-US"/>
              <a:t>Click icon to add picture</a:t>
            </a:r>
            <a:endParaRPr lang="fi-FI" dirty="0"/>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2841260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Yksi palsta, puolikas kuva oik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3" y="365125"/>
            <a:ext cx="5616573" cy="1325563"/>
          </a:xfrm>
        </p:spPr>
        <p:txBody>
          <a:bodyPr>
            <a:normAutofit/>
          </a:bodyPr>
          <a:lstStyle>
            <a:lvl1pPr>
              <a:defRPr sz="32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19E09392-0D54-468C-9E37-F99D85C38874}"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371475" y="1831977"/>
            <a:ext cx="5616000"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0" name="Picture Placeholder 9"/>
          <p:cNvSpPr>
            <a:spLocks noGrp="1"/>
          </p:cNvSpPr>
          <p:nvPr>
            <p:ph type="pic" sz="quarter" idx="14"/>
          </p:nvPr>
        </p:nvSpPr>
        <p:spPr>
          <a:xfrm>
            <a:off x="6215065" y="0"/>
            <a:ext cx="5976937" cy="6858000"/>
          </a:xfrm>
        </p:spPr>
        <p:txBody>
          <a:bodyPr/>
          <a:lstStyle>
            <a:lvl1pPr marL="0" indent="0">
              <a:buFontTx/>
              <a:buNone/>
              <a:defRPr/>
            </a:lvl1pPr>
          </a:lstStyle>
          <a:p>
            <a:r>
              <a:rPr lang="en-US"/>
              <a:t>Click icon to add picture</a:t>
            </a:r>
            <a:endParaRPr lang="fi-FI" dirty="0"/>
          </a:p>
        </p:txBody>
      </p:sp>
      <p:pic>
        <p:nvPicPr>
          <p:cNvPr id="14" name="Picture 13" descr="GTK-logo_valkoinen@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201" y="6282000"/>
            <a:ext cx="1296035" cy="396240"/>
          </a:xfrm>
          <a:prstGeom prst="rect">
            <a:avLst/>
          </a:prstGeom>
        </p:spPr>
      </p:pic>
    </p:spTree>
    <p:extLst>
      <p:ext uri="{BB962C8B-B14F-4D97-AF65-F5344CB8AC3E}">
        <p14:creationId xmlns:p14="http://schemas.microsoft.com/office/powerpoint/2010/main" val="284126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Yksi palsta, 1/3 kuva vase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70903"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448B8C98-AB09-42E7-9C08-C1E171C3AA65}"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1" name="Picture Placeholder 9">
            <a:extLst>
              <a:ext uri="{FF2B5EF4-FFF2-40B4-BE49-F238E27FC236}">
                <a16:creationId xmlns:a16="http://schemas.microsoft.com/office/drawing/2014/main" id="{7D99CF70-E5EA-4D4A-91A3-638C3C09BE16}"/>
              </a:ext>
            </a:extLst>
          </p:cNvPr>
          <p:cNvSpPr>
            <a:spLocks noGrp="1"/>
          </p:cNvSpPr>
          <p:nvPr>
            <p:ph type="pic" sz="quarter" idx="14"/>
          </p:nvPr>
        </p:nvSpPr>
        <p:spPr>
          <a:xfrm>
            <a:off x="7507035" y="1831973"/>
            <a:ext cx="4320000" cy="4320000"/>
          </a:xfrm>
        </p:spPr>
        <p:txBody>
          <a:bodyPr/>
          <a:lstStyle>
            <a:lvl1pPr marL="0" indent="0">
              <a:buFontTx/>
              <a:buNone/>
              <a:defRPr/>
            </a:lvl1pPr>
          </a:lstStyle>
          <a:p>
            <a:r>
              <a:rPr lang="en-US"/>
              <a:t>Click icon to add picture</a:t>
            </a:r>
            <a:endParaRPr lang="fi-FI" dirty="0"/>
          </a:p>
        </p:txBody>
      </p:sp>
    </p:spTree>
    <p:extLst>
      <p:ext uri="{BB962C8B-B14F-4D97-AF65-F5344CB8AC3E}">
        <p14:creationId xmlns:p14="http://schemas.microsoft.com/office/powerpoint/2010/main" val="2841260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Yksi palsta, 1/3 kuva vas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448B8C98-AB09-42E7-9C08-C1E171C3AA65}"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5156767"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1" name="Picture Placeholder 9">
            <a:extLst>
              <a:ext uri="{FF2B5EF4-FFF2-40B4-BE49-F238E27FC236}">
                <a16:creationId xmlns:a16="http://schemas.microsoft.com/office/drawing/2014/main" id="{7D99CF70-E5EA-4D4A-91A3-638C3C09BE16}"/>
              </a:ext>
            </a:extLst>
          </p:cNvPr>
          <p:cNvSpPr>
            <a:spLocks noGrp="1"/>
          </p:cNvSpPr>
          <p:nvPr>
            <p:ph type="pic" sz="quarter" idx="14"/>
          </p:nvPr>
        </p:nvSpPr>
        <p:spPr>
          <a:xfrm>
            <a:off x="370903" y="1831973"/>
            <a:ext cx="4320000" cy="4320000"/>
          </a:xfrm>
        </p:spPr>
        <p:txBody>
          <a:bodyPr/>
          <a:lstStyle>
            <a:lvl1pPr marL="0" indent="0">
              <a:buFontTx/>
              <a:buNone/>
              <a:defRPr/>
            </a:lvl1pPr>
          </a:lstStyle>
          <a:p>
            <a:r>
              <a:rPr lang="en-US"/>
              <a:t>Click icon to add picture</a:t>
            </a:r>
            <a:endParaRPr lang="fi-FI" dirty="0"/>
          </a:p>
        </p:txBody>
      </p:sp>
    </p:spTree>
    <p:extLst>
      <p:ext uri="{BB962C8B-B14F-4D97-AF65-F5344CB8AC3E}">
        <p14:creationId xmlns:p14="http://schemas.microsoft.com/office/powerpoint/2010/main" val="2841260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apaa asettelu">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3DEB703C-BC05-4242-8D75-B3BDF2BD0C27}"/>
              </a:ext>
            </a:extLst>
          </p:cNvPr>
          <p:cNvSpPr>
            <a:spLocks noGrp="1"/>
          </p:cNvSpPr>
          <p:nvPr>
            <p:ph type="pic" sz="quarter" idx="10" hasCustomPrompt="1"/>
          </p:nvPr>
        </p:nvSpPr>
        <p:spPr>
          <a:xfrm>
            <a:off x="7872000" y="0"/>
            <a:ext cx="4320000" cy="4320000"/>
          </a:xfrm>
          <a:ln>
            <a:solidFill>
              <a:schemeClr val="bg1">
                <a:alpha val="0"/>
              </a:schemeClr>
            </a:solidFill>
          </a:ln>
        </p:spPr>
        <p:txBody>
          <a:bodyPr anchor="ctr" anchorCtr="0"/>
          <a:lstStyle>
            <a:lvl1pPr marL="0" indent="0" algn="ctr">
              <a:buFont typeface="Arial" panose="020B0604020202020204" pitchFamily="34" charset="0"/>
              <a:buNone/>
              <a:defRPr/>
            </a:lvl1pPr>
          </a:lstStyle>
          <a:p>
            <a:r>
              <a:rPr lang="fi-FI" dirty="0"/>
              <a:t>Lisää kuva ja </a:t>
            </a:r>
            <a:br>
              <a:rPr lang="fi-FI" dirty="0"/>
            </a:br>
            <a:r>
              <a:rPr lang="fi-FI" dirty="0"/>
              <a:t>rajaa tarvittaessa</a:t>
            </a:r>
          </a:p>
        </p:txBody>
      </p:sp>
      <p:sp>
        <p:nvSpPr>
          <p:cNvPr id="5" name="Otsikko 4">
            <a:extLst>
              <a:ext uri="{FF2B5EF4-FFF2-40B4-BE49-F238E27FC236}">
                <a16:creationId xmlns:a16="http://schemas.microsoft.com/office/drawing/2014/main" id="{421F31C4-74E8-4378-83A6-8ECA8B7DA8AF}"/>
              </a:ext>
            </a:extLst>
          </p:cNvPr>
          <p:cNvSpPr>
            <a:spLocks noGrp="1"/>
          </p:cNvSpPr>
          <p:nvPr>
            <p:ph type="title"/>
          </p:nvPr>
        </p:nvSpPr>
        <p:spPr>
          <a:xfrm>
            <a:off x="370902" y="365125"/>
            <a:ext cx="7501098" cy="1325563"/>
          </a:xfrm>
        </p:spPr>
        <p:txBody>
          <a:bodyPr/>
          <a:lstStyle/>
          <a:p>
            <a:r>
              <a:rPr lang="en-US"/>
              <a:t>Click to edit Master title style</a:t>
            </a:r>
            <a:endParaRPr lang="fi-FI" dirty="0"/>
          </a:p>
        </p:txBody>
      </p:sp>
      <p:sp>
        <p:nvSpPr>
          <p:cNvPr id="7" name="Tekstin paikkamerkki 10">
            <a:extLst>
              <a:ext uri="{FF2B5EF4-FFF2-40B4-BE49-F238E27FC236}">
                <a16:creationId xmlns:a16="http://schemas.microsoft.com/office/drawing/2014/main" id="{A918D6A5-0298-498D-8C51-F036E08A84F2}"/>
              </a:ext>
            </a:extLst>
          </p:cNvPr>
          <p:cNvSpPr>
            <a:spLocks noGrp="1"/>
          </p:cNvSpPr>
          <p:nvPr>
            <p:ph type="body" sz="quarter" idx="11"/>
          </p:nvPr>
        </p:nvSpPr>
        <p:spPr>
          <a:xfrm>
            <a:off x="838201" y="1787238"/>
            <a:ext cx="7033799" cy="4236339"/>
          </a:xfrm>
        </p:spPr>
        <p:txBody>
          <a:bodyPr>
            <a:normAutofit/>
          </a:bodyPr>
          <a:lstStyle>
            <a:lvl1pPr marL="0" indent="0">
              <a:buFontTx/>
              <a:buNone/>
              <a:defRPr sz="5000" i="1"/>
            </a:lvl1pPr>
          </a:lstStyle>
          <a:p>
            <a:pPr lvl="0"/>
            <a:r>
              <a:rPr lang="en-US"/>
              <a:t>Click to edit Master text styles</a:t>
            </a:r>
          </a:p>
        </p:txBody>
      </p:sp>
      <p:pic>
        <p:nvPicPr>
          <p:cNvPr id="6" name="Picture 5"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3582780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ksi palsta, 1/3 vaalea sininen">
    <p:spTree>
      <p:nvGrpSpPr>
        <p:cNvPr id="1" name=""/>
        <p:cNvGrpSpPr/>
        <p:nvPr/>
      </p:nvGrpSpPr>
      <p:grpSpPr>
        <a:xfrm>
          <a:off x="0" y="0"/>
          <a:ext cx="0" cy="0"/>
          <a:chOff x="0" y="0"/>
          <a:chExt cx="0" cy="0"/>
        </a:xfrm>
      </p:grpSpPr>
      <p:sp>
        <p:nvSpPr>
          <p:cNvPr id="11" name="Rectangle 10"/>
          <p:cNvSpPr/>
          <p:nvPr userDrawn="1"/>
        </p:nvSpPr>
        <p:spPr>
          <a:xfrm>
            <a:off x="370901" y="1831975"/>
            <a:ext cx="4464067" cy="431482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0768FB12-5E1C-437C-AFBE-C90D646F2F96}"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5156767"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2" name="Isosceles Triangle 11"/>
          <p:cNvSpPr/>
          <p:nvPr userDrawn="1"/>
        </p:nvSpPr>
        <p:spPr>
          <a:xfrm rot="5400000">
            <a:off x="4731571" y="2616201"/>
            <a:ext cx="456692" cy="393700"/>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4" name="Sisällön paikkamerkki 3">
            <a:extLst>
              <a:ext uri="{FF2B5EF4-FFF2-40B4-BE49-F238E27FC236}">
                <a16:creationId xmlns:a16="http://schemas.microsoft.com/office/drawing/2014/main" id="{763B77DC-32A1-426D-B1B3-A88E888391A2}"/>
              </a:ext>
            </a:extLst>
          </p:cNvPr>
          <p:cNvSpPr>
            <a:spLocks noGrp="1"/>
          </p:cNvSpPr>
          <p:nvPr>
            <p:ph sz="quarter" idx="14" hasCustomPrompt="1"/>
          </p:nvPr>
        </p:nvSpPr>
        <p:spPr>
          <a:xfrm>
            <a:off x="800180" y="2156346"/>
            <a:ext cx="3641088" cy="3603173"/>
          </a:xfrm>
        </p:spPr>
        <p:txBody>
          <a:bodyPr>
            <a:normAutofit/>
          </a:bodyPr>
          <a:lstStyle>
            <a:lvl1pPr marL="0" indent="0">
              <a:buFontTx/>
              <a:buNone/>
              <a:defRPr sz="2000"/>
            </a:lvl1pPr>
          </a:lstStyle>
          <a:p>
            <a:pPr lvl="0"/>
            <a:r>
              <a:rPr lang="fi-FI" dirty="0"/>
              <a:t>Korostusalueeseen esityskohtainen teksti, ikoni tai muu vastaava. Poista kehys jos et tarvitse.</a:t>
            </a:r>
          </a:p>
        </p:txBody>
      </p:sp>
    </p:spTree>
    <p:extLst>
      <p:ext uri="{BB962C8B-B14F-4D97-AF65-F5344CB8AC3E}">
        <p14:creationId xmlns:p14="http://schemas.microsoft.com/office/powerpoint/2010/main" val="2841260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ksi palsta, 1/3 vihreä">
    <p:spTree>
      <p:nvGrpSpPr>
        <p:cNvPr id="1" name=""/>
        <p:cNvGrpSpPr/>
        <p:nvPr/>
      </p:nvGrpSpPr>
      <p:grpSpPr>
        <a:xfrm>
          <a:off x="0" y="0"/>
          <a:ext cx="0" cy="0"/>
          <a:chOff x="0" y="0"/>
          <a:chExt cx="0" cy="0"/>
        </a:xfrm>
      </p:grpSpPr>
      <p:sp>
        <p:nvSpPr>
          <p:cNvPr id="11" name="Rectangle 10"/>
          <p:cNvSpPr/>
          <p:nvPr userDrawn="1"/>
        </p:nvSpPr>
        <p:spPr>
          <a:xfrm>
            <a:off x="370901" y="1831975"/>
            <a:ext cx="4464067" cy="431482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75534DF5-952A-4616-8093-3F6BB048F599}"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5156767"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2" name="Isosceles Triangle 11"/>
          <p:cNvSpPr/>
          <p:nvPr userDrawn="1"/>
        </p:nvSpPr>
        <p:spPr>
          <a:xfrm rot="5400000">
            <a:off x="4731571" y="2616201"/>
            <a:ext cx="456692" cy="393700"/>
          </a:xfrm>
          <a:prstGeom prst="triangl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10" name="Sisällön paikkamerkki 3">
            <a:extLst>
              <a:ext uri="{FF2B5EF4-FFF2-40B4-BE49-F238E27FC236}">
                <a16:creationId xmlns:a16="http://schemas.microsoft.com/office/drawing/2014/main" id="{C68C6AA6-FE7E-4F11-9EEC-83ED2FD69D09}"/>
              </a:ext>
            </a:extLst>
          </p:cNvPr>
          <p:cNvSpPr>
            <a:spLocks noGrp="1"/>
          </p:cNvSpPr>
          <p:nvPr>
            <p:ph sz="quarter" idx="14" hasCustomPrompt="1"/>
          </p:nvPr>
        </p:nvSpPr>
        <p:spPr>
          <a:xfrm>
            <a:off x="800180" y="2156346"/>
            <a:ext cx="3641088" cy="3603173"/>
          </a:xfrm>
        </p:spPr>
        <p:txBody>
          <a:bodyPr>
            <a:normAutofit/>
          </a:bodyPr>
          <a:lstStyle>
            <a:lvl1pPr marL="0" indent="0">
              <a:buFontTx/>
              <a:buNone/>
              <a:defRPr sz="2000"/>
            </a:lvl1pPr>
          </a:lstStyle>
          <a:p>
            <a:pPr lvl="0"/>
            <a:r>
              <a:rPr lang="fi-FI" dirty="0"/>
              <a:t>Korostusalueeseen esityskohtainen teksti, ikoni tai muu vastaava. Poista kehys jos et tarvitse.</a:t>
            </a:r>
          </a:p>
        </p:txBody>
      </p:sp>
    </p:spTree>
    <p:extLst>
      <p:ext uri="{BB962C8B-B14F-4D97-AF65-F5344CB8AC3E}">
        <p14:creationId xmlns:p14="http://schemas.microsoft.com/office/powerpoint/2010/main" val="2841260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ksi palsta, 1/3 sininen">
    <p:spTree>
      <p:nvGrpSpPr>
        <p:cNvPr id="1" name=""/>
        <p:cNvGrpSpPr/>
        <p:nvPr/>
      </p:nvGrpSpPr>
      <p:grpSpPr>
        <a:xfrm>
          <a:off x="0" y="0"/>
          <a:ext cx="0" cy="0"/>
          <a:chOff x="0" y="0"/>
          <a:chExt cx="0" cy="0"/>
        </a:xfrm>
      </p:grpSpPr>
      <p:sp>
        <p:nvSpPr>
          <p:cNvPr id="11" name="Rectangle 10"/>
          <p:cNvSpPr/>
          <p:nvPr userDrawn="1"/>
        </p:nvSpPr>
        <p:spPr>
          <a:xfrm>
            <a:off x="370901" y="1831975"/>
            <a:ext cx="4464067" cy="4314824"/>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8CB14357-E9EC-4500-A7CF-65D0D61C35B8}"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5156767"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2" name="Isosceles Triangle 11"/>
          <p:cNvSpPr/>
          <p:nvPr userDrawn="1"/>
        </p:nvSpPr>
        <p:spPr>
          <a:xfrm rot="5400000">
            <a:off x="4731571" y="2616201"/>
            <a:ext cx="456692" cy="393700"/>
          </a:xfrm>
          <a:prstGeom prs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10" name="Sisällön paikkamerkki 3">
            <a:extLst>
              <a:ext uri="{FF2B5EF4-FFF2-40B4-BE49-F238E27FC236}">
                <a16:creationId xmlns:a16="http://schemas.microsoft.com/office/drawing/2014/main" id="{B3183A3A-F1F2-4363-B95A-6D8AABDCD536}"/>
              </a:ext>
            </a:extLst>
          </p:cNvPr>
          <p:cNvSpPr>
            <a:spLocks noGrp="1"/>
          </p:cNvSpPr>
          <p:nvPr>
            <p:ph sz="quarter" idx="14" hasCustomPrompt="1"/>
          </p:nvPr>
        </p:nvSpPr>
        <p:spPr>
          <a:xfrm>
            <a:off x="800180" y="2156346"/>
            <a:ext cx="3641088" cy="3603173"/>
          </a:xfrm>
        </p:spPr>
        <p:txBody>
          <a:bodyPr>
            <a:normAutofit/>
          </a:bodyPr>
          <a:lstStyle>
            <a:lvl1pPr marL="0" indent="0">
              <a:buFontTx/>
              <a:buNone/>
              <a:defRPr sz="2000"/>
            </a:lvl1pPr>
          </a:lstStyle>
          <a:p>
            <a:pPr lvl="0"/>
            <a:r>
              <a:rPr lang="fi-FI" dirty="0"/>
              <a:t>Korostusalueeseen esityskohtainen teksti, ikoni tai muu vastaava. Poista kehys jos et tarvitse.</a:t>
            </a:r>
          </a:p>
        </p:txBody>
      </p:sp>
    </p:spTree>
    <p:extLst>
      <p:ext uri="{BB962C8B-B14F-4D97-AF65-F5344CB8AC3E}">
        <p14:creationId xmlns:p14="http://schemas.microsoft.com/office/powerpoint/2010/main" val="284126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normaali">
    <p:spTree>
      <p:nvGrpSpPr>
        <p:cNvPr id="1" name=""/>
        <p:cNvGrpSpPr/>
        <p:nvPr/>
      </p:nvGrpSpPr>
      <p:grpSpPr>
        <a:xfrm>
          <a:off x="0" y="0"/>
          <a:ext cx="0" cy="0"/>
          <a:chOff x="0" y="0"/>
          <a:chExt cx="0" cy="0"/>
        </a:xfrm>
      </p:grpSpPr>
      <p:pic>
        <p:nvPicPr>
          <p:cNvPr id="9" name="Picture 8"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3" name="Alatunnisteen paikkamerkki 4">
            <a:extLst>
              <a:ext uri="{FF2B5EF4-FFF2-40B4-BE49-F238E27FC236}">
                <a16:creationId xmlns:a16="http://schemas.microsoft.com/office/drawing/2014/main" id="{244C4EDF-27E4-421B-91EA-430CC09AD1BE}"/>
              </a:ext>
            </a:extLst>
          </p:cNvPr>
          <p:cNvSpPr>
            <a:spLocks noGrp="1"/>
          </p:cNvSpPr>
          <p:nvPr>
            <p:ph type="ftr" sz="quarter" idx="11"/>
          </p:nvPr>
        </p:nvSpPr>
        <p:spPr>
          <a:xfrm>
            <a:off x="1416172" y="6356351"/>
            <a:ext cx="4114800" cy="365125"/>
          </a:xfrm>
        </p:spPr>
        <p:txBody>
          <a:bodyPr/>
          <a:lstStyle/>
          <a:p>
            <a:endParaRPr lang="fi-FI" dirty="0"/>
          </a:p>
        </p:txBody>
      </p:sp>
      <p:sp>
        <p:nvSpPr>
          <p:cNvPr id="12" name="Päivämäärän paikkamerkki 3">
            <a:extLst>
              <a:ext uri="{FF2B5EF4-FFF2-40B4-BE49-F238E27FC236}">
                <a16:creationId xmlns:a16="http://schemas.microsoft.com/office/drawing/2014/main" id="{4AB77054-DF0D-4428-992C-876FEDE8A03B}"/>
              </a:ext>
            </a:extLst>
          </p:cNvPr>
          <p:cNvSpPr>
            <a:spLocks noGrp="1"/>
          </p:cNvSpPr>
          <p:nvPr>
            <p:ph type="dt" sz="half" idx="10"/>
          </p:nvPr>
        </p:nvSpPr>
        <p:spPr>
          <a:xfrm>
            <a:off x="370904" y="6356351"/>
            <a:ext cx="831721" cy="365125"/>
          </a:xfrm>
        </p:spPr>
        <p:txBody>
          <a:bodyPr/>
          <a:lstStyle/>
          <a:p>
            <a:fld id="{FEAB4746-AAD7-4801-8CD9-A98B7CFEDE8C}" type="datetime1">
              <a:rPr lang="fi-FI" smtClean="0"/>
              <a:pPr/>
              <a:t>20.9.2022</a:t>
            </a:fld>
            <a:endParaRPr lang="fi-FI"/>
          </a:p>
        </p:txBody>
      </p:sp>
      <p:sp>
        <p:nvSpPr>
          <p:cNvPr id="14" name="Dian numeron paikkamerkki 5">
            <a:extLst>
              <a:ext uri="{FF2B5EF4-FFF2-40B4-BE49-F238E27FC236}">
                <a16:creationId xmlns:a16="http://schemas.microsoft.com/office/drawing/2014/main" id="{E3E6891F-A287-4472-BA61-1CD656E687BE}"/>
              </a:ext>
            </a:extLst>
          </p:cNvPr>
          <p:cNvSpPr>
            <a:spLocks noGrp="1"/>
          </p:cNvSpPr>
          <p:nvPr>
            <p:ph type="sldNum" sz="quarter" idx="12"/>
          </p:nvPr>
        </p:nvSpPr>
        <p:spPr>
          <a:xfrm>
            <a:off x="11353800" y="365126"/>
            <a:ext cx="473235" cy="365125"/>
          </a:xfrm>
        </p:spPr>
        <p:txBody>
          <a:bodyPr/>
          <a:lstStyle/>
          <a:p>
            <a:fld id="{F0753730-CA77-CA4E-8879-34FB69C671E1}" type="slidenum">
              <a:rPr lang="fi-FI" smtClean="0"/>
              <a:pPr/>
              <a:t>‹#›</a:t>
            </a:fld>
            <a:endParaRPr lang="fi-FI"/>
          </a:p>
        </p:txBody>
      </p:sp>
      <p:sp>
        <p:nvSpPr>
          <p:cNvPr id="15" name="Otsikko 1">
            <a:extLst>
              <a:ext uri="{FF2B5EF4-FFF2-40B4-BE49-F238E27FC236}">
                <a16:creationId xmlns:a16="http://schemas.microsoft.com/office/drawing/2014/main" id="{60C28E2E-6D26-4C90-9A86-D1270E739A06}"/>
              </a:ext>
            </a:extLst>
          </p:cNvPr>
          <p:cNvSpPr>
            <a:spLocks noGrp="1"/>
          </p:cNvSpPr>
          <p:nvPr>
            <p:ph type="title"/>
          </p:nvPr>
        </p:nvSpPr>
        <p:spPr>
          <a:xfrm>
            <a:off x="370901" y="365125"/>
            <a:ext cx="10982899" cy="1325563"/>
          </a:xfrm>
        </p:spPr>
        <p:txBody>
          <a:bodyPr/>
          <a:lstStyle/>
          <a:p>
            <a:r>
              <a:rPr lang="en-US"/>
              <a:t>Click to edit Master title style</a:t>
            </a:r>
            <a:endParaRPr lang="fi-FI" dirty="0"/>
          </a:p>
        </p:txBody>
      </p:sp>
      <p:sp>
        <p:nvSpPr>
          <p:cNvPr id="8" name="Sisällön paikkamerkki 6">
            <a:extLst>
              <a:ext uri="{FF2B5EF4-FFF2-40B4-BE49-F238E27FC236}">
                <a16:creationId xmlns:a16="http://schemas.microsoft.com/office/drawing/2014/main" id="{CDFE6889-5E2F-4704-9803-34D646D8C8EA}"/>
              </a:ext>
            </a:extLst>
          </p:cNvPr>
          <p:cNvSpPr>
            <a:spLocks noGrp="1"/>
          </p:cNvSpPr>
          <p:nvPr>
            <p:ph sz="quarter" idx="13"/>
          </p:nvPr>
        </p:nvSpPr>
        <p:spPr>
          <a:xfrm>
            <a:off x="370800" y="1832400"/>
            <a:ext cx="10983600" cy="435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73300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Yksi palsta, 1/3 harmaa">
    <p:spTree>
      <p:nvGrpSpPr>
        <p:cNvPr id="1" name=""/>
        <p:cNvGrpSpPr/>
        <p:nvPr/>
      </p:nvGrpSpPr>
      <p:grpSpPr>
        <a:xfrm>
          <a:off x="0" y="0"/>
          <a:ext cx="0" cy="0"/>
          <a:chOff x="0" y="0"/>
          <a:chExt cx="0" cy="0"/>
        </a:xfrm>
      </p:grpSpPr>
      <p:sp>
        <p:nvSpPr>
          <p:cNvPr id="11" name="Rectangle 10"/>
          <p:cNvSpPr/>
          <p:nvPr userDrawn="1"/>
        </p:nvSpPr>
        <p:spPr>
          <a:xfrm>
            <a:off x="370901" y="1831975"/>
            <a:ext cx="4464067" cy="431482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56019E77-0BAF-4B9F-80E4-F319DFB5F6E7}"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5156767"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2" name="Isosceles Triangle 11"/>
          <p:cNvSpPr/>
          <p:nvPr userDrawn="1"/>
        </p:nvSpPr>
        <p:spPr>
          <a:xfrm rot="5400000">
            <a:off x="4731571" y="2616201"/>
            <a:ext cx="456692" cy="393700"/>
          </a:xfrm>
          <a:prstGeom prst="triangl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10" name="Sisällön paikkamerkki 3">
            <a:extLst>
              <a:ext uri="{FF2B5EF4-FFF2-40B4-BE49-F238E27FC236}">
                <a16:creationId xmlns:a16="http://schemas.microsoft.com/office/drawing/2014/main" id="{045465C5-53FA-4DF0-B5F1-9218FB7D08D7}"/>
              </a:ext>
            </a:extLst>
          </p:cNvPr>
          <p:cNvSpPr>
            <a:spLocks noGrp="1"/>
          </p:cNvSpPr>
          <p:nvPr>
            <p:ph sz="quarter" idx="14" hasCustomPrompt="1"/>
          </p:nvPr>
        </p:nvSpPr>
        <p:spPr>
          <a:xfrm>
            <a:off x="800180" y="2156346"/>
            <a:ext cx="3641088" cy="3603173"/>
          </a:xfrm>
        </p:spPr>
        <p:txBody>
          <a:bodyPr>
            <a:normAutofit/>
          </a:bodyPr>
          <a:lstStyle>
            <a:lvl1pPr marL="0" indent="0">
              <a:buFontTx/>
              <a:buNone/>
              <a:defRPr sz="2000">
                <a:solidFill>
                  <a:schemeClr val="bg1"/>
                </a:solidFill>
              </a:defRPr>
            </a:lvl1pPr>
          </a:lstStyle>
          <a:p>
            <a:pPr lvl="0"/>
            <a:r>
              <a:rPr lang="fi-FI" dirty="0"/>
              <a:t>Korostusalueeseen esityskohtainen teksti, ikoni tai muu vastaava. Poista kehys jos et tarvitse.</a:t>
            </a:r>
          </a:p>
        </p:txBody>
      </p:sp>
    </p:spTree>
    <p:extLst>
      <p:ext uri="{BB962C8B-B14F-4D97-AF65-F5344CB8AC3E}">
        <p14:creationId xmlns:p14="http://schemas.microsoft.com/office/powerpoint/2010/main" val="2841260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Yksi palsta, 1/3 punainen">
    <p:spTree>
      <p:nvGrpSpPr>
        <p:cNvPr id="1" name=""/>
        <p:cNvGrpSpPr/>
        <p:nvPr/>
      </p:nvGrpSpPr>
      <p:grpSpPr>
        <a:xfrm>
          <a:off x="0" y="0"/>
          <a:ext cx="0" cy="0"/>
          <a:chOff x="0" y="0"/>
          <a:chExt cx="0" cy="0"/>
        </a:xfrm>
      </p:grpSpPr>
      <p:sp>
        <p:nvSpPr>
          <p:cNvPr id="11" name="Rectangle 10"/>
          <p:cNvSpPr/>
          <p:nvPr userDrawn="1"/>
        </p:nvSpPr>
        <p:spPr>
          <a:xfrm>
            <a:off x="370901" y="1831975"/>
            <a:ext cx="4464067" cy="431482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a:xfrm>
            <a:off x="370904" y="365125"/>
            <a:ext cx="10750779" cy="1325563"/>
          </a:xfrm>
        </p:spPr>
        <p:txBody>
          <a:bodyPr>
            <a:normAutofit/>
          </a:bodyPr>
          <a:lstStyle>
            <a:lvl1pPr>
              <a:defRPr sz="4400"/>
            </a:lvl1p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0A1C51ED-DC26-4E5F-A4D7-E78B5B72F72A}"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5156767" y="1831977"/>
            <a:ext cx="6670268"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2" name="Isosceles Triangle 11"/>
          <p:cNvSpPr/>
          <p:nvPr userDrawn="1"/>
        </p:nvSpPr>
        <p:spPr>
          <a:xfrm rot="5400000">
            <a:off x="4731571" y="2616201"/>
            <a:ext cx="456692" cy="393700"/>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351"/>
          </a:p>
        </p:txBody>
      </p:sp>
      <p:sp>
        <p:nvSpPr>
          <p:cNvPr id="10" name="Sisällön paikkamerkki 3">
            <a:extLst>
              <a:ext uri="{FF2B5EF4-FFF2-40B4-BE49-F238E27FC236}">
                <a16:creationId xmlns:a16="http://schemas.microsoft.com/office/drawing/2014/main" id="{113729B0-55DA-4912-B442-7BBF5A0661DD}"/>
              </a:ext>
            </a:extLst>
          </p:cNvPr>
          <p:cNvSpPr>
            <a:spLocks noGrp="1"/>
          </p:cNvSpPr>
          <p:nvPr>
            <p:ph sz="quarter" idx="14" hasCustomPrompt="1"/>
          </p:nvPr>
        </p:nvSpPr>
        <p:spPr>
          <a:xfrm>
            <a:off x="800180" y="2156346"/>
            <a:ext cx="3641088" cy="3603173"/>
          </a:xfrm>
        </p:spPr>
        <p:txBody>
          <a:bodyPr>
            <a:normAutofit/>
          </a:bodyPr>
          <a:lstStyle>
            <a:lvl1pPr marL="0" indent="0">
              <a:buFontTx/>
              <a:buNone/>
              <a:defRPr sz="2000">
                <a:solidFill>
                  <a:schemeClr val="bg1"/>
                </a:solidFill>
              </a:defRPr>
            </a:lvl1pPr>
          </a:lstStyle>
          <a:p>
            <a:pPr lvl="0"/>
            <a:r>
              <a:rPr lang="fi-FI" dirty="0"/>
              <a:t>Korostusalueeseen esityskohtainen teksti, ikoni tai muu vastaava. Poista kehys jos et tarvitse.</a:t>
            </a:r>
          </a:p>
        </p:txBody>
      </p:sp>
    </p:spTree>
    <p:extLst>
      <p:ext uri="{BB962C8B-B14F-4D97-AF65-F5344CB8AC3E}">
        <p14:creationId xmlns:p14="http://schemas.microsoft.com/office/powerpoint/2010/main" val="2841260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Vain otsikko ja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6A80A2-F6E9-8D47-A0F9-7EC37AE80D27}"/>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8B4A9468-3B36-4147-87B5-7A1C3B77C84E}"/>
              </a:ext>
            </a:extLst>
          </p:cNvPr>
          <p:cNvSpPr>
            <a:spLocks noGrp="1"/>
          </p:cNvSpPr>
          <p:nvPr>
            <p:ph type="dt" sz="half" idx="10"/>
          </p:nvPr>
        </p:nvSpPr>
        <p:spPr/>
        <p:txBody>
          <a:bodyPr/>
          <a:lstStyle/>
          <a:p>
            <a:fld id="{B2AC7001-91C5-4552-B627-35693828A8D5}" type="datetime1">
              <a:rPr lang="fi-FI" smtClean="0"/>
              <a:pPr/>
              <a:t>20.9.2022</a:t>
            </a:fld>
            <a:endParaRPr lang="fi-FI"/>
          </a:p>
        </p:txBody>
      </p:sp>
      <p:sp>
        <p:nvSpPr>
          <p:cNvPr id="4" name="Alatunnisteen paikkamerkki 3">
            <a:extLst>
              <a:ext uri="{FF2B5EF4-FFF2-40B4-BE49-F238E27FC236}">
                <a16:creationId xmlns:a16="http://schemas.microsoft.com/office/drawing/2014/main" id="{271FFF3C-0E7B-0245-82F2-CA398337C02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7081D0C3-CDB7-2B4A-BBCE-CA71A5640CE1}"/>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6" name="Picture 5"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465724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24F40-AD21-48B2-8396-E67B25EF063C}"/>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402A60B-7A93-409B-AE72-0A19A2513685}"/>
              </a:ext>
            </a:extLst>
          </p:cNvPr>
          <p:cNvSpPr>
            <a:spLocks noGrp="1"/>
          </p:cNvSpPr>
          <p:nvPr>
            <p:ph type="dt" sz="half" idx="10"/>
          </p:nvPr>
        </p:nvSpPr>
        <p:spPr/>
        <p:txBody>
          <a:bodyPr/>
          <a:lstStyle/>
          <a:p>
            <a:fld id="{EC254064-C9C2-433A-B798-DAEA98816B3B}" type="datetime1">
              <a:rPr lang="fi-FI" smtClean="0"/>
              <a:pPr/>
              <a:t>20.9.2022</a:t>
            </a:fld>
            <a:endParaRPr lang="fi-FI"/>
          </a:p>
        </p:txBody>
      </p:sp>
      <p:sp>
        <p:nvSpPr>
          <p:cNvPr id="4" name="Alatunnisteen paikkamerkki 3">
            <a:extLst>
              <a:ext uri="{FF2B5EF4-FFF2-40B4-BE49-F238E27FC236}">
                <a16:creationId xmlns:a16="http://schemas.microsoft.com/office/drawing/2014/main" id="{D02667DF-98CF-4620-A303-D58904DA3A34}"/>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D4D951A4-1E2B-45EF-8614-E3DE99A737D3}"/>
              </a:ext>
            </a:extLst>
          </p:cNvPr>
          <p:cNvSpPr>
            <a:spLocks noGrp="1"/>
          </p:cNvSpPr>
          <p:nvPr>
            <p:ph type="sldNum" sz="quarter" idx="12"/>
          </p:nvPr>
        </p:nvSpPr>
        <p:spPr/>
        <p:txBody>
          <a:bodyPr/>
          <a:lstStyle/>
          <a:p>
            <a:fld id="{F0753730-CA77-CA4E-8879-34FB69C671E1}" type="slidenum">
              <a:rPr lang="fi-FI" smtClean="0"/>
              <a:pPr/>
              <a:t>‹#›</a:t>
            </a:fld>
            <a:endParaRPr lang="fi-FI"/>
          </a:p>
        </p:txBody>
      </p:sp>
    </p:spTree>
    <p:extLst>
      <p:ext uri="{BB962C8B-B14F-4D97-AF65-F5344CB8AC3E}">
        <p14:creationId xmlns:p14="http://schemas.microsoft.com/office/powerpoint/2010/main" val="1406340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yhjä ja logo">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53E7DFD-2CD8-B04A-A503-889D48FFCCE8}"/>
              </a:ext>
            </a:extLst>
          </p:cNvPr>
          <p:cNvSpPr>
            <a:spLocks noGrp="1"/>
          </p:cNvSpPr>
          <p:nvPr>
            <p:ph type="dt" sz="half" idx="10"/>
          </p:nvPr>
        </p:nvSpPr>
        <p:spPr/>
        <p:txBody>
          <a:bodyPr/>
          <a:lstStyle/>
          <a:p>
            <a:fld id="{E9776C7F-F561-4FD4-96A0-6759DE360566}" type="datetime1">
              <a:rPr lang="fi-FI" smtClean="0"/>
              <a:pPr/>
              <a:t>20.9.2022</a:t>
            </a:fld>
            <a:endParaRPr lang="fi-FI"/>
          </a:p>
        </p:txBody>
      </p:sp>
      <p:sp>
        <p:nvSpPr>
          <p:cNvPr id="3" name="Alatunnisteen paikkamerkki 2">
            <a:extLst>
              <a:ext uri="{FF2B5EF4-FFF2-40B4-BE49-F238E27FC236}">
                <a16:creationId xmlns:a16="http://schemas.microsoft.com/office/drawing/2014/main" id="{EA657B4E-AE64-0842-BC67-73A88AA410C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DDF0B38-EE25-9644-B5B1-FC26A02BBA42}"/>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5" name="Picture 4"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653839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Kokonaan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59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GTK-bullet">
    <p:spTree>
      <p:nvGrpSpPr>
        <p:cNvPr id="1" name=""/>
        <p:cNvGrpSpPr/>
        <p:nvPr/>
      </p:nvGrpSpPr>
      <p:grpSpPr>
        <a:xfrm>
          <a:off x="0" y="0"/>
          <a:ext cx="0" cy="0"/>
          <a:chOff x="0" y="0"/>
          <a:chExt cx="0" cy="0"/>
        </a:xfrm>
      </p:grpSpPr>
      <p:pic>
        <p:nvPicPr>
          <p:cNvPr id="9" name="Picture 8"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3" name="Alatunnisteen paikkamerkki 4">
            <a:extLst>
              <a:ext uri="{FF2B5EF4-FFF2-40B4-BE49-F238E27FC236}">
                <a16:creationId xmlns:a16="http://schemas.microsoft.com/office/drawing/2014/main" id="{244C4EDF-27E4-421B-91EA-430CC09AD1BE}"/>
              </a:ext>
            </a:extLst>
          </p:cNvPr>
          <p:cNvSpPr>
            <a:spLocks noGrp="1"/>
          </p:cNvSpPr>
          <p:nvPr>
            <p:ph type="ftr" sz="quarter" idx="11"/>
          </p:nvPr>
        </p:nvSpPr>
        <p:spPr>
          <a:xfrm>
            <a:off x="1416172" y="6356351"/>
            <a:ext cx="4114800" cy="365125"/>
          </a:xfrm>
        </p:spPr>
        <p:txBody>
          <a:bodyPr/>
          <a:lstStyle/>
          <a:p>
            <a:endParaRPr lang="fi-FI" dirty="0"/>
          </a:p>
        </p:txBody>
      </p:sp>
      <p:sp>
        <p:nvSpPr>
          <p:cNvPr id="12" name="Päivämäärän paikkamerkki 3">
            <a:extLst>
              <a:ext uri="{FF2B5EF4-FFF2-40B4-BE49-F238E27FC236}">
                <a16:creationId xmlns:a16="http://schemas.microsoft.com/office/drawing/2014/main" id="{4AB77054-DF0D-4428-992C-876FEDE8A03B}"/>
              </a:ext>
            </a:extLst>
          </p:cNvPr>
          <p:cNvSpPr>
            <a:spLocks noGrp="1"/>
          </p:cNvSpPr>
          <p:nvPr>
            <p:ph type="dt" sz="half" idx="10"/>
          </p:nvPr>
        </p:nvSpPr>
        <p:spPr>
          <a:xfrm>
            <a:off x="370904" y="6356351"/>
            <a:ext cx="831721" cy="365125"/>
          </a:xfrm>
        </p:spPr>
        <p:txBody>
          <a:bodyPr/>
          <a:lstStyle/>
          <a:p>
            <a:fld id="{FEAB4746-AAD7-4801-8CD9-A98B7CFEDE8C}" type="datetime1">
              <a:rPr lang="fi-FI" smtClean="0"/>
              <a:pPr/>
              <a:t>20.9.2022</a:t>
            </a:fld>
            <a:endParaRPr lang="fi-FI"/>
          </a:p>
        </p:txBody>
      </p:sp>
      <p:sp>
        <p:nvSpPr>
          <p:cNvPr id="14" name="Dian numeron paikkamerkki 5">
            <a:extLst>
              <a:ext uri="{FF2B5EF4-FFF2-40B4-BE49-F238E27FC236}">
                <a16:creationId xmlns:a16="http://schemas.microsoft.com/office/drawing/2014/main" id="{E3E6891F-A287-4472-BA61-1CD656E687BE}"/>
              </a:ext>
            </a:extLst>
          </p:cNvPr>
          <p:cNvSpPr>
            <a:spLocks noGrp="1"/>
          </p:cNvSpPr>
          <p:nvPr>
            <p:ph type="sldNum" sz="quarter" idx="12"/>
          </p:nvPr>
        </p:nvSpPr>
        <p:spPr>
          <a:xfrm>
            <a:off x="11353800" y="365126"/>
            <a:ext cx="473235" cy="365125"/>
          </a:xfrm>
        </p:spPr>
        <p:txBody>
          <a:bodyPr/>
          <a:lstStyle/>
          <a:p>
            <a:fld id="{F0753730-CA77-CA4E-8879-34FB69C671E1}" type="slidenum">
              <a:rPr lang="fi-FI" smtClean="0"/>
              <a:pPr/>
              <a:t>‹#›</a:t>
            </a:fld>
            <a:endParaRPr lang="fi-FI"/>
          </a:p>
        </p:txBody>
      </p:sp>
      <p:sp>
        <p:nvSpPr>
          <p:cNvPr id="15" name="Otsikko 1">
            <a:extLst>
              <a:ext uri="{FF2B5EF4-FFF2-40B4-BE49-F238E27FC236}">
                <a16:creationId xmlns:a16="http://schemas.microsoft.com/office/drawing/2014/main" id="{60C28E2E-6D26-4C90-9A86-D1270E739A06}"/>
              </a:ext>
            </a:extLst>
          </p:cNvPr>
          <p:cNvSpPr>
            <a:spLocks noGrp="1"/>
          </p:cNvSpPr>
          <p:nvPr>
            <p:ph type="title"/>
          </p:nvPr>
        </p:nvSpPr>
        <p:spPr>
          <a:xfrm>
            <a:off x="370901" y="365125"/>
            <a:ext cx="10982899" cy="1325563"/>
          </a:xfrm>
        </p:spPr>
        <p:txBody>
          <a:bodyPr/>
          <a:lstStyle/>
          <a:p>
            <a:r>
              <a:rPr lang="en-US"/>
              <a:t>Click to edit Master title style</a:t>
            </a:r>
            <a:endParaRPr lang="fi-FI" dirty="0"/>
          </a:p>
        </p:txBody>
      </p:sp>
      <p:sp>
        <p:nvSpPr>
          <p:cNvPr id="8" name="Sisällön paikkamerkki 6">
            <a:extLst>
              <a:ext uri="{FF2B5EF4-FFF2-40B4-BE49-F238E27FC236}">
                <a16:creationId xmlns:a16="http://schemas.microsoft.com/office/drawing/2014/main" id="{CDFE6889-5E2F-4704-9803-34D646D8C8EA}"/>
              </a:ext>
            </a:extLst>
          </p:cNvPr>
          <p:cNvSpPr>
            <a:spLocks noGrp="1"/>
          </p:cNvSpPr>
          <p:nvPr>
            <p:ph sz="quarter" idx="13"/>
          </p:nvPr>
        </p:nvSpPr>
        <p:spPr>
          <a:xfrm>
            <a:off x="370800" y="1832400"/>
            <a:ext cx="10983600" cy="4359600"/>
          </a:xfrm>
        </p:spPr>
        <p:txBody>
          <a:bodyPr/>
          <a:lstStyle>
            <a:lvl1pPr>
              <a:buSzPct val="75000"/>
              <a:buFontTx/>
              <a:buBlip>
                <a:blip r:embed="rId3"/>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73300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ja sisältö ei luettelomerkkiä">
    <p:spTree>
      <p:nvGrpSpPr>
        <p:cNvPr id="1" name=""/>
        <p:cNvGrpSpPr/>
        <p:nvPr/>
      </p:nvGrpSpPr>
      <p:grpSpPr>
        <a:xfrm>
          <a:off x="0" y="0"/>
          <a:ext cx="0" cy="0"/>
          <a:chOff x="0" y="0"/>
          <a:chExt cx="0" cy="0"/>
        </a:xfrm>
      </p:grpSpPr>
      <p:pic>
        <p:nvPicPr>
          <p:cNvPr id="9" name="Picture 8"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
        <p:nvSpPr>
          <p:cNvPr id="13" name="Alatunnisteen paikkamerkki 4">
            <a:extLst>
              <a:ext uri="{FF2B5EF4-FFF2-40B4-BE49-F238E27FC236}">
                <a16:creationId xmlns:a16="http://schemas.microsoft.com/office/drawing/2014/main" id="{244C4EDF-27E4-421B-91EA-430CC09AD1BE}"/>
              </a:ext>
            </a:extLst>
          </p:cNvPr>
          <p:cNvSpPr>
            <a:spLocks noGrp="1"/>
          </p:cNvSpPr>
          <p:nvPr>
            <p:ph type="ftr" sz="quarter" idx="11"/>
          </p:nvPr>
        </p:nvSpPr>
        <p:spPr>
          <a:xfrm>
            <a:off x="1416172" y="6356351"/>
            <a:ext cx="4114800" cy="365125"/>
          </a:xfrm>
        </p:spPr>
        <p:txBody>
          <a:bodyPr/>
          <a:lstStyle/>
          <a:p>
            <a:endParaRPr lang="fi-FI" dirty="0"/>
          </a:p>
        </p:txBody>
      </p:sp>
      <p:sp>
        <p:nvSpPr>
          <p:cNvPr id="12" name="Päivämäärän paikkamerkki 3">
            <a:extLst>
              <a:ext uri="{FF2B5EF4-FFF2-40B4-BE49-F238E27FC236}">
                <a16:creationId xmlns:a16="http://schemas.microsoft.com/office/drawing/2014/main" id="{4AB77054-DF0D-4428-992C-876FEDE8A03B}"/>
              </a:ext>
            </a:extLst>
          </p:cNvPr>
          <p:cNvSpPr>
            <a:spLocks noGrp="1"/>
          </p:cNvSpPr>
          <p:nvPr>
            <p:ph type="dt" sz="half" idx="10"/>
          </p:nvPr>
        </p:nvSpPr>
        <p:spPr>
          <a:xfrm>
            <a:off x="370904" y="6356351"/>
            <a:ext cx="831721" cy="365125"/>
          </a:xfrm>
        </p:spPr>
        <p:txBody>
          <a:bodyPr/>
          <a:lstStyle/>
          <a:p>
            <a:fld id="{8549D765-868F-4E1D-B783-D7FED2C58203}" type="datetime1">
              <a:rPr lang="fi-FI" smtClean="0"/>
              <a:pPr/>
              <a:t>20.9.2022</a:t>
            </a:fld>
            <a:endParaRPr lang="fi-FI"/>
          </a:p>
        </p:txBody>
      </p:sp>
      <p:sp>
        <p:nvSpPr>
          <p:cNvPr id="14" name="Dian numeron paikkamerkki 5">
            <a:extLst>
              <a:ext uri="{FF2B5EF4-FFF2-40B4-BE49-F238E27FC236}">
                <a16:creationId xmlns:a16="http://schemas.microsoft.com/office/drawing/2014/main" id="{E3E6891F-A287-4472-BA61-1CD656E687BE}"/>
              </a:ext>
            </a:extLst>
          </p:cNvPr>
          <p:cNvSpPr>
            <a:spLocks noGrp="1"/>
          </p:cNvSpPr>
          <p:nvPr>
            <p:ph type="sldNum" sz="quarter" idx="12"/>
          </p:nvPr>
        </p:nvSpPr>
        <p:spPr>
          <a:xfrm>
            <a:off x="11353800" y="365126"/>
            <a:ext cx="473235" cy="365125"/>
          </a:xfrm>
        </p:spPr>
        <p:txBody>
          <a:bodyPr/>
          <a:lstStyle/>
          <a:p>
            <a:fld id="{F0753730-CA77-CA4E-8879-34FB69C671E1}" type="slidenum">
              <a:rPr lang="fi-FI" smtClean="0"/>
              <a:pPr/>
              <a:t>‹#›</a:t>
            </a:fld>
            <a:endParaRPr lang="fi-FI"/>
          </a:p>
        </p:txBody>
      </p:sp>
      <p:sp>
        <p:nvSpPr>
          <p:cNvPr id="15" name="Otsikko 1">
            <a:extLst>
              <a:ext uri="{FF2B5EF4-FFF2-40B4-BE49-F238E27FC236}">
                <a16:creationId xmlns:a16="http://schemas.microsoft.com/office/drawing/2014/main" id="{60C28E2E-6D26-4C90-9A86-D1270E739A06}"/>
              </a:ext>
            </a:extLst>
          </p:cNvPr>
          <p:cNvSpPr>
            <a:spLocks noGrp="1"/>
          </p:cNvSpPr>
          <p:nvPr>
            <p:ph type="title"/>
          </p:nvPr>
        </p:nvSpPr>
        <p:spPr>
          <a:xfrm>
            <a:off x="370901" y="365125"/>
            <a:ext cx="10982899" cy="1325563"/>
          </a:xfrm>
        </p:spPr>
        <p:txBody>
          <a:bodyPr/>
          <a:lstStyle/>
          <a:p>
            <a:r>
              <a:rPr lang="en-US"/>
              <a:t>Click to edit Master title style</a:t>
            </a:r>
            <a:endParaRPr lang="fi-FI" dirty="0"/>
          </a:p>
        </p:txBody>
      </p:sp>
      <p:sp>
        <p:nvSpPr>
          <p:cNvPr id="8" name="Sisällön paikkamerkki 6">
            <a:extLst>
              <a:ext uri="{FF2B5EF4-FFF2-40B4-BE49-F238E27FC236}">
                <a16:creationId xmlns:a16="http://schemas.microsoft.com/office/drawing/2014/main" id="{8BCE7F65-785D-4FDF-96B2-1B440470D1E9}"/>
              </a:ext>
            </a:extLst>
          </p:cNvPr>
          <p:cNvSpPr>
            <a:spLocks noGrp="1"/>
          </p:cNvSpPr>
          <p:nvPr>
            <p:ph sz="quarter" idx="13"/>
          </p:nvPr>
        </p:nvSpPr>
        <p:spPr>
          <a:xfrm>
            <a:off x="370800" y="1832400"/>
            <a:ext cx="10983600" cy="4359600"/>
          </a:xfrm>
        </p:spPr>
        <p:txBody>
          <a:bodyPr/>
          <a:lstStyle>
            <a:lvl1pPr marL="0" indent="0">
              <a:buFontTx/>
              <a:buNone/>
              <a:defRPr/>
            </a:lvl1pPr>
            <a:lvl2pPr marL="531812" indent="0">
              <a:buFontTx/>
              <a:buNone/>
              <a:defRPr/>
            </a:lvl2pPr>
            <a:lvl3pPr marL="723900" indent="0">
              <a:buFontTx/>
              <a:buNone/>
              <a:defRPr/>
            </a:lvl3pPr>
            <a:lvl4pPr marL="892175" indent="0">
              <a:buFontTx/>
              <a:buNone/>
              <a:defRPr/>
            </a:lvl4pPr>
            <a:lvl5pPr marL="107791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41009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kaksi palstaa, normaal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p:txBody>
          <a:body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84037971-3BE6-4F96-A1E8-E0D44CE25B26}"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371475" y="1831977"/>
            <a:ext cx="5616000" cy="4314825"/>
          </a:xfrm>
        </p:spPr>
        <p:txBody>
          <a:bodyPr/>
          <a:lstStyle>
            <a:lvl1pPr marL="457200" indent="-457200">
              <a:buFont typeface="Arial"/>
              <a:buChar char="•"/>
              <a:defRPr/>
            </a:lvl1pPr>
            <a:lvl2pPr marL="723900" indent="-193675">
              <a:buClr>
                <a:schemeClr val="accent1"/>
              </a:buClr>
              <a:buFont typeface="Arial" panose="020B0604020202020204" pitchFamily="34" charset="0"/>
              <a:buChar char="•"/>
              <a:defRPr/>
            </a:lvl2pPr>
            <a:lvl3pPr marL="900113" indent="-176213">
              <a:buClr>
                <a:schemeClr val="accent1"/>
              </a:buClr>
              <a:buFont typeface="Arial" panose="020B0604020202020204" pitchFamily="34" charset="0"/>
              <a:buChar char="•"/>
              <a:defRPr/>
            </a:lvl3pPr>
            <a:lvl4pPr marL="1077913" indent="-185738">
              <a:buClr>
                <a:schemeClr val="accent1"/>
              </a:buClr>
              <a:buFont typeface="Arial" panose="020B0604020202020204" pitchFamily="34" charset="0"/>
              <a:buChar char="•"/>
              <a:defRPr/>
            </a:lvl4pPr>
            <a:lvl5pPr marL="1255713" indent="-1778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Content Placeholder 10"/>
          <p:cNvSpPr>
            <a:spLocks noGrp="1"/>
          </p:cNvSpPr>
          <p:nvPr>
            <p:ph sz="quarter" idx="14"/>
          </p:nvPr>
        </p:nvSpPr>
        <p:spPr>
          <a:xfrm>
            <a:off x="6137275" y="1831977"/>
            <a:ext cx="5616000" cy="4314825"/>
          </a:xfrm>
        </p:spPr>
        <p:txBody>
          <a:bodyPr/>
          <a:lstStyle>
            <a:lvl1pPr marL="457200" indent="-457200">
              <a:buFont typeface="Arial"/>
              <a:buChar char="•"/>
              <a:defRPr/>
            </a:lvl1pPr>
            <a:lvl2pPr marL="723900" indent="-193675">
              <a:buClr>
                <a:schemeClr val="accent1"/>
              </a:buClr>
              <a:buFont typeface="Arial" panose="020B0604020202020204" pitchFamily="34" charset="0"/>
              <a:buChar char="•"/>
              <a:defRPr/>
            </a:lvl2pPr>
            <a:lvl3pPr marL="900113" indent="-176213">
              <a:buClr>
                <a:schemeClr val="accent1"/>
              </a:buClr>
              <a:buFont typeface="Arial" panose="020B0604020202020204" pitchFamily="34" charset="0"/>
              <a:buChar char="•"/>
              <a:defRPr/>
            </a:lvl3pPr>
            <a:lvl4pPr marL="1077913" indent="-185738">
              <a:buClr>
                <a:schemeClr val="accent1"/>
              </a:buClr>
              <a:buFont typeface="Arial" panose="020B0604020202020204" pitchFamily="34" charset="0"/>
              <a:buChar char="•"/>
              <a:defRPr/>
            </a:lvl4pPr>
            <a:lvl5pPr marL="1255713" indent="-1778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Picture 11"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348100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kaksi palstaa, GTK bulle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p:txBody>
          <a:body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84037971-3BE6-4F96-A1E8-E0D44CE25B26}"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371475" y="1831977"/>
            <a:ext cx="5616000" cy="4314825"/>
          </a:xfrm>
        </p:spPr>
        <p:txBody>
          <a:bodyPr/>
          <a:lstStyle>
            <a:lvl1pPr marL="457200" indent="-457200">
              <a:buSzPct val="75000"/>
              <a:buFontTx/>
              <a:buBlip>
                <a:blip r:embed="rId2"/>
              </a:buBlip>
              <a:defRPr/>
            </a:lvl1pPr>
            <a:lvl2pPr marL="723900" indent="-193675">
              <a:buClr>
                <a:schemeClr val="accent1"/>
              </a:buClr>
              <a:buFont typeface="Arial" panose="020B0604020202020204" pitchFamily="34" charset="0"/>
              <a:buChar char="•"/>
              <a:defRPr/>
            </a:lvl2pPr>
            <a:lvl3pPr marL="900113" indent="-176213">
              <a:buClr>
                <a:schemeClr val="accent1"/>
              </a:buClr>
              <a:buFont typeface="Arial" panose="020B0604020202020204" pitchFamily="34" charset="0"/>
              <a:buChar char="•"/>
              <a:defRPr/>
            </a:lvl3pPr>
            <a:lvl4pPr marL="1077913" indent="-185738">
              <a:buClr>
                <a:schemeClr val="accent1"/>
              </a:buClr>
              <a:buFont typeface="Arial" panose="020B0604020202020204" pitchFamily="34" charset="0"/>
              <a:buChar char="•"/>
              <a:defRPr/>
            </a:lvl4pPr>
            <a:lvl5pPr marL="1255713" indent="-1778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Content Placeholder 10"/>
          <p:cNvSpPr>
            <a:spLocks noGrp="1"/>
          </p:cNvSpPr>
          <p:nvPr>
            <p:ph sz="quarter" idx="14"/>
          </p:nvPr>
        </p:nvSpPr>
        <p:spPr>
          <a:xfrm>
            <a:off x="6137275" y="1831977"/>
            <a:ext cx="5616000" cy="4314825"/>
          </a:xfrm>
        </p:spPr>
        <p:txBody>
          <a:bodyPr/>
          <a:lstStyle>
            <a:lvl1pPr marL="457200" indent="-457200">
              <a:buSzPct val="75000"/>
              <a:buFontTx/>
              <a:buBlip>
                <a:blip r:embed="rId2"/>
              </a:buBlip>
              <a:defRPr/>
            </a:lvl1pPr>
            <a:lvl2pPr marL="723900" indent="-193675">
              <a:buClr>
                <a:schemeClr val="accent1"/>
              </a:buClr>
              <a:buFont typeface="Arial" panose="020B0604020202020204" pitchFamily="34" charset="0"/>
              <a:buChar char="•"/>
              <a:defRPr/>
            </a:lvl2pPr>
            <a:lvl3pPr marL="900113" indent="-176213">
              <a:buClr>
                <a:schemeClr val="accent1"/>
              </a:buClr>
              <a:buFont typeface="Arial" panose="020B0604020202020204" pitchFamily="34" charset="0"/>
              <a:buChar char="•"/>
              <a:defRPr/>
            </a:lvl3pPr>
            <a:lvl4pPr marL="1077913" indent="-185738">
              <a:buClr>
                <a:schemeClr val="accent1"/>
              </a:buClr>
              <a:buFont typeface="Arial" panose="020B0604020202020204" pitchFamily="34" charset="0"/>
              <a:buChar char="•"/>
              <a:defRPr/>
            </a:lvl4pPr>
            <a:lvl5pPr marL="1255713" indent="-1778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Picture 11" descr="GTK-logo_varit@2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348100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kaksi palstaa, ei luettelomerkkej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03C7C-452C-B04E-B55B-DACE31CCEB1F}"/>
              </a:ext>
            </a:extLst>
          </p:cNvPr>
          <p:cNvSpPr>
            <a:spLocks noGrp="1"/>
          </p:cNvSpPr>
          <p:nvPr>
            <p:ph type="title"/>
          </p:nvPr>
        </p:nvSpPr>
        <p:spPr/>
        <p:txBody>
          <a:bodyPr/>
          <a:lstStyle/>
          <a:p>
            <a:r>
              <a:rPr lang="en-US"/>
              <a:t>Click to edit Master title style</a:t>
            </a:r>
            <a:endParaRPr lang="fi-FI" dirty="0"/>
          </a:p>
        </p:txBody>
      </p:sp>
      <p:sp>
        <p:nvSpPr>
          <p:cNvPr id="5" name="Päivämäärän paikkamerkki 4">
            <a:extLst>
              <a:ext uri="{FF2B5EF4-FFF2-40B4-BE49-F238E27FC236}">
                <a16:creationId xmlns:a16="http://schemas.microsoft.com/office/drawing/2014/main" id="{BCE66105-75BA-C040-892F-999D4ABE990D}"/>
              </a:ext>
            </a:extLst>
          </p:cNvPr>
          <p:cNvSpPr>
            <a:spLocks noGrp="1"/>
          </p:cNvSpPr>
          <p:nvPr>
            <p:ph type="dt" sz="half" idx="10"/>
          </p:nvPr>
        </p:nvSpPr>
        <p:spPr/>
        <p:txBody>
          <a:bodyPr/>
          <a:lstStyle/>
          <a:p>
            <a:fld id="{1FCE6B6D-D3F7-45D1-AEF1-4C320ADFCC7D}" type="datetime1">
              <a:rPr lang="fi-FI" smtClean="0"/>
              <a:pPr/>
              <a:t>20.9.2022</a:t>
            </a:fld>
            <a:endParaRPr lang="fi-FI"/>
          </a:p>
        </p:txBody>
      </p:sp>
      <p:sp>
        <p:nvSpPr>
          <p:cNvPr id="6" name="Alatunnisteen paikkamerkki 5">
            <a:extLst>
              <a:ext uri="{FF2B5EF4-FFF2-40B4-BE49-F238E27FC236}">
                <a16:creationId xmlns:a16="http://schemas.microsoft.com/office/drawing/2014/main" id="{B98C91FA-3C63-3049-B08F-D388806CABB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9848BA-2D9A-544D-A4FD-DEB9A6B7E8A6}"/>
              </a:ext>
            </a:extLst>
          </p:cNvPr>
          <p:cNvSpPr>
            <a:spLocks noGrp="1"/>
          </p:cNvSpPr>
          <p:nvPr>
            <p:ph type="sldNum" sz="quarter" idx="12"/>
          </p:nvPr>
        </p:nvSpPr>
        <p:spPr/>
        <p:txBody>
          <a:bodyPr/>
          <a:lstStyle/>
          <a:p>
            <a:fld id="{F0753730-CA77-CA4E-8879-34FB69C671E1}" type="slidenum">
              <a:rPr lang="fi-FI" smtClean="0"/>
              <a:pPr/>
              <a:t>‹#›</a:t>
            </a:fld>
            <a:endParaRPr lang="fi-FI"/>
          </a:p>
        </p:txBody>
      </p:sp>
      <p:sp>
        <p:nvSpPr>
          <p:cNvPr id="9" name="Content Placeholder 8"/>
          <p:cNvSpPr>
            <a:spLocks noGrp="1"/>
          </p:cNvSpPr>
          <p:nvPr>
            <p:ph sz="quarter" idx="13"/>
          </p:nvPr>
        </p:nvSpPr>
        <p:spPr>
          <a:xfrm>
            <a:off x="371475" y="1831977"/>
            <a:ext cx="5616000" cy="4314825"/>
          </a:xfrm>
        </p:spPr>
        <p:txBody>
          <a:bodyPr/>
          <a:lstStyle>
            <a:lvl1pPr marL="0" indent="0">
              <a:buFontTx/>
              <a:buNone/>
              <a:defRPr/>
            </a:lvl1pPr>
            <a:lvl2pPr marL="531812" indent="0">
              <a:buFontTx/>
              <a:buNone/>
              <a:defRPr/>
            </a:lvl2pPr>
            <a:lvl3pPr marL="723900" indent="0">
              <a:buFontTx/>
              <a:buNone/>
              <a:defRPr/>
            </a:lvl3pPr>
            <a:lvl4pPr marL="892175" indent="0">
              <a:buFontTx/>
              <a:buNone/>
              <a:defRPr/>
            </a:lvl4pPr>
            <a:lvl5pPr marL="107791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Content Placeholder 10"/>
          <p:cNvSpPr>
            <a:spLocks noGrp="1"/>
          </p:cNvSpPr>
          <p:nvPr>
            <p:ph sz="quarter" idx="14"/>
          </p:nvPr>
        </p:nvSpPr>
        <p:spPr>
          <a:xfrm>
            <a:off x="6137275" y="1831977"/>
            <a:ext cx="5616000" cy="4314825"/>
          </a:xfrm>
        </p:spPr>
        <p:txBody>
          <a:bodyPr/>
          <a:lstStyle>
            <a:lvl1pPr marL="0" indent="0">
              <a:buFontTx/>
              <a:buNone/>
              <a:defRPr/>
            </a:lvl1pPr>
            <a:lvl2pPr marL="531812" indent="0">
              <a:buFontTx/>
              <a:buNone/>
              <a:defRPr/>
            </a:lvl2pPr>
            <a:lvl3pPr marL="723900" indent="0">
              <a:buFontTx/>
              <a:buNone/>
              <a:defRPr/>
            </a:lvl3pPr>
            <a:lvl4pPr marL="892175" indent="0">
              <a:buFontTx/>
              <a:buNone/>
              <a:defRPr/>
            </a:lvl4pPr>
            <a:lvl5pPr marL="107791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Picture 11"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149977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Otsikkodia, ei kuv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p:nvPr>
        </p:nvSpPr>
        <p:spPr>
          <a:xfrm>
            <a:off x="370903" y="1584560"/>
            <a:ext cx="9144000" cy="2387600"/>
          </a:xfrm>
        </p:spPr>
        <p:txBody>
          <a:bodyPr anchor="b"/>
          <a:lstStyle>
            <a:lvl1pPr algn="l">
              <a:defRPr sz="6000"/>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95780F01-AC25-4A44-8237-20EC869863F7}"/>
              </a:ext>
            </a:extLst>
          </p:cNvPr>
          <p:cNvSpPr>
            <a:spLocks noGrp="1"/>
          </p:cNvSpPr>
          <p:nvPr>
            <p:ph type="subTitle" idx="1"/>
          </p:nvPr>
        </p:nvSpPr>
        <p:spPr>
          <a:xfrm>
            <a:off x="370903" y="4064235"/>
            <a:ext cx="9144000" cy="1655763"/>
          </a:xfrm>
          <a:prstGeom prst="rect">
            <a:avLst/>
          </a:prstGeo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FEB98AF-950C-C54D-AAEB-92A01DB39389}"/>
              </a:ext>
            </a:extLst>
          </p:cNvPr>
          <p:cNvSpPr>
            <a:spLocks noGrp="1"/>
          </p:cNvSpPr>
          <p:nvPr>
            <p:ph type="dt" sz="half" idx="10"/>
          </p:nvPr>
        </p:nvSpPr>
        <p:spPr/>
        <p:txBody>
          <a:bodyPr/>
          <a:lstStyle/>
          <a:p>
            <a:fld id="{D92B6B50-BF78-4A82-A16A-9BC8627DB433}" type="datetime1">
              <a:rPr lang="fi-FI" smtClean="0"/>
              <a:pPr/>
              <a:t>20.9.2022</a:t>
            </a:fld>
            <a:endParaRPr lang="fi-FI"/>
          </a:p>
        </p:txBody>
      </p:sp>
      <p:sp>
        <p:nvSpPr>
          <p:cNvPr id="5" name="Alatunnisteen paikkamerkki 4">
            <a:extLst>
              <a:ext uri="{FF2B5EF4-FFF2-40B4-BE49-F238E27FC236}">
                <a16:creationId xmlns:a16="http://schemas.microsoft.com/office/drawing/2014/main" id="{5D519C9E-3F72-C146-AA46-FB1E2451E53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10A98D1-4193-6A4B-AE30-6B65BA578E62}"/>
              </a:ext>
            </a:extLst>
          </p:cNvPr>
          <p:cNvSpPr>
            <a:spLocks noGrp="1"/>
          </p:cNvSpPr>
          <p:nvPr>
            <p:ph type="sldNum" sz="quarter" idx="12"/>
          </p:nvPr>
        </p:nvSpPr>
        <p:spPr/>
        <p:txBody>
          <a:bodyPr/>
          <a:lstStyle/>
          <a:p>
            <a:fld id="{F0753730-CA77-CA4E-8879-34FB69C671E1}" type="slidenum">
              <a:rPr lang="fi-FI" smtClean="0"/>
              <a:pPr/>
              <a:t>‹#›</a:t>
            </a:fld>
            <a:endParaRPr lang="fi-FI"/>
          </a:p>
        </p:txBody>
      </p:sp>
      <p:pic>
        <p:nvPicPr>
          <p:cNvPr id="7" name="Picture 6" descr="GTK-logo_varit@2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749" y="6281914"/>
            <a:ext cx="1291480" cy="396109"/>
          </a:xfrm>
          <a:prstGeom prst="rect">
            <a:avLst/>
          </a:prstGeom>
        </p:spPr>
      </p:pic>
    </p:spTree>
    <p:extLst>
      <p:ext uri="{BB962C8B-B14F-4D97-AF65-F5344CB8AC3E}">
        <p14:creationId xmlns:p14="http://schemas.microsoft.com/office/powerpoint/2010/main" val="41634262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C0D29D6-1403-404B-A4AB-F78849F2D6F4}"/>
              </a:ext>
            </a:extLst>
          </p:cNvPr>
          <p:cNvSpPr>
            <a:spLocks noGrp="1"/>
          </p:cNvSpPr>
          <p:nvPr>
            <p:ph type="title"/>
          </p:nvPr>
        </p:nvSpPr>
        <p:spPr>
          <a:xfrm>
            <a:off x="370901" y="365125"/>
            <a:ext cx="10982899"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Päivämäärän paikkamerkki 3">
            <a:extLst>
              <a:ext uri="{FF2B5EF4-FFF2-40B4-BE49-F238E27FC236}">
                <a16:creationId xmlns:a16="http://schemas.microsoft.com/office/drawing/2014/main" id="{A10CC5BA-ED67-E849-ACDC-980FF80272F8}"/>
              </a:ext>
            </a:extLst>
          </p:cNvPr>
          <p:cNvSpPr>
            <a:spLocks noGrp="1"/>
          </p:cNvSpPr>
          <p:nvPr>
            <p:ph type="dt" sz="half" idx="2"/>
          </p:nvPr>
        </p:nvSpPr>
        <p:spPr>
          <a:xfrm>
            <a:off x="370904" y="6356351"/>
            <a:ext cx="83172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58BFF-BC69-4192-A27B-ECB1B9BFF385}" type="datetime1">
              <a:rPr lang="fi-FI" smtClean="0"/>
              <a:pPr/>
              <a:t>20.9.2022</a:t>
            </a:fld>
            <a:endParaRPr lang="fi-FI"/>
          </a:p>
        </p:txBody>
      </p:sp>
      <p:sp>
        <p:nvSpPr>
          <p:cNvPr id="5" name="Alatunnisteen paikkamerkki 4">
            <a:extLst>
              <a:ext uri="{FF2B5EF4-FFF2-40B4-BE49-F238E27FC236}">
                <a16:creationId xmlns:a16="http://schemas.microsoft.com/office/drawing/2014/main" id="{F86EA972-4B42-0B4C-A4CA-60F77FE84367}"/>
              </a:ext>
            </a:extLst>
          </p:cNvPr>
          <p:cNvSpPr>
            <a:spLocks noGrp="1"/>
          </p:cNvSpPr>
          <p:nvPr>
            <p:ph type="ftr" sz="quarter" idx="3"/>
          </p:nvPr>
        </p:nvSpPr>
        <p:spPr>
          <a:xfrm>
            <a:off x="1416172" y="635635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6" name="Dian numeron paikkamerkki 5">
            <a:extLst>
              <a:ext uri="{FF2B5EF4-FFF2-40B4-BE49-F238E27FC236}">
                <a16:creationId xmlns:a16="http://schemas.microsoft.com/office/drawing/2014/main" id="{06769386-19F3-E248-A557-F60738A5E548}"/>
              </a:ext>
            </a:extLst>
          </p:cNvPr>
          <p:cNvSpPr>
            <a:spLocks noGrp="1"/>
          </p:cNvSpPr>
          <p:nvPr>
            <p:ph type="sldNum" sz="quarter" idx="4"/>
          </p:nvPr>
        </p:nvSpPr>
        <p:spPr>
          <a:xfrm>
            <a:off x="11353800" y="365126"/>
            <a:ext cx="4732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53730-CA77-CA4E-8879-34FB69C671E1}" type="slidenum">
              <a:rPr lang="fi-FI" smtClean="0"/>
              <a:pPr/>
              <a:t>‹#›</a:t>
            </a:fld>
            <a:endParaRPr lang="fi-FI"/>
          </a:p>
        </p:txBody>
      </p:sp>
      <p:sp>
        <p:nvSpPr>
          <p:cNvPr id="8" name="Text Placeholder 7"/>
          <p:cNvSpPr>
            <a:spLocks noGrp="1"/>
          </p:cNvSpPr>
          <p:nvPr>
            <p:ph type="body" idx="1"/>
          </p:nvPr>
        </p:nvSpPr>
        <p:spPr>
          <a:xfrm>
            <a:off x="370903" y="1830388"/>
            <a:ext cx="10972800" cy="42708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942339971"/>
      </p:ext>
    </p:extLst>
  </p:cSld>
  <p:clrMap bg1="lt1" tx1="dk1" bg2="lt2" tx2="dk2" accent1="accent1" accent2="accent2" accent3="accent3" accent4="accent4" accent5="accent5" accent6="accent6" hlink="hlink" folHlink="folHlink"/>
  <p:sldLayoutIdLst>
    <p:sldLayoutId id="2147483691" r:id="rId1"/>
    <p:sldLayoutId id="2147483699" r:id="rId2"/>
    <p:sldLayoutId id="2147483695" r:id="rId3"/>
    <p:sldLayoutId id="2147483697" r:id="rId4"/>
    <p:sldLayoutId id="2147483693" r:id="rId5"/>
    <p:sldLayoutId id="2147483696" r:id="rId6"/>
    <p:sldLayoutId id="2147483698" r:id="rId7"/>
    <p:sldLayoutId id="2147483694" r:id="rId8"/>
    <p:sldLayoutId id="2147483649" r:id="rId9"/>
    <p:sldLayoutId id="2147483677" r:id="rId10"/>
    <p:sldLayoutId id="2147483651" r:id="rId11"/>
    <p:sldLayoutId id="2147483678" r:id="rId12"/>
    <p:sldLayoutId id="2147483661" r:id="rId13"/>
    <p:sldLayoutId id="2147483662" r:id="rId14"/>
    <p:sldLayoutId id="2147483667" r:id="rId15"/>
    <p:sldLayoutId id="2147483680" r:id="rId16"/>
    <p:sldLayoutId id="2147483663" r:id="rId17"/>
    <p:sldLayoutId id="2147483664" r:id="rId18"/>
    <p:sldLayoutId id="2147483674" r:id="rId19"/>
    <p:sldLayoutId id="2147483676" r:id="rId20"/>
    <p:sldLayoutId id="2147483675" r:id="rId21"/>
    <p:sldLayoutId id="2147483660" r:id="rId22"/>
    <p:sldLayoutId id="2147483659" r:id="rId23"/>
    <p:sldLayoutId id="2147483665" r:id="rId24"/>
    <p:sldLayoutId id="2147483700" r:id="rId25"/>
    <p:sldLayoutId id="2147483692" r:id="rId26"/>
    <p:sldLayoutId id="2147483672" r:id="rId27"/>
    <p:sldLayoutId id="2147483670" r:id="rId28"/>
    <p:sldLayoutId id="2147483669" r:id="rId29"/>
    <p:sldLayoutId id="2147483671" r:id="rId30"/>
    <p:sldLayoutId id="2147483668" r:id="rId31"/>
    <p:sldLayoutId id="2147483654" r:id="rId32"/>
    <p:sldLayoutId id="2147483689" r:id="rId33"/>
    <p:sldLayoutId id="2147483655" r:id="rId34"/>
    <p:sldLayoutId id="2147483690" r:id="rId35"/>
  </p:sldLayoutIdLst>
  <p:hf hdr="0" ftr="0"/>
  <p:txStyles>
    <p:titleStyle>
      <a:lvl1pPr algn="l" defTabSz="914377" rtl="0" eaLnBrk="1" latinLnBrk="0" hangingPunct="1">
        <a:lnSpc>
          <a:spcPct val="90000"/>
        </a:lnSpc>
        <a:spcBef>
          <a:spcPct val="0"/>
        </a:spcBef>
        <a:buNone/>
        <a:defRPr sz="4400" b="1" kern="1200" cap="all">
          <a:solidFill>
            <a:schemeClr val="tx2"/>
          </a:solidFill>
          <a:latin typeface="+mj-lt"/>
          <a:ea typeface="+mj-ea"/>
          <a:cs typeface="+mj-cs"/>
        </a:defRPr>
      </a:lvl1pPr>
    </p:titleStyle>
    <p:bodyStyle>
      <a:lvl1pPr marL="457200" indent="-457200" algn="l" defTabSz="531813" rtl="0" eaLnBrk="1" latinLnBrk="0" hangingPunct="1">
        <a:lnSpc>
          <a:spcPct val="100000"/>
        </a:lnSpc>
        <a:spcBef>
          <a:spcPts val="1000"/>
        </a:spcBef>
        <a:buSzPct val="90000"/>
        <a:buFont typeface="Arial"/>
        <a:buChar char="•"/>
        <a:defRPr sz="2800" kern="1200">
          <a:solidFill>
            <a:schemeClr val="tx1"/>
          </a:solidFill>
          <a:latin typeface="+mn-lt"/>
          <a:ea typeface="+mn-ea"/>
          <a:cs typeface="+mn-cs"/>
        </a:defRPr>
      </a:lvl1pPr>
      <a:lvl2pPr marL="723900" indent="-192088" algn="l" defTabSz="914377" rtl="0" eaLnBrk="1" latinLnBrk="0" hangingPunct="1">
        <a:lnSpc>
          <a:spcPct val="100000"/>
        </a:lnSpc>
        <a:spcBef>
          <a:spcPts val="500"/>
        </a:spcBef>
        <a:buClr>
          <a:schemeClr val="accent1"/>
        </a:buClr>
        <a:buSzPct val="90000"/>
        <a:buFont typeface="Arial" panose="020B0604020202020204" pitchFamily="34" charset="0"/>
        <a:buChar char="•"/>
        <a:defRPr sz="2200" i="1" kern="1200">
          <a:solidFill>
            <a:srgbClr val="636569"/>
          </a:solidFill>
          <a:latin typeface="+mn-lt"/>
          <a:ea typeface="+mn-ea"/>
          <a:cs typeface="+mn-cs"/>
        </a:defRPr>
      </a:lvl2pPr>
      <a:lvl3pPr marL="900113" indent="-176213" algn="l" defTabSz="914377" rtl="0" eaLnBrk="1" latinLnBrk="0" hangingPunct="1">
        <a:lnSpc>
          <a:spcPct val="100000"/>
        </a:lnSpc>
        <a:spcBef>
          <a:spcPts val="500"/>
        </a:spcBef>
        <a:buClr>
          <a:schemeClr val="accent1"/>
        </a:buClr>
        <a:buSzPct val="90000"/>
        <a:buFont typeface="Arial" panose="020B0604020202020204" pitchFamily="34" charset="0"/>
        <a:buChar char="•"/>
        <a:defRPr sz="2200" i="1" kern="1200">
          <a:solidFill>
            <a:srgbClr val="636569"/>
          </a:solidFill>
          <a:latin typeface="+mn-lt"/>
          <a:ea typeface="+mn-ea"/>
          <a:cs typeface="+mn-cs"/>
        </a:defRPr>
      </a:lvl3pPr>
      <a:lvl4pPr marL="1077913" indent="-185738" algn="l" defTabSz="914377" rtl="0" eaLnBrk="1" latinLnBrk="0" hangingPunct="1">
        <a:lnSpc>
          <a:spcPct val="100000"/>
        </a:lnSpc>
        <a:spcBef>
          <a:spcPts val="500"/>
        </a:spcBef>
        <a:buClr>
          <a:schemeClr val="accent1"/>
        </a:buClr>
        <a:buSzPct val="90000"/>
        <a:buFont typeface="Arial" panose="020B0604020202020204" pitchFamily="34" charset="0"/>
        <a:buChar char="•"/>
        <a:defRPr sz="2200" i="1" kern="1200">
          <a:solidFill>
            <a:srgbClr val="636569"/>
          </a:solidFill>
          <a:latin typeface="+mn-lt"/>
          <a:ea typeface="+mn-ea"/>
          <a:cs typeface="+mn-cs"/>
        </a:defRPr>
      </a:lvl4pPr>
      <a:lvl5pPr marL="1255713" indent="-177800" algn="l" defTabSz="941388" rtl="0" eaLnBrk="1" latinLnBrk="0" hangingPunct="1">
        <a:lnSpc>
          <a:spcPct val="100000"/>
        </a:lnSpc>
        <a:spcBef>
          <a:spcPts val="500"/>
        </a:spcBef>
        <a:buClr>
          <a:schemeClr val="accent1"/>
        </a:buClr>
        <a:buSzPct val="90000"/>
        <a:buFont typeface="Arial" panose="020B0604020202020204" pitchFamily="34" charset="0"/>
        <a:buChar char="•"/>
        <a:tabLst/>
        <a:defRPr sz="2200" i="1" kern="1200">
          <a:solidFill>
            <a:srgbClr val="636569"/>
          </a:solidFill>
          <a:latin typeface="+mn-lt"/>
          <a:ea typeface="+mn-ea"/>
          <a:cs typeface="+mn-cs"/>
        </a:defRPr>
      </a:lvl5pPr>
      <a:lvl6pPr marL="1433513" indent="-177800" algn="l" defTabSz="914377"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6pPr>
      <a:lvl7pPr marL="1609725" indent="-176213" algn="l" defTabSz="914377"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7pPr>
      <a:lvl8pPr marL="1787525" indent="-177800" algn="l" defTabSz="914377"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8pPr>
      <a:lvl9pPr marL="1787525"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jpeg"/><Relationship Id="rId1" Type="http://schemas.openxmlformats.org/officeDocument/2006/relationships/slideLayout" Target="../slideLayouts/slideLayout3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image" Target="../media/image32.emf"/><Relationship Id="rId1" Type="http://schemas.openxmlformats.org/officeDocument/2006/relationships/slideLayout" Target="../slideLayouts/slideLayout32.xml"/><Relationship Id="rId6" Type="http://schemas.openxmlformats.org/officeDocument/2006/relationships/image" Target="../media/image36.emf"/><Relationship Id="rId11" Type="http://schemas.openxmlformats.org/officeDocument/2006/relationships/hyperlink" Target="https://www.youtube.com/watch?v=0Oh_w5KrEVc" TargetMode="External"/><Relationship Id="rId5" Type="http://schemas.openxmlformats.org/officeDocument/2006/relationships/image" Target="../media/image35.emf"/><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8.emf"/><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34.xml"/><Relationship Id="rId5" Type="http://schemas.openxmlformats.org/officeDocument/2006/relationships/image" Target="../media/image47.emf"/><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simon.michaux@gtk.fi" TargetMode="External"/><Relationship Id="rId2" Type="http://schemas.openxmlformats.org/officeDocument/2006/relationships/image" Target="../media/image51.jpg"/><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hyperlink" Target="https://tupa.gtk.fi/raportti/arkisto/42_2021.pdf"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s://mcusercontent.com/72459de8ffe7657f347608c49/files/be87ecb0-46b0-9c31-886a-6202ba5a9b63/Assessment_to_phase_out_fossil_fuels_Summary.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FF53D7-9332-4F4B-B9AE-F7053333F535}"/>
              </a:ext>
            </a:extLst>
          </p:cNvPr>
          <p:cNvSpPr/>
          <p:nvPr/>
        </p:nvSpPr>
        <p:spPr>
          <a:xfrm>
            <a:off x="2586625" y="4002066"/>
            <a:ext cx="5937337" cy="1453019"/>
          </a:xfrm>
          <a:prstGeom prst="rect">
            <a:avLst/>
          </a:prstGeom>
          <a:solidFill>
            <a:schemeClr val="tx1">
              <a:alpha val="67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ctrTitle"/>
          </p:nvPr>
        </p:nvSpPr>
        <p:spPr>
          <a:xfrm>
            <a:off x="1498244" y="1402915"/>
            <a:ext cx="8704205" cy="1517838"/>
          </a:xfrm>
          <a:solidFill>
            <a:schemeClr val="tx1">
              <a:alpha val="69000"/>
            </a:schemeClr>
          </a:solidFill>
          <a:effectLst>
            <a:softEdge rad="63500"/>
          </a:effectLst>
        </p:spPr>
        <p:txBody>
          <a:bodyPr anchor="ctr" anchorCtr="0">
            <a:noAutofit/>
          </a:bodyPr>
          <a:lstStyle/>
          <a:p>
            <a:pPr algn="ctr"/>
            <a:r>
              <a:rPr lang="en-US" sz="2800" dirty="0"/>
              <a:t>Assessment of the Extra Capacity Required of Alternative Energy Electrical Power Systems to Completely Replace Fossil Fuels</a:t>
            </a:r>
            <a:endParaRPr lang="fi-FI" sz="2800" dirty="0"/>
          </a:p>
        </p:txBody>
      </p:sp>
      <p:sp>
        <p:nvSpPr>
          <p:cNvPr id="9" name="Subtitle 8"/>
          <p:cNvSpPr>
            <a:spLocks noGrp="1"/>
          </p:cNvSpPr>
          <p:nvPr>
            <p:ph type="subTitle" idx="1"/>
          </p:nvPr>
        </p:nvSpPr>
        <p:spPr>
          <a:xfrm>
            <a:off x="2684013" y="4068165"/>
            <a:ext cx="5742560" cy="1320820"/>
          </a:xfrm>
          <a:solidFill>
            <a:schemeClr val="tx1">
              <a:alpha val="63000"/>
            </a:schemeClr>
          </a:solidFill>
          <a:effectLst>
            <a:softEdge rad="76200"/>
          </a:effectLst>
        </p:spPr>
        <p:txBody>
          <a:bodyPr>
            <a:normAutofit fontScale="92500"/>
          </a:bodyPr>
          <a:lstStyle/>
          <a:p>
            <a:pPr algn="ctr"/>
            <a:r>
              <a:rPr lang="fi-FI" dirty="0"/>
              <a:t>Simon P. Michaux</a:t>
            </a:r>
          </a:p>
          <a:p>
            <a:pPr algn="ctr"/>
            <a:r>
              <a:rPr lang="fi-FI" dirty="0"/>
              <a:t>18/08/2022 </a:t>
            </a:r>
          </a:p>
          <a:p>
            <a:pPr algn="ctr"/>
            <a:r>
              <a:rPr lang="fi-FI" sz="2100" dirty="0"/>
              <a:t>Associate Professor Mineral Processing &amp; Geometallurgy</a:t>
            </a:r>
          </a:p>
        </p:txBody>
      </p:sp>
      <p:sp>
        <p:nvSpPr>
          <p:cNvPr id="4" name="Päivämäärän paikkamerkki 3">
            <a:extLst>
              <a:ext uri="{FF2B5EF4-FFF2-40B4-BE49-F238E27FC236}">
                <a16:creationId xmlns:a16="http://schemas.microsoft.com/office/drawing/2014/main" id="{FD4938CC-C42C-4BB1-8897-98B8958FA55A}"/>
              </a:ext>
            </a:extLst>
          </p:cNvPr>
          <p:cNvSpPr>
            <a:spLocks noGrp="1"/>
          </p:cNvSpPr>
          <p:nvPr>
            <p:ph type="dt" sz="half" idx="10"/>
          </p:nvPr>
        </p:nvSpPr>
        <p:spPr>
          <a:xfrm>
            <a:off x="370904" y="6356351"/>
            <a:ext cx="926268" cy="365125"/>
          </a:xfrm>
        </p:spPr>
        <p:txBody>
          <a:bodyPr/>
          <a:lstStyle/>
          <a:p>
            <a:r>
              <a:rPr lang="fi-FI" dirty="0"/>
              <a:t>18.08.2022</a:t>
            </a:r>
          </a:p>
        </p:txBody>
      </p:sp>
      <p:sp>
        <p:nvSpPr>
          <p:cNvPr id="5" name="Dian numeron paikkamerkki 4">
            <a:extLst>
              <a:ext uri="{FF2B5EF4-FFF2-40B4-BE49-F238E27FC236}">
                <a16:creationId xmlns:a16="http://schemas.microsoft.com/office/drawing/2014/main" id="{9CC4355F-8972-427D-A1AD-835C09D9C9BF}"/>
              </a:ext>
            </a:extLst>
          </p:cNvPr>
          <p:cNvSpPr>
            <a:spLocks noGrp="1"/>
          </p:cNvSpPr>
          <p:nvPr>
            <p:ph type="sldNum" sz="quarter" idx="12"/>
          </p:nvPr>
        </p:nvSpPr>
        <p:spPr/>
        <p:txBody>
          <a:bodyPr/>
          <a:lstStyle/>
          <a:p>
            <a:fld id="{F0753730-CA77-CA4E-8879-34FB69C671E1}" type="slidenum">
              <a:rPr lang="fi-FI" smtClean="0"/>
              <a:pPr/>
              <a:t>1</a:t>
            </a:fld>
            <a:endParaRPr lang="fi-FI"/>
          </a:p>
        </p:txBody>
      </p:sp>
    </p:spTree>
    <p:extLst>
      <p:ext uri="{BB962C8B-B14F-4D97-AF65-F5344CB8AC3E}">
        <p14:creationId xmlns:p14="http://schemas.microsoft.com/office/powerpoint/2010/main" val="404342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AD9D-C2AE-46FD-A2DD-9D3FD96BA162}"/>
              </a:ext>
            </a:extLst>
          </p:cNvPr>
          <p:cNvSpPr>
            <a:spLocks noGrp="1"/>
          </p:cNvSpPr>
          <p:nvPr>
            <p:ph type="title"/>
          </p:nvPr>
        </p:nvSpPr>
        <p:spPr>
          <a:xfrm>
            <a:off x="51117" y="205766"/>
            <a:ext cx="12179239" cy="740996"/>
          </a:xfrm>
        </p:spPr>
        <p:txBody>
          <a:bodyPr>
            <a:normAutofit/>
          </a:bodyPr>
          <a:lstStyle/>
          <a:p>
            <a:r>
              <a:rPr lang="fi-FI" sz="3600" dirty="0"/>
              <a:t>To deliver 1000 TWh of power to the grid over 1 year…</a:t>
            </a:r>
            <a:endParaRPr lang="en-AU" sz="3600" dirty="0"/>
          </a:p>
        </p:txBody>
      </p:sp>
      <p:sp>
        <p:nvSpPr>
          <p:cNvPr id="3" name="Date Placeholder 2">
            <a:extLst>
              <a:ext uri="{FF2B5EF4-FFF2-40B4-BE49-F238E27FC236}">
                <a16:creationId xmlns:a16="http://schemas.microsoft.com/office/drawing/2014/main" id="{631E456F-08F3-416A-96C5-3BCA3A313DFA}"/>
              </a:ext>
            </a:extLst>
          </p:cNvPr>
          <p:cNvSpPr>
            <a:spLocks noGrp="1"/>
          </p:cNvSpPr>
          <p:nvPr>
            <p:ph type="dt" sz="half" idx="10"/>
          </p:nvPr>
        </p:nvSpPr>
        <p:spPr>
          <a:xfrm>
            <a:off x="239060" y="6356351"/>
            <a:ext cx="963566" cy="365125"/>
          </a:xfrm>
        </p:spPr>
        <p:txBody>
          <a:bodyPr/>
          <a:lstStyle/>
          <a:p>
            <a:fld id="{B2AC7001-91C5-4552-B627-35693828A8D5}" type="datetime1">
              <a:rPr lang="fi-FI" smtClean="0"/>
              <a:pPr/>
              <a:t>20.9.2022</a:t>
            </a:fld>
            <a:endParaRPr lang="fi-FI" dirty="0"/>
          </a:p>
        </p:txBody>
      </p:sp>
      <p:pic>
        <p:nvPicPr>
          <p:cNvPr id="5" name="Picture 4">
            <a:extLst>
              <a:ext uri="{FF2B5EF4-FFF2-40B4-BE49-F238E27FC236}">
                <a16:creationId xmlns:a16="http://schemas.microsoft.com/office/drawing/2014/main" id="{FCA91809-57E7-4DFC-9048-3EA638779F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582" y="1320838"/>
            <a:ext cx="4476115" cy="4015105"/>
          </a:xfrm>
          <a:prstGeom prst="rect">
            <a:avLst/>
          </a:prstGeom>
          <a:noFill/>
          <a:ln>
            <a:noFill/>
          </a:ln>
        </p:spPr>
      </p:pic>
      <p:pic>
        <p:nvPicPr>
          <p:cNvPr id="6" name="Picture 5">
            <a:extLst>
              <a:ext uri="{FF2B5EF4-FFF2-40B4-BE49-F238E27FC236}">
                <a16:creationId xmlns:a16="http://schemas.microsoft.com/office/drawing/2014/main" id="{092A7CA5-A249-4AAD-8DA6-52A923CC174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0563" y="1320839"/>
            <a:ext cx="4618355" cy="4015104"/>
          </a:xfrm>
          <a:prstGeom prst="rect">
            <a:avLst/>
          </a:prstGeom>
          <a:noFill/>
          <a:ln>
            <a:noFill/>
          </a:ln>
        </p:spPr>
      </p:pic>
      <p:sp>
        <p:nvSpPr>
          <p:cNvPr id="7" name="TextBox 6">
            <a:extLst>
              <a:ext uri="{FF2B5EF4-FFF2-40B4-BE49-F238E27FC236}">
                <a16:creationId xmlns:a16="http://schemas.microsoft.com/office/drawing/2014/main" id="{C74A9549-DEAC-4977-8879-EFE5042FD535}"/>
              </a:ext>
            </a:extLst>
          </p:cNvPr>
          <p:cNvSpPr txBox="1"/>
          <p:nvPr/>
        </p:nvSpPr>
        <p:spPr>
          <a:xfrm>
            <a:off x="2535908" y="5715785"/>
            <a:ext cx="6372151" cy="646331"/>
          </a:xfrm>
          <a:prstGeom prst="rect">
            <a:avLst/>
          </a:prstGeom>
          <a:solidFill>
            <a:schemeClr val="accent4">
              <a:lumMod val="20000"/>
              <a:lumOff val="80000"/>
            </a:schemeClr>
          </a:solidFill>
        </p:spPr>
        <p:txBody>
          <a:bodyPr wrap="square" rtlCol="0">
            <a:spAutoFit/>
          </a:bodyPr>
          <a:lstStyle/>
          <a:p>
            <a:pPr algn="ctr"/>
            <a:r>
              <a:rPr lang="fi-FI" dirty="0"/>
              <a:t>Renewables have a much lower ERoEI ratio than fossil fuels and may not be strong enough to power the next industrial era</a:t>
            </a:r>
            <a:endParaRPr lang="en-AU" dirty="0"/>
          </a:p>
        </p:txBody>
      </p:sp>
      <p:sp>
        <p:nvSpPr>
          <p:cNvPr id="8" name="Rectangle: Rounded Corners 7">
            <a:extLst>
              <a:ext uri="{FF2B5EF4-FFF2-40B4-BE49-F238E27FC236}">
                <a16:creationId xmlns:a16="http://schemas.microsoft.com/office/drawing/2014/main" id="{FDF843E6-7FB7-45F0-92E4-BCD5199C81C9}"/>
              </a:ext>
            </a:extLst>
          </p:cNvPr>
          <p:cNvSpPr/>
          <p:nvPr/>
        </p:nvSpPr>
        <p:spPr>
          <a:xfrm>
            <a:off x="1036320" y="1676400"/>
            <a:ext cx="1417320" cy="290770"/>
          </a:xfrm>
          <a:prstGeom prst="roundRect">
            <a:avLst/>
          </a:prstGeom>
          <a:solidFill>
            <a:srgbClr val="FF0000">
              <a:alpha val="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3DA2EDB9-76C1-47C1-9085-644B4DC345E4}"/>
              </a:ext>
            </a:extLst>
          </p:cNvPr>
          <p:cNvSpPr/>
          <p:nvPr/>
        </p:nvSpPr>
        <p:spPr>
          <a:xfrm>
            <a:off x="868680" y="2621280"/>
            <a:ext cx="1584960" cy="290770"/>
          </a:xfrm>
          <a:prstGeom prst="roundRect">
            <a:avLst/>
          </a:prstGeom>
          <a:solidFill>
            <a:srgbClr val="FF0000">
              <a:alpha val="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9BFAB470-FA7B-4EB1-ABA5-06B6863E6B37}"/>
              </a:ext>
            </a:extLst>
          </p:cNvPr>
          <p:cNvSpPr txBox="1"/>
          <p:nvPr/>
        </p:nvSpPr>
        <p:spPr>
          <a:xfrm>
            <a:off x="3015930" y="5387364"/>
            <a:ext cx="5412105" cy="276999"/>
          </a:xfrm>
          <a:prstGeom prst="rect">
            <a:avLst/>
          </a:prstGeom>
          <a:noFill/>
        </p:spPr>
        <p:txBody>
          <a:bodyPr wrap="square">
            <a:spAutoFit/>
          </a:bodyPr>
          <a:lstStyle/>
          <a:p>
            <a:pPr algn="ctr"/>
            <a:r>
              <a:rPr lang="en-AU" sz="1200" dirty="0"/>
              <a:t>(Source Data: Global Energy Observatory, </a:t>
            </a:r>
            <a:r>
              <a:rPr lang="da-DK" sz="1200" dirty="0"/>
              <a:t>Agora Energiewende and Sandbag 2019</a:t>
            </a:r>
            <a:r>
              <a:rPr lang="en-AU" sz="1200" dirty="0"/>
              <a:t>)</a:t>
            </a:r>
          </a:p>
        </p:txBody>
      </p:sp>
    </p:spTree>
    <p:extLst>
      <p:ext uri="{BB962C8B-B14F-4D97-AF65-F5344CB8AC3E}">
        <p14:creationId xmlns:p14="http://schemas.microsoft.com/office/powerpoint/2010/main" val="158371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EDC3606-A556-45F8-96FD-F9E06A89244F}"/>
              </a:ext>
            </a:extLst>
          </p:cNvPr>
          <p:cNvPicPr>
            <a:picLocks noChangeAspect="1"/>
          </p:cNvPicPr>
          <p:nvPr/>
        </p:nvPicPr>
        <p:blipFill>
          <a:blip r:embed="rId2"/>
          <a:stretch>
            <a:fillRect/>
          </a:stretch>
        </p:blipFill>
        <p:spPr>
          <a:xfrm>
            <a:off x="4057463" y="109528"/>
            <a:ext cx="5523772" cy="6611947"/>
          </a:xfrm>
          <a:prstGeom prst="rect">
            <a:avLst/>
          </a:prstGeom>
        </p:spPr>
      </p:pic>
      <p:sp>
        <p:nvSpPr>
          <p:cNvPr id="2" name="Date Placeholder 1">
            <a:extLst>
              <a:ext uri="{FF2B5EF4-FFF2-40B4-BE49-F238E27FC236}">
                <a16:creationId xmlns:a16="http://schemas.microsoft.com/office/drawing/2014/main" id="{74000262-6B74-42AE-9C6E-125C0AB20C16}"/>
              </a:ext>
            </a:extLst>
          </p:cNvPr>
          <p:cNvSpPr>
            <a:spLocks noGrp="1"/>
          </p:cNvSpPr>
          <p:nvPr>
            <p:ph type="dt" sz="half" idx="10"/>
          </p:nvPr>
        </p:nvSpPr>
        <p:spPr>
          <a:xfrm>
            <a:off x="370904" y="6356351"/>
            <a:ext cx="985948" cy="365125"/>
          </a:xfrm>
        </p:spPr>
        <p:txBody>
          <a:bodyPr/>
          <a:lstStyle/>
          <a:p>
            <a:fld id="{E9776C7F-F561-4FD4-96A0-6759DE360566}" type="datetime1">
              <a:rPr lang="fi-FI" smtClean="0"/>
              <a:pPr/>
              <a:t>20.9.2022</a:t>
            </a:fld>
            <a:endParaRPr lang="fi-FI" dirty="0"/>
          </a:p>
        </p:txBody>
      </p:sp>
      <p:sp>
        <p:nvSpPr>
          <p:cNvPr id="3" name="Slide Number Placeholder 2">
            <a:extLst>
              <a:ext uri="{FF2B5EF4-FFF2-40B4-BE49-F238E27FC236}">
                <a16:creationId xmlns:a16="http://schemas.microsoft.com/office/drawing/2014/main" id="{4F5A9416-97C8-4063-B7E0-77A1F83F8CDB}"/>
              </a:ext>
            </a:extLst>
          </p:cNvPr>
          <p:cNvSpPr>
            <a:spLocks noGrp="1"/>
          </p:cNvSpPr>
          <p:nvPr>
            <p:ph type="sldNum" sz="quarter" idx="12"/>
          </p:nvPr>
        </p:nvSpPr>
        <p:spPr/>
        <p:txBody>
          <a:bodyPr/>
          <a:lstStyle/>
          <a:p>
            <a:fld id="{F0753730-CA77-CA4E-8879-34FB69C671E1}" type="slidenum">
              <a:rPr lang="fi-FI" smtClean="0"/>
              <a:pPr/>
              <a:t>11</a:t>
            </a:fld>
            <a:endParaRPr lang="fi-FI"/>
          </a:p>
        </p:txBody>
      </p:sp>
      <p:grpSp>
        <p:nvGrpSpPr>
          <p:cNvPr id="47" name="Group 46">
            <a:extLst>
              <a:ext uri="{FF2B5EF4-FFF2-40B4-BE49-F238E27FC236}">
                <a16:creationId xmlns:a16="http://schemas.microsoft.com/office/drawing/2014/main" id="{1E73D021-556E-4543-B19F-A7B7E57DF218}"/>
              </a:ext>
            </a:extLst>
          </p:cNvPr>
          <p:cNvGrpSpPr/>
          <p:nvPr/>
        </p:nvGrpSpPr>
        <p:grpSpPr>
          <a:xfrm>
            <a:off x="5185358" y="2166762"/>
            <a:ext cx="2972065" cy="526532"/>
            <a:chOff x="5185358" y="2193432"/>
            <a:chExt cx="2972065" cy="526532"/>
          </a:xfrm>
        </p:grpSpPr>
        <p:sp>
          <p:nvSpPr>
            <p:cNvPr id="11" name="TextBox 10">
              <a:extLst>
                <a:ext uri="{FF2B5EF4-FFF2-40B4-BE49-F238E27FC236}">
                  <a16:creationId xmlns:a16="http://schemas.microsoft.com/office/drawing/2014/main" id="{EFCCCE91-D710-420A-A126-630141034294}"/>
                </a:ext>
              </a:extLst>
            </p:cNvPr>
            <p:cNvSpPr txBox="1"/>
            <p:nvPr/>
          </p:nvSpPr>
          <p:spPr>
            <a:xfrm>
              <a:off x="5185358" y="2319854"/>
              <a:ext cx="2220181" cy="400110"/>
            </a:xfrm>
            <a:prstGeom prst="rect">
              <a:avLst/>
            </a:prstGeom>
            <a:solidFill>
              <a:schemeClr val="accent4">
                <a:lumMod val="20000"/>
                <a:lumOff val="80000"/>
              </a:schemeClr>
            </a:solidFill>
          </p:spPr>
          <p:txBody>
            <a:bodyPr wrap="square" rtlCol="0">
              <a:spAutoFit/>
            </a:bodyPr>
            <a:lstStyle/>
            <a:p>
              <a:pPr algn="ctr"/>
              <a:r>
                <a:rPr lang="en-AU" sz="1000" dirty="0"/>
                <a:t>Electrical power required to phase out gas and coal power generation</a:t>
              </a:r>
            </a:p>
          </p:txBody>
        </p:sp>
        <p:cxnSp>
          <p:nvCxnSpPr>
            <p:cNvPr id="12" name="Straight Arrow Connector 11">
              <a:extLst>
                <a:ext uri="{FF2B5EF4-FFF2-40B4-BE49-F238E27FC236}">
                  <a16:creationId xmlns:a16="http://schemas.microsoft.com/office/drawing/2014/main" id="{438BF54B-1C2F-4FD0-9536-92B373195D29}"/>
                </a:ext>
              </a:extLst>
            </p:cNvPr>
            <p:cNvCxnSpPr>
              <a:cxnSpLocks/>
              <a:stCxn id="11" idx="3"/>
            </p:cNvCxnSpPr>
            <p:nvPr/>
          </p:nvCxnSpPr>
          <p:spPr>
            <a:xfrm flipV="1">
              <a:off x="7405539" y="2193432"/>
              <a:ext cx="751884" cy="326477"/>
            </a:xfrm>
            <a:prstGeom prst="straightConnector1">
              <a:avLst/>
            </a:prstGeom>
            <a:ln w="9525">
              <a:solidFill>
                <a:srgbClr val="C00000"/>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EB2006C-1CC2-444B-912D-BAC00ACE2EF8}"/>
              </a:ext>
            </a:extLst>
          </p:cNvPr>
          <p:cNvGrpSpPr/>
          <p:nvPr/>
        </p:nvGrpSpPr>
        <p:grpSpPr>
          <a:xfrm>
            <a:off x="6496362" y="3895698"/>
            <a:ext cx="1679665" cy="553998"/>
            <a:chOff x="6496362" y="3895698"/>
            <a:chExt cx="1679665" cy="553998"/>
          </a:xfrm>
        </p:grpSpPr>
        <p:sp>
          <p:nvSpPr>
            <p:cNvPr id="9" name="TextBox 8">
              <a:extLst>
                <a:ext uri="{FF2B5EF4-FFF2-40B4-BE49-F238E27FC236}">
                  <a16:creationId xmlns:a16="http://schemas.microsoft.com/office/drawing/2014/main" id="{CEC3D093-C06A-4409-9556-4E06301B3418}"/>
                </a:ext>
              </a:extLst>
            </p:cNvPr>
            <p:cNvSpPr txBox="1"/>
            <p:nvPr/>
          </p:nvSpPr>
          <p:spPr>
            <a:xfrm>
              <a:off x="6496362" y="3895698"/>
              <a:ext cx="1250179" cy="553998"/>
            </a:xfrm>
            <a:prstGeom prst="rect">
              <a:avLst/>
            </a:prstGeom>
            <a:solidFill>
              <a:schemeClr val="accent4">
                <a:lumMod val="20000"/>
                <a:lumOff val="80000"/>
              </a:schemeClr>
            </a:solidFill>
          </p:spPr>
          <p:txBody>
            <a:bodyPr wrap="square" rtlCol="0">
              <a:spAutoFit/>
            </a:bodyPr>
            <a:lstStyle/>
            <a:p>
              <a:pPr algn="ctr"/>
              <a:r>
                <a:rPr lang="en-AU" sz="1000" dirty="0"/>
                <a:t>Electrical power required charge EV batteries</a:t>
              </a:r>
            </a:p>
          </p:txBody>
        </p:sp>
        <p:cxnSp>
          <p:nvCxnSpPr>
            <p:cNvPr id="13" name="Straight Arrow Connector 12">
              <a:extLst>
                <a:ext uri="{FF2B5EF4-FFF2-40B4-BE49-F238E27FC236}">
                  <a16:creationId xmlns:a16="http://schemas.microsoft.com/office/drawing/2014/main" id="{9F3ECADA-DFC6-402D-93BA-F043C5FDF5E8}"/>
                </a:ext>
              </a:extLst>
            </p:cNvPr>
            <p:cNvCxnSpPr>
              <a:cxnSpLocks/>
              <a:stCxn id="9" idx="3"/>
            </p:cNvCxnSpPr>
            <p:nvPr/>
          </p:nvCxnSpPr>
          <p:spPr>
            <a:xfrm>
              <a:off x="7746541" y="4172697"/>
              <a:ext cx="429486" cy="105235"/>
            </a:xfrm>
            <a:prstGeom prst="straightConnector1">
              <a:avLst/>
            </a:prstGeom>
            <a:ln w="9525">
              <a:solidFill>
                <a:srgbClr val="C00000"/>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763E322-ADD2-412A-81F5-E77924FDC011}"/>
              </a:ext>
            </a:extLst>
          </p:cNvPr>
          <p:cNvGrpSpPr/>
          <p:nvPr/>
        </p:nvGrpSpPr>
        <p:grpSpPr>
          <a:xfrm>
            <a:off x="6369191" y="3106035"/>
            <a:ext cx="1806836" cy="553998"/>
            <a:chOff x="6369191" y="3106035"/>
            <a:chExt cx="1806836" cy="553998"/>
          </a:xfrm>
        </p:grpSpPr>
        <p:sp>
          <p:nvSpPr>
            <p:cNvPr id="10" name="TextBox 9">
              <a:extLst>
                <a:ext uri="{FF2B5EF4-FFF2-40B4-BE49-F238E27FC236}">
                  <a16:creationId xmlns:a16="http://schemas.microsoft.com/office/drawing/2014/main" id="{F7219288-E259-45AF-9394-37049EA19B9D}"/>
                </a:ext>
              </a:extLst>
            </p:cNvPr>
            <p:cNvSpPr txBox="1"/>
            <p:nvPr/>
          </p:nvSpPr>
          <p:spPr>
            <a:xfrm>
              <a:off x="6369191" y="3106035"/>
              <a:ext cx="1420736" cy="553998"/>
            </a:xfrm>
            <a:prstGeom prst="rect">
              <a:avLst/>
            </a:prstGeom>
            <a:solidFill>
              <a:schemeClr val="accent4">
                <a:lumMod val="20000"/>
                <a:lumOff val="80000"/>
              </a:schemeClr>
            </a:solidFill>
          </p:spPr>
          <p:txBody>
            <a:bodyPr wrap="square" rtlCol="0">
              <a:spAutoFit/>
            </a:bodyPr>
            <a:lstStyle/>
            <a:p>
              <a:pPr algn="ctr"/>
              <a:r>
                <a:rPr lang="en-AU" sz="1000" dirty="0"/>
                <a:t>Electric power required to produce hydrogen for H</a:t>
              </a:r>
              <a:r>
                <a:rPr lang="en-AU" sz="1000" baseline="-25000" dirty="0"/>
                <a:t>2</a:t>
              </a:r>
              <a:r>
                <a:rPr lang="en-AU" sz="1000" dirty="0"/>
                <a:t>-Cell vehicles</a:t>
              </a:r>
            </a:p>
          </p:txBody>
        </p:sp>
        <p:cxnSp>
          <p:nvCxnSpPr>
            <p:cNvPr id="14" name="Straight Arrow Connector 13">
              <a:extLst>
                <a:ext uri="{FF2B5EF4-FFF2-40B4-BE49-F238E27FC236}">
                  <a16:creationId xmlns:a16="http://schemas.microsoft.com/office/drawing/2014/main" id="{7634A5B7-852D-4CD9-8821-E901129E06EE}"/>
                </a:ext>
              </a:extLst>
            </p:cNvPr>
            <p:cNvCxnSpPr>
              <a:cxnSpLocks/>
              <a:stCxn id="10" idx="3"/>
            </p:cNvCxnSpPr>
            <p:nvPr/>
          </p:nvCxnSpPr>
          <p:spPr>
            <a:xfrm>
              <a:off x="7789927" y="3383034"/>
              <a:ext cx="386100" cy="132595"/>
            </a:xfrm>
            <a:prstGeom prst="straightConnector1">
              <a:avLst/>
            </a:prstGeom>
            <a:ln w="9525">
              <a:solidFill>
                <a:srgbClr val="C00000"/>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BE33018-7F21-474B-B4B3-6EC0CDF8C4D0}"/>
              </a:ext>
            </a:extLst>
          </p:cNvPr>
          <p:cNvGrpSpPr/>
          <p:nvPr/>
        </p:nvGrpSpPr>
        <p:grpSpPr>
          <a:xfrm>
            <a:off x="5185358" y="1389190"/>
            <a:ext cx="3011797" cy="703939"/>
            <a:chOff x="5185358" y="1415860"/>
            <a:chExt cx="3011797" cy="703939"/>
          </a:xfrm>
        </p:grpSpPr>
        <p:sp>
          <p:nvSpPr>
            <p:cNvPr id="8" name="TextBox 7">
              <a:extLst>
                <a:ext uri="{FF2B5EF4-FFF2-40B4-BE49-F238E27FC236}">
                  <a16:creationId xmlns:a16="http://schemas.microsoft.com/office/drawing/2014/main" id="{E077E442-C468-435B-B4B6-9A1D66499871}"/>
                </a:ext>
              </a:extLst>
            </p:cNvPr>
            <p:cNvSpPr txBox="1"/>
            <p:nvPr/>
          </p:nvSpPr>
          <p:spPr>
            <a:xfrm>
              <a:off x="5185358" y="1719689"/>
              <a:ext cx="2220181" cy="400110"/>
            </a:xfrm>
            <a:prstGeom prst="rect">
              <a:avLst/>
            </a:prstGeom>
            <a:solidFill>
              <a:schemeClr val="accent4">
                <a:lumMod val="20000"/>
                <a:lumOff val="80000"/>
              </a:schemeClr>
            </a:solidFill>
          </p:spPr>
          <p:txBody>
            <a:bodyPr wrap="square" rtlCol="0">
              <a:spAutoFit/>
            </a:bodyPr>
            <a:lstStyle/>
            <a:p>
              <a:pPr algn="ctr"/>
              <a:r>
                <a:rPr lang="en-AU" sz="1000" dirty="0"/>
                <a:t>Electrical power required to phase out gas building heating</a:t>
              </a:r>
            </a:p>
          </p:txBody>
        </p:sp>
        <p:cxnSp>
          <p:nvCxnSpPr>
            <p:cNvPr id="15" name="Straight Arrow Connector 14">
              <a:extLst>
                <a:ext uri="{FF2B5EF4-FFF2-40B4-BE49-F238E27FC236}">
                  <a16:creationId xmlns:a16="http://schemas.microsoft.com/office/drawing/2014/main" id="{6A5175FD-D52E-4D0A-A2C1-070654BC4EE6}"/>
                </a:ext>
              </a:extLst>
            </p:cNvPr>
            <p:cNvCxnSpPr>
              <a:cxnSpLocks/>
              <a:stCxn id="8" idx="3"/>
            </p:cNvCxnSpPr>
            <p:nvPr/>
          </p:nvCxnSpPr>
          <p:spPr>
            <a:xfrm flipV="1">
              <a:off x="7405539" y="1415860"/>
              <a:ext cx="791616" cy="503884"/>
            </a:xfrm>
            <a:prstGeom prst="straightConnector1">
              <a:avLst/>
            </a:prstGeom>
            <a:ln w="9525">
              <a:solidFill>
                <a:srgbClr val="C00000"/>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1D3A26A-DCAB-44B1-B2DE-8B147CA4BDBE}"/>
              </a:ext>
            </a:extLst>
          </p:cNvPr>
          <p:cNvGrpSpPr/>
          <p:nvPr/>
        </p:nvGrpSpPr>
        <p:grpSpPr>
          <a:xfrm>
            <a:off x="4986112" y="1047168"/>
            <a:ext cx="2803815" cy="400110"/>
            <a:chOff x="4986112" y="1073838"/>
            <a:chExt cx="2803815" cy="400110"/>
          </a:xfrm>
        </p:grpSpPr>
        <p:sp>
          <p:nvSpPr>
            <p:cNvPr id="16" name="TextBox 15">
              <a:extLst>
                <a:ext uri="{FF2B5EF4-FFF2-40B4-BE49-F238E27FC236}">
                  <a16:creationId xmlns:a16="http://schemas.microsoft.com/office/drawing/2014/main" id="{E84AD7A5-885C-4259-BEDA-D93FA9AA0897}"/>
                </a:ext>
              </a:extLst>
            </p:cNvPr>
            <p:cNvSpPr txBox="1"/>
            <p:nvPr/>
          </p:nvSpPr>
          <p:spPr>
            <a:xfrm>
              <a:off x="4986112" y="1073838"/>
              <a:ext cx="2220181" cy="400110"/>
            </a:xfrm>
            <a:prstGeom prst="rect">
              <a:avLst/>
            </a:prstGeom>
            <a:solidFill>
              <a:schemeClr val="accent4">
                <a:lumMod val="20000"/>
                <a:lumOff val="80000"/>
              </a:schemeClr>
            </a:solidFill>
          </p:spPr>
          <p:txBody>
            <a:bodyPr wrap="square" rtlCol="0">
              <a:spAutoFit/>
            </a:bodyPr>
            <a:lstStyle/>
            <a:p>
              <a:pPr algn="ctr"/>
              <a:r>
                <a:rPr lang="en-AU" sz="1000" dirty="0"/>
                <a:t>Electrical power required to phase out coal fired steel manufacture </a:t>
              </a:r>
            </a:p>
          </p:txBody>
        </p:sp>
        <p:cxnSp>
          <p:nvCxnSpPr>
            <p:cNvPr id="17" name="Straight Arrow Connector 16">
              <a:extLst>
                <a:ext uri="{FF2B5EF4-FFF2-40B4-BE49-F238E27FC236}">
                  <a16:creationId xmlns:a16="http://schemas.microsoft.com/office/drawing/2014/main" id="{C22CC7B6-4625-4E89-B657-1F235C7E5EB0}"/>
                </a:ext>
              </a:extLst>
            </p:cNvPr>
            <p:cNvCxnSpPr>
              <a:cxnSpLocks/>
              <a:stCxn id="16" idx="3"/>
            </p:cNvCxnSpPr>
            <p:nvPr/>
          </p:nvCxnSpPr>
          <p:spPr>
            <a:xfrm flipV="1">
              <a:off x="7206293" y="1255615"/>
              <a:ext cx="583634" cy="18278"/>
            </a:xfrm>
            <a:prstGeom prst="straightConnector1">
              <a:avLst/>
            </a:prstGeom>
            <a:ln w="9525">
              <a:solidFill>
                <a:srgbClr val="C00000"/>
              </a:solidFill>
              <a:tailEnd type="oval" w="sm" len="sm"/>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0BCDA60-6C8A-4B93-B48F-5345C9B5E12F}"/>
              </a:ext>
            </a:extLst>
          </p:cNvPr>
          <p:cNvSpPr txBox="1"/>
          <p:nvPr/>
        </p:nvSpPr>
        <p:spPr>
          <a:xfrm>
            <a:off x="5745530" y="3973775"/>
            <a:ext cx="433132" cy="261610"/>
          </a:xfrm>
          <a:prstGeom prst="rect">
            <a:avLst/>
          </a:prstGeom>
          <a:noFill/>
        </p:spPr>
        <p:txBody>
          <a:bodyPr wrap="none" rtlCol="0">
            <a:spAutoFit/>
          </a:bodyPr>
          <a:lstStyle/>
          <a:p>
            <a:r>
              <a:rPr lang="fi-FI" sz="1100" dirty="0"/>
              <a:t>Coal</a:t>
            </a:r>
            <a:endParaRPr lang="en-AU" sz="1100" dirty="0"/>
          </a:p>
        </p:txBody>
      </p:sp>
      <p:sp>
        <p:nvSpPr>
          <p:cNvPr id="19" name="TextBox 18">
            <a:extLst>
              <a:ext uri="{FF2B5EF4-FFF2-40B4-BE49-F238E27FC236}">
                <a16:creationId xmlns:a16="http://schemas.microsoft.com/office/drawing/2014/main" id="{219416D2-5D36-4FAD-9C70-D79258AE112A}"/>
              </a:ext>
            </a:extLst>
          </p:cNvPr>
          <p:cNvSpPr txBox="1"/>
          <p:nvPr/>
        </p:nvSpPr>
        <p:spPr>
          <a:xfrm>
            <a:off x="5763965" y="3275212"/>
            <a:ext cx="396262" cy="261610"/>
          </a:xfrm>
          <a:prstGeom prst="rect">
            <a:avLst/>
          </a:prstGeom>
          <a:noFill/>
        </p:spPr>
        <p:txBody>
          <a:bodyPr wrap="none" rtlCol="0">
            <a:spAutoFit/>
          </a:bodyPr>
          <a:lstStyle/>
          <a:p>
            <a:r>
              <a:rPr lang="fi-FI" sz="1100" dirty="0"/>
              <a:t>Gas</a:t>
            </a:r>
            <a:endParaRPr lang="en-AU" sz="1100" dirty="0"/>
          </a:p>
        </p:txBody>
      </p:sp>
      <p:sp>
        <p:nvSpPr>
          <p:cNvPr id="20" name="TextBox 19">
            <a:extLst>
              <a:ext uri="{FF2B5EF4-FFF2-40B4-BE49-F238E27FC236}">
                <a16:creationId xmlns:a16="http://schemas.microsoft.com/office/drawing/2014/main" id="{E65167E2-A322-45F8-853D-8DA538B43848}"/>
              </a:ext>
            </a:extLst>
          </p:cNvPr>
          <p:cNvSpPr txBox="1"/>
          <p:nvPr/>
        </p:nvSpPr>
        <p:spPr>
          <a:xfrm>
            <a:off x="5791216" y="2732086"/>
            <a:ext cx="341760" cy="261610"/>
          </a:xfrm>
          <a:prstGeom prst="rect">
            <a:avLst/>
          </a:prstGeom>
          <a:noFill/>
        </p:spPr>
        <p:txBody>
          <a:bodyPr wrap="none" rtlCol="0">
            <a:spAutoFit/>
          </a:bodyPr>
          <a:lstStyle/>
          <a:p>
            <a:r>
              <a:rPr lang="fi-FI" sz="1100" dirty="0"/>
              <a:t>Oil</a:t>
            </a:r>
            <a:endParaRPr lang="en-AU" sz="1100" dirty="0"/>
          </a:p>
        </p:txBody>
      </p:sp>
      <p:grpSp>
        <p:nvGrpSpPr>
          <p:cNvPr id="44" name="Group 43">
            <a:extLst>
              <a:ext uri="{FF2B5EF4-FFF2-40B4-BE49-F238E27FC236}">
                <a16:creationId xmlns:a16="http://schemas.microsoft.com/office/drawing/2014/main" id="{593953C8-C6AC-4C7F-A01E-02A6504DD564}"/>
              </a:ext>
            </a:extLst>
          </p:cNvPr>
          <p:cNvGrpSpPr/>
          <p:nvPr/>
        </p:nvGrpSpPr>
        <p:grpSpPr>
          <a:xfrm>
            <a:off x="8557706" y="1207075"/>
            <a:ext cx="693264" cy="3424442"/>
            <a:chOff x="8557706" y="1207075"/>
            <a:chExt cx="693264" cy="3424442"/>
          </a:xfrm>
        </p:grpSpPr>
        <p:sp>
          <p:nvSpPr>
            <p:cNvPr id="21" name="Left Brace 20">
              <a:extLst>
                <a:ext uri="{FF2B5EF4-FFF2-40B4-BE49-F238E27FC236}">
                  <a16:creationId xmlns:a16="http://schemas.microsoft.com/office/drawing/2014/main" id="{D61E1BE0-B37D-4356-AA85-868920624217}"/>
                </a:ext>
              </a:extLst>
            </p:cNvPr>
            <p:cNvSpPr/>
            <p:nvPr/>
          </p:nvSpPr>
          <p:spPr>
            <a:xfrm rot="10800000">
              <a:off x="8557706" y="1207075"/>
              <a:ext cx="262981" cy="3424442"/>
            </a:xfrm>
            <a:prstGeom prst="leftBrace">
              <a:avLst>
                <a:gd name="adj1" fmla="val 88120"/>
                <a:gd name="adj2" fmla="val 50000"/>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TextBox 21">
              <a:extLst>
                <a:ext uri="{FF2B5EF4-FFF2-40B4-BE49-F238E27FC236}">
                  <a16:creationId xmlns:a16="http://schemas.microsoft.com/office/drawing/2014/main" id="{9110946F-FE13-42E6-BCC2-889C22F92C6F}"/>
                </a:ext>
              </a:extLst>
            </p:cNvPr>
            <p:cNvSpPr txBox="1"/>
            <p:nvPr/>
          </p:nvSpPr>
          <p:spPr>
            <a:xfrm rot="16200000">
              <a:off x="7880202" y="2647626"/>
              <a:ext cx="2341426" cy="400110"/>
            </a:xfrm>
            <a:prstGeom prst="rect">
              <a:avLst/>
            </a:prstGeom>
            <a:solidFill>
              <a:schemeClr val="bg1"/>
            </a:solidFill>
          </p:spPr>
          <p:txBody>
            <a:bodyPr wrap="square" rtlCol="0">
              <a:spAutoFit/>
            </a:bodyPr>
            <a:lstStyle/>
            <a:p>
              <a:pPr algn="ctr"/>
              <a:r>
                <a:rPr lang="en-AU" sz="1000" dirty="0"/>
                <a:t>Extra electrical power annual capacity required to be installed</a:t>
              </a:r>
            </a:p>
          </p:txBody>
        </p:sp>
      </p:grpSp>
      <p:grpSp>
        <p:nvGrpSpPr>
          <p:cNvPr id="43" name="Group 42">
            <a:extLst>
              <a:ext uri="{FF2B5EF4-FFF2-40B4-BE49-F238E27FC236}">
                <a16:creationId xmlns:a16="http://schemas.microsoft.com/office/drawing/2014/main" id="{346F9D26-73D9-4034-A397-59A1DFF13886}"/>
              </a:ext>
            </a:extLst>
          </p:cNvPr>
          <p:cNvGrpSpPr/>
          <p:nvPr/>
        </p:nvGrpSpPr>
        <p:grpSpPr>
          <a:xfrm>
            <a:off x="5047268" y="2793793"/>
            <a:ext cx="526015" cy="1979825"/>
            <a:chOff x="5047268" y="2793793"/>
            <a:chExt cx="526015" cy="1979825"/>
          </a:xfrm>
        </p:grpSpPr>
        <p:sp>
          <p:nvSpPr>
            <p:cNvPr id="23" name="Left Brace 22">
              <a:extLst>
                <a:ext uri="{FF2B5EF4-FFF2-40B4-BE49-F238E27FC236}">
                  <a16:creationId xmlns:a16="http://schemas.microsoft.com/office/drawing/2014/main" id="{32549C52-16DF-4AA7-BF55-32F2D5B3E681}"/>
                </a:ext>
              </a:extLst>
            </p:cNvPr>
            <p:cNvSpPr/>
            <p:nvPr/>
          </p:nvSpPr>
          <p:spPr>
            <a:xfrm>
              <a:off x="5378277" y="2948941"/>
              <a:ext cx="195006" cy="1584960"/>
            </a:xfrm>
            <a:prstGeom prst="leftBrace">
              <a:avLst>
                <a:gd name="adj1" fmla="val 88120"/>
                <a:gd name="adj2" fmla="val 50000"/>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24" name="TextBox 23">
              <a:extLst>
                <a:ext uri="{FF2B5EF4-FFF2-40B4-BE49-F238E27FC236}">
                  <a16:creationId xmlns:a16="http://schemas.microsoft.com/office/drawing/2014/main" id="{7318490C-1387-4140-A94B-D1E147913FF3}"/>
                </a:ext>
              </a:extLst>
            </p:cNvPr>
            <p:cNvSpPr txBox="1"/>
            <p:nvPr/>
          </p:nvSpPr>
          <p:spPr>
            <a:xfrm rot="16200000">
              <a:off x="4180466" y="3660595"/>
              <a:ext cx="1979825" cy="246221"/>
            </a:xfrm>
            <a:prstGeom prst="rect">
              <a:avLst/>
            </a:prstGeom>
            <a:solidFill>
              <a:schemeClr val="bg1"/>
            </a:solidFill>
          </p:spPr>
          <p:txBody>
            <a:bodyPr wrap="square" rtlCol="0">
              <a:spAutoFit/>
            </a:bodyPr>
            <a:lstStyle/>
            <a:p>
              <a:pPr algn="ctr"/>
              <a:r>
                <a:rPr lang="en-AU" sz="1000" dirty="0"/>
                <a:t>17 086.1 </a:t>
              </a:r>
              <a:r>
                <a:rPr lang="en-AU" sz="1000" dirty="0" err="1"/>
                <a:t>TWh</a:t>
              </a:r>
              <a:r>
                <a:rPr lang="en-AU" sz="1000" dirty="0"/>
                <a:t> to be phased out</a:t>
              </a:r>
            </a:p>
          </p:txBody>
        </p:sp>
      </p:grpSp>
      <p:grpSp>
        <p:nvGrpSpPr>
          <p:cNvPr id="42" name="Group 41">
            <a:extLst>
              <a:ext uri="{FF2B5EF4-FFF2-40B4-BE49-F238E27FC236}">
                <a16:creationId xmlns:a16="http://schemas.microsoft.com/office/drawing/2014/main" id="{495AD7E4-753D-41DE-B8C3-7CE8E36DECFA}"/>
              </a:ext>
            </a:extLst>
          </p:cNvPr>
          <p:cNvGrpSpPr/>
          <p:nvPr/>
        </p:nvGrpSpPr>
        <p:grpSpPr>
          <a:xfrm>
            <a:off x="6295450" y="4564027"/>
            <a:ext cx="1965418" cy="814390"/>
            <a:chOff x="6295450" y="4564027"/>
            <a:chExt cx="1965418" cy="814390"/>
          </a:xfrm>
        </p:grpSpPr>
        <p:sp>
          <p:nvSpPr>
            <p:cNvPr id="5" name="TextBox 4">
              <a:extLst>
                <a:ext uri="{FF2B5EF4-FFF2-40B4-BE49-F238E27FC236}">
                  <a16:creationId xmlns:a16="http://schemas.microsoft.com/office/drawing/2014/main" id="{4B0D9E78-9C78-4287-9CCA-973A18910620}"/>
                </a:ext>
              </a:extLst>
            </p:cNvPr>
            <p:cNvSpPr txBox="1"/>
            <p:nvPr/>
          </p:nvSpPr>
          <p:spPr>
            <a:xfrm>
              <a:off x="6994144" y="5116807"/>
              <a:ext cx="912429" cy="261610"/>
            </a:xfrm>
            <a:prstGeom prst="rect">
              <a:avLst/>
            </a:prstGeom>
            <a:noFill/>
          </p:spPr>
          <p:txBody>
            <a:bodyPr wrap="none" rtlCol="0">
              <a:spAutoFit/>
            </a:bodyPr>
            <a:lstStyle/>
            <a:p>
              <a:r>
                <a:rPr lang="en-AU" sz="1100" dirty="0">
                  <a:solidFill>
                    <a:srgbClr val="0070C0"/>
                  </a:solidFill>
                </a:rPr>
                <a:t>9 528.7 TWh</a:t>
              </a:r>
            </a:p>
          </p:txBody>
        </p:sp>
        <p:sp>
          <p:nvSpPr>
            <p:cNvPr id="6" name="Left Brace 5">
              <a:extLst>
                <a:ext uri="{FF2B5EF4-FFF2-40B4-BE49-F238E27FC236}">
                  <a16:creationId xmlns:a16="http://schemas.microsoft.com/office/drawing/2014/main" id="{432BA75B-7034-4927-B52A-EDEBAD74DF24}"/>
                </a:ext>
              </a:extLst>
            </p:cNvPr>
            <p:cNvSpPr/>
            <p:nvPr/>
          </p:nvSpPr>
          <p:spPr>
            <a:xfrm rot="10800000">
              <a:off x="6295450" y="4564027"/>
              <a:ext cx="187758" cy="814389"/>
            </a:xfrm>
            <a:prstGeom prst="leftBrace">
              <a:avLst>
                <a:gd name="adj1" fmla="val 88120"/>
                <a:gd name="adj2" fmla="val 50000"/>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TextBox 6">
              <a:extLst>
                <a:ext uri="{FF2B5EF4-FFF2-40B4-BE49-F238E27FC236}">
                  <a16:creationId xmlns:a16="http://schemas.microsoft.com/office/drawing/2014/main" id="{9BC9AB39-9B06-4E07-92F3-4F1D43DBF8BE}"/>
                </a:ext>
              </a:extLst>
            </p:cNvPr>
            <p:cNvSpPr txBox="1"/>
            <p:nvPr/>
          </p:nvSpPr>
          <p:spPr>
            <a:xfrm>
              <a:off x="6644592" y="4839717"/>
              <a:ext cx="1616276" cy="400110"/>
            </a:xfrm>
            <a:prstGeom prst="rect">
              <a:avLst/>
            </a:prstGeom>
            <a:noFill/>
          </p:spPr>
          <p:txBody>
            <a:bodyPr wrap="square" rtlCol="0">
              <a:spAutoFit/>
            </a:bodyPr>
            <a:lstStyle/>
            <a:p>
              <a:pPr algn="ctr"/>
              <a:r>
                <a:rPr lang="en-AU" sz="1000" dirty="0"/>
                <a:t>Existing Non-fossil Fuel Power Generation</a:t>
              </a:r>
            </a:p>
          </p:txBody>
        </p:sp>
        <p:cxnSp>
          <p:nvCxnSpPr>
            <p:cNvPr id="25" name="Straight Arrow Connector 24">
              <a:extLst>
                <a:ext uri="{FF2B5EF4-FFF2-40B4-BE49-F238E27FC236}">
                  <a16:creationId xmlns:a16="http://schemas.microsoft.com/office/drawing/2014/main" id="{07C827C9-4C96-4553-9A46-E1782D21E06E}"/>
                </a:ext>
              </a:extLst>
            </p:cNvPr>
            <p:cNvCxnSpPr>
              <a:cxnSpLocks/>
              <a:endCxn id="6" idx="1"/>
            </p:cNvCxnSpPr>
            <p:nvPr/>
          </p:nvCxnSpPr>
          <p:spPr>
            <a:xfrm flipH="1" flipV="1">
              <a:off x="6483208" y="4971221"/>
              <a:ext cx="416028" cy="104777"/>
            </a:xfrm>
            <a:prstGeom prst="straightConnector1">
              <a:avLst/>
            </a:prstGeom>
            <a:ln w="9525">
              <a:solidFill>
                <a:srgbClr val="C00000"/>
              </a:solidFill>
              <a:tailEnd type="oval" w="sm" len="sm"/>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5F6EF45-9E86-4F51-B2E4-B58B531E0AD3}"/>
              </a:ext>
            </a:extLst>
          </p:cNvPr>
          <p:cNvSpPr txBox="1"/>
          <p:nvPr/>
        </p:nvSpPr>
        <p:spPr>
          <a:xfrm>
            <a:off x="7676845" y="884019"/>
            <a:ext cx="984565" cy="261610"/>
          </a:xfrm>
          <a:prstGeom prst="rect">
            <a:avLst/>
          </a:prstGeom>
          <a:noFill/>
        </p:spPr>
        <p:txBody>
          <a:bodyPr wrap="none" rtlCol="0">
            <a:spAutoFit/>
          </a:bodyPr>
          <a:lstStyle/>
          <a:p>
            <a:r>
              <a:rPr lang="en-AU" sz="1100" dirty="0">
                <a:solidFill>
                  <a:srgbClr val="0070C0"/>
                </a:solidFill>
              </a:rPr>
              <a:t>36 007.9 TWh</a:t>
            </a:r>
          </a:p>
        </p:txBody>
      </p:sp>
      <p:pic>
        <p:nvPicPr>
          <p:cNvPr id="27" name="Picture 26">
            <a:extLst>
              <a:ext uri="{FF2B5EF4-FFF2-40B4-BE49-F238E27FC236}">
                <a16:creationId xmlns:a16="http://schemas.microsoft.com/office/drawing/2014/main" id="{DA2BF93B-374E-4855-BF21-6230E9EF5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0432" y="4849772"/>
            <a:ext cx="841771" cy="452452"/>
          </a:xfrm>
          <a:prstGeom prst="rect">
            <a:avLst/>
          </a:prstGeom>
          <a:solidFill>
            <a:schemeClr val="bg1"/>
          </a:solidFill>
          <a:ln w="3175">
            <a:solidFill>
              <a:schemeClr val="tx1"/>
            </a:solidFill>
          </a:ln>
        </p:spPr>
      </p:pic>
      <p:grpSp>
        <p:nvGrpSpPr>
          <p:cNvPr id="41" name="Group 40">
            <a:extLst>
              <a:ext uri="{FF2B5EF4-FFF2-40B4-BE49-F238E27FC236}">
                <a16:creationId xmlns:a16="http://schemas.microsoft.com/office/drawing/2014/main" id="{BD9CFFFC-4BBE-4583-B4D6-AEFE50D812A2}"/>
              </a:ext>
            </a:extLst>
          </p:cNvPr>
          <p:cNvGrpSpPr/>
          <p:nvPr/>
        </p:nvGrpSpPr>
        <p:grpSpPr>
          <a:xfrm>
            <a:off x="370904" y="2913231"/>
            <a:ext cx="5272976" cy="1015663"/>
            <a:chOff x="370904" y="2913231"/>
            <a:chExt cx="5272976" cy="1015663"/>
          </a:xfrm>
        </p:grpSpPr>
        <p:sp>
          <p:nvSpPr>
            <p:cNvPr id="36" name="TextBox 35">
              <a:extLst>
                <a:ext uri="{FF2B5EF4-FFF2-40B4-BE49-F238E27FC236}">
                  <a16:creationId xmlns:a16="http://schemas.microsoft.com/office/drawing/2014/main" id="{EAB39E03-E7FD-414A-8D81-690CDAB19FC8}"/>
                </a:ext>
              </a:extLst>
            </p:cNvPr>
            <p:cNvSpPr txBox="1"/>
            <p:nvPr/>
          </p:nvSpPr>
          <p:spPr>
            <a:xfrm>
              <a:off x="370904" y="2913231"/>
              <a:ext cx="2419350" cy="1015663"/>
            </a:xfrm>
            <a:prstGeom prst="rect">
              <a:avLst/>
            </a:prstGeom>
            <a:noFill/>
          </p:spPr>
          <p:txBody>
            <a:bodyPr wrap="square" rtlCol="0">
              <a:spAutoFit/>
            </a:bodyPr>
            <a:lstStyle/>
            <a:p>
              <a:pPr algn="ctr"/>
              <a:r>
                <a:rPr lang="en-AU" sz="2000" dirty="0"/>
                <a:t>Total electrical power production in 2018 was 26 614 TWh</a:t>
              </a:r>
            </a:p>
          </p:txBody>
        </p:sp>
        <p:cxnSp>
          <p:nvCxnSpPr>
            <p:cNvPr id="37" name="Straight Arrow Connector 36">
              <a:extLst>
                <a:ext uri="{FF2B5EF4-FFF2-40B4-BE49-F238E27FC236}">
                  <a16:creationId xmlns:a16="http://schemas.microsoft.com/office/drawing/2014/main" id="{03832BC3-2F20-4F66-863D-B69A95EF7E6C}"/>
                </a:ext>
              </a:extLst>
            </p:cNvPr>
            <p:cNvCxnSpPr>
              <a:cxnSpLocks/>
              <a:stCxn id="36" idx="3"/>
            </p:cNvCxnSpPr>
            <p:nvPr/>
          </p:nvCxnSpPr>
          <p:spPr>
            <a:xfrm flipV="1">
              <a:off x="2790254" y="2987040"/>
              <a:ext cx="2853626" cy="434023"/>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7EACCCD9-7C81-4A7C-991A-3B4414CAE52C}"/>
              </a:ext>
            </a:extLst>
          </p:cNvPr>
          <p:cNvSpPr txBox="1"/>
          <p:nvPr/>
        </p:nvSpPr>
        <p:spPr>
          <a:xfrm>
            <a:off x="630254" y="5486329"/>
            <a:ext cx="2251579" cy="647339"/>
          </a:xfrm>
          <a:prstGeom prst="rect">
            <a:avLst/>
          </a:prstGeom>
          <a:solidFill>
            <a:schemeClr val="accent3">
              <a:lumMod val="20000"/>
              <a:lumOff val="80000"/>
            </a:schemeClr>
          </a:solidFill>
        </p:spPr>
        <p:txBody>
          <a:bodyPr wrap="square" rtlCol="0">
            <a:spAutoFit/>
          </a:bodyPr>
          <a:lstStyle/>
          <a:p>
            <a:pPr algn="ctr"/>
            <a:r>
              <a:rPr lang="en-US" dirty="0"/>
              <a:t>2</a:t>
            </a:r>
            <a:r>
              <a:rPr lang="en-US" baseline="30000" dirty="0"/>
              <a:t>nd</a:t>
            </a:r>
            <a:r>
              <a:rPr lang="en-US" dirty="0"/>
              <a:t> generation of work done</a:t>
            </a:r>
            <a:endParaRPr lang="en-FI" dirty="0"/>
          </a:p>
        </p:txBody>
      </p:sp>
    </p:spTree>
    <p:extLst>
      <p:ext uri="{BB962C8B-B14F-4D97-AF65-F5344CB8AC3E}">
        <p14:creationId xmlns:p14="http://schemas.microsoft.com/office/powerpoint/2010/main" val="35111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C65401A6-2F67-400B-846B-013D74DEF936}"/>
              </a:ext>
            </a:extLst>
          </p:cNvPr>
          <p:cNvSpPr>
            <a:spLocks noGrp="1"/>
          </p:cNvSpPr>
          <p:nvPr>
            <p:ph type="title"/>
          </p:nvPr>
        </p:nvSpPr>
        <p:spPr>
          <a:xfrm>
            <a:off x="5159264" y="372279"/>
            <a:ext cx="6356586" cy="735673"/>
          </a:xfrm>
        </p:spPr>
        <p:txBody>
          <a:bodyPr>
            <a:normAutofit/>
          </a:bodyPr>
          <a:lstStyle/>
          <a:p>
            <a:pPr algn="r"/>
            <a:r>
              <a:rPr lang="en-US" sz="3600" dirty="0"/>
              <a:t>New energy split </a:t>
            </a:r>
            <a:endParaRPr lang="en-FI" sz="3600" dirty="0"/>
          </a:p>
        </p:txBody>
      </p:sp>
      <p:sp>
        <p:nvSpPr>
          <p:cNvPr id="2" name="Date Placeholder 1">
            <a:extLst>
              <a:ext uri="{FF2B5EF4-FFF2-40B4-BE49-F238E27FC236}">
                <a16:creationId xmlns:a16="http://schemas.microsoft.com/office/drawing/2014/main" id="{0DF4B828-C00D-477A-B1C3-D670D69E677F}"/>
              </a:ext>
            </a:extLst>
          </p:cNvPr>
          <p:cNvSpPr>
            <a:spLocks noGrp="1"/>
          </p:cNvSpPr>
          <p:nvPr>
            <p:ph type="dt" sz="half" idx="10"/>
          </p:nvPr>
        </p:nvSpPr>
        <p:spPr/>
        <p:txBody>
          <a:bodyPr/>
          <a:lstStyle/>
          <a:p>
            <a:fld id="{E9776C7F-F561-4FD4-96A0-6759DE360566}" type="datetime1">
              <a:rPr lang="fi-FI" smtClean="0"/>
              <a:pPr/>
              <a:t>20.9.2022</a:t>
            </a:fld>
            <a:endParaRPr lang="fi-FI"/>
          </a:p>
        </p:txBody>
      </p:sp>
      <p:pic>
        <p:nvPicPr>
          <p:cNvPr id="4" name="Picture 2" descr="Free download of Black Sedan Car clip art Vector Graphic">
            <a:extLst>
              <a:ext uri="{FF2B5EF4-FFF2-40B4-BE49-F238E27FC236}">
                <a16:creationId xmlns:a16="http://schemas.microsoft.com/office/drawing/2014/main" id="{0C93C56B-AC75-443A-90C7-9E793F535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974" y="1849468"/>
            <a:ext cx="717918" cy="2364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38E0AF-C255-4425-A450-61085823C085}"/>
              </a:ext>
            </a:extLst>
          </p:cNvPr>
          <p:cNvPicPr>
            <a:picLocks noChangeAspect="1"/>
          </p:cNvPicPr>
          <p:nvPr/>
        </p:nvPicPr>
        <p:blipFill>
          <a:blip r:embed="rId3"/>
          <a:stretch>
            <a:fillRect/>
          </a:stretch>
        </p:blipFill>
        <p:spPr>
          <a:xfrm flipH="1">
            <a:off x="1475168" y="2821560"/>
            <a:ext cx="868151" cy="403349"/>
          </a:xfrm>
          <a:prstGeom prst="rect">
            <a:avLst/>
          </a:prstGeom>
        </p:spPr>
      </p:pic>
      <p:pic>
        <p:nvPicPr>
          <p:cNvPr id="6" name="Picture 5">
            <a:extLst>
              <a:ext uri="{FF2B5EF4-FFF2-40B4-BE49-F238E27FC236}">
                <a16:creationId xmlns:a16="http://schemas.microsoft.com/office/drawing/2014/main" id="{2F478BCA-510B-47D5-8BB9-81797CB4CE4F}"/>
              </a:ext>
            </a:extLst>
          </p:cNvPr>
          <p:cNvPicPr/>
          <p:nvPr/>
        </p:nvPicPr>
        <p:blipFill rotWithShape="1">
          <a:blip r:embed="rId4"/>
          <a:srcRect r="30929"/>
          <a:stretch/>
        </p:blipFill>
        <p:spPr>
          <a:xfrm flipH="1">
            <a:off x="1423514" y="3930619"/>
            <a:ext cx="1203815" cy="380177"/>
          </a:xfrm>
          <a:prstGeom prst="rect">
            <a:avLst/>
          </a:prstGeom>
        </p:spPr>
      </p:pic>
      <p:pic>
        <p:nvPicPr>
          <p:cNvPr id="7" name="Picture 6">
            <a:extLst>
              <a:ext uri="{FF2B5EF4-FFF2-40B4-BE49-F238E27FC236}">
                <a16:creationId xmlns:a16="http://schemas.microsoft.com/office/drawing/2014/main" id="{7EED3A69-757D-45DE-AA6D-C6027399E2BD}"/>
              </a:ext>
            </a:extLst>
          </p:cNvPr>
          <p:cNvPicPr>
            <a:picLocks noChangeAspect="1"/>
          </p:cNvPicPr>
          <p:nvPr/>
        </p:nvPicPr>
        <p:blipFill rotWithShape="1">
          <a:blip r:embed="rId5">
            <a:lum bright="2000" contrast="4000"/>
          </a:blip>
          <a:srcRect t="8850" r="68594" b="12287"/>
          <a:stretch/>
        </p:blipFill>
        <p:spPr>
          <a:xfrm flipH="1">
            <a:off x="1132500" y="612167"/>
            <a:ext cx="2058670" cy="559300"/>
          </a:xfrm>
          <a:prstGeom prst="rect">
            <a:avLst/>
          </a:prstGeom>
          <a:noFill/>
        </p:spPr>
      </p:pic>
      <p:pic>
        <p:nvPicPr>
          <p:cNvPr id="8" name="Picture 7">
            <a:extLst>
              <a:ext uri="{FF2B5EF4-FFF2-40B4-BE49-F238E27FC236}">
                <a16:creationId xmlns:a16="http://schemas.microsoft.com/office/drawing/2014/main" id="{93C34855-F690-4667-A22A-D6A3667D08CC}"/>
              </a:ext>
            </a:extLst>
          </p:cNvPr>
          <p:cNvPicPr>
            <a:picLocks noChangeAspect="1"/>
          </p:cNvPicPr>
          <p:nvPr/>
        </p:nvPicPr>
        <p:blipFill>
          <a:blip r:embed="rId6"/>
          <a:stretch>
            <a:fillRect/>
          </a:stretch>
        </p:blipFill>
        <p:spPr>
          <a:xfrm flipH="1">
            <a:off x="1658385" y="4853114"/>
            <a:ext cx="449203" cy="370332"/>
          </a:xfrm>
          <a:prstGeom prst="rect">
            <a:avLst/>
          </a:prstGeom>
        </p:spPr>
      </p:pic>
      <p:sp>
        <p:nvSpPr>
          <p:cNvPr id="9" name="TextBox 8">
            <a:extLst>
              <a:ext uri="{FF2B5EF4-FFF2-40B4-BE49-F238E27FC236}">
                <a16:creationId xmlns:a16="http://schemas.microsoft.com/office/drawing/2014/main" id="{E43A6EDC-CB6D-414C-831B-96BBD3B8999F}"/>
              </a:ext>
            </a:extLst>
          </p:cNvPr>
          <p:cNvSpPr txBox="1"/>
          <p:nvPr/>
        </p:nvSpPr>
        <p:spPr>
          <a:xfrm>
            <a:off x="1017312" y="2115416"/>
            <a:ext cx="2242537" cy="461665"/>
          </a:xfrm>
          <a:prstGeom prst="rect">
            <a:avLst/>
          </a:prstGeom>
          <a:noFill/>
        </p:spPr>
        <p:txBody>
          <a:bodyPr wrap="none" rtlCol="0">
            <a:spAutoFit/>
          </a:bodyPr>
          <a:lstStyle/>
          <a:p>
            <a:r>
              <a:rPr lang="en-US" sz="1200" dirty="0"/>
              <a:t>695.2 million passenger cars (EV)</a:t>
            </a:r>
          </a:p>
          <a:p>
            <a:r>
              <a:rPr lang="en-US" sz="1200" dirty="0"/>
              <a:t>46.8 kWh battery</a:t>
            </a:r>
            <a:endParaRPr lang="en-FI" sz="1200" dirty="0"/>
          </a:p>
        </p:txBody>
      </p:sp>
      <p:sp>
        <p:nvSpPr>
          <p:cNvPr id="10" name="TextBox 9">
            <a:extLst>
              <a:ext uri="{FF2B5EF4-FFF2-40B4-BE49-F238E27FC236}">
                <a16:creationId xmlns:a16="http://schemas.microsoft.com/office/drawing/2014/main" id="{65D050E4-6F85-4480-8074-5EB1CE74B441}"/>
              </a:ext>
            </a:extLst>
          </p:cNvPr>
          <p:cNvSpPr txBox="1"/>
          <p:nvPr/>
        </p:nvSpPr>
        <p:spPr>
          <a:xfrm>
            <a:off x="1220292" y="3208663"/>
            <a:ext cx="1487908" cy="461665"/>
          </a:xfrm>
          <a:prstGeom prst="rect">
            <a:avLst/>
          </a:prstGeom>
          <a:noFill/>
        </p:spPr>
        <p:txBody>
          <a:bodyPr wrap="none" rtlCol="0">
            <a:spAutoFit/>
          </a:bodyPr>
          <a:lstStyle/>
          <a:p>
            <a:r>
              <a:rPr lang="en-US" sz="1200" dirty="0"/>
              <a:t>29 million buses (EV)</a:t>
            </a:r>
          </a:p>
          <a:p>
            <a:r>
              <a:rPr lang="en-US" sz="1200" dirty="0"/>
              <a:t>227.5 kWh battery</a:t>
            </a:r>
            <a:endParaRPr lang="en-FI" sz="1200" dirty="0"/>
          </a:p>
        </p:txBody>
      </p:sp>
      <p:sp>
        <p:nvSpPr>
          <p:cNvPr id="11" name="TextBox 10">
            <a:extLst>
              <a:ext uri="{FF2B5EF4-FFF2-40B4-BE49-F238E27FC236}">
                <a16:creationId xmlns:a16="http://schemas.microsoft.com/office/drawing/2014/main" id="{C7D0737C-2BED-4FB2-A290-67ED6C3B4DB7}"/>
              </a:ext>
            </a:extLst>
          </p:cNvPr>
          <p:cNvSpPr txBox="1"/>
          <p:nvPr/>
        </p:nvSpPr>
        <p:spPr>
          <a:xfrm>
            <a:off x="1039889" y="4248645"/>
            <a:ext cx="2371803" cy="461665"/>
          </a:xfrm>
          <a:prstGeom prst="rect">
            <a:avLst/>
          </a:prstGeom>
          <a:noFill/>
        </p:spPr>
        <p:txBody>
          <a:bodyPr wrap="none" rtlCol="0">
            <a:spAutoFit/>
          </a:bodyPr>
          <a:lstStyle/>
          <a:p>
            <a:r>
              <a:rPr lang="en-US" sz="1200" dirty="0"/>
              <a:t>601.3 million commercial vans (EV)</a:t>
            </a:r>
          </a:p>
          <a:p>
            <a:r>
              <a:rPr lang="en-US" sz="1200" dirty="0"/>
              <a:t>42 kWh battery</a:t>
            </a:r>
            <a:endParaRPr lang="en-FI" sz="1200" dirty="0"/>
          </a:p>
        </p:txBody>
      </p:sp>
      <p:sp>
        <p:nvSpPr>
          <p:cNvPr id="12" name="TextBox 11">
            <a:extLst>
              <a:ext uri="{FF2B5EF4-FFF2-40B4-BE49-F238E27FC236}">
                <a16:creationId xmlns:a16="http://schemas.microsoft.com/office/drawing/2014/main" id="{3FE7D80A-912E-4CE7-91DF-46D352280AE0}"/>
              </a:ext>
            </a:extLst>
          </p:cNvPr>
          <p:cNvSpPr txBox="1"/>
          <p:nvPr/>
        </p:nvSpPr>
        <p:spPr>
          <a:xfrm>
            <a:off x="1041825" y="5131207"/>
            <a:ext cx="1887824" cy="461665"/>
          </a:xfrm>
          <a:prstGeom prst="rect">
            <a:avLst/>
          </a:prstGeom>
          <a:noFill/>
        </p:spPr>
        <p:txBody>
          <a:bodyPr wrap="none" rtlCol="0">
            <a:spAutoFit/>
          </a:bodyPr>
          <a:lstStyle/>
          <a:p>
            <a:r>
              <a:rPr lang="en-US" sz="1200" dirty="0"/>
              <a:t>62 million motorcycles (EV)</a:t>
            </a:r>
          </a:p>
          <a:p>
            <a:r>
              <a:rPr lang="en-US" sz="1200" dirty="0"/>
              <a:t>12 kWh battery</a:t>
            </a:r>
            <a:endParaRPr lang="en-FI" sz="1200" dirty="0"/>
          </a:p>
        </p:txBody>
      </p:sp>
      <p:sp>
        <p:nvSpPr>
          <p:cNvPr id="13" name="TextBox 12">
            <a:extLst>
              <a:ext uri="{FF2B5EF4-FFF2-40B4-BE49-F238E27FC236}">
                <a16:creationId xmlns:a16="http://schemas.microsoft.com/office/drawing/2014/main" id="{C065A632-D0C9-45A4-9FAE-77C1AD4EA6DA}"/>
              </a:ext>
            </a:extLst>
          </p:cNvPr>
          <p:cNvSpPr txBox="1"/>
          <p:nvPr/>
        </p:nvSpPr>
        <p:spPr>
          <a:xfrm>
            <a:off x="1203909" y="1126426"/>
            <a:ext cx="1914498" cy="276999"/>
          </a:xfrm>
          <a:prstGeom prst="rect">
            <a:avLst/>
          </a:prstGeom>
          <a:noFill/>
        </p:spPr>
        <p:txBody>
          <a:bodyPr wrap="none" rtlCol="0">
            <a:spAutoFit/>
          </a:bodyPr>
          <a:lstStyle/>
          <a:p>
            <a:r>
              <a:rPr lang="en-US" sz="1200" dirty="0"/>
              <a:t>28.9 million trucks (H</a:t>
            </a:r>
            <a:r>
              <a:rPr lang="en-US" sz="1200" baseline="-25000" dirty="0"/>
              <a:t>2</a:t>
            </a:r>
            <a:r>
              <a:rPr lang="en-US" sz="1200" dirty="0"/>
              <a:t>-Cell)</a:t>
            </a:r>
            <a:endParaRPr lang="en-FI" sz="1200" dirty="0"/>
          </a:p>
        </p:txBody>
      </p:sp>
      <p:sp>
        <p:nvSpPr>
          <p:cNvPr id="14" name="TextBox 13">
            <a:extLst>
              <a:ext uri="{FF2B5EF4-FFF2-40B4-BE49-F238E27FC236}">
                <a16:creationId xmlns:a16="http://schemas.microsoft.com/office/drawing/2014/main" id="{E12D29F8-DE72-4DEC-A4C1-BA2EF1EA8557}"/>
              </a:ext>
            </a:extLst>
          </p:cNvPr>
          <p:cNvSpPr txBox="1"/>
          <p:nvPr/>
        </p:nvSpPr>
        <p:spPr>
          <a:xfrm>
            <a:off x="4213317" y="3761342"/>
            <a:ext cx="1239442" cy="338554"/>
          </a:xfrm>
          <a:prstGeom prst="rect">
            <a:avLst/>
          </a:prstGeom>
          <a:noFill/>
        </p:spPr>
        <p:txBody>
          <a:bodyPr wrap="none" rtlCol="0">
            <a:spAutoFit/>
          </a:bodyPr>
          <a:lstStyle/>
          <a:p>
            <a:r>
              <a:rPr lang="fi-FI" sz="1600" dirty="0"/>
              <a:t>4 495.7 TWh</a:t>
            </a:r>
          </a:p>
        </p:txBody>
      </p:sp>
      <p:sp>
        <p:nvSpPr>
          <p:cNvPr id="15" name="TextBox 14">
            <a:extLst>
              <a:ext uri="{FF2B5EF4-FFF2-40B4-BE49-F238E27FC236}">
                <a16:creationId xmlns:a16="http://schemas.microsoft.com/office/drawing/2014/main" id="{E25D519A-520A-4A4E-813D-16248258CB8A}"/>
              </a:ext>
            </a:extLst>
          </p:cNvPr>
          <p:cNvSpPr txBox="1"/>
          <p:nvPr/>
        </p:nvSpPr>
        <p:spPr>
          <a:xfrm>
            <a:off x="4046661" y="5028336"/>
            <a:ext cx="1343638" cy="338554"/>
          </a:xfrm>
          <a:prstGeom prst="rect">
            <a:avLst/>
          </a:prstGeom>
          <a:noFill/>
        </p:spPr>
        <p:txBody>
          <a:bodyPr wrap="none" rtlCol="0">
            <a:spAutoFit/>
          </a:bodyPr>
          <a:lstStyle/>
          <a:p>
            <a:r>
              <a:rPr lang="fi-FI" sz="1600" dirty="0"/>
              <a:t>19 958.6 TWh</a:t>
            </a:r>
          </a:p>
        </p:txBody>
      </p:sp>
      <p:sp>
        <p:nvSpPr>
          <p:cNvPr id="16" name="TextBox 15">
            <a:extLst>
              <a:ext uri="{FF2B5EF4-FFF2-40B4-BE49-F238E27FC236}">
                <a16:creationId xmlns:a16="http://schemas.microsoft.com/office/drawing/2014/main" id="{8C3237D2-4E46-48CD-9339-DA702B4A5771}"/>
              </a:ext>
            </a:extLst>
          </p:cNvPr>
          <p:cNvSpPr txBox="1"/>
          <p:nvPr/>
        </p:nvSpPr>
        <p:spPr>
          <a:xfrm>
            <a:off x="1122074" y="5734911"/>
            <a:ext cx="2296405" cy="461665"/>
          </a:xfrm>
          <a:prstGeom prst="rect">
            <a:avLst/>
          </a:prstGeom>
          <a:noFill/>
        </p:spPr>
        <p:txBody>
          <a:bodyPr wrap="square" rtlCol="0">
            <a:spAutoFit/>
          </a:bodyPr>
          <a:lstStyle/>
          <a:p>
            <a:pPr algn="ctr"/>
            <a:r>
              <a:rPr lang="fi-FI" sz="1200" dirty="0"/>
              <a:t>Electrical Power Generation, heating &amp; steel manufacture</a:t>
            </a:r>
          </a:p>
        </p:txBody>
      </p:sp>
      <p:sp>
        <p:nvSpPr>
          <p:cNvPr id="17" name="TextBox 16">
            <a:extLst>
              <a:ext uri="{FF2B5EF4-FFF2-40B4-BE49-F238E27FC236}">
                <a16:creationId xmlns:a16="http://schemas.microsoft.com/office/drawing/2014/main" id="{223F09A3-028F-45EB-A057-B6AAA982F712}"/>
              </a:ext>
            </a:extLst>
          </p:cNvPr>
          <p:cNvSpPr txBox="1"/>
          <p:nvPr/>
        </p:nvSpPr>
        <p:spPr>
          <a:xfrm>
            <a:off x="4124572" y="1982890"/>
            <a:ext cx="1489510" cy="369332"/>
          </a:xfrm>
          <a:prstGeom prst="rect">
            <a:avLst/>
          </a:prstGeom>
          <a:noFill/>
        </p:spPr>
        <p:txBody>
          <a:bodyPr wrap="none" rtlCol="0">
            <a:spAutoFit/>
          </a:bodyPr>
          <a:lstStyle/>
          <a:p>
            <a:pPr algn="ctr"/>
            <a:r>
              <a:rPr lang="fi-FI" dirty="0"/>
              <a:t>11 553.6 </a:t>
            </a:r>
            <a:r>
              <a:rPr lang="fi-FI" sz="1600" dirty="0"/>
              <a:t>TWh</a:t>
            </a:r>
          </a:p>
        </p:txBody>
      </p:sp>
      <p:sp>
        <p:nvSpPr>
          <p:cNvPr id="18" name="TextBox 17">
            <a:extLst>
              <a:ext uri="{FF2B5EF4-FFF2-40B4-BE49-F238E27FC236}">
                <a16:creationId xmlns:a16="http://schemas.microsoft.com/office/drawing/2014/main" id="{1EAAB460-14C4-4C4E-81B5-66EE89777947}"/>
              </a:ext>
            </a:extLst>
          </p:cNvPr>
          <p:cNvSpPr txBox="1"/>
          <p:nvPr/>
        </p:nvSpPr>
        <p:spPr>
          <a:xfrm>
            <a:off x="5701225" y="3530510"/>
            <a:ext cx="2286240" cy="646331"/>
          </a:xfrm>
          <a:prstGeom prst="rect">
            <a:avLst/>
          </a:prstGeom>
          <a:noFill/>
        </p:spPr>
        <p:txBody>
          <a:bodyPr wrap="square">
            <a:spAutoFit/>
          </a:bodyPr>
          <a:lstStyle/>
          <a:p>
            <a:pPr algn="ctr"/>
            <a:r>
              <a:rPr lang="fi-FI" sz="1800" b="1" dirty="0">
                <a:solidFill>
                  <a:srgbClr val="C00000"/>
                </a:solidFill>
              </a:rPr>
              <a:t>36 007.9 TWh</a:t>
            </a:r>
          </a:p>
          <a:p>
            <a:pPr algn="ctr"/>
            <a:r>
              <a:rPr lang="fi-FI" b="1" dirty="0">
                <a:solidFill>
                  <a:srgbClr val="C00000"/>
                </a:solidFill>
              </a:rPr>
              <a:t>New annual capacity</a:t>
            </a:r>
            <a:endParaRPr lang="en-FI" dirty="0"/>
          </a:p>
        </p:txBody>
      </p:sp>
      <p:cxnSp>
        <p:nvCxnSpPr>
          <p:cNvPr id="25" name="Straight Arrow Connector 24">
            <a:extLst>
              <a:ext uri="{FF2B5EF4-FFF2-40B4-BE49-F238E27FC236}">
                <a16:creationId xmlns:a16="http://schemas.microsoft.com/office/drawing/2014/main" id="{CCE9E549-4211-4B7B-BB7A-81C5B8764F3C}"/>
              </a:ext>
            </a:extLst>
          </p:cNvPr>
          <p:cNvCxnSpPr>
            <a:cxnSpLocks/>
            <a:stCxn id="13" idx="3"/>
            <a:endCxn id="17" idx="1"/>
          </p:cNvCxnSpPr>
          <p:nvPr/>
        </p:nvCxnSpPr>
        <p:spPr>
          <a:xfrm>
            <a:off x="3118407" y="1264926"/>
            <a:ext cx="1006165" cy="902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DACB89-CF43-48F5-AB3D-7273399D3ECA}"/>
              </a:ext>
            </a:extLst>
          </p:cNvPr>
          <p:cNvCxnSpPr>
            <a:cxnSpLocks/>
            <a:stCxn id="9" idx="3"/>
            <a:endCxn id="14" idx="1"/>
          </p:cNvCxnSpPr>
          <p:nvPr/>
        </p:nvCxnSpPr>
        <p:spPr>
          <a:xfrm>
            <a:off x="3259849" y="2346249"/>
            <a:ext cx="953468" cy="1584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FF8639C-A7F5-41F4-98FF-0DDE7118AC1D}"/>
              </a:ext>
            </a:extLst>
          </p:cNvPr>
          <p:cNvCxnSpPr>
            <a:cxnSpLocks/>
            <a:stCxn id="11" idx="3"/>
            <a:endCxn id="14" idx="1"/>
          </p:cNvCxnSpPr>
          <p:nvPr/>
        </p:nvCxnSpPr>
        <p:spPr>
          <a:xfrm flipV="1">
            <a:off x="3411692" y="3930619"/>
            <a:ext cx="801625" cy="548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5C7BE4-3421-42F1-8585-2EA0A3B39AAE}"/>
              </a:ext>
            </a:extLst>
          </p:cNvPr>
          <p:cNvCxnSpPr>
            <a:cxnSpLocks/>
            <a:stCxn id="12" idx="3"/>
            <a:endCxn id="14" idx="1"/>
          </p:cNvCxnSpPr>
          <p:nvPr/>
        </p:nvCxnSpPr>
        <p:spPr>
          <a:xfrm flipV="1">
            <a:off x="2929649" y="3930619"/>
            <a:ext cx="1283668" cy="1431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B31DDF-50DE-4240-982E-409C667B3413}"/>
              </a:ext>
            </a:extLst>
          </p:cNvPr>
          <p:cNvCxnSpPr>
            <a:cxnSpLocks/>
            <a:stCxn id="16" idx="3"/>
            <a:endCxn id="15" idx="1"/>
          </p:cNvCxnSpPr>
          <p:nvPr/>
        </p:nvCxnSpPr>
        <p:spPr>
          <a:xfrm flipV="1">
            <a:off x="3418479" y="5197613"/>
            <a:ext cx="628182" cy="768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2DA6D10-AAC7-424B-9E4F-7FB59C786920}"/>
              </a:ext>
            </a:extLst>
          </p:cNvPr>
          <p:cNvCxnSpPr>
            <a:cxnSpLocks/>
            <a:stCxn id="10" idx="3"/>
            <a:endCxn id="14" idx="1"/>
          </p:cNvCxnSpPr>
          <p:nvPr/>
        </p:nvCxnSpPr>
        <p:spPr>
          <a:xfrm>
            <a:off x="2708200" y="3439496"/>
            <a:ext cx="1505117" cy="491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4121469-DC35-4C52-9180-FF31315F78B6}"/>
              </a:ext>
            </a:extLst>
          </p:cNvPr>
          <p:cNvCxnSpPr>
            <a:cxnSpLocks/>
            <a:stCxn id="17" idx="3"/>
            <a:endCxn id="18" idx="0"/>
          </p:cNvCxnSpPr>
          <p:nvPr/>
        </p:nvCxnSpPr>
        <p:spPr>
          <a:xfrm>
            <a:off x="5614082" y="2167556"/>
            <a:ext cx="1230263" cy="1362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ABD59FF-85C0-4A1C-A26A-5DE531829B63}"/>
              </a:ext>
            </a:extLst>
          </p:cNvPr>
          <p:cNvCxnSpPr>
            <a:cxnSpLocks/>
            <a:stCxn id="14" idx="3"/>
            <a:endCxn id="18" idx="1"/>
          </p:cNvCxnSpPr>
          <p:nvPr/>
        </p:nvCxnSpPr>
        <p:spPr>
          <a:xfrm flipV="1">
            <a:off x="5452759" y="3853676"/>
            <a:ext cx="248466" cy="76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F101133-8167-48C2-B7D0-B1D1DA03EAF9}"/>
              </a:ext>
            </a:extLst>
          </p:cNvPr>
          <p:cNvCxnSpPr>
            <a:cxnSpLocks/>
            <a:stCxn id="15" idx="3"/>
            <a:endCxn id="18" idx="2"/>
          </p:cNvCxnSpPr>
          <p:nvPr/>
        </p:nvCxnSpPr>
        <p:spPr>
          <a:xfrm flipV="1">
            <a:off x="5390299" y="4176841"/>
            <a:ext cx="1454046" cy="1020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3FA1727-2077-4552-B8B2-62922AE011FE}"/>
              </a:ext>
            </a:extLst>
          </p:cNvPr>
          <p:cNvSpPr txBox="1"/>
          <p:nvPr/>
        </p:nvSpPr>
        <p:spPr>
          <a:xfrm>
            <a:off x="346039" y="3527566"/>
            <a:ext cx="2286240" cy="646331"/>
          </a:xfrm>
          <a:prstGeom prst="rect">
            <a:avLst/>
          </a:prstGeom>
          <a:noFill/>
        </p:spPr>
        <p:txBody>
          <a:bodyPr wrap="square">
            <a:spAutoFit/>
          </a:bodyPr>
          <a:lstStyle/>
          <a:p>
            <a:pPr algn="ctr"/>
            <a:r>
              <a:rPr lang="fi-FI" sz="1800" b="1" dirty="0">
                <a:solidFill>
                  <a:srgbClr val="C00000"/>
                </a:solidFill>
              </a:rPr>
              <a:t>36 007.9 TWh</a:t>
            </a:r>
          </a:p>
          <a:p>
            <a:pPr algn="ctr"/>
            <a:r>
              <a:rPr lang="fi-FI" b="1" dirty="0">
                <a:solidFill>
                  <a:srgbClr val="C00000"/>
                </a:solidFill>
              </a:rPr>
              <a:t>New annual capacity</a:t>
            </a:r>
            <a:endParaRPr lang="en-FI" dirty="0"/>
          </a:p>
        </p:txBody>
      </p:sp>
      <p:pic>
        <p:nvPicPr>
          <p:cNvPr id="50" name="Picture 49">
            <a:extLst>
              <a:ext uri="{FF2B5EF4-FFF2-40B4-BE49-F238E27FC236}">
                <a16:creationId xmlns:a16="http://schemas.microsoft.com/office/drawing/2014/main" id="{61F372CF-A905-4251-84D6-CED7CF170EE3}"/>
              </a:ext>
            </a:extLst>
          </p:cNvPr>
          <p:cNvPicPr>
            <a:picLocks noChangeAspect="1"/>
          </p:cNvPicPr>
          <p:nvPr/>
        </p:nvPicPr>
        <p:blipFill>
          <a:blip r:embed="rId7"/>
          <a:stretch>
            <a:fillRect/>
          </a:stretch>
        </p:blipFill>
        <p:spPr>
          <a:xfrm>
            <a:off x="2806310" y="2072764"/>
            <a:ext cx="8738777" cy="3857841"/>
          </a:xfrm>
          <a:prstGeom prst="rect">
            <a:avLst/>
          </a:prstGeom>
        </p:spPr>
      </p:pic>
      <p:sp>
        <p:nvSpPr>
          <p:cNvPr id="3" name="TextBox 2">
            <a:extLst>
              <a:ext uri="{FF2B5EF4-FFF2-40B4-BE49-F238E27FC236}">
                <a16:creationId xmlns:a16="http://schemas.microsoft.com/office/drawing/2014/main" id="{35194607-6DE4-4C72-9443-B7021EE69279}"/>
              </a:ext>
            </a:extLst>
          </p:cNvPr>
          <p:cNvSpPr txBox="1"/>
          <p:nvPr/>
        </p:nvSpPr>
        <p:spPr>
          <a:xfrm>
            <a:off x="4611831" y="5829518"/>
            <a:ext cx="5127733" cy="646331"/>
          </a:xfrm>
          <a:prstGeom prst="rect">
            <a:avLst/>
          </a:prstGeom>
          <a:noFill/>
        </p:spPr>
        <p:txBody>
          <a:bodyPr wrap="square" rtlCol="0">
            <a:spAutoFit/>
          </a:bodyPr>
          <a:lstStyle/>
          <a:p>
            <a:pPr algn="ctr"/>
            <a:r>
              <a:rPr lang="en-US" dirty="0"/>
              <a:t>Developed from a combination of an IEA 2021 projection and some of my own assumptions</a:t>
            </a:r>
            <a:endParaRPr lang="en-FI" dirty="0"/>
          </a:p>
        </p:txBody>
      </p:sp>
    </p:spTree>
    <p:extLst>
      <p:ext uri="{BB962C8B-B14F-4D97-AF65-F5344CB8AC3E}">
        <p14:creationId xmlns:p14="http://schemas.microsoft.com/office/powerpoint/2010/main" val="106344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4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B3519-F735-4CA5-B70C-35A33B6B3032}"/>
              </a:ext>
            </a:extLst>
          </p:cNvPr>
          <p:cNvSpPr>
            <a:spLocks noGrp="1"/>
          </p:cNvSpPr>
          <p:nvPr>
            <p:ph type="title"/>
          </p:nvPr>
        </p:nvSpPr>
        <p:spPr>
          <a:xfrm>
            <a:off x="370901" y="365125"/>
            <a:ext cx="10982899" cy="772795"/>
          </a:xfrm>
        </p:spPr>
        <p:txBody>
          <a:bodyPr>
            <a:normAutofit/>
          </a:bodyPr>
          <a:lstStyle/>
          <a:p>
            <a:r>
              <a:rPr lang="en-US" sz="3600" dirty="0"/>
              <a:t>Gas and hydro are the existing buffer</a:t>
            </a:r>
            <a:endParaRPr lang="en-FI" sz="3600" dirty="0"/>
          </a:p>
        </p:txBody>
      </p:sp>
      <p:sp>
        <p:nvSpPr>
          <p:cNvPr id="3" name="Date Placeholder 2">
            <a:extLst>
              <a:ext uri="{FF2B5EF4-FFF2-40B4-BE49-F238E27FC236}">
                <a16:creationId xmlns:a16="http://schemas.microsoft.com/office/drawing/2014/main" id="{BBA5C1C5-2C98-44C4-9E9D-28B446CB17F0}"/>
              </a:ext>
            </a:extLst>
          </p:cNvPr>
          <p:cNvSpPr>
            <a:spLocks noGrp="1"/>
          </p:cNvSpPr>
          <p:nvPr>
            <p:ph type="dt" sz="half" idx="10"/>
          </p:nvPr>
        </p:nvSpPr>
        <p:spPr/>
        <p:txBody>
          <a:bodyPr/>
          <a:lstStyle/>
          <a:p>
            <a:fld id="{B2AC7001-91C5-4552-B627-35693828A8D5}" type="datetime1">
              <a:rPr lang="fi-FI" smtClean="0"/>
              <a:pPr/>
              <a:t>20.9.2022</a:t>
            </a:fld>
            <a:endParaRPr lang="fi-FI"/>
          </a:p>
        </p:txBody>
      </p:sp>
      <p:sp>
        <p:nvSpPr>
          <p:cNvPr id="4" name="Slide Number Placeholder 3">
            <a:extLst>
              <a:ext uri="{FF2B5EF4-FFF2-40B4-BE49-F238E27FC236}">
                <a16:creationId xmlns:a16="http://schemas.microsoft.com/office/drawing/2014/main" id="{54EC8581-E1DE-4C41-803C-922C4BF4307D}"/>
              </a:ext>
            </a:extLst>
          </p:cNvPr>
          <p:cNvSpPr>
            <a:spLocks noGrp="1"/>
          </p:cNvSpPr>
          <p:nvPr>
            <p:ph type="sldNum" sz="quarter" idx="12"/>
          </p:nvPr>
        </p:nvSpPr>
        <p:spPr/>
        <p:txBody>
          <a:bodyPr/>
          <a:lstStyle/>
          <a:p>
            <a:fld id="{F0753730-CA77-CA4E-8879-34FB69C671E1}" type="slidenum">
              <a:rPr lang="fi-FI" smtClean="0"/>
              <a:pPr/>
              <a:t>13</a:t>
            </a:fld>
            <a:endParaRPr lang="fi-FI"/>
          </a:p>
        </p:txBody>
      </p:sp>
      <p:pic>
        <p:nvPicPr>
          <p:cNvPr id="5" name="Picture 4">
            <a:extLst>
              <a:ext uri="{FF2B5EF4-FFF2-40B4-BE49-F238E27FC236}">
                <a16:creationId xmlns:a16="http://schemas.microsoft.com/office/drawing/2014/main" id="{633B27B2-CCCE-4DF5-A7C6-8CE91136BDA6}"/>
              </a:ext>
            </a:extLst>
          </p:cNvPr>
          <p:cNvPicPr/>
          <p:nvPr/>
        </p:nvPicPr>
        <p:blipFill>
          <a:blip r:embed="rId2"/>
          <a:stretch>
            <a:fillRect/>
          </a:stretch>
        </p:blipFill>
        <p:spPr>
          <a:xfrm>
            <a:off x="0" y="1352867"/>
            <a:ext cx="7528560" cy="5003484"/>
          </a:xfrm>
          <a:prstGeom prst="rect">
            <a:avLst/>
          </a:prstGeom>
        </p:spPr>
      </p:pic>
      <p:pic>
        <p:nvPicPr>
          <p:cNvPr id="6" name="Picture 5">
            <a:extLst>
              <a:ext uri="{FF2B5EF4-FFF2-40B4-BE49-F238E27FC236}">
                <a16:creationId xmlns:a16="http://schemas.microsoft.com/office/drawing/2014/main" id="{EF0C2166-D2E5-45D0-A2EF-35AD0714708D}"/>
              </a:ext>
            </a:extLst>
          </p:cNvPr>
          <p:cNvPicPr/>
          <p:nvPr/>
        </p:nvPicPr>
        <p:blipFill>
          <a:blip r:embed="rId3"/>
          <a:stretch>
            <a:fillRect/>
          </a:stretch>
        </p:blipFill>
        <p:spPr>
          <a:xfrm>
            <a:off x="8432482" y="2692400"/>
            <a:ext cx="3271838" cy="1757680"/>
          </a:xfrm>
          <a:prstGeom prst="rect">
            <a:avLst/>
          </a:prstGeom>
        </p:spPr>
      </p:pic>
    </p:spTree>
    <p:extLst>
      <p:ext uri="{BB962C8B-B14F-4D97-AF65-F5344CB8AC3E}">
        <p14:creationId xmlns:p14="http://schemas.microsoft.com/office/powerpoint/2010/main" val="20963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99BA7-E7F3-4E7C-A70B-1ADA3DD8B4CC}"/>
              </a:ext>
            </a:extLst>
          </p:cNvPr>
          <p:cNvSpPr>
            <a:spLocks noGrp="1"/>
          </p:cNvSpPr>
          <p:nvPr>
            <p:ph type="dt" sz="half" idx="10"/>
          </p:nvPr>
        </p:nvSpPr>
        <p:spPr/>
        <p:txBody>
          <a:bodyPr/>
          <a:lstStyle/>
          <a:p>
            <a:fld id="{E9776C7F-F561-4FD4-96A0-6759DE360566}" type="datetime1">
              <a:rPr lang="fi-FI" smtClean="0"/>
              <a:pPr/>
              <a:t>20.9.2022</a:t>
            </a:fld>
            <a:endParaRPr lang="fi-FI"/>
          </a:p>
        </p:txBody>
      </p:sp>
      <p:sp>
        <p:nvSpPr>
          <p:cNvPr id="3" name="Slide Number Placeholder 2">
            <a:extLst>
              <a:ext uri="{FF2B5EF4-FFF2-40B4-BE49-F238E27FC236}">
                <a16:creationId xmlns:a16="http://schemas.microsoft.com/office/drawing/2014/main" id="{EE7A44A3-E630-446C-A0A3-44EF17491716}"/>
              </a:ext>
            </a:extLst>
          </p:cNvPr>
          <p:cNvSpPr>
            <a:spLocks noGrp="1"/>
          </p:cNvSpPr>
          <p:nvPr>
            <p:ph type="sldNum" sz="quarter" idx="12"/>
          </p:nvPr>
        </p:nvSpPr>
        <p:spPr/>
        <p:txBody>
          <a:bodyPr/>
          <a:lstStyle/>
          <a:p>
            <a:fld id="{F0753730-CA77-CA4E-8879-34FB69C671E1}" type="slidenum">
              <a:rPr lang="fi-FI" smtClean="0"/>
              <a:pPr/>
              <a:t>14</a:t>
            </a:fld>
            <a:endParaRPr lang="fi-FI"/>
          </a:p>
        </p:txBody>
      </p:sp>
      <p:pic>
        <p:nvPicPr>
          <p:cNvPr id="4" name="Picture 3">
            <a:extLst>
              <a:ext uri="{FF2B5EF4-FFF2-40B4-BE49-F238E27FC236}">
                <a16:creationId xmlns:a16="http://schemas.microsoft.com/office/drawing/2014/main" id="{EC091A9A-AB1D-46F9-8F19-3028AA9CBD9E}"/>
              </a:ext>
            </a:extLst>
          </p:cNvPr>
          <p:cNvPicPr/>
          <p:nvPr/>
        </p:nvPicPr>
        <p:blipFill rotWithShape="1">
          <a:blip r:embed="rId2"/>
          <a:srcRect r="2237" b="5944"/>
          <a:stretch/>
        </p:blipFill>
        <p:spPr bwMode="auto">
          <a:xfrm>
            <a:off x="2045904" y="547688"/>
            <a:ext cx="7463855" cy="4826634"/>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90C31804-9523-4B2F-9682-FF66F51D0014}"/>
              </a:ext>
            </a:extLst>
          </p:cNvPr>
          <p:cNvSpPr txBox="1"/>
          <p:nvPr/>
        </p:nvSpPr>
        <p:spPr>
          <a:xfrm>
            <a:off x="2875280" y="5401995"/>
            <a:ext cx="6096000"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cs typeface="Calibri" panose="020F0502020204030204" pitchFamily="34" charset="0"/>
              </a:rPr>
              <a:t>Distribution of the sun’s radiation energy over the year in Germany (</a:t>
            </a:r>
            <a:r>
              <a:rPr lang="en-US" sz="1800" dirty="0" err="1">
                <a:effectLst/>
                <a:latin typeface="Calibri" panose="020F0502020204030204" pitchFamily="34" charset="0"/>
                <a:ea typeface="Calibri" panose="020F0502020204030204" pitchFamily="34" charset="0"/>
                <a:cs typeface="Calibri" panose="020F0502020204030204" pitchFamily="34" charset="0"/>
              </a:rPr>
              <a:t>Wesselak</a:t>
            </a:r>
            <a:r>
              <a:rPr lang="en-US" sz="1800" dirty="0">
                <a:effectLst/>
                <a:latin typeface="Calibri" panose="020F0502020204030204" pitchFamily="34" charset="0"/>
                <a:ea typeface="Calibri" panose="020F0502020204030204" pitchFamily="34" charset="0"/>
                <a:cs typeface="Calibri" panose="020F0502020204030204" pitchFamily="34" charset="0"/>
              </a:rPr>
              <a:t> &amp; </a:t>
            </a:r>
            <a:r>
              <a:rPr lang="en-US" sz="1800" dirty="0" err="1">
                <a:effectLst/>
                <a:latin typeface="Calibri" panose="020F0502020204030204" pitchFamily="34" charset="0"/>
                <a:ea typeface="Calibri" panose="020F0502020204030204" pitchFamily="34" charset="0"/>
                <a:cs typeface="Calibri" panose="020F0502020204030204" pitchFamily="34" charset="0"/>
              </a:rPr>
              <a:t>Voswinckel</a:t>
            </a:r>
            <a:r>
              <a:rPr lang="en-US" sz="1800" dirty="0">
                <a:effectLst/>
                <a:latin typeface="Calibri" panose="020F0502020204030204" pitchFamily="34" charset="0"/>
                <a:ea typeface="Calibri" panose="020F0502020204030204" pitchFamily="34" charset="0"/>
                <a:cs typeface="Calibri" panose="020F0502020204030204" pitchFamily="34" charset="0"/>
              </a:rPr>
              <a:t> 2016)</a:t>
            </a:r>
            <a:endParaRPr lang="en-FI"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939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EF4312-391A-422E-A120-1A5C7635DA41}"/>
              </a:ext>
            </a:extLst>
          </p:cNvPr>
          <p:cNvSpPr>
            <a:spLocks noGrp="1"/>
          </p:cNvSpPr>
          <p:nvPr>
            <p:ph type="sldNum" sz="quarter" idx="12"/>
          </p:nvPr>
        </p:nvSpPr>
        <p:spPr/>
        <p:txBody>
          <a:bodyPr/>
          <a:lstStyle/>
          <a:p>
            <a:fld id="{F0753730-CA77-CA4E-8879-34FB69C671E1}" type="slidenum">
              <a:rPr lang="fi-FI" smtClean="0"/>
              <a:pPr/>
              <a:t>15</a:t>
            </a:fld>
            <a:endParaRPr lang="fi-FI"/>
          </a:p>
        </p:txBody>
      </p:sp>
      <p:sp>
        <p:nvSpPr>
          <p:cNvPr id="4" name="Title 3">
            <a:extLst>
              <a:ext uri="{FF2B5EF4-FFF2-40B4-BE49-F238E27FC236}">
                <a16:creationId xmlns:a16="http://schemas.microsoft.com/office/drawing/2014/main" id="{4498150F-25C0-418C-AA23-BE4B3EDF0F22}"/>
              </a:ext>
            </a:extLst>
          </p:cNvPr>
          <p:cNvSpPr>
            <a:spLocks noGrp="1"/>
          </p:cNvSpPr>
          <p:nvPr>
            <p:ph type="title"/>
          </p:nvPr>
        </p:nvSpPr>
        <p:spPr>
          <a:xfrm>
            <a:off x="370901" y="365125"/>
            <a:ext cx="10982899" cy="838343"/>
          </a:xfrm>
        </p:spPr>
        <p:txBody>
          <a:bodyPr/>
          <a:lstStyle/>
          <a:p>
            <a:r>
              <a:rPr lang="en-US" dirty="0"/>
              <a:t>Wind is highly variable</a:t>
            </a:r>
            <a:endParaRPr lang="en-FI" dirty="0"/>
          </a:p>
        </p:txBody>
      </p:sp>
      <p:sp>
        <p:nvSpPr>
          <p:cNvPr id="5" name="Content Placeholder 4">
            <a:extLst>
              <a:ext uri="{FF2B5EF4-FFF2-40B4-BE49-F238E27FC236}">
                <a16:creationId xmlns:a16="http://schemas.microsoft.com/office/drawing/2014/main" id="{A1FCE669-7329-43AF-A5F4-6AF074EACDAB}"/>
              </a:ext>
            </a:extLst>
          </p:cNvPr>
          <p:cNvSpPr>
            <a:spLocks noGrp="1"/>
          </p:cNvSpPr>
          <p:nvPr>
            <p:ph sz="quarter" idx="13"/>
          </p:nvPr>
        </p:nvSpPr>
        <p:spPr>
          <a:xfrm>
            <a:off x="370800" y="1513835"/>
            <a:ext cx="10983600" cy="2762890"/>
          </a:xfrm>
        </p:spPr>
        <p:txBody>
          <a:bodyPr>
            <a:normAutofit/>
          </a:bodyPr>
          <a:lstStyle/>
          <a:p>
            <a:r>
              <a:rPr lang="en-US" sz="2000" dirty="0">
                <a:effectLst/>
                <a:latin typeface="Calibri" panose="020F0502020204030204" pitchFamily="34" charset="0"/>
                <a:ea typeface="Calibri" panose="020F0502020204030204" pitchFamily="34" charset="0"/>
              </a:rPr>
              <a:t>Reliable capacity as a % of max capacity for wind 7-25% (UK Parliament 2014)</a:t>
            </a:r>
          </a:p>
          <a:p>
            <a:pPr lvl="1"/>
            <a:r>
              <a:rPr lang="en-US" sz="1800" dirty="0">
                <a:solidFill>
                  <a:srgbClr val="0070C0"/>
                </a:solidFill>
                <a:latin typeface="Calibri" panose="020F0502020204030204" pitchFamily="34" charset="0"/>
              </a:rPr>
              <a:t>Power production was so erratic it could not be predicted</a:t>
            </a:r>
            <a:endParaRPr lang="en-FI" sz="1800" dirty="0">
              <a:solidFill>
                <a:srgbClr val="0070C0"/>
              </a:solidFill>
            </a:endParaRPr>
          </a:p>
          <a:p>
            <a:r>
              <a:rPr lang="en-US" sz="2000" dirty="0"/>
              <a:t>Variations in power produced can last weeks and, in some cases, months</a:t>
            </a:r>
          </a:p>
          <a:p>
            <a:r>
              <a:rPr lang="en-US" sz="2000" dirty="0">
                <a:effectLst/>
                <a:latin typeface="Calibri" panose="020F0502020204030204" pitchFamily="34" charset="0"/>
                <a:ea typeface="Calibri" panose="020F0502020204030204" pitchFamily="34" charset="0"/>
              </a:rPr>
              <a:t>In practical terms, global power generation operating hours in 2018 (Global Energy Observatory)</a:t>
            </a:r>
          </a:p>
          <a:p>
            <a:pPr lvl="1"/>
            <a:r>
              <a:rPr lang="en-US" sz="1800" dirty="0">
                <a:solidFill>
                  <a:srgbClr val="0070C0"/>
                </a:solidFill>
                <a:latin typeface="Calibri" panose="020F0502020204030204" pitchFamily="34" charset="0"/>
              </a:rPr>
              <a:t>Solar PV produced 11.4% of the calendar year</a:t>
            </a:r>
            <a:endParaRPr lang="en-FI" sz="1800" dirty="0">
              <a:solidFill>
                <a:srgbClr val="0070C0"/>
              </a:solidFill>
            </a:endParaRPr>
          </a:p>
          <a:p>
            <a:pPr lvl="1"/>
            <a:r>
              <a:rPr lang="en-US" sz="1800" dirty="0">
                <a:solidFill>
                  <a:srgbClr val="0070C0"/>
                </a:solidFill>
                <a:latin typeface="Calibri" panose="020F0502020204030204" pitchFamily="34" charset="0"/>
              </a:rPr>
              <a:t>Wind produced 24.9% of the calendar year</a:t>
            </a:r>
            <a:endParaRPr lang="en-FI" sz="1800" dirty="0">
              <a:solidFill>
                <a:srgbClr val="0070C0"/>
              </a:solidFill>
            </a:endParaRPr>
          </a:p>
          <a:p>
            <a:endParaRPr lang="en-FI" sz="2000" dirty="0"/>
          </a:p>
          <a:p>
            <a:endParaRPr lang="en-FI" sz="2000" dirty="0"/>
          </a:p>
          <a:p>
            <a:endParaRPr lang="en-FI" sz="2000" dirty="0"/>
          </a:p>
        </p:txBody>
      </p:sp>
      <p:sp>
        <p:nvSpPr>
          <p:cNvPr id="6" name="TextBox 5">
            <a:extLst>
              <a:ext uri="{FF2B5EF4-FFF2-40B4-BE49-F238E27FC236}">
                <a16:creationId xmlns:a16="http://schemas.microsoft.com/office/drawing/2014/main" id="{3544765B-4EA4-4B10-8D01-6E8CEF96B4AF}"/>
              </a:ext>
            </a:extLst>
          </p:cNvPr>
          <p:cNvSpPr txBox="1"/>
          <p:nvPr/>
        </p:nvSpPr>
        <p:spPr>
          <a:xfrm>
            <a:off x="5636346" y="3105834"/>
            <a:ext cx="3152214" cy="646331"/>
          </a:xfrm>
          <a:prstGeom prst="rect">
            <a:avLst/>
          </a:prstGeom>
          <a:solidFill>
            <a:srgbClr val="FFC000"/>
          </a:solidFill>
        </p:spPr>
        <p:txBody>
          <a:bodyPr wrap="square" rtlCol="0">
            <a:spAutoFit/>
          </a:bodyPr>
          <a:lstStyle/>
          <a:p>
            <a:pPr algn="ctr"/>
            <a:r>
              <a:rPr lang="en-US" dirty="0"/>
              <a:t>Highly variable of when power was produced</a:t>
            </a:r>
            <a:endParaRPr lang="en-FI" dirty="0"/>
          </a:p>
        </p:txBody>
      </p:sp>
    </p:spTree>
    <p:extLst>
      <p:ext uri="{BB962C8B-B14F-4D97-AF65-F5344CB8AC3E}">
        <p14:creationId xmlns:p14="http://schemas.microsoft.com/office/powerpoint/2010/main" val="2435391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2EBA-B697-4362-83BE-20C5393205F7}"/>
              </a:ext>
            </a:extLst>
          </p:cNvPr>
          <p:cNvSpPr>
            <a:spLocks noGrp="1"/>
          </p:cNvSpPr>
          <p:nvPr>
            <p:ph type="title"/>
          </p:nvPr>
        </p:nvSpPr>
        <p:spPr>
          <a:xfrm>
            <a:off x="370901" y="365125"/>
            <a:ext cx="10982899" cy="682625"/>
          </a:xfrm>
        </p:spPr>
        <p:txBody>
          <a:bodyPr>
            <a:normAutofit/>
          </a:bodyPr>
          <a:lstStyle/>
          <a:p>
            <a:r>
              <a:rPr lang="en-US" sz="3600" dirty="0"/>
              <a:t>Power supply &amp; demand</a:t>
            </a:r>
            <a:endParaRPr lang="en-FI" sz="3600" dirty="0"/>
          </a:p>
        </p:txBody>
      </p:sp>
      <p:sp>
        <p:nvSpPr>
          <p:cNvPr id="3" name="Date Placeholder 2">
            <a:extLst>
              <a:ext uri="{FF2B5EF4-FFF2-40B4-BE49-F238E27FC236}">
                <a16:creationId xmlns:a16="http://schemas.microsoft.com/office/drawing/2014/main" id="{21341AA4-860C-4DE4-9960-21BAB10D272D}"/>
              </a:ext>
            </a:extLst>
          </p:cNvPr>
          <p:cNvSpPr>
            <a:spLocks noGrp="1"/>
          </p:cNvSpPr>
          <p:nvPr>
            <p:ph type="dt" sz="half" idx="10"/>
          </p:nvPr>
        </p:nvSpPr>
        <p:spPr/>
        <p:txBody>
          <a:bodyPr/>
          <a:lstStyle/>
          <a:p>
            <a:fld id="{B2AC7001-91C5-4552-B627-35693828A8D5}" type="datetime1">
              <a:rPr lang="fi-FI" smtClean="0"/>
              <a:pPr/>
              <a:t>20.9.2022</a:t>
            </a:fld>
            <a:endParaRPr lang="fi-FI"/>
          </a:p>
        </p:txBody>
      </p:sp>
      <p:sp>
        <p:nvSpPr>
          <p:cNvPr id="4" name="Slide Number Placeholder 3">
            <a:extLst>
              <a:ext uri="{FF2B5EF4-FFF2-40B4-BE49-F238E27FC236}">
                <a16:creationId xmlns:a16="http://schemas.microsoft.com/office/drawing/2014/main" id="{7AF9A38C-276D-4EF3-934B-97F2FA5F4F7A}"/>
              </a:ext>
            </a:extLst>
          </p:cNvPr>
          <p:cNvSpPr>
            <a:spLocks noGrp="1"/>
          </p:cNvSpPr>
          <p:nvPr>
            <p:ph type="sldNum" sz="quarter" idx="12"/>
          </p:nvPr>
        </p:nvSpPr>
        <p:spPr/>
        <p:txBody>
          <a:bodyPr/>
          <a:lstStyle/>
          <a:p>
            <a:fld id="{F0753730-CA77-CA4E-8879-34FB69C671E1}" type="slidenum">
              <a:rPr lang="fi-FI" smtClean="0"/>
              <a:pPr/>
              <a:t>16</a:t>
            </a:fld>
            <a:endParaRPr lang="fi-FI"/>
          </a:p>
        </p:txBody>
      </p:sp>
      <p:pic>
        <p:nvPicPr>
          <p:cNvPr id="5" name="Picture 4">
            <a:extLst>
              <a:ext uri="{FF2B5EF4-FFF2-40B4-BE49-F238E27FC236}">
                <a16:creationId xmlns:a16="http://schemas.microsoft.com/office/drawing/2014/main" id="{5345DCFA-46E5-444E-A4A7-6CFB6A891C8B}"/>
              </a:ext>
            </a:extLst>
          </p:cNvPr>
          <p:cNvPicPr>
            <a:picLocks noChangeAspect="1"/>
          </p:cNvPicPr>
          <p:nvPr/>
        </p:nvPicPr>
        <p:blipFill>
          <a:blip r:embed="rId2"/>
          <a:stretch>
            <a:fillRect/>
          </a:stretch>
        </p:blipFill>
        <p:spPr>
          <a:xfrm>
            <a:off x="627216" y="4040184"/>
            <a:ext cx="3458326" cy="659933"/>
          </a:xfrm>
          <a:prstGeom prst="rect">
            <a:avLst/>
          </a:prstGeom>
        </p:spPr>
      </p:pic>
      <p:pic>
        <p:nvPicPr>
          <p:cNvPr id="6" name="Picture 5">
            <a:extLst>
              <a:ext uri="{FF2B5EF4-FFF2-40B4-BE49-F238E27FC236}">
                <a16:creationId xmlns:a16="http://schemas.microsoft.com/office/drawing/2014/main" id="{FD1EAC0D-7A09-4DBA-87D5-4D3833498E05}"/>
              </a:ext>
            </a:extLst>
          </p:cNvPr>
          <p:cNvPicPr>
            <a:picLocks noChangeAspect="1"/>
          </p:cNvPicPr>
          <p:nvPr/>
        </p:nvPicPr>
        <p:blipFill rotWithShape="1">
          <a:blip r:embed="rId3"/>
          <a:srcRect t="4189" b="12654"/>
          <a:stretch/>
        </p:blipFill>
        <p:spPr>
          <a:xfrm>
            <a:off x="851093" y="3450022"/>
            <a:ext cx="3228122" cy="475818"/>
          </a:xfrm>
          <a:prstGeom prst="rect">
            <a:avLst/>
          </a:prstGeom>
        </p:spPr>
      </p:pic>
      <p:pic>
        <p:nvPicPr>
          <p:cNvPr id="7" name="Picture 6">
            <a:extLst>
              <a:ext uri="{FF2B5EF4-FFF2-40B4-BE49-F238E27FC236}">
                <a16:creationId xmlns:a16="http://schemas.microsoft.com/office/drawing/2014/main" id="{663F89EA-C457-4F4C-A035-E4DA7BDA1EE6}"/>
              </a:ext>
            </a:extLst>
          </p:cNvPr>
          <p:cNvPicPr>
            <a:picLocks noChangeAspect="1"/>
          </p:cNvPicPr>
          <p:nvPr/>
        </p:nvPicPr>
        <p:blipFill rotWithShape="1">
          <a:blip r:embed="rId4"/>
          <a:srcRect l="2469" t="33905" r="16099"/>
          <a:stretch/>
        </p:blipFill>
        <p:spPr>
          <a:xfrm>
            <a:off x="681912" y="3259325"/>
            <a:ext cx="3398120" cy="267277"/>
          </a:xfrm>
          <a:prstGeom prst="rect">
            <a:avLst/>
          </a:prstGeom>
        </p:spPr>
      </p:pic>
      <p:pic>
        <p:nvPicPr>
          <p:cNvPr id="8" name="Picture 7">
            <a:extLst>
              <a:ext uri="{FF2B5EF4-FFF2-40B4-BE49-F238E27FC236}">
                <a16:creationId xmlns:a16="http://schemas.microsoft.com/office/drawing/2014/main" id="{89F21994-4BFB-4E9A-8D85-CDF5F74C1D10}"/>
              </a:ext>
            </a:extLst>
          </p:cNvPr>
          <p:cNvPicPr>
            <a:picLocks noChangeAspect="1"/>
          </p:cNvPicPr>
          <p:nvPr/>
        </p:nvPicPr>
        <p:blipFill>
          <a:blip r:embed="rId5"/>
          <a:stretch>
            <a:fillRect/>
          </a:stretch>
        </p:blipFill>
        <p:spPr>
          <a:xfrm>
            <a:off x="333307" y="2494968"/>
            <a:ext cx="4246944" cy="678754"/>
          </a:xfrm>
          <a:prstGeom prst="rect">
            <a:avLst/>
          </a:prstGeom>
        </p:spPr>
      </p:pic>
      <p:pic>
        <p:nvPicPr>
          <p:cNvPr id="9" name="Picture 8">
            <a:extLst>
              <a:ext uri="{FF2B5EF4-FFF2-40B4-BE49-F238E27FC236}">
                <a16:creationId xmlns:a16="http://schemas.microsoft.com/office/drawing/2014/main" id="{14D8AA16-6D43-4EE8-8954-B1837429F52B}"/>
              </a:ext>
            </a:extLst>
          </p:cNvPr>
          <p:cNvPicPr>
            <a:picLocks noChangeAspect="1"/>
          </p:cNvPicPr>
          <p:nvPr/>
        </p:nvPicPr>
        <p:blipFill rotWithShape="1">
          <a:blip r:embed="rId6"/>
          <a:srcRect l="3125" t="18196" r="5739" b="14811"/>
          <a:stretch/>
        </p:blipFill>
        <p:spPr>
          <a:xfrm>
            <a:off x="888687" y="2208463"/>
            <a:ext cx="2984569" cy="382313"/>
          </a:xfrm>
          <a:prstGeom prst="rect">
            <a:avLst/>
          </a:prstGeom>
        </p:spPr>
      </p:pic>
      <p:pic>
        <p:nvPicPr>
          <p:cNvPr id="14" name="Picture 13">
            <a:extLst>
              <a:ext uri="{FF2B5EF4-FFF2-40B4-BE49-F238E27FC236}">
                <a16:creationId xmlns:a16="http://schemas.microsoft.com/office/drawing/2014/main" id="{C172F14C-F72F-4E90-9A73-8E870D2987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896" t="83202" r="26179" b="6075"/>
          <a:stretch/>
        </p:blipFill>
        <p:spPr>
          <a:xfrm>
            <a:off x="6819685" y="4009910"/>
            <a:ext cx="3211830" cy="965835"/>
          </a:xfrm>
          <a:prstGeom prst="rect">
            <a:avLst/>
          </a:prstGeom>
        </p:spPr>
      </p:pic>
      <p:pic>
        <p:nvPicPr>
          <p:cNvPr id="15" name="Picture 14">
            <a:extLst>
              <a:ext uri="{FF2B5EF4-FFF2-40B4-BE49-F238E27FC236}">
                <a16:creationId xmlns:a16="http://schemas.microsoft.com/office/drawing/2014/main" id="{B7E673B1-A865-4E66-8078-74B81CEE05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1428" y="3595890"/>
            <a:ext cx="2600960" cy="414020"/>
          </a:xfrm>
          <a:prstGeom prst="rect">
            <a:avLst/>
          </a:prstGeom>
        </p:spPr>
      </p:pic>
      <p:sp>
        <p:nvSpPr>
          <p:cNvPr id="16" name="TextBox 15">
            <a:extLst>
              <a:ext uri="{FF2B5EF4-FFF2-40B4-BE49-F238E27FC236}">
                <a16:creationId xmlns:a16="http://schemas.microsoft.com/office/drawing/2014/main" id="{0B1EFCE1-4E1A-4B32-8146-D944FFDEF807}"/>
              </a:ext>
            </a:extLst>
          </p:cNvPr>
          <p:cNvSpPr txBox="1"/>
          <p:nvPr/>
        </p:nvSpPr>
        <p:spPr>
          <a:xfrm>
            <a:off x="333307" y="4974236"/>
            <a:ext cx="5185907" cy="369332"/>
          </a:xfrm>
          <a:prstGeom prst="rect">
            <a:avLst/>
          </a:prstGeom>
          <a:noFill/>
        </p:spPr>
        <p:txBody>
          <a:bodyPr wrap="none" rtlCol="0">
            <a:spAutoFit/>
          </a:bodyPr>
          <a:lstStyle/>
          <a:p>
            <a:r>
              <a:rPr lang="en-US" dirty="0">
                <a:solidFill>
                  <a:srgbClr val="0070C0"/>
                </a:solidFill>
              </a:rPr>
              <a:t>Transport demand could function on a 48-hour buffer</a:t>
            </a:r>
            <a:endParaRPr lang="en-FI" dirty="0">
              <a:solidFill>
                <a:srgbClr val="0070C0"/>
              </a:solidFill>
            </a:endParaRPr>
          </a:p>
        </p:txBody>
      </p:sp>
      <p:pic>
        <p:nvPicPr>
          <p:cNvPr id="17" name="Picture 16">
            <a:extLst>
              <a:ext uri="{FF2B5EF4-FFF2-40B4-BE49-F238E27FC236}">
                <a16:creationId xmlns:a16="http://schemas.microsoft.com/office/drawing/2014/main" id="{4BC8FF6C-A585-444C-BA1D-2431FB3C64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958" r="13574"/>
          <a:stretch/>
        </p:blipFill>
        <p:spPr>
          <a:xfrm>
            <a:off x="7090098" y="2590776"/>
            <a:ext cx="1043305" cy="453390"/>
          </a:xfrm>
          <a:prstGeom prst="rect">
            <a:avLst/>
          </a:prstGeom>
        </p:spPr>
      </p:pic>
      <p:pic>
        <p:nvPicPr>
          <p:cNvPr id="18" name="Picture 17">
            <a:extLst>
              <a:ext uri="{FF2B5EF4-FFF2-40B4-BE49-F238E27FC236}">
                <a16:creationId xmlns:a16="http://schemas.microsoft.com/office/drawing/2014/main" id="{4E03392E-F96F-4A8B-84E9-D3EC7554120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410" y="1603957"/>
            <a:ext cx="2184271" cy="652863"/>
          </a:xfrm>
          <a:prstGeom prst="rect">
            <a:avLst/>
          </a:prstGeom>
          <a:noFill/>
          <a:ln>
            <a:noFill/>
          </a:ln>
        </p:spPr>
      </p:pic>
      <p:sp>
        <p:nvSpPr>
          <p:cNvPr id="19" name="TextBox 18">
            <a:extLst>
              <a:ext uri="{FF2B5EF4-FFF2-40B4-BE49-F238E27FC236}">
                <a16:creationId xmlns:a16="http://schemas.microsoft.com/office/drawing/2014/main" id="{E6CCD285-1098-407A-9B3D-1A3E543DF71D}"/>
              </a:ext>
            </a:extLst>
          </p:cNvPr>
          <p:cNvSpPr txBox="1"/>
          <p:nvPr/>
        </p:nvSpPr>
        <p:spPr>
          <a:xfrm>
            <a:off x="6819685" y="4974235"/>
            <a:ext cx="5039008" cy="923330"/>
          </a:xfrm>
          <a:prstGeom prst="rect">
            <a:avLst/>
          </a:prstGeom>
          <a:noFill/>
        </p:spPr>
        <p:txBody>
          <a:bodyPr wrap="square" rtlCol="0">
            <a:spAutoFit/>
          </a:bodyPr>
          <a:lstStyle/>
          <a:p>
            <a:pPr algn="ctr"/>
            <a:r>
              <a:rPr lang="en-US" dirty="0">
                <a:solidFill>
                  <a:srgbClr val="0070C0"/>
                </a:solidFill>
              </a:rPr>
              <a:t>Wind &amp; solar electrical power production could need a buffer of several months if they make up a large portion of the energy mix</a:t>
            </a:r>
            <a:endParaRPr lang="en-FI" dirty="0">
              <a:solidFill>
                <a:srgbClr val="0070C0"/>
              </a:solidFill>
            </a:endParaRPr>
          </a:p>
        </p:txBody>
      </p:sp>
      <p:sp>
        <p:nvSpPr>
          <p:cNvPr id="20" name="TextBox 19">
            <a:extLst>
              <a:ext uri="{FF2B5EF4-FFF2-40B4-BE49-F238E27FC236}">
                <a16:creationId xmlns:a16="http://schemas.microsoft.com/office/drawing/2014/main" id="{4098AFAD-433A-49E5-9AE4-70BBCD145D5C}"/>
              </a:ext>
            </a:extLst>
          </p:cNvPr>
          <p:cNvSpPr txBox="1"/>
          <p:nvPr/>
        </p:nvSpPr>
        <p:spPr>
          <a:xfrm>
            <a:off x="1565836" y="6367658"/>
            <a:ext cx="4309035" cy="307777"/>
          </a:xfrm>
          <a:prstGeom prst="rect">
            <a:avLst/>
          </a:prstGeom>
          <a:noFill/>
        </p:spPr>
        <p:txBody>
          <a:bodyPr wrap="square">
            <a:spAutoFit/>
          </a:bodyPr>
          <a:lstStyle/>
          <a:p>
            <a:pPr algn="ctr"/>
            <a:r>
              <a:rPr lang="en-US" sz="1400" b="0" i="0" u="none" strike="noStrike" dirty="0">
                <a:solidFill>
                  <a:srgbClr val="4F52B2"/>
                </a:solidFill>
                <a:effectLst/>
                <a:latin typeface="-apple-system"/>
                <a:hlinkClick r:id="rId11" tooltip="https://www.youtube.com/watch?v=0Oh_w5KrEVc"/>
              </a:rPr>
              <a:t>https://www.youtube.com/watch?v=0Oh_w5KrEVc</a:t>
            </a:r>
            <a:endParaRPr lang="en-FI" sz="1400" dirty="0"/>
          </a:p>
        </p:txBody>
      </p:sp>
      <p:sp>
        <p:nvSpPr>
          <p:cNvPr id="21" name="TextBox 20">
            <a:extLst>
              <a:ext uri="{FF2B5EF4-FFF2-40B4-BE49-F238E27FC236}">
                <a16:creationId xmlns:a16="http://schemas.microsoft.com/office/drawing/2014/main" id="{91D61F93-45C7-4E17-A14D-9AE6D126CC6E}"/>
              </a:ext>
            </a:extLst>
          </p:cNvPr>
          <p:cNvSpPr txBox="1"/>
          <p:nvPr/>
        </p:nvSpPr>
        <p:spPr>
          <a:xfrm>
            <a:off x="1417568" y="6144093"/>
            <a:ext cx="4871720" cy="307777"/>
          </a:xfrm>
          <a:prstGeom prst="rect">
            <a:avLst/>
          </a:prstGeom>
          <a:noFill/>
        </p:spPr>
        <p:txBody>
          <a:bodyPr wrap="square">
            <a:spAutoFit/>
          </a:bodyPr>
          <a:lstStyle/>
          <a:p>
            <a:pPr algn="ctr"/>
            <a:r>
              <a:rPr lang="sv-SE" sz="1400" b="1" i="0" dirty="0">
                <a:solidFill>
                  <a:srgbClr val="030303"/>
                </a:solidFill>
                <a:effectLst/>
                <a:latin typeface="YouTube Sans"/>
              </a:rPr>
              <a:t>Professor Jan Blomgren: Så här uppstod </a:t>
            </a:r>
            <a:r>
              <a:rPr lang="sv-SE" sz="1400" b="1" i="0" dirty="0" err="1">
                <a:solidFill>
                  <a:srgbClr val="030303"/>
                </a:solidFill>
                <a:effectLst/>
                <a:latin typeface="YouTube Sans"/>
              </a:rPr>
              <a:t>elkrisen</a:t>
            </a:r>
            <a:r>
              <a:rPr lang="sv-SE" sz="1400" b="1" i="0" dirty="0">
                <a:solidFill>
                  <a:srgbClr val="030303"/>
                </a:solidFill>
                <a:effectLst/>
                <a:latin typeface="YouTube Sans"/>
              </a:rPr>
              <a:t> i Sverige</a:t>
            </a:r>
          </a:p>
        </p:txBody>
      </p:sp>
      <p:sp>
        <p:nvSpPr>
          <p:cNvPr id="22" name="TextBox 21">
            <a:extLst>
              <a:ext uri="{FF2B5EF4-FFF2-40B4-BE49-F238E27FC236}">
                <a16:creationId xmlns:a16="http://schemas.microsoft.com/office/drawing/2014/main" id="{FA298F54-7E54-4201-A5F9-F35CC13FB362}"/>
              </a:ext>
            </a:extLst>
          </p:cNvPr>
          <p:cNvSpPr txBox="1"/>
          <p:nvPr/>
        </p:nvSpPr>
        <p:spPr>
          <a:xfrm>
            <a:off x="8979166" y="1612890"/>
            <a:ext cx="3129035" cy="646331"/>
          </a:xfrm>
          <a:prstGeom prst="rect">
            <a:avLst/>
          </a:prstGeom>
          <a:noFill/>
        </p:spPr>
        <p:txBody>
          <a:bodyPr wrap="square" rtlCol="0">
            <a:spAutoFit/>
          </a:bodyPr>
          <a:lstStyle/>
          <a:p>
            <a:pPr algn="ctr"/>
            <a:r>
              <a:rPr lang="en-US" dirty="0">
                <a:solidFill>
                  <a:srgbClr val="0070C0"/>
                </a:solidFill>
              </a:rPr>
              <a:t>Nuclear can’t vary at all and must be used as a base load</a:t>
            </a:r>
            <a:endParaRPr lang="en-FI" dirty="0">
              <a:solidFill>
                <a:srgbClr val="0070C0"/>
              </a:solidFill>
            </a:endParaRPr>
          </a:p>
        </p:txBody>
      </p:sp>
      <p:sp>
        <p:nvSpPr>
          <p:cNvPr id="23" name="TextBox 22">
            <a:extLst>
              <a:ext uri="{FF2B5EF4-FFF2-40B4-BE49-F238E27FC236}">
                <a16:creationId xmlns:a16="http://schemas.microsoft.com/office/drawing/2014/main" id="{8FDDACB1-71CD-4284-B4F3-C3B8022791E1}"/>
              </a:ext>
            </a:extLst>
          </p:cNvPr>
          <p:cNvSpPr txBox="1"/>
          <p:nvPr/>
        </p:nvSpPr>
        <p:spPr>
          <a:xfrm>
            <a:off x="8276490" y="2527391"/>
            <a:ext cx="2370082" cy="646331"/>
          </a:xfrm>
          <a:prstGeom prst="rect">
            <a:avLst/>
          </a:prstGeom>
          <a:noFill/>
        </p:spPr>
        <p:txBody>
          <a:bodyPr wrap="square" rtlCol="0">
            <a:spAutoFit/>
          </a:bodyPr>
          <a:lstStyle/>
          <a:p>
            <a:pPr algn="ctr"/>
            <a:r>
              <a:rPr lang="en-US" dirty="0">
                <a:solidFill>
                  <a:srgbClr val="0070C0"/>
                </a:solidFill>
              </a:rPr>
              <a:t>Hydro can vary within a small window</a:t>
            </a:r>
            <a:endParaRPr lang="en-FI" dirty="0">
              <a:solidFill>
                <a:srgbClr val="0070C0"/>
              </a:solidFill>
            </a:endParaRPr>
          </a:p>
        </p:txBody>
      </p:sp>
      <p:sp>
        <p:nvSpPr>
          <p:cNvPr id="24" name="TextBox 23">
            <a:extLst>
              <a:ext uri="{FF2B5EF4-FFF2-40B4-BE49-F238E27FC236}">
                <a16:creationId xmlns:a16="http://schemas.microsoft.com/office/drawing/2014/main" id="{CE196A1F-8E76-451A-9222-F3E1D0F76E1A}"/>
              </a:ext>
            </a:extLst>
          </p:cNvPr>
          <p:cNvSpPr txBox="1"/>
          <p:nvPr/>
        </p:nvSpPr>
        <p:spPr>
          <a:xfrm>
            <a:off x="1246980" y="1022340"/>
            <a:ext cx="3129035" cy="461665"/>
          </a:xfrm>
          <a:prstGeom prst="rect">
            <a:avLst/>
          </a:prstGeom>
          <a:noFill/>
        </p:spPr>
        <p:txBody>
          <a:bodyPr wrap="square" rtlCol="0">
            <a:spAutoFit/>
          </a:bodyPr>
          <a:lstStyle/>
          <a:p>
            <a:pPr algn="ctr"/>
            <a:r>
              <a:rPr lang="en-US" sz="2400" b="1" dirty="0">
                <a:solidFill>
                  <a:srgbClr val="C00000"/>
                </a:solidFill>
              </a:rPr>
              <a:t>DEMAND</a:t>
            </a:r>
            <a:endParaRPr lang="en-FI" sz="2400" b="1" dirty="0">
              <a:solidFill>
                <a:srgbClr val="C00000"/>
              </a:solidFill>
            </a:endParaRPr>
          </a:p>
        </p:txBody>
      </p:sp>
      <p:sp>
        <p:nvSpPr>
          <p:cNvPr id="26" name="TextBox 25">
            <a:extLst>
              <a:ext uri="{FF2B5EF4-FFF2-40B4-BE49-F238E27FC236}">
                <a16:creationId xmlns:a16="http://schemas.microsoft.com/office/drawing/2014/main" id="{ACC97FA6-5016-4E5A-81B9-3EEEAE7658FE}"/>
              </a:ext>
            </a:extLst>
          </p:cNvPr>
          <p:cNvSpPr txBox="1"/>
          <p:nvPr/>
        </p:nvSpPr>
        <p:spPr>
          <a:xfrm>
            <a:off x="6963651" y="1056683"/>
            <a:ext cx="3129035" cy="461665"/>
          </a:xfrm>
          <a:prstGeom prst="rect">
            <a:avLst/>
          </a:prstGeom>
          <a:noFill/>
        </p:spPr>
        <p:txBody>
          <a:bodyPr wrap="square" rtlCol="0">
            <a:spAutoFit/>
          </a:bodyPr>
          <a:lstStyle/>
          <a:p>
            <a:pPr algn="ctr"/>
            <a:r>
              <a:rPr lang="en-US" sz="2400" b="1" dirty="0">
                <a:solidFill>
                  <a:srgbClr val="C00000"/>
                </a:solidFill>
              </a:rPr>
              <a:t>SUPPLY</a:t>
            </a:r>
            <a:endParaRPr lang="en-FI" sz="2400" b="1" dirty="0">
              <a:solidFill>
                <a:srgbClr val="C00000"/>
              </a:solidFill>
            </a:endParaRPr>
          </a:p>
        </p:txBody>
      </p:sp>
      <p:sp>
        <p:nvSpPr>
          <p:cNvPr id="27" name="Left Brace 26">
            <a:extLst>
              <a:ext uri="{FF2B5EF4-FFF2-40B4-BE49-F238E27FC236}">
                <a16:creationId xmlns:a16="http://schemas.microsoft.com/office/drawing/2014/main" id="{5B963BD5-C52D-408A-A138-3C09301ED844}"/>
              </a:ext>
            </a:extLst>
          </p:cNvPr>
          <p:cNvSpPr/>
          <p:nvPr/>
        </p:nvSpPr>
        <p:spPr>
          <a:xfrm>
            <a:off x="6460892" y="1157643"/>
            <a:ext cx="285750" cy="3818102"/>
          </a:xfrm>
          <a:prstGeom prst="leftBrace">
            <a:avLst>
              <a:gd name="adj1" fmla="val 89901"/>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
        <p:nvSpPr>
          <p:cNvPr id="28" name="Left Brace 27">
            <a:extLst>
              <a:ext uri="{FF2B5EF4-FFF2-40B4-BE49-F238E27FC236}">
                <a16:creationId xmlns:a16="http://schemas.microsoft.com/office/drawing/2014/main" id="{A2137DF0-AC88-40A7-843B-CF78636460B4}"/>
              </a:ext>
            </a:extLst>
          </p:cNvPr>
          <p:cNvSpPr/>
          <p:nvPr/>
        </p:nvSpPr>
        <p:spPr>
          <a:xfrm rot="10800000">
            <a:off x="4397389" y="1157643"/>
            <a:ext cx="285750" cy="3679534"/>
          </a:xfrm>
          <a:prstGeom prst="leftBrace">
            <a:avLst>
              <a:gd name="adj1" fmla="val 89901"/>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
        <p:nvSpPr>
          <p:cNvPr id="29" name="TextBox 28">
            <a:extLst>
              <a:ext uri="{FF2B5EF4-FFF2-40B4-BE49-F238E27FC236}">
                <a16:creationId xmlns:a16="http://schemas.microsoft.com/office/drawing/2014/main" id="{FBDD7AC5-76C5-4EDC-B2C4-36988240D186}"/>
              </a:ext>
            </a:extLst>
          </p:cNvPr>
          <p:cNvSpPr txBox="1"/>
          <p:nvPr/>
        </p:nvSpPr>
        <p:spPr>
          <a:xfrm>
            <a:off x="5007140" y="2725241"/>
            <a:ext cx="1110296" cy="646331"/>
          </a:xfrm>
          <a:prstGeom prst="rect">
            <a:avLst/>
          </a:prstGeom>
          <a:solidFill>
            <a:srgbClr val="FFC000"/>
          </a:solidFill>
        </p:spPr>
        <p:txBody>
          <a:bodyPr wrap="square" rtlCol="0">
            <a:spAutoFit/>
          </a:bodyPr>
          <a:lstStyle/>
          <a:p>
            <a:pPr algn="ctr"/>
            <a:r>
              <a:rPr lang="en-US" dirty="0"/>
              <a:t>Must Balance</a:t>
            </a:r>
            <a:endParaRPr lang="en-FI" dirty="0"/>
          </a:p>
        </p:txBody>
      </p:sp>
      <p:sp>
        <p:nvSpPr>
          <p:cNvPr id="30" name="TextBox 29">
            <a:extLst>
              <a:ext uri="{FF2B5EF4-FFF2-40B4-BE49-F238E27FC236}">
                <a16:creationId xmlns:a16="http://schemas.microsoft.com/office/drawing/2014/main" id="{EB0DF900-68F0-40E6-AB36-E78A8A35681A}"/>
              </a:ext>
            </a:extLst>
          </p:cNvPr>
          <p:cNvSpPr txBox="1"/>
          <p:nvPr/>
        </p:nvSpPr>
        <p:spPr>
          <a:xfrm>
            <a:off x="2659911" y="5830145"/>
            <a:ext cx="2426690" cy="369332"/>
          </a:xfrm>
          <a:prstGeom prst="rect">
            <a:avLst/>
          </a:prstGeom>
          <a:noFill/>
        </p:spPr>
        <p:txBody>
          <a:bodyPr wrap="none" rtlCol="0">
            <a:spAutoFit/>
          </a:bodyPr>
          <a:lstStyle/>
          <a:p>
            <a:r>
              <a:rPr lang="en-US" dirty="0"/>
              <a:t>Watch this presentation</a:t>
            </a:r>
            <a:endParaRPr lang="en-FI" dirty="0"/>
          </a:p>
        </p:txBody>
      </p:sp>
    </p:spTree>
    <p:extLst>
      <p:ext uri="{BB962C8B-B14F-4D97-AF65-F5344CB8AC3E}">
        <p14:creationId xmlns:p14="http://schemas.microsoft.com/office/powerpoint/2010/main" val="927729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C65401A6-2F67-400B-846B-013D74DEF936}"/>
              </a:ext>
            </a:extLst>
          </p:cNvPr>
          <p:cNvSpPr>
            <a:spLocks noGrp="1"/>
          </p:cNvSpPr>
          <p:nvPr>
            <p:ph type="title"/>
          </p:nvPr>
        </p:nvSpPr>
        <p:spPr>
          <a:xfrm>
            <a:off x="1881424" y="382151"/>
            <a:ext cx="8583964" cy="735673"/>
          </a:xfrm>
        </p:spPr>
        <p:txBody>
          <a:bodyPr>
            <a:normAutofit/>
          </a:bodyPr>
          <a:lstStyle/>
          <a:p>
            <a:pPr algn="r"/>
            <a:r>
              <a:rPr lang="en-US" sz="3600" dirty="0"/>
              <a:t>Projected New energy split for 2050 </a:t>
            </a:r>
            <a:endParaRPr lang="en-FI" sz="3600" dirty="0"/>
          </a:p>
        </p:txBody>
      </p:sp>
      <p:sp>
        <p:nvSpPr>
          <p:cNvPr id="2" name="Date Placeholder 1">
            <a:extLst>
              <a:ext uri="{FF2B5EF4-FFF2-40B4-BE49-F238E27FC236}">
                <a16:creationId xmlns:a16="http://schemas.microsoft.com/office/drawing/2014/main" id="{0DF4B828-C00D-477A-B1C3-D670D69E677F}"/>
              </a:ext>
            </a:extLst>
          </p:cNvPr>
          <p:cNvSpPr>
            <a:spLocks noGrp="1"/>
          </p:cNvSpPr>
          <p:nvPr>
            <p:ph type="dt" sz="half" idx="10"/>
          </p:nvPr>
        </p:nvSpPr>
        <p:spPr/>
        <p:txBody>
          <a:bodyPr/>
          <a:lstStyle/>
          <a:p>
            <a:fld id="{E9776C7F-F561-4FD4-96A0-6759DE360566}" type="datetime1">
              <a:rPr lang="fi-FI" smtClean="0"/>
              <a:pPr/>
              <a:t>20.9.2022</a:t>
            </a:fld>
            <a:endParaRPr lang="fi-FI"/>
          </a:p>
        </p:txBody>
      </p:sp>
      <p:pic>
        <p:nvPicPr>
          <p:cNvPr id="50" name="Picture 49">
            <a:extLst>
              <a:ext uri="{FF2B5EF4-FFF2-40B4-BE49-F238E27FC236}">
                <a16:creationId xmlns:a16="http://schemas.microsoft.com/office/drawing/2014/main" id="{61F372CF-A905-4251-84D6-CED7CF170EE3}"/>
              </a:ext>
            </a:extLst>
          </p:cNvPr>
          <p:cNvPicPr>
            <a:picLocks noChangeAspect="1"/>
          </p:cNvPicPr>
          <p:nvPr/>
        </p:nvPicPr>
        <p:blipFill>
          <a:blip r:embed="rId2"/>
          <a:stretch>
            <a:fillRect/>
          </a:stretch>
        </p:blipFill>
        <p:spPr>
          <a:xfrm>
            <a:off x="4433367" y="1248027"/>
            <a:ext cx="7179514" cy="3169485"/>
          </a:xfrm>
          <a:prstGeom prst="rect">
            <a:avLst/>
          </a:prstGeom>
        </p:spPr>
      </p:pic>
      <p:sp>
        <p:nvSpPr>
          <p:cNvPr id="3" name="TextBox 2">
            <a:extLst>
              <a:ext uri="{FF2B5EF4-FFF2-40B4-BE49-F238E27FC236}">
                <a16:creationId xmlns:a16="http://schemas.microsoft.com/office/drawing/2014/main" id="{35194607-6DE4-4C72-9443-B7021EE69279}"/>
              </a:ext>
            </a:extLst>
          </p:cNvPr>
          <p:cNvSpPr txBox="1"/>
          <p:nvPr/>
        </p:nvSpPr>
        <p:spPr>
          <a:xfrm>
            <a:off x="532916" y="2478339"/>
            <a:ext cx="3570084" cy="923330"/>
          </a:xfrm>
          <a:prstGeom prst="rect">
            <a:avLst/>
          </a:prstGeom>
          <a:noFill/>
        </p:spPr>
        <p:txBody>
          <a:bodyPr wrap="square" rtlCol="0">
            <a:spAutoFit/>
          </a:bodyPr>
          <a:lstStyle/>
          <a:p>
            <a:pPr algn="ctr"/>
            <a:r>
              <a:rPr lang="en-US" dirty="0"/>
              <a:t>Developed from a combination of an IRENA 2022 projection and some of my own assumptions</a:t>
            </a:r>
            <a:endParaRPr lang="en-FI" dirty="0"/>
          </a:p>
        </p:txBody>
      </p:sp>
      <p:sp>
        <p:nvSpPr>
          <p:cNvPr id="6" name="Rectangle 5">
            <a:extLst>
              <a:ext uri="{FF2B5EF4-FFF2-40B4-BE49-F238E27FC236}">
                <a16:creationId xmlns:a16="http://schemas.microsoft.com/office/drawing/2014/main" id="{0424A0CF-B0A2-4B56-ADDE-CA7FD6734ACC}"/>
              </a:ext>
            </a:extLst>
          </p:cNvPr>
          <p:cNvSpPr/>
          <p:nvPr/>
        </p:nvSpPr>
        <p:spPr>
          <a:xfrm>
            <a:off x="4213122" y="2603409"/>
            <a:ext cx="5557193" cy="673191"/>
          </a:xfrm>
          <a:prstGeom prst="rect">
            <a:avLst/>
          </a:prstGeom>
          <a:solidFill>
            <a:srgbClr val="FF0000">
              <a:alpha val="20000"/>
            </a:srgbClr>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7" name="Picture 6">
            <a:extLst>
              <a:ext uri="{FF2B5EF4-FFF2-40B4-BE49-F238E27FC236}">
                <a16:creationId xmlns:a16="http://schemas.microsoft.com/office/drawing/2014/main" id="{CBF54B5D-1832-4B1C-B796-CCBB058D5DF3}"/>
              </a:ext>
            </a:extLst>
          </p:cNvPr>
          <p:cNvPicPr>
            <a:picLocks noChangeAspect="1"/>
          </p:cNvPicPr>
          <p:nvPr/>
        </p:nvPicPr>
        <p:blipFill>
          <a:blip r:embed="rId3"/>
          <a:stretch>
            <a:fillRect/>
          </a:stretch>
        </p:blipFill>
        <p:spPr>
          <a:xfrm>
            <a:off x="2051689" y="4326190"/>
            <a:ext cx="3660018" cy="2257029"/>
          </a:xfrm>
          <a:prstGeom prst="rect">
            <a:avLst/>
          </a:prstGeom>
        </p:spPr>
      </p:pic>
      <p:sp>
        <p:nvSpPr>
          <p:cNvPr id="8" name="TextBox 7">
            <a:extLst>
              <a:ext uri="{FF2B5EF4-FFF2-40B4-BE49-F238E27FC236}">
                <a16:creationId xmlns:a16="http://schemas.microsoft.com/office/drawing/2014/main" id="{309B849E-8D2A-403A-BA11-B54AFE8E8BA0}"/>
              </a:ext>
            </a:extLst>
          </p:cNvPr>
          <p:cNvSpPr txBox="1"/>
          <p:nvPr/>
        </p:nvSpPr>
        <p:spPr>
          <a:xfrm>
            <a:off x="6480296" y="4610944"/>
            <a:ext cx="3660015" cy="523220"/>
          </a:xfrm>
          <a:prstGeom prst="rect">
            <a:avLst/>
          </a:prstGeom>
          <a:noFill/>
        </p:spPr>
        <p:txBody>
          <a:bodyPr wrap="square">
            <a:spAutoFit/>
          </a:bodyPr>
          <a:lstStyle/>
          <a:p>
            <a:pPr marL="285750" indent="-285750">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 Global Wind &amp; Solar capacity only (72.8%)  = 26 220.7 TWh </a:t>
            </a:r>
            <a:endParaRPr lang="en-FI" sz="1400" dirty="0"/>
          </a:p>
        </p:txBody>
      </p:sp>
      <p:sp>
        <p:nvSpPr>
          <p:cNvPr id="9" name="TextBox 8">
            <a:extLst>
              <a:ext uri="{FF2B5EF4-FFF2-40B4-BE49-F238E27FC236}">
                <a16:creationId xmlns:a16="http://schemas.microsoft.com/office/drawing/2014/main" id="{6DEE552A-F836-43E4-8BDC-823224ABBCA2}"/>
              </a:ext>
            </a:extLst>
          </p:cNvPr>
          <p:cNvSpPr txBox="1"/>
          <p:nvPr/>
        </p:nvSpPr>
        <p:spPr>
          <a:xfrm>
            <a:off x="6480295" y="5150683"/>
            <a:ext cx="3037265" cy="523220"/>
          </a:xfrm>
          <a:prstGeom prst="rect">
            <a:avLst/>
          </a:prstGeom>
          <a:noFill/>
        </p:spPr>
        <p:txBody>
          <a:bodyPr wrap="square">
            <a:spAutoFit/>
          </a:bodyPr>
          <a:lstStyle/>
          <a:p>
            <a:pPr marL="285750" indent="-285750">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 4 weeks Wind &amp; Solar capacity only = </a:t>
            </a:r>
            <a:r>
              <a:rPr lang="en-US" sz="1400" b="1" dirty="0">
                <a:solidFill>
                  <a:srgbClr val="C00000"/>
                </a:solidFill>
                <a:effectLst/>
                <a:latin typeface="Calibri" panose="020F0502020204030204" pitchFamily="34" charset="0"/>
                <a:ea typeface="Calibri" panose="020F0502020204030204" pitchFamily="34" charset="0"/>
              </a:rPr>
              <a:t>2 017.0 TWh </a:t>
            </a:r>
            <a:endParaRPr lang="en-FI" sz="1400" b="1" dirty="0">
              <a:solidFill>
                <a:srgbClr val="C00000"/>
              </a:solidFill>
            </a:endParaRPr>
          </a:p>
        </p:txBody>
      </p:sp>
      <p:sp>
        <p:nvSpPr>
          <p:cNvPr id="10" name="Rectangle 9">
            <a:extLst>
              <a:ext uri="{FF2B5EF4-FFF2-40B4-BE49-F238E27FC236}">
                <a16:creationId xmlns:a16="http://schemas.microsoft.com/office/drawing/2014/main" id="{CA54A229-3981-4776-B7E9-782F3EA039F9}"/>
              </a:ext>
            </a:extLst>
          </p:cNvPr>
          <p:cNvSpPr/>
          <p:nvPr/>
        </p:nvSpPr>
        <p:spPr>
          <a:xfrm>
            <a:off x="6629350" y="5735762"/>
            <a:ext cx="2524923" cy="654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This is the size of the needed power buffer</a:t>
            </a:r>
            <a:endParaRPr lang="en-FI" dirty="0"/>
          </a:p>
        </p:txBody>
      </p:sp>
      <p:sp>
        <p:nvSpPr>
          <p:cNvPr id="11" name="TextBox 10">
            <a:extLst>
              <a:ext uri="{FF2B5EF4-FFF2-40B4-BE49-F238E27FC236}">
                <a16:creationId xmlns:a16="http://schemas.microsoft.com/office/drawing/2014/main" id="{9F695856-19FC-40B0-BED8-98F381A51F1C}"/>
              </a:ext>
            </a:extLst>
          </p:cNvPr>
          <p:cNvSpPr txBox="1"/>
          <p:nvPr/>
        </p:nvSpPr>
        <p:spPr>
          <a:xfrm>
            <a:off x="1276234" y="1458730"/>
            <a:ext cx="2251579" cy="647339"/>
          </a:xfrm>
          <a:prstGeom prst="rect">
            <a:avLst/>
          </a:prstGeom>
          <a:solidFill>
            <a:schemeClr val="accent3">
              <a:lumMod val="20000"/>
              <a:lumOff val="80000"/>
            </a:schemeClr>
          </a:solidFill>
        </p:spPr>
        <p:txBody>
          <a:bodyPr wrap="square" rtlCol="0">
            <a:spAutoFit/>
          </a:bodyPr>
          <a:lstStyle/>
          <a:p>
            <a:pPr algn="ctr"/>
            <a:r>
              <a:rPr lang="en-US" dirty="0"/>
              <a:t>2</a:t>
            </a:r>
            <a:r>
              <a:rPr lang="en-US" baseline="30000" dirty="0"/>
              <a:t>nd</a:t>
            </a:r>
            <a:r>
              <a:rPr lang="en-US" dirty="0"/>
              <a:t> generation of work done</a:t>
            </a:r>
            <a:endParaRPr lang="en-FI" dirty="0"/>
          </a:p>
        </p:txBody>
      </p:sp>
    </p:spTree>
    <p:extLst>
      <p:ext uri="{BB962C8B-B14F-4D97-AF65-F5344CB8AC3E}">
        <p14:creationId xmlns:p14="http://schemas.microsoft.com/office/powerpoint/2010/main" val="260691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39247A-9F32-4670-B650-642D8172DCF1}"/>
              </a:ext>
            </a:extLst>
          </p:cNvPr>
          <p:cNvSpPr>
            <a:spLocks noGrp="1"/>
          </p:cNvSpPr>
          <p:nvPr>
            <p:ph type="title"/>
          </p:nvPr>
        </p:nvSpPr>
        <p:spPr>
          <a:xfrm>
            <a:off x="7294941" y="145733"/>
            <a:ext cx="4058859" cy="1311275"/>
          </a:xfrm>
        </p:spPr>
        <p:txBody>
          <a:bodyPr>
            <a:normAutofit/>
          </a:bodyPr>
          <a:lstStyle/>
          <a:p>
            <a:r>
              <a:rPr lang="en-US" sz="3600" dirty="0"/>
              <a:t>Number of technology units</a:t>
            </a:r>
            <a:endParaRPr lang="en-FI" sz="3600" dirty="0"/>
          </a:p>
        </p:txBody>
      </p:sp>
      <p:sp>
        <p:nvSpPr>
          <p:cNvPr id="3" name="Slide Number Placeholder 2">
            <a:extLst>
              <a:ext uri="{FF2B5EF4-FFF2-40B4-BE49-F238E27FC236}">
                <a16:creationId xmlns:a16="http://schemas.microsoft.com/office/drawing/2014/main" id="{9E96D4E5-47E3-45DF-9D74-28EE53FA4949}"/>
              </a:ext>
            </a:extLst>
          </p:cNvPr>
          <p:cNvSpPr>
            <a:spLocks noGrp="1"/>
          </p:cNvSpPr>
          <p:nvPr>
            <p:ph type="sldNum" sz="quarter" idx="12"/>
          </p:nvPr>
        </p:nvSpPr>
        <p:spPr/>
        <p:txBody>
          <a:bodyPr/>
          <a:lstStyle/>
          <a:p>
            <a:fld id="{F0753730-CA77-CA4E-8879-34FB69C671E1}" type="slidenum">
              <a:rPr lang="fi-FI" smtClean="0"/>
              <a:pPr/>
              <a:t>18</a:t>
            </a:fld>
            <a:endParaRPr lang="fi-FI"/>
          </a:p>
        </p:txBody>
      </p:sp>
      <p:pic>
        <p:nvPicPr>
          <p:cNvPr id="4" name="Picture 3">
            <a:extLst>
              <a:ext uri="{FF2B5EF4-FFF2-40B4-BE49-F238E27FC236}">
                <a16:creationId xmlns:a16="http://schemas.microsoft.com/office/drawing/2014/main" id="{81D232F8-5721-4517-B840-2B14A3112F4C}"/>
              </a:ext>
            </a:extLst>
          </p:cNvPr>
          <p:cNvPicPr/>
          <p:nvPr/>
        </p:nvPicPr>
        <p:blipFill>
          <a:blip r:embed="rId2"/>
          <a:stretch>
            <a:fillRect/>
          </a:stretch>
        </p:blipFill>
        <p:spPr>
          <a:xfrm>
            <a:off x="364965" y="471805"/>
            <a:ext cx="6607810" cy="6158230"/>
          </a:xfrm>
          <a:prstGeom prst="rect">
            <a:avLst/>
          </a:prstGeom>
        </p:spPr>
      </p:pic>
      <p:sp>
        <p:nvSpPr>
          <p:cNvPr id="6" name="TextBox 5">
            <a:extLst>
              <a:ext uri="{FF2B5EF4-FFF2-40B4-BE49-F238E27FC236}">
                <a16:creationId xmlns:a16="http://schemas.microsoft.com/office/drawing/2014/main" id="{FF94D136-77D7-431B-94F7-E68779C18AE4}"/>
              </a:ext>
            </a:extLst>
          </p:cNvPr>
          <p:cNvSpPr txBox="1"/>
          <p:nvPr/>
        </p:nvSpPr>
        <p:spPr>
          <a:xfrm>
            <a:off x="7519528" y="2945128"/>
            <a:ext cx="2512611"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Electric Vehicles</a:t>
            </a:r>
          </a:p>
          <a:p>
            <a:pPr marL="342900" indent="-342900">
              <a:buFont typeface="Arial" panose="020B0604020202020204" pitchFamily="34" charset="0"/>
              <a:buChar char="•"/>
            </a:pPr>
            <a:r>
              <a:rPr lang="en-US" sz="2000" dirty="0"/>
              <a:t>EV Batteries</a:t>
            </a:r>
          </a:p>
          <a:p>
            <a:pPr marL="342900" indent="-342900">
              <a:buFont typeface="Arial" panose="020B0604020202020204" pitchFamily="34" charset="0"/>
              <a:buChar char="•"/>
            </a:pPr>
            <a:r>
              <a:rPr lang="en-US" sz="2000" dirty="0"/>
              <a:t>Hydrogen fuel cells</a:t>
            </a:r>
            <a:endParaRPr lang="en-FI" sz="2000" dirty="0"/>
          </a:p>
        </p:txBody>
      </p:sp>
      <p:sp>
        <p:nvSpPr>
          <p:cNvPr id="7" name="TextBox 6">
            <a:extLst>
              <a:ext uri="{FF2B5EF4-FFF2-40B4-BE49-F238E27FC236}">
                <a16:creationId xmlns:a16="http://schemas.microsoft.com/office/drawing/2014/main" id="{BE416425-23D4-4C89-9231-11ABDBFF9BC3}"/>
              </a:ext>
            </a:extLst>
          </p:cNvPr>
          <p:cNvSpPr txBox="1"/>
          <p:nvPr/>
        </p:nvSpPr>
        <p:spPr>
          <a:xfrm>
            <a:off x="7519528" y="3960791"/>
            <a:ext cx="3031792"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Wind Turbines</a:t>
            </a:r>
          </a:p>
          <a:p>
            <a:pPr marL="342900" indent="-342900">
              <a:buFont typeface="Arial" panose="020B0604020202020204" pitchFamily="34" charset="0"/>
              <a:buChar char="•"/>
            </a:pPr>
            <a:r>
              <a:rPr lang="en-US" sz="2000" dirty="0"/>
              <a:t>Solar Panels</a:t>
            </a:r>
          </a:p>
          <a:p>
            <a:pPr marL="342900" indent="-342900">
              <a:buFont typeface="Arial" panose="020B0604020202020204" pitchFamily="34" charset="0"/>
              <a:buChar char="•"/>
            </a:pPr>
            <a:r>
              <a:rPr lang="en-US" sz="2000" dirty="0"/>
              <a:t>Power Storage Batteries</a:t>
            </a:r>
            <a:endParaRPr lang="en-FI" sz="2000" dirty="0"/>
          </a:p>
        </p:txBody>
      </p:sp>
    </p:spTree>
    <p:extLst>
      <p:ext uri="{BB962C8B-B14F-4D97-AF65-F5344CB8AC3E}">
        <p14:creationId xmlns:p14="http://schemas.microsoft.com/office/powerpoint/2010/main" val="412060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4B828-C00D-477A-B1C3-D670D69E677F}"/>
              </a:ext>
            </a:extLst>
          </p:cNvPr>
          <p:cNvSpPr>
            <a:spLocks noGrp="1"/>
          </p:cNvSpPr>
          <p:nvPr>
            <p:ph type="dt" sz="half" idx="10"/>
          </p:nvPr>
        </p:nvSpPr>
        <p:spPr/>
        <p:txBody>
          <a:bodyPr/>
          <a:lstStyle/>
          <a:p>
            <a:fld id="{E9776C7F-F561-4FD4-96A0-6759DE360566}" type="datetime1">
              <a:rPr lang="fi-FI" smtClean="0"/>
              <a:pPr/>
              <a:t>20.9.2022</a:t>
            </a:fld>
            <a:endParaRPr lang="fi-FI"/>
          </a:p>
        </p:txBody>
      </p:sp>
      <p:sp>
        <p:nvSpPr>
          <p:cNvPr id="3" name="Slide Number Placeholder 2">
            <a:extLst>
              <a:ext uri="{FF2B5EF4-FFF2-40B4-BE49-F238E27FC236}">
                <a16:creationId xmlns:a16="http://schemas.microsoft.com/office/drawing/2014/main" id="{C789A388-74FE-4199-9389-B1A7CAA620C7}"/>
              </a:ext>
            </a:extLst>
          </p:cNvPr>
          <p:cNvSpPr>
            <a:spLocks noGrp="1"/>
          </p:cNvSpPr>
          <p:nvPr>
            <p:ph type="sldNum" sz="quarter" idx="12"/>
          </p:nvPr>
        </p:nvSpPr>
        <p:spPr/>
        <p:txBody>
          <a:bodyPr/>
          <a:lstStyle/>
          <a:p>
            <a:fld id="{F0753730-CA77-CA4E-8879-34FB69C671E1}" type="slidenum">
              <a:rPr lang="fi-FI" smtClean="0"/>
              <a:pPr/>
              <a:t>19</a:t>
            </a:fld>
            <a:endParaRPr lang="fi-FI"/>
          </a:p>
        </p:txBody>
      </p:sp>
      <p:pic>
        <p:nvPicPr>
          <p:cNvPr id="4" name="Picture 3">
            <a:extLst>
              <a:ext uri="{FF2B5EF4-FFF2-40B4-BE49-F238E27FC236}">
                <a16:creationId xmlns:a16="http://schemas.microsoft.com/office/drawing/2014/main" id="{81A79A72-DBAC-4EDB-8CF9-C6330389DFFE}"/>
              </a:ext>
            </a:extLst>
          </p:cNvPr>
          <p:cNvPicPr>
            <a:picLocks noChangeAspect="1"/>
          </p:cNvPicPr>
          <p:nvPr/>
        </p:nvPicPr>
        <p:blipFill>
          <a:blip r:embed="rId2"/>
          <a:stretch>
            <a:fillRect/>
          </a:stretch>
        </p:blipFill>
        <p:spPr>
          <a:xfrm>
            <a:off x="1649385" y="136524"/>
            <a:ext cx="8893229" cy="6258198"/>
          </a:xfrm>
          <a:prstGeom prst="rect">
            <a:avLst/>
          </a:prstGeom>
        </p:spPr>
      </p:pic>
      <p:sp>
        <p:nvSpPr>
          <p:cNvPr id="6" name="TextBox 5">
            <a:extLst>
              <a:ext uri="{FF2B5EF4-FFF2-40B4-BE49-F238E27FC236}">
                <a16:creationId xmlns:a16="http://schemas.microsoft.com/office/drawing/2014/main" id="{7E547450-8224-457A-84D3-BF66C6E5EC4B}"/>
              </a:ext>
            </a:extLst>
          </p:cNvPr>
          <p:cNvSpPr txBox="1"/>
          <p:nvPr/>
        </p:nvSpPr>
        <p:spPr>
          <a:xfrm>
            <a:off x="3962131" y="6451381"/>
            <a:ext cx="4267736" cy="261610"/>
          </a:xfrm>
          <a:prstGeom prst="rect">
            <a:avLst/>
          </a:prstGeom>
          <a:noFill/>
        </p:spPr>
        <p:txBody>
          <a:bodyPr wrap="square">
            <a:spAutoFit/>
          </a:bodyPr>
          <a:lstStyle/>
          <a:p>
            <a:pPr algn="ctr"/>
            <a:r>
              <a:rPr lang="en-US" sz="1100" dirty="0"/>
              <a:t>(Source: </a:t>
            </a:r>
            <a:r>
              <a:rPr lang="en-FI" sz="1100" dirty="0"/>
              <a:t>The Role of Critical Minerals in Clean Energy Transitions IEA</a:t>
            </a:r>
            <a:r>
              <a:rPr lang="en-US" sz="1100" dirty="0"/>
              <a:t>)</a:t>
            </a:r>
            <a:endParaRPr lang="en-FI" sz="1100" dirty="0"/>
          </a:p>
        </p:txBody>
      </p:sp>
    </p:spTree>
    <p:extLst>
      <p:ext uri="{BB962C8B-B14F-4D97-AF65-F5344CB8AC3E}">
        <p14:creationId xmlns:p14="http://schemas.microsoft.com/office/powerpoint/2010/main" val="419652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8D5892-4DED-4BB1-9843-E512CD250FED}"/>
              </a:ext>
            </a:extLst>
          </p:cNvPr>
          <p:cNvSpPr>
            <a:spLocks noGrp="1"/>
          </p:cNvSpPr>
          <p:nvPr>
            <p:ph type="title"/>
          </p:nvPr>
        </p:nvSpPr>
        <p:spPr>
          <a:xfrm>
            <a:off x="370904" y="268893"/>
            <a:ext cx="10982899" cy="751574"/>
          </a:xfrm>
        </p:spPr>
        <p:txBody>
          <a:bodyPr>
            <a:normAutofit/>
          </a:bodyPr>
          <a:lstStyle/>
          <a:p>
            <a:r>
              <a:rPr lang="fi-FI" sz="3600" dirty="0" err="1"/>
              <a:t>The</a:t>
            </a:r>
            <a:r>
              <a:rPr lang="fi-FI" sz="3600" dirty="0"/>
              <a:t> </a:t>
            </a:r>
            <a:r>
              <a:rPr lang="fi-FI" sz="3600" dirty="0" err="1"/>
              <a:t>industry</a:t>
            </a:r>
            <a:r>
              <a:rPr lang="fi-FI" sz="3600" dirty="0"/>
              <a:t> </a:t>
            </a:r>
            <a:r>
              <a:rPr lang="fi-FI" sz="3600" dirty="0" err="1"/>
              <a:t>changed</a:t>
            </a:r>
            <a:r>
              <a:rPr lang="fi-FI" sz="3600" dirty="0"/>
              <a:t> in 2005</a:t>
            </a:r>
          </a:p>
        </p:txBody>
      </p:sp>
      <p:sp>
        <p:nvSpPr>
          <p:cNvPr id="4" name="Päivämäärän paikkamerkki 3">
            <a:extLst>
              <a:ext uri="{FF2B5EF4-FFF2-40B4-BE49-F238E27FC236}">
                <a16:creationId xmlns:a16="http://schemas.microsoft.com/office/drawing/2014/main" id="{AAEA1105-F190-4E88-9741-CD47FBEFC6BF}"/>
              </a:ext>
            </a:extLst>
          </p:cNvPr>
          <p:cNvSpPr>
            <a:spLocks noGrp="1"/>
          </p:cNvSpPr>
          <p:nvPr>
            <p:ph type="dt" sz="half" idx="10"/>
          </p:nvPr>
        </p:nvSpPr>
        <p:spPr>
          <a:xfrm>
            <a:off x="370904" y="6356351"/>
            <a:ext cx="1011329" cy="365125"/>
          </a:xfrm>
        </p:spPr>
        <p:txBody>
          <a:bodyPr/>
          <a:lstStyle/>
          <a:p>
            <a:r>
              <a:rPr lang="fi-FI" dirty="0"/>
              <a:t>19.07.2022</a:t>
            </a:r>
          </a:p>
        </p:txBody>
      </p:sp>
      <p:sp>
        <p:nvSpPr>
          <p:cNvPr id="5" name="Dian numeron paikkamerkki 4">
            <a:extLst>
              <a:ext uri="{FF2B5EF4-FFF2-40B4-BE49-F238E27FC236}">
                <a16:creationId xmlns:a16="http://schemas.microsoft.com/office/drawing/2014/main" id="{12B7F499-5D9E-4072-A299-91B0910422C2}"/>
              </a:ext>
            </a:extLst>
          </p:cNvPr>
          <p:cNvSpPr>
            <a:spLocks noGrp="1"/>
          </p:cNvSpPr>
          <p:nvPr>
            <p:ph type="sldNum" sz="quarter" idx="12"/>
          </p:nvPr>
        </p:nvSpPr>
        <p:spPr/>
        <p:txBody>
          <a:bodyPr/>
          <a:lstStyle/>
          <a:p>
            <a:fld id="{F0753730-CA77-CA4E-8879-34FB69C671E1}" type="slidenum">
              <a:rPr lang="fi-FI" smtClean="0"/>
              <a:pPr/>
              <a:t>2</a:t>
            </a:fld>
            <a:endParaRPr lang="fi-FI"/>
          </a:p>
        </p:txBody>
      </p:sp>
      <p:pic>
        <p:nvPicPr>
          <p:cNvPr id="6" name="Picture 5"/>
          <p:cNvPicPr/>
          <p:nvPr/>
        </p:nvPicPr>
        <p:blipFill>
          <a:blip r:embed="rId2"/>
          <a:stretch>
            <a:fillRect/>
          </a:stretch>
        </p:blipFill>
        <p:spPr>
          <a:xfrm>
            <a:off x="445042" y="1310682"/>
            <a:ext cx="8037195" cy="5042535"/>
          </a:xfrm>
          <a:prstGeom prst="rect">
            <a:avLst/>
          </a:prstGeom>
        </p:spPr>
      </p:pic>
      <p:sp>
        <p:nvSpPr>
          <p:cNvPr id="3" name="TextBox 2"/>
          <p:cNvSpPr txBox="1"/>
          <p:nvPr/>
        </p:nvSpPr>
        <p:spPr>
          <a:xfrm>
            <a:off x="8593684" y="1310682"/>
            <a:ext cx="3233351" cy="923330"/>
          </a:xfrm>
          <a:prstGeom prst="rect">
            <a:avLst/>
          </a:prstGeom>
          <a:solidFill>
            <a:srgbClr val="FFC000"/>
          </a:solidFill>
        </p:spPr>
        <p:txBody>
          <a:bodyPr wrap="square" rtlCol="0">
            <a:spAutoFit/>
          </a:bodyPr>
          <a:lstStyle/>
          <a:p>
            <a:pPr algn="ctr"/>
            <a:r>
              <a:rPr lang="en-AU" dirty="0"/>
              <a:t>A case can be made that this blow out was a chain reaction started in the oil industry</a:t>
            </a:r>
          </a:p>
        </p:txBody>
      </p:sp>
      <p:sp>
        <p:nvSpPr>
          <p:cNvPr id="7" name="TextBox 6"/>
          <p:cNvSpPr txBox="1"/>
          <p:nvPr/>
        </p:nvSpPr>
        <p:spPr>
          <a:xfrm>
            <a:off x="8593684" y="4491356"/>
            <a:ext cx="3233351" cy="646331"/>
          </a:xfrm>
          <a:prstGeom prst="rect">
            <a:avLst/>
          </a:prstGeom>
          <a:solidFill>
            <a:srgbClr val="FFC000"/>
          </a:solidFill>
        </p:spPr>
        <p:txBody>
          <a:bodyPr wrap="square" rtlCol="0">
            <a:spAutoFit/>
          </a:bodyPr>
          <a:lstStyle/>
          <a:p>
            <a:pPr algn="ctr"/>
            <a:r>
              <a:rPr lang="en-AU" dirty="0"/>
              <a:t>The change started something like 17 years in our past</a:t>
            </a:r>
          </a:p>
        </p:txBody>
      </p:sp>
      <p:sp>
        <p:nvSpPr>
          <p:cNvPr id="8" name="TextBox 7"/>
          <p:cNvSpPr txBox="1"/>
          <p:nvPr/>
        </p:nvSpPr>
        <p:spPr>
          <a:xfrm>
            <a:off x="8593684" y="2921636"/>
            <a:ext cx="3233351" cy="923330"/>
          </a:xfrm>
          <a:prstGeom prst="rect">
            <a:avLst/>
          </a:prstGeom>
          <a:solidFill>
            <a:srgbClr val="FFC000"/>
          </a:solidFill>
        </p:spPr>
        <p:txBody>
          <a:bodyPr wrap="square" rtlCol="0">
            <a:spAutoFit/>
          </a:bodyPr>
          <a:lstStyle/>
          <a:p>
            <a:pPr algn="ctr"/>
            <a:r>
              <a:rPr lang="en-AU" dirty="0"/>
              <a:t>A major economic correction (GFC 2008) did not resolve the problems</a:t>
            </a:r>
          </a:p>
        </p:txBody>
      </p:sp>
      <p:grpSp>
        <p:nvGrpSpPr>
          <p:cNvPr id="12" name="Group 11">
            <a:extLst>
              <a:ext uri="{FF2B5EF4-FFF2-40B4-BE49-F238E27FC236}">
                <a16:creationId xmlns:a16="http://schemas.microsoft.com/office/drawing/2014/main" id="{6916B911-23F0-4668-8536-FB9DC733E9F5}"/>
              </a:ext>
            </a:extLst>
          </p:cNvPr>
          <p:cNvGrpSpPr/>
          <p:nvPr/>
        </p:nvGrpSpPr>
        <p:grpSpPr>
          <a:xfrm>
            <a:off x="5173979" y="1529080"/>
            <a:ext cx="3243581" cy="3708399"/>
            <a:chOff x="5173979" y="1529080"/>
            <a:chExt cx="3243581" cy="3708399"/>
          </a:xfrm>
        </p:grpSpPr>
        <p:sp>
          <p:nvSpPr>
            <p:cNvPr id="9" name="Rectangle 8">
              <a:extLst>
                <a:ext uri="{FF2B5EF4-FFF2-40B4-BE49-F238E27FC236}">
                  <a16:creationId xmlns:a16="http://schemas.microsoft.com/office/drawing/2014/main" id="{1B3A6656-F509-414E-B225-1AB086C8136E}"/>
                </a:ext>
              </a:extLst>
            </p:cNvPr>
            <p:cNvSpPr/>
            <p:nvPr/>
          </p:nvSpPr>
          <p:spPr>
            <a:xfrm>
              <a:off x="6517640" y="1529080"/>
              <a:ext cx="1899920" cy="35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3F5E7615-F887-4BDB-A46A-169C7BC359F1}"/>
                </a:ext>
              </a:extLst>
            </p:cNvPr>
            <p:cNvSpPr/>
            <p:nvPr/>
          </p:nvSpPr>
          <p:spPr>
            <a:xfrm>
              <a:off x="5173979" y="2842259"/>
              <a:ext cx="1450341" cy="1443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01D7C471-FD0C-4CF6-B1D6-BD0ED3F83CE3}"/>
                </a:ext>
              </a:extLst>
            </p:cNvPr>
            <p:cNvSpPr/>
            <p:nvPr/>
          </p:nvSpPr>
          <p:spPr>
            <a:xfrm>
              <a:off x="6096000" y="5027294"/>
              <a:ext cx="1015365" cy="210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Tree>
    <p:extLst>
      <p:ext uri="{BB962C8B-B14F-4D97-AF65-F5344CB8AC3E}">
        <p14:creationId xmlns:p14="http://schemas.microsoft.com/office/powerpoint/2010/main" val="77375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18F47A5-F444-4978-866D-A14C52CDD1BD}"/>
              </a:ext>
            </a:extLst>
          </p:cNvPr>
          <p:cNvGrpSpPr/>
          <p:nvPr/>
        </p:nvGrpSpPr>
        <p:grpSpPr>
          <a:xfrm>
            <a:off x="5285821" y="3944702"/>
            <a:ext cx="6791632" cy="2249621"/>
            <a:chOff x="5285821" y="3944702"/>
            <a:chExt cx="6791632" cy="2249621"/>
          </a:xfrm>
        </p:grpSpPr>
        <p:pic>
          <p:nvPicPr>
            <p:cNvPr id="6" name="Picture 5">
              <a:extLst>
                <a:ext uri="{FF2B5EF4-FFF2-40B4-BE49-F238E27FC236}">
                  <a16:creationId xmlns:a16="http://schemas.microsoft.com/office/drawing/2014/main" id="{AE3CF62C-C613-423C-9A8F-6407B194D8A7}"/>
                </a:ext>
              </a:extLst>
            </p:cNvPr>
            <p:cNvPicPr>
              <a:picLocks noChangeAspect="1"/>
            </p:cNvPicPr>
            <p:nvPr/>
          </p:nvPicPr>
          <p:blipFill>
            <a:blip r:embed="rId2"/>
            <a:stretch>
              <a:fillRect/>
            </a:stretch>
          </p:blipFill>
          <p:spPr>
            <a:xfrm>
              <a:off x="5434511" y="4274083"/>
              <a:ext cx="6219444" cy="1920240"/>
            </a:xfrm>
            <a:prstGeom prst="rect">
              <a:avLst/>
            </a:prstGeom>
          </p:spPr>
        </p:pic>
        <p:sp>
          <p:nvSpPr>
            <p:cNvPr id="13" name="TextBox 12">
              <a:extLst>
                <a:ext uri="{FF2B5EF4-FFF2-40B4-BE49-F238E27FC236}">
                  <a16:creationId xmlns:a16="http://schemas.microsoft.com/office/drawing/2014/main" id="{9DDDCB8D-F934-4B25-94E4-95960F9A7E71}"/>
                </a:ext>
              </a:extLst>
            </p:cNvPr>
            <p:cNvSpPr txBox="1"/>
            <p:nvPr/>
          </p:nvSpPr>
          <p:spPr>
            <a:xfrm>
              <a:off x="5285821" y="3944702"/>
              <a:ext cx="6791632" cy="307777"/>
            </a:xfrm>
            <a:prstGeom prst="rect">
              <a:avLst/>
            </a:prstGeom>
            <a:noFill/>
          </p:spPr>
          <p:txBody>
            <a:bodyPr wrap="square">
              <a:spAutoFit/>
            </a:bodyPr>
            <a:lstStyle/>
            <a:p>
              <a:r>
                <a:rPr lang="en-FI" sz="1400" dirty="0"/>
                <a:t>Table A28. Metal required for stationary power storage batteries to phase out fossil fuels </a:t>
              </a:r>
            </a:p>
          </p:txBody>
        </p:sp>
      </p:grpSp>
      <p:sp>
        <p:nvSpPr>
          <p:cNvPr id="15" name="TextBox 14">
            <a:extLst>
              <a:ext uri="{FF2B5EF4-FFF2-40B4-BE49-F238E27FC236}">
                <a16:creationId xmlns:a16="http://schemas.microsoft.com/office/drawing/2014/main" id="{D999BE1F-35EB-4CDC-9AC1-FDD66E008524}"/>
              </a:ext>
            </a:extLst>
          </p:cNvPr>
          <p:cNvSpPr txBox="1"/>
          <p:nvPr/>
        </p:nvSpPr>
        <p:spPr>
          <a:xfrm>
            <a:off x="6208094" y="3028195"/>
            <a:ext cx="2251579" cy="647339"/>
          </a:xfrm>
          <a:prstGeom prst="rect">
            <a:avLst/>
          </a:prstGeom>
          <a:solidFill>
            <a:schemeClr val="accent3">
              <a:lumMod val="20000"/>
              <a:lumOff val="80000"/>
            </a:schemeClr>
          </a:solidFill>
        </p:spPr>
        <p:txBody>
          <a:bodyPr wrap="square" rtlCol="0">
            <a:spAutoFit/>
          </a:bodyPr>
          <a:lstStyle/>
          <a:p>
            <a:pPr algn="ctr"/>
            <a:r>
              <a:rPr lang="en-US" dirty="0"/>
              <a:t>2</a:t>
            </a:r>
            <a:r>
              <a:rPr lang="en-US" baseline="30000" dirty="0"/>
              <a:t>nd</a:t>
            </a:r>
            <a:r>
              <a:rPr lang="en-US" dirty="0"/>
              <a:t> generation of work done</a:t>
            </a:r>
            <a:endParaRPr lang="en-FI" dirty="0"/>
          </a:p>
        </p:txBody>
      </p:sp>
      <p:grpSp>
        <p:nvGrpSpPr>
          <p:cNvPr id="4" name="Group 3">
            <a:extLst>
              <a:ext uri="{FF2B5EF4-FFF2-40B4-BE49-F238E27FC236}">
                <a16:creationId xmlns:a16="http://schemas.microsoft.com/office/drawing/2014/main" id="{B625704B-73E4-4424-B75F-C2C427EEB1AE}"/>
              </a:ext>
            </a:extLst>
          </p:cNvPr>
          <p:cNvGrpSpPr/>
          <p:nvPr/>
        </p:nvGrpSpPr>
        <p:grpSpPr>
          <a:xfrm>
            <a:off x="120521" y="3327236"/>
            <a:ext cx="4893238" cy="3412477"/>
            <a:chOff x="120521" y="3327236"/>
            <a:chExt cx="4893238" cy="3412477"/>
          </a:xfrm>
        </p:grpSpPr>
        <p:sp>
          <p:nvSpPr>
            <p:cNvPr id="7" name="TextBox 6">
              <a:extLst>
                <a:ext uri="{FF2B5EF4-FFF2-40B4-BE49-F238E27FC236}">
                  <a16:creationId xmlns:a16="http://schemas.microsoft.com/office/drawing/2014/main" id="{2335918A-E395-4C62-88AE-05D9B64C0678}"/>
                </a:ext>
              </a:extLst>
            </p:cNvPr>
            <p:cNvSpPr txBox="1"/>
            <p:nvPr/>
          </p:nvSpPr>
          <p:spPr>
            <a:xfrm>
              <a:off x="366212" y="6478103"/>
              <a:ext cx="4267736" cy="261610"/>
            </a:xfrm>
            <a:prstGeom prst="rect">
              <a:avLst/>
            </a:prstGeom>
            <a:noFill/>
          </p:spPr>
          <p:txBody>
            <a:bodyPr wrap="square">
              <a:spAutoFit/>
            </a:bodyPr>
            <a:lstStyle/>
            <a:p>
              <a:pPr algn="ctr"/>
              <a:r>
                <a:rPr lang="en-US" sz="1100" dirty="0"/>
                <a:t>(Source: </a:t>
              </a:r>
              <a:r>
                <a:rPr lang="en-FI" sz="1100" dirty="0"/>
                <a:t>The Role of Critical Minerals in Clean Energy Transitions IEA</a:t>
              </a:r>
              <a:r>
                <a:rPr lang="en-US" sz="1100" dirty="0"/>
                <a:t>)</a:t>
              </a:r>
              <a:endParaRPr lang="en-FI" sz="1100" dirty="0"/>
            </a:p>
          </p:txBody>
        </p:sp>
        <p:pic>
          <p:nvPicPr>
            <p:cNvPr id="16" name="Picture 15">
              <a:extLst>
                <a:ext uri="{FF2B5EF4-FFF2-40B4-BE49-F238E27FC236}">
                  <a16:creationId xmlns:a16="http://schemas.microsoft.com/office/drawing/2014/main" id="{AE192378-96BB-4BC8-ABE3-3D0629ECD58D}"/>
                </a:ext>
              </a:extLst>
            </p:cNvPr>
            <p:cNvPicPr>
              <a:picLocks noChangeAspect="1"/>
            </p:cNvPicPr>
            <p:nvPr/>
          </p:nvPicPr>
          <p:blipFill rotWithShape="1">
            <a:blip r:embed="rId3"/>
            <a:srcRect l="51632" t="20983" r="3202" b="39283"/>
            <a:stretch/>
          </p:blipFill>
          <p:spPr>
            <a:xfrm>
              <a:off x="120521" y="3327236"/>
              <a:ext cx="4893238" cy="3103061"/>
            </a:xfrm>
            <a:prstGeom prst="rect">
              <a:avLst/>
            </a:prstGeom>
          </p:spPr>
        </p:pic>
      </p:grpSp>
      <p:pic>
        <p:nvPicPr>
          <p:cNvPr id="18" name="Picture 17">
            <a:extLst>
              <a:ext uri="{FF2B5EF4-FFF2-40B4-BE49-F238E27FC236}">
                <a16:creationId xmlns:a16="http://schemas.microsoft.com/office/drawing/2014/main" id="{A782812C-833A-4DF9-B85C-E4A1916B84D5}"/>
              </a:ext>
            </a:extLst>
          </p:cNvPr>
          <p:cNvPicPr>
            <a:picLocks noChangeAspect="1"/>
          </p:cNvPicPr>
          <p:nvPr/>
        </p:nvPicPr>
        <p:blipFill>
          <a:blip r:embed="rId4"/>
          <a:stretch>
            <a:fillRect/>
          </a:stretch>
        </p:blipFill>
        <p:spPr>
          <a:xfrm>
            <a:off x="260380" y="427703"/>
            <a:ext cx="5519928" cy="2272284"/>
          </a:xfrm>
          <a:prstGeom prst="rect">
            <a:avLst/>
          </a:prstGeom>
        </p:spPr>
      </p:pic>
      <p:pic>
        <p:nvPicPr>
          <p:cNvPr id="19" name="Picture 18">
            <a:extLst>
              <a:ext uri="{FF2B5EF4-FFF2-40B4-BE49-F238E27FC236}">
                <a16:creationId xmlns:a16="http://schemas.microsoft.com/office/drawing/2014/main" id="{052A42DB-B1D1-4CA2-BA4F-5E78FF4232AC}"/>
              </a:ext>
            </a:extLst>
          </p:cNvPr>
          <p:cNvPicPr>
            <a:picLocks noChangeAspect="1"/>
          </p:cNvPicPr>
          <p:nvPr/>
        </p:nvPicPr>
        <p:blipFill>
          <a:blip r:embed="rId5"/>
          <a:stretch>
            <a:fillRect/>
          </a:stretch>
        </p:blipFill>
        <p:spPr>
          <a:xfrm>
            <a:off x="5988020" y="324503"/>
            <a:ext cx="5943600" cy="2625852"/>
          </a:xfrm>
          <a:prstGeom prst="rect">
            <a:avLst/>
          </a:prstGeom>
        </p:spPr>
      </p:pic>
    </p:spTree>
    <p:extLst>
      <p:ext uri="{BB962C8B-B14F-4D97-AF65-F5344CB8AC3E}">
        <p14:creationId xmlns:p14="http://schemas.microsoft.com/office/powerpoint/2010/main" val="13566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C020-10E0-4B0F-B150-D22FC178607A}"/>
              </a:ext>
            </a:extLst>
          </p:cNvPr>
          <p:cNvSpPr>
            <a:spLocks noGrp="1"/>
          </p:cNvSpPr>
          <p:nvPr>
            <p:ph type="title"/>
          </p:nvPr>
        </p:nvSpPr>
        <p:spPr>
          <a:xfrm>
            <a:off x="8676640" y="365125"/>
            <a:ext cx="2677160" cy="1325563"/>
          </a:xfrm>
        </p:spPr>
        <p:txBody>
          <a:bodyPr>
            <a:noAutofit/>
          </a:bodyPr>
          <a:lstStyle/>
          <a:p>
            <a:r>
              <a:rPr lang="en-US" sz="3600" dirty="0"/>
              <a:t>Metal produced in 2019</a:t>
            </a:r>
            <a:endParaRPr lang="en-FI" sz="3600" dirty="0"/>
          </a:p>
        </p:txBody>
      </p:sp>
      <p:sp>
        <p:nvSpPr>
          <p:cNvPr id="4" name="Slide Number Placeholder 3">
            <a:extLst>
              <a:ext uri="{FF2B5EF4-FFF2-40B4-BE49-F238E27FC236}">
                <a16:creationId xmlns:a16="http://schemas.microsoft.com/office/drawing/2014/main" id="{2FC1C1EF-D2B4-48EC-9670-25C18034CB1E}"/>
              </a:ext>
            </a:extLst>
          </p:cNvPr>
          <p:cNvSpPr>
            <a:spLocks noGrp="1"/>
          </p:cNvSpPr>
          <p:nvPr>
            <p:ph type="sldNum" sz="quarter" idx="12"/>
          </p:nvPr>
        </p:nvSpPr>
        <p:spPr/>
        <p:txBody>
          <a:bodyPr/>
          <a:lstStyle/>
          <a:p>
            <a:fld id="{F0753730-CA77-CA4E-8879-34FB69C671E1}" type="slidenum">
              <a:rPr lang="fi-FI" smtClean="0"/>
              <a:pPr/>
              <a:t>21</a:t>
            </a:fld>
            <a:endParaRPr lang="fi-FI"/>
          </a:p>
        </p:txBody>
      </p:sp>
      <p:sp>
        <p:nvSpPr>
          <p:cNvPr id="9" name="TextBox 8">
            <a:extLst>
              <a:ext uri="{FF2B5EF4-FFF2-40B4-BE49-F238E27FC236}">
                <a16:creationId xmlns:a16="http://schemas.microsoft.com/office/drawing/2014/main" id="{CB862CD6-8253-4880-91FA-C6924B913CAB}"/>
              </a:ext>
            </a:extLst>
          </p:cNvPr>
          <p:cNvSpPr txBox="1"/>
          <p:nvPr/>
        </p:nvSpPr>
        <p:spPr>
          <a:xfrm>
            <a:off x="2453334" y="6364000"/>
            <a:ext cx="3769173" cy="338554"/>
          </a:xfrm>
          <a:prstGeom prst="rect">
            <a:avLst/>
          </a:prstGeom>
          <a:noFill/>
        </p:spPr>
        <p:txBody>
          <a:bodyPr wrap="none" rtlCol="0">
            <a:spAutoFit/>
          </a:bodyPr>
          <a:lstStyle/>
          <a:p>
            <a:r>
              <a:rPr lang="en-US" sz="1600" dirty="0"/>
              <a:t>(Source: BGR 2021, USGS, Friedrichs 2022) </a:t>
            </a:r>
            <a:endParaRPr lang="en-FI" sz="1600" dirty="0"/>
          </a:p>
        </p:txBody>
      </p:sp>
      <p:pic>
        <p:nvPicPr>
          <p:cNvPr id="6" name="Picture 5">
            <a:extLst>
              <a:ext uri="{FF2B5EF4-FFF2-40B4-BE49-F238E27FC236}">
                <a16:creationId xmlns:a16="http://schemas.microsoft.com/office/drawing/2014/main" id="{EE6E4823-D03E-4103-B771-F67F83CDA5F5}"/>
              </a:ext>
            </a:extLst>
          </p:cNvPr>
          <p:cNvPicPr>
            <a:picLocks noChangeAspect="1"/>
          </p:cNvPicPr>
          <p:nvPr/>
        </p:nvPicPr>
        <p:blipFill>
          <a:blip r:embed="rId2"/>
          <a:stretch>
            <a:fillRect/>
          </a:stretch>
        </p:blipFill>
        <p:spPr>
          <a:xfrm>
            <a:off x="291814" y="365125"/>
            <a:ext cx="8273581" cy="5774417"/>
          </a:xfrm>
          <a:prstGeom prst="rect">
            <a:avLst/>
          </a:prstGeom>
        </p:spPr>
      </p:pic>
    </p:spTree>
    <p:extLst>
      <p:ext uri="{BB962C8B-B14F-4D97-AF65-F5344CB8AC3E}">
        <p14:creationId xmlns:p14="http://schemas.microsoft.com/office/powerpoint/2010/main" val="1146091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C020-10E0-4B0F-B150-D22FC178607A}"/>
              </a:ext>
            </a:extLst>
          </p:cNvPr>
          <p:cNvSpPr>
            <a:spLocks noGrp="1"/>
          </p:cNvSpPr>
          <p:nvPr>
            <p:ph type="title"/>
          </p:nvPr>
        </p:nvSpPr>
        <p:spPr>
          <a:xfrm>
            <a:off x="264160" y="212725"/>
            <a:ext cx="7396480" cy="884555"/>
          </a:xfrm>
        </p:spPr>
        <p:txBody>
          <a:bodyPr>
            <a:normAutofit/>
          </a:bodyPr>
          <a:lstStyle/>
          <a:p>
            <a:r>
              <a:rPr lang="en-US" sz="3600" dirty="0"/>
              <a:t>Metal in 2022 global reserves</a:t>
            </a:r>
            <a:endParaRPr lang="en-FI" sz="3600" dirty="0"/>
          </a:p>
        </p:txBody>
      </p:sp>
      <p:sp>
        <p:nvSpPr>
          <p:cNvPr id="4" name="Slide Number Placeholder 3">
            <a:extLst>
              <a:ext uri="{FF2B5EF4-FFF2-40B4-BE49-F238E27FC236}">
                <a16:creationId xmlns:a16="http://schemas.microsoft.com/office/drawing/2014/main" id="{2FC1C1EF-D2B4-48EC-9670-25C18034CB1E}"/>
              </a:ext>
            </a:extLst>
          </p:cNvPr>
          <p:cNvSpPr>
            <a:spLocks noGrp="1"/>
          </p:cNvSpPr>
          <p:nvPr>
            <p:ph type="sldNum" sz="quarter" idx="12"/>
          </p:nvPr>
        </p:nvSpPr>
        <p:spPr/>
        <p:txBody>
          <a:bodyPr/>
          <a:lstStyle/>
          <a:p>
            <a:fld id="{F0753730-CA77-CA4E-8879-34FB69C671E1}" type="slidenum">
              <a:rPr lang="fi-FI" smtClean="0"/>
              <a:pPr/>
              <a:t>22</a:t>
            </a:fld>
            <a:endParaRPr lang="fi-FI"/>
          </a:p>
        </p:txBody>
      </p:sp>
      <p:sp>
        <p:nvSpPr>
          <p:cNvPr id="8" name="TextBox 7">
            <a:extLst>
              <a:ext uri="{FF2B5EF4-FFF2-40B4-BE49-F238E27FC236}">
                <a16:creationId xmlns:a16="http://schemas.microsoft.com/office/drawing/2014/main" id="{B546FE71-3157-4924-91F5-3D9D984C12B1}"/>
              </a:ext>
            </a:extLst>
          </p:cNvPr>
          <p:cNvSpPr txBox="1"/>
          <p:nvPr/>
        </p:nvSpPr>
        <p:spPr>
          <a:xfrm>
            <a:off x="2635084" y="5495620"/>
            <a:ext cx="6921831" cy="923330"/>
          </a:xfrm>
          <a:prstGeom prst="rect">
            <a:avLst/>
          </a:prstGeom>
          <a:noFill/>
        </p:spPr>
        <p:txBody>
          <a:bodyPr wrap="none" rtlCol="0">
            <a:spAutoFit/>
          </a:bodyPr>
          <a:lstStyle/>
          <a:p>
            <a:pPr marL="342900" indent="-342900">
              <a:buFont typeface="Arial" panose="020B0604020202020204" pitchFamily="34" charset="0"/>
              <a:buChar char="•"/>
            </a:pPr>
            <a:r>
              <a:rPr lang="en-US" dirty="0"/>
              <a:t>For every 1000 deposits discovered, 1 or 2 become mines</a:t>
            </a:r>
          </a:p>
          <a:p>
            <a:pPr marL="342900" indent="-342900">
              <a:buFont typeface="Arial" panose="020B0604020202020204" pitchFamily="34" charset="0"/>
              <a:buChar char="•"/>
            </a:pPr>
            <a:r>
              <a:rPr lang="en-US" dirty="0"/>
              <a:t>Time taken to develop a discovered deposit to a mine 20 years</a:t>
            </a:r>
          </a:p>
          <a:p>
            <a:pPr marL="342900" indent="-342900">
              <a:buFont typeface="Arial" panose="020B0604020202020204" pitchFamily="34" charset="0"/>
              <a:buChar char="•"/>
            </a:pPr>
            <a:r>
              <a:rPr lang="en-US" dirty="0"/>
              <a:t>For every 10 producing mines, 2 or 3 will lose money and shut down</a:t>
            </a:r>
            <a:endParaRPr lang="en-FI" dirty="0"/>
          </a:p>
        </p:txBody>
      </p:sp>
      <p:sp>
        <p:nvSpPr>
          <p:cNvPr id="6" name="TextBox 5">
            <a:extLst>
              <a:ext uri="{FF2B5EF4-FFF2-40B4-BE49-F238E27FC236}">
                <a16:creationId xmlns:a16="http://schemas.microsoft.com/office/drawing/2014/main" id="{FA1DE7DF-B9AF-4BE6-9C8E-DF0AB04D8737}"/>
              </a:ext>
            </a:extLst>
          </p:cNvPr>
          <p:cNvSpPr txBox="1"/>
          <p:nvPr/>
        </p:nvSpPr>
        <p:spPr>
          <a:xfrm>
            <a:off x="883920" y="1961515"/>
            <a:ext cx="1444434" cy="369332"/>
          </a:xfrm>
          <a:prstGeom prst="rect">
            <a:avLst/>
          </a:prstGeom>
          <a:noFill/>
        </p:spPr>
        <p:txBody>
          <a:bodyPr wrap="none" rtlCol="0">
            <a:spAutoFit/>
          </a:bodyPr>
          <a:lstStyle/>
          <a:p>
            <a:r>
              <a:rPr lang="en-US" dirty="0"/>
              <a:t>Source: USGS</a:t>
            </a:r>
            <a:endParaRPr lang="en-FI" dirty="0"/>
          </a:p>
        </p:txBody>
      </p:sp>
      <p:pic>
        <p:nvPicPr>
          <p:cNvPr id="3" name="Picture 2">
            <a:extLst>
              <a:ext uri="{FF2B5EF4-FFF2-40B4-BE49-F238E27FC236}">
                <a16:creationId xmlns:a16="http://schemas.microsoft.com/office/drawing/2014/main" id="{67D571AB-C6A0-453A-89F1-C6190E45A319}"/>
              </a:ext>
            </a:extLst>
          </p:cNvPr>
          <p:cNvPicPr>
            <a:picLocks noChangeAspect="1"/>
          </p:cNvPicPr>
          <p:nvPr/>
        </p:nvPicPr>
        <p:blipFill>
          <a:blip r:embed="rId2"/>
          <a:stretch>
            <a:fillRect/>
          </a:stretch>
        </p:blipFill>
        <p:spPr>
          <a:xfrm>
            <a:off x="536743" y="1181971"/>
            <a:ext cx="10149892" cy="4228958"/>
          </a:xfrm>
          <a:prstGeom prst="rect">
            <a:avLst/>
          </a:prstGeom>
        </p:spPr>
      </p:pic>
    </p:spTree>
    <p:extLst>
      <p:ext uri="{BB962C8B-B14F-4D97-AF65-F5344CB8AC3E}">
        <p14:creationId xmlns:p14="http://schemas.microsoft.com/office/powerpoint/2010/main" val="387379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3550C2-FF46-430F-8BCA-671661054690}"/>
              </a:ext>
            </a:extLst>
          </p:cNvPr>
          <p:cNvSpPr>
            <a:spLocks noGrp="1"/>
          </p:cNvSpPr>
          <p:nvPr>
            <p:ph type="sldNum" sz="quarter" idx="12"/>
          </p:nvPr>
        </p:nvSpPr>
        <p:spPr/>
        <p:txBody>
          <a:bodyPr/>
          <a:lstStyle/>
          <a:p>
            <a:fld id="{F0753730-CA77-CA4E-8879-34FB69C671E1}" type="slidenum">
              <a:rPr lang="fi-FI" smtClean="0"/>
              <a:pPr/>
              <a:t>23</a:t>
            </a:fld>
            <a:endParaRPr lang="fi-FI"/>
          </a:p>
        </p:txBody>
      </p:sp>
      <p:pic>
        <p:nvPicPr>
          <p:cNvPr id="4" name="Picture 3">
            <a:extLst>
              <a:ext uri="{FF2B5EF4-FFF2-40B4-BE49-F238E27FC236}">
                <a16:creationId xmlns:a16="http://schemas.microsoft.com/office/drawing/2014/main" id="{14C2CF8C-871A-44CE-8184-67AB173A4E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845" y="114335"/>
            <a:ext cx="6153150" cy="6629329"/>
          </a:xfrm>
          <a:prstGeom prst="rect">
            <a:avLst/>
          </a:prstGeom>
          <a:noFill/>
          <a:ln>
            <a:noFill/>
          </a:ln>
        </p:spPr>
      </p:pic>
      <p:grpSp>
        <p:nvGrpSpPr>
          <p:cNvPr id="18" name="Group 17">
            <a:extLst>
              <a:ext uri="{FF2B5EF4-FFF2-40B4-BE49-F238E27FC236}">
                <a16:creationId xmlns:a16="http://schemas.microsoft.com/office/drawing/2014/main" id="{20217126-8535-4265-BB7E-8DB68D33ACD7}"/>
              </a:ext>
            </a:extLst>
          </p:cNvPr>
          <p:cNvGrpSpPr/>
          <p:nvPr/>
        </p:nvGrpSpPr>
        <p:grpSpPr>
          <a:xfrm>
            <a:off x="243840" y="4998720"/>
            <a:ext cx="4221480" cy="1200329"/>
            <a:chOff x="243840" y="4998720"/>
            <a:chExt cx="4221480" cy="1200329"/>
          </a:xfrm>
        </p:grpSpPr>
        <p:sp>
          <p:nvSpPr>
            <p:cNvPr id="5" name="TextBox 4">
              <a:extLst>
                <a:ext uri="{FF2B5EF4-FFF2-40B4-BE49-F238E27FC236}">
                  <a16:creationId xmlns:a16="http://schemas.microsoft.com/office/drawing/2014/main" id="{B6E47C1E-D05E-4354-93A1-F2C168C5CD81}"/>
                </a:ext>
              </a:extLst>
            </p:cNvPr>
            <p:cNvSpPr txBox="1"/>
            <p:nvPr/>
          </p:nvSpPr>
          <p:spPr>
            <a:xfrm>
              <a:off x="243840" y="4998720"/>
              <a:ext cx="3489960" cy="1200329"/>
            </a:xfrm>
            <a:prstGeom prst="rect">
              <a:avLst/>
            </a:prstGeom>
            <a:solidFill>
              <a:srgbClr val="FFC000"/>
            </a:solidFill>
          </p:spPr>
          <p:txBody>
            <a:bodyPr wrap="square" rtlCol="0">
              <a:spAutoFit/>
            </a:bodyPr>
            <a:lstStyle/>
            <a:p>
              <a:pPr algn="just"/>
              <a:r>
                <a:rPr lang="en-US" dirty="0"/>
                <a:t>Remember, this is for just the first generation of units.  They will wear out in 10 to 25 years, after which they will need to be replaced </a:t>
              </a:r>
              <a:endParaRPr lang="en-FI" dirty="0"/>
            </a:p>
          </p:txBody>
        </p:sp>
        <p:cxnSp>
          <p:nvCxnSpPr>
            <p:cNvPr id="7" name="Straight Arrow Connector 6">
              <a:extLst>
                <a:ext uri="{FF2B5EF4-FFF2-40B4-BE49-F238E27FC236}">
                  <a16:creationId xmlns:a16="http://schemas.microsoft.com/office/drawing/2014/main" id="{002E8936-8D3C-427C-A783-7A31D7BD6264}"/>
                </a:ext>
              </a:extLst>
            </p:cNvPr>
            <p:cNvCxnSpPr>
              <a:cxnSpLocks/>
              <a:stCxn id="5" idx="3"/>
            </p:cNvCxnSpPr>
            <p:nvPr/>
          </p:nvCxnSpPr>
          <p:spPr>
            <a:xfrm flipV="1">
              <a:off x="3733800" y="5379720"/>
              <a:ext cx="731520" cy="219165"/>
            </a:xfrm>
            <a:prstGeom prst="straightConnector1">
              <a:avLst/>
            </a:prstGeom>
            <a:ln w="12700">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59DDBF0-4087-44AE-BEBF-1864D1EDAC5B}"/>
                </a:ext>
              </a:extLst>
            </p:cNvPr>
            <p:cNvCxnSpPr>
              <a:cxnSpLocks/>
              <a:stCxn id="5" idx="3"/>
            </p:cNvCxnSpPr>
            <p:nvPr/>
          </p:nvCxnSpPr>
          <p:spPr>
            <a:xfrm>
              <a:off x="3733800" y="5598885"/>
              <a:ext cx="731520" cy="108495"/>
            </a:xfrm>
            <a:prstGeom prst="straightConnector1">
              <a:avLst/>
            </a:prstGeom>
            <a:ln w="12700">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E5B917D5-687D-43F1-ADAA-F7668196228E}"/>
              </a:ext>
            </a:extLst>
          </p:cNvPr>
          <p:cNvSpPr txBox="1"/>
          <p:nvPr/>
        </p:nvSpPr>
        <p:spPr>
          <a:xfrm>
            <a:off x="251460" y="407085"/>
            <a:ext cx="3817620" cy="646331"/>
          </a:xfrm>
          <a:prstGeom prst="rect">
            <a:avLst/>
          </a:prstGeom>
          <a:noFill/>
        </p:spPr>
        <p:txBody>
          <a:bodyPr wrap="square" rtlCol="0">
            <a:spAutoFit/>
          </a:bodyPr>
          <a:lstStyle/>
          <a:p>
            <a:pPr marL="285750" indent="-285750" algn="just">
              <a:buFont typeface="Arial" panose="020B0604020202020204" pitchFamily="34" charset="0"/>
              <a:buChar char="•"/>
            </a:pPr>
            <a:r>
              <a:rPr lang="nl-NL" dirty="0"/>
              <a:t>0.7% of passenger cars were EV in 2020</a:t>
            </a:r>
          </a:p>
        </p:txBody>
      </p:sp>
      <p:sp>
        <p:nvSpPr>
          <p:cNvPr id="15" name="TextBox 14">
            <a:extLst>
              <a:ext uri="{FF2B5EF4-FFF2-40B4-BE49-F238E27FC236}">
                <a16:creationId xmlns:a16="http://schemas.microsoft.com/office/drawing/2014/main" id="{8A0260EE-AF4C-4133-ABBE-105BE5AC800E}"/>
              </a:ext>
            </a:extLst>
          </p:cNvPr>
          <p:cNvSpPr txBox="1"/>
          <p:nvPr/>
        </p:nvSpPr>
        <p:spPr>
          <a:xfrm>
            <a:off x="243840" y="1139683"/>
            <a:ext cx="3878580" cy="923330"/>
          </a:xfrm>
          <a:prstGeom prst="rect">
            <a:avLst/>
          </a:prstGeom>
          <a:noFill/>
        </p:spPr>
        <p:txBody>
          <a:bodyPr wrap="square">
            <a:spAutoFit/>
          </a:bodyPr>
          <a:lstStyle/>
          <a:p>
            <a:pPr marL="285750" indent="-285750">
              <a:buFont typeface="Arial" panose="020B0604020202020204" pitchFamily="34" charset="0"/>
              <a:buChar char="•"/>
            </a:pPr>
            <a:r>
              <a:rPr lang="en-FI" sz="1800" dirty="0">
                <a:effectLst/>
                <a:latin typeface="Calibri" panose="020F0502020204030204" pitchFamily="34" charset="0"/>
                <a:ea typeface="Calibri" panose="020F0502020204030204" pitchFamily="34" charset="0"/>
                <a:cs typeface="Times New Roman" panose="02020603050405020304" pitchFamily="18" charset="0"/>
              </a:rPr>
              <a:t>In 2018, renewables accounted for 4.05% of the global energy generation.</a:t>
            </a:r>
            <a:endParaRPr lang="en-FI" dirty="0"/>
          </a:p>
        </p:txBody>
      </p:sp>
      <p:sp>
        <p:nvSpPr>
          <p:cNvPr id="16" name="TextBox 15">
            <a:extLst>
              <a:ext uri="{FF2B5EF4-FFF2-40B4-BE49-F238E27FC236}">
                <a16:creationId xmlns:a16="http://schemas.microsoft.com/office/drawing/2014/main" id="{E3625454-5125-4595-BD6B-38003D40B051}"/>
              </a:ext>
            </a:extLst>
          </p:cNvPr>
          <p:cNvSpPr txBox="1"/>
          <p:nvPr/>
        </p:nvSpPr>
        <p:spPr>
          <a:xfrm>
            <a:off x="220980" y="2150886"/>
            <a:ext cx="3878580" cy="646331"/>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not constructed yet, cannot be recycled</a:t>
            </a:r>
            <a:endParaRPr lang="en-FI" dirty="0"/>
          </a:p>
        </p:txBody>
      </p:sp>
      <p:sp>
        <p:nvSpPr>
          <p:cNvPr id="17" name="TextBox 16">
            <a:extLst>
              <a:ext uri="{FF2B5EF4-FFF2-40B4-BE49-F238E27FC236}">
                <a16:creationId xmlns:a16="http://schemas.microsoft.com/office/drawing/2014/main" id="{BC99E756-FA67-47AB-A8B8-2DB9BBC3390F}"/>
              </a:ext>
            </a:extLst>
          </p:cNvPr>
          <p:cNvSpPr txBox="1"/>
          <p:nvPr/>
        </p:nvSpPr>
        <p:spPr>
          <a:xfrm>
            <a:off x="243840" y="4084307"/>
            <a:ext cx="3878580" cy="646331"/>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generation at least must come from mining</a:t>
            </a:r>
            <a:endParaRPr lang="en-FI" dirty="0"/>
          </a:p>
        </p:txBody>
      </p:sp>
      <p:sp>
        <p:nvSpPr>
          <p:cNvPr id="19" name="TextBox 18">
            <a:extLst>
              <a:ext uri="{FF2B5EF4-FFF2-40B4-BE49-F238E27FC236}">
                <a16:creationId xmlns:a16="http://schemas.microsoft.com/office/drawing/2014/main" id="{456A3224-5F70-4D99-92C5-2140FD311368}"/>
              </a:ext>
            </a:extLst>
          </p:cNvPr>
          <p:cNvSpPr txBox="1"/>
          <p:nvPr/>
        </p:nvSpPr>
        <p:spPr>
          <a:xfrm>
            <a:off x="243840" y="2885091"/>
            <a:ext cx="3878580" cy="1200329"/>
          </a:xfrm>
          <a:prstGeom prst="rect">
            <a:avLst/>
          </a:prstGeom>
          <a:noFill/>
        </p:spPr>
        <p:txBody>
          <a:bodyPr wrap="square">
            <a:spAutoFit/>
          </a:bodyPr>
          <a:lstStyle/>
          <a:p>
            <a:pPr marL="285750" indent="-285750" algn="jus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it was all constructed next year, it would not be until 2033 when large volumes would be available for recycling</a:t>
            </a:r>
            <a:endParaRPr lang="en-FI" dirty="0"/>
          </a:p>
        </p:txBody>
      </p:sp>
    </p:spTree>
    <p:extLst>
      <p:ext uri="{BB962C8B-B14F-4D97-AF65-F5344CB8AC3E}">
        <p14:creationId xmlns:p14="http://schemas.microsoft.com/office/powerpoint/2010/main" val="40374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392CAD-C371-415A-89EC-38D93FC82025}"/>
              </a:ext>
            </a:extLst>
          </p:cNvPr>
          <p:cNvSpPr>
            <a:spLocks noGrp="1"/>
          </p:cNvSpPr>
          <p:nvPr>
            <p:ph type="dt" sz="half" idx="10"/>
          </p:nvPr>
        </p:nvSpPr>
        <p:spPr>
          <a:xfrm>
            <a:off x="235974" y="6356351"/>
            <a:ext cx="966651" cy="365125"/>
          </a:xfrm>
        </p:spPr>
        <p:txBody>
          <a:bodyPr/>
          <a:lstStyle/>
          <a:p>
            <a:fld id="{B2AC7001-91C5-4552-B627-35693828A8D5}" type="datetime1">
              <a:rPr lang="fi-FI" smtClean="0"/>
              <a:pPr/>
              <a:t>20.9.2022</a:t>
            </a:fld>
            <a:endParaRPr lang="fi-FI" dirty="0"/>
          </a:p>
        </p:txBody>
      </p:sp>
      <p:sp>
        <p:nvSpPr>
          <p:cNvPr id="4" name="Slide Number Placeholder 3">
            <a:extLst>
              <a:ext uri="{FF2B5EF4-FFF2-40B4-BE49-F238E27FC236}">
                <a16:creationId xmlns:a16="http://schemas.microsoft.com/office/drawing/2014/main" id="{FFE80362-588E-4439-9F5C-06A93499262B}"/>
              </a:ext>
            </a:extLst>
          </p:cNvPr>
          <p:cNvSpPr>
            <a:spLocks noGrp="1"/>
          </p:cNvSpPr>
          <p:nvPr>
            <p:ph type="sldNum" sz="quarter" idx="12"/>
          </p:nvPr>
        </p:nvSpPr>
        <p:spPr/>
        <p:txBody>
          <a:bodyPr/>
          <a:lstStyle/>
          <a:p>
            <a:fld id="{F0753730-CA77-CA4E-8879-34FB69C671E1}" type="slidenum">
              <a:rPr lang="fi-FI" smtClean="0"/>
              <a:pPr/>
              <a:t>24</a:t>
            </a:fld>
            <a:endParaRPr lang="fi-FI"/>
          </a:p>
        </p:txBody>
      </p:sp>
      <p:sp>
        <p:nvSpPr>
          <p:cNvPr id="2" name="Title 1">
            <a:extLst>
              <a:ext uri="{FF2B5EF4-FFF2-40B4-BE49-F238E27FC236}">
                <a16:creationId xmlns:a16="http://schemas.microsoft.com/office/drawing/2014/main" id="{FC46DB62-2930-49DE-A5DC-38A68F3B0DA5}"/>
              </a:ext>
            </a:extLst>
          </p:cNvPr>
          <p:cNvSpPr>
            <a:spLocks noGrp="1"/>
          </p:cNvSpPr>
          <p:nvPr>
            <p:ph type="title"/>
          </p:nvPr>
        </p:nvSpPr>
        <p:spPr>
          <a:xfrm>
            <a:off x="370901" y="365125"/>
            <a:ext cx="10982899" cy="642717"/>
          </a:xfrm>
        </p:spPr>
        <p:txBody>
          <a:bodyPr>
            <a:normAutofit/>
          </a:bodyPr>
          <a:lstStyle/>
          <a:p>
            <a:r>
              <a:rPr lang="fi-FI" sz="3600" dirty="0"/>
              <a:t>Conclusions</a:t>
            </a:r>
            <a:endParaRPr lang="en-AU" sz="3600" dirty="0"/>
          </a:p>
        </p:txBody>
      </p:sp>
      <p:sp>
        <p:nvSpPr>
          <p:cNvPr id="5" name="Content Placeholder 4">
            <a:extLst>
              <a:ext uri="{FF2B5EF4-FFF2-40B4-BE49-F238E27FC236}">
                <a16:creationId xmlns:a16="http://schemas.microsoft.com/office/drawing/2014/main" id="{44123A36-149D-4BFB-8105-848F256E61A0}"/>
              </a:ext>
            </a:extLst>
          </p:cNvPr>
          <p:cNvSpPr>
            <a:spLocks noGrp="1"/>
          </p:cNvSpPr>
          <p:nvPr>
            <p:ph sz="quarter" idx="13"/>
          </p:nvPr>
        </p:nvSpPr>
        <p:spPr>
          <a:xfrm>
            <a:off x="297380" y="1164955"/>
            <a:ext cx="11589819" cy="4359600"/>
          </a:xfrm>
        </p:spPr>
        <p:txBody>
          <a:bodyPr>
            <a:normAutofit/>
          </a:bodyPr>
          <a:lstStyle/>
          <a:p>
            <a:r>
              <a:rPr lang="fi-FI" sz="2000" dirty="0"/>
              <a:t>Current thinking has seriously underestimated the scale of the task ahead</a:t>
            </a:r>
          </a:p>
          <a:p>
            <a:r>
              <a:rPr lang="fi-FI" sz="2000" dirty="0"/>
              <a:t>Nuclear is vital to keep industry going but can’t be scaled up to be the only energy source</a:t>
            </a:r>
          </a:p>
          <a:p>
            <a:r>
              <a:rPr lang="fi-FI" sz="2000" dirty="0"/>
              <a:t>Biofuels may be the only way to power aviation and plastics.  It cannot be scaled up to replace petroleum.</a:t>
            </a:r>
          </a:p>
          <a:p>
            <a:r>
              <a:rPr lang="fi-FI" sz="2000" dirty="0"/>
              <a:t>Battery chemistries other than lithium-ion should/will be developed, each with different mineral resources required</a:t>
            </a:r>
            <a:endParaRPr lang="en-AU" sz="2000" dirty="0"/>
          </a:p>
          <a:p>
            <a:r>
              <a:rPr lang="fi-FI" sz="2000" dirty="0"/>
              <a:t>There is a projected mineral shortage to supply raw materials for battery manufacture</a:t>
            </a:r>
          </a:p>
          <a:p>
            <a:pPr lvl="1"/>
            <a:r>
              <a:rPr lang="fi-FI" sz="1600" dirty="0"/>
              <a:t>2019 production rates are not even close to being appropriate</a:t>
            </a:r>
          </a:p>
          <a:p>
            <a:pPr lvl="1"/>
            <a:r>
              <a:rPr lang="fi-FI" sz="1600" dirty="0"/>
              <a:t>2022 mineral reserves are also not large enough to deliver the needed volumes</a:t>
            </a:r>
          </a:p>
          <a:p>
            <a:r>
              <a:rPr lang="fi-FI" sz="2000" dirty="0">
                <a:solidFill>
                  <a:srgbClr val="C00000"/>
                </a:solidFill>
              </a:rPr>
              <a:t>Metals of all kinds are about to become much more valuable</a:t>
            </a:r>
          </a:p>
          <a:p>
            <a:pPr lvl="1"/>
            <a:r>
              <a:rPr lang="fi-FI" sz="1400" dirty="0">
                <a:solidFill>
                  <a:srgbClr val="C00000"/>
                </a:solidFill>
              </a:rPr>
              <a:t>Evolution of the industrial ecosystem and its market is likely</a:t>
            </a:r>
          </a:p>
          <a:p>
            <a:r>
              <a:rPr lang="fi-FI" sz="2000" dirty="0">
                <a:solidFill>
                  <a:srgbClr val="C00000"/>
                </a:solidFill>
              </a:rPr>
              <a:t>There is a coming Renaissance for the exploration for and mining of  minerals</a:t>
            </a:r>
          </a:p>
        </p:txBody>
      </p:sp>
    </p:spTree>
    <p:extLst>
      <p:ext uri="{BB962C8B-B14F-4D97-AF65-F5344CB8AC3E}">
        <p14:creationId xmlns:p14="http://schemas.microsoft.com/office/powerpoint/2010/main" val="98066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500"/>
                                        <p:tgtEl>
                                          <p:spTgt spid="5">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2BAD3-EEA3-4112-AE91-8A631A22570F}"/>
              </a:ext>
            </a:extLst>
          </p:cNvPr>
          <p:cNvPicPr>
            <a:picLocks noChangeAspect="1"/>
          </p:cNvPicPr>
          <p:nvPr/>
        </p:nvPicPr>
        <p:blipFill>
          <a:blip r:embed="rId2"/>
          <a:stretch>
            <a:fillRect/>
          </a:stretch>
        </p:blipFill>
        <p:spPr>
          <a:xfrm>
            <a:off x="7214713" y="514425"/>
            <a:ext cx="4371863" cy="2914575"/>
          </a:xfrm>
          <a:prstGeom prst="rect">
            <a:avLst/>
          </a:prstGeom>
        </p:spPr>
      </p:pic>
      <p:sp>
        <p:nvSpPr>
          <p:cNvPr id="3" name="Rectangle 2">
            <a:extLst>
              <a:ext uri="{FF2B5EF4-FFF2-40B4-BE49-F238E27FC236}">
                <a16:creationId xmlns:a16="http://schemas.microsoft.com/office/drawing/2014/main" id="{74D44FC6-0A6D-46A7-A033-AA3BF070634B}"/>
              </a:ext>
            </a:extLst>
          </p:cNvPr>
          <p:cNvSpPr/>
          <p:nvPr/>
        </p:nvSpPr>
        <p:spPr>
          <a:xfrm>
            <a:off x="6354874" y="3859545"/>
            <a:ext cx="6096000" cy="2369880"/>
          </a:xfrm>
          <a:prstGeom prst="rect">
            <a:avLst/>
          </a:prstGeom>
        </p:spPr>
        <p:txBody>
          <a:bodyPr>
            <a:spAutoFit/>
          </a:bodyPr>
          <a:lstStyle/>
          <a:p>
            <a:r>
              <a:rPr lang="en-US"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Simon P. Michaux</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Associate Professor Geometallurgy</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Unit Minerals Processing and Materials Research - Circular Economy Solutions</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Ore Characterization, Process Engineering &amp; Mineral Intelligence</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Geological Survey of Finland/Geologian tutkimuskeskus</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PO Box 96, </a:t>
            </a:r>
            <a:r>
              <a:rPr lang="fi-FI" dirty="0">
                <a:solidFill>
                  <a:srgbClr val="002060"/>
                </a:solidFill>
                <a:latin typeface="Calibri" panose="020F0502020204030204" pitchFamily="34" charset="0"/>
                <a:ea typeface="Times New Roman" panose="02020603050405020304" pitchFamily="18" charset="0"/>
                <a:cs typeface="Calibri" panose="020F0502020204030204" pitchFamily="34" charset="0"/>
              </a:rPr>
              <a:t>(Vuorimiehentie 2)</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F1-02151 Espoo, FINLAND</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sz="6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hlinkClick r:id="rId3"/>
              </a:rPr>
              <a:t>simon.michaux@gtk.fi</a:t>
            </a:r>
            <a:r>
              <a:rPr lang="en-GB" dirty="0"/>
              <a:t> </a:t>
            </a:r>
            <a:endPar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Mobile:      +358 (0)50 348 6443</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19BDAB6-F2C6-4DA2-A188-CAA4A415B8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3430" y="943990"/>
            <a:ext cx="6220208" cy="1985375"/>
          </a:xfrm>
          <a:prstGeom prst="rect">
            <a:avLst/>
          </a:prstGeom>
          <a:noFill/>
          <a:ln>
            <a:noFill/>
          </a:ln>
        </p:spPr>
      </p:pic>
      <p:sp>
        <p:nvSpPr>
          <p:cNvPr id="5" name="Otsikko 1">
            <a:extLst>
              <a:ext uri="{FF2B5EF4-FFF2-40B4-BE49-F238E27FC236}">
                <a16:creationId xmlns:a16="http://schemas.microsoft.com/office/drawing/2014/main" id="{220B02A8-89BE-4E6D-A512-D65BF3D60D08}"/>
              </a:ext>
            </a:extLst>
          </p:cNvPr>
          <p:cNvSpPr txBox="1">
            <a:spLocks/>
          </p:cNvSpPr>
          <p:nvPr/>
        </p:nvSpPr>
        <p:spPr>
          <a:xfrm>
            <a:off x="1344705" y="3662123"/>
            <a:ext cx="3718633" cy="1985375"/>
          </a:xfrm>
          <a:prstGeom prst="rect">
            <a:avLst/>
          </a:prstGeom>
        </p:spPr>
        <p:txBody>
          <a:bodyPr/>
          <a:lstStyle>
            <a:lvl1pPr algn="l" defTabSz="914377" rtl="0" eaLnBrk="1" latinLnBrk="0" hangingPunct="1">
              <a:lnSpc>
                <a:spcPct val="90000"/>
              </a:lnSpc>
              <a:spcBef>
                <a:spcPct val="0"/>
              </a:spcBef>
              <a:buNone/>
              <a:defRPr sz="4400" b="1" kern="1200" cap="all">
                <a:solidFill>
                  <a:schemeClr val="tx2"/>
                </a:solidFill>
                <a:latin typeface="+mj-lt"/>
                <a:ea typeface="+mj-ea"/>
                <a:cs typeface="+mj-cs"/>
              </a:defRPr>
            </a:lvl1pPr>
          </a:lstStyle>
          <a:p>
            <a:pPr algn="ctr"/>
            <a:r>
              <a:rPr lang="fi-FI" dirty="0">
                <a:solidFill>
                  <a:schemeClr val="tx1"/>
                </a:solidFill>
              </a:rPr>
              <a:t>Kiitos </a:t>
            </a:r>
          </a:p>
          <a:p>
            <a:pPr algn="ctr"/>
            <a:r>
              <a:rPr lang="fi-FI" dirty="0">
                <a:solidFill>
                  <a:schemeClr val="tx1"/>
                </a:solidFill>
              </a:rPr>
              <a:t>&amp;</a:t>
            </a:r>
          </a:p>
          <a:p>
            <a:pPr algn="ctr"/>
            <a:r>
              <a:rPr lang="fi-FI" dirty="0">
                <a:solidFill>
                  <a:schemeClr val="tx1"/>
                </a:solidFill>
              </a:rPr>
              <a:t>Thank you</a:t>
            </a:r>
          </a:p>
        </p:txBody>
      </p:sp>
    </p:spTree>
    <p:extLst>
      <p:ext uri="{BB962C8B-B14F-4D97-AF65-F5344CB8AC3E}">
        <p14:creationId xmlns:p14="http://schemas.microsoft.com/office/powerpoint/2010/main" val="226012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C020-10E0-4B0F-B150-D22FC178607A}"/>
              </a:ext>
            </a:extLst>
          </p:cNvPr>
          <p:cNvSpPr>
            <a:spLocks noGrp="1"/>
          </p:cNvSpPr>
          <p:nvPr>
            <p:ph type="title"/>
          </p:nvPr>
        </p:nvSpPr>
        <p:spPr>
          <a:xfrm>
            <a:off x="8676640" y="365125"/>
            <a:ext cx="2677160" cy="1325563"/>
          </a:xfrm>
        </p:spPr>
        <p:txBody>
          <a:bodyPr/>
          <a:lstStyle/>
          <a:p>
            <a:r>
              <a:rPr lang="en-US" dirty="0"/>
              <a:t>Metal Needed</a:t>
            </a:r>
            <a:endParaRPr lang="en-FI" dirty="0"/>
          </a:p>
        </p:txBody>
      </p:sp>
      <p:sp>
        <p:nvSpPr>
          <p:cNvPr id="4" name="Slide Number Placeholder 3">
            <a:extLst>
              <a:ext uri="{FF2B5EF4-FFF2-40B4-BE49-F238E27FC236}">
                <a16:creationId xmlns:a16="http://schemas.microsoft.com/office/drawing/2014/main" id="{2FC1C1EF-D2B4-48EC-9670-25C18034CB1E}"/>
              </a:ext>
            </a:extLst>
          </p:cNvPr>
          <p:cNvSpPr>
            <a:spLocks noGrp="1"/>
          </p:cNvSpPr>
          <p:nvPr>
            <p:ph type="sldNum" sz="quarter" idx="12"/>
          </p:nvPr>
        </p:nvSpPr>
        <p:spPr/>
        <p:txBody>
          <a:bodyPr/>
          <a:lstStyle/>
          <a:p>
            <a:fld id="{F0753730-CA77-CA4E-8879-34FB69C671E1}" type="slidenum">
              <a:rPr lang="fi-FI" smtClean="0"/>
              <a:pPr/>
              <a:t>26</a:t>
            </a:fld>
            <a:endParaRPr lang="fi-FI"/>
          </a:p>
        </p:txBody>
      </p:sp>
      <p:pic>
        <p:nvPicPr>
          <p:cNvPr id="5" name="Picture 4">
            <a:extLst>
              <a:ext uri="{FF2B5EF4-FFF2-40B4-BE49-F238E27FC236}">
                <a16:creationId xmlns:a16="http://schemas.microsoft.com/office/drawing/2014/main" id="{E537B8A4-7A91-4EC7-848B-7CC02A5E869D}"/>
              </a:ext>
            </a:extLst>
          </p:cNvPr>
          <p:cNvPicPr>
            <a:picLocks noChangeAspect="1"/>
          </p:cNvPicPr>
          <p:nvPr/>
        </p:nvPicPr>
        <p:blipFill>
          <a:blip r:embed="rId2"/>
          <a:stretch>
            <a:fillRect/>
          </a:stretch>
        </p:blipFill>
        <p:spPr>
          <a:xfrm>
            <a:off x="214478" y="154127"/>
            <a:ext cx="7956860" cy="6489864"/>
          </a:xfrm>
          <a:prstGeom prst="rect">
            <a:avLst/>
          </a:prstGeom>
        </p:spPr>
      </p:pic>
    </p:spTree>
    <p:extLst>
      <p:ext uri="{BB962C8B-B14F-4D97-AF65-F5344CB8AC3E}">
        <p14:creationId xmlns:p14="http://schemas.microsoft.com/office/powerpoint/2010/main" val="4029647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6DB2-2AB0-4B56-8C28-8BFCE4649C6C}"/>
              </a:ext>
            </a:extLst>
          </p:cNvPr>
          <p:cNvSpPr>
            <a:spLocks noGrp="1"/>
          </p:cNvSpPr>
          <p:nvPr>
            <p:ph type="title"/>
          </p:nvPr>
        </p:nvSpPr>
        <p:spPr>
          <a:xfrm>
            <a:off x="370901" y="249305"/>
            <a:ext cx="10982899" cy="615949"/>
          </a:xfrm>
        </p:spPr>
        <p:txBody>
          <a:bodyPr>
            <a:noAutofit/>
          </a:bodyPr>
          <a:lstStyle/>
          <a:p>
            <a:pPr algn="ctr"/>
            <a:r>
              <a:rPr lang="en-GB" sz="3200" dirty="0"/>
              <a:t>Stewardship of Planet Earth</a:t>
            </a:r>
          </a:p>
        </p:txBody>
      </p:sp>
      <p:grpSp>
        <p:nvGrpSpPr>
          <p:cNvPr id="3" name="Group 2">
            <a:extLst>
              <a:ext uri="{FF2B5EF4-FFF2-40B4-BE49-F238E27FC236}">
                <a16:creationId xmlns:a16="http://schemas.microsoft.com/office/drawing/2014/main" id="{21A6C531-07FD-45F1-B6B5-F74AF73D88CE}"/>
              </a:ext>
            </a:extLst>
          </p:cNvPr>
          <p:cNvGrpSpPr/>
          <p:nvPr/>
        </p:nvGrpSpPr>
        <p:grpSpPr>
          <a:xfrm>
            <a:off x="283314" y="1109560"/>
            <a:ext cx="11625372" cy="5041620"/>
            <a:chOff x="283314" y="1109560"/>
            <a:chExt cx="11625372" cy="5041620"/>
          </a:xfrm>
        </p:grpSpPr>
        <p:pic>
          <p:nvPicPr>
            <p:cNvPr id="7" name="Picture 6">
              <a:extLst>
                <a:ext uri="{FF2B5EF4-FFF2-40B4-BE49-F238E27FC236}">
                  <a16:creationId xmlns:a16="http://schemas.microsoft.com/office/drawing/2014/main" id="{765DC4C0-D7BD-44C0-AF27-95D4DE94A024}"/>
                </a:ext>
              </a:extLst>
            </p:cNvPr>
            <p:cNvPicPr/>
            <p:nvPr/>
          </p:nvPicPr>
          <p:blipFill>
            <a:blip r:embed="rId2"/>
            <a:stretch>
              <a:fillRect/>
            </a:stretch>
          </p:blipFill>
          <p:spPr>
            <a:xfrm>
              <a:off x="6367572" y="1109560"/>
              <a:ext cx="5541114" cy="5041620"/>
            </a:xfrm>
            <a:prstGeom prst="rect">
              <a:avLst/>
            </a:prstGeom>
          </p:spPr>
        </p:pic>
        <p:sp>
          <p:nvSpPr>
            <p:cNvPr id="5" name="TextBox 4">
              <a:extLst>
                <a:ext uri="{FF2B5EF4-FFF2-40B4-BE49-F238E27FC236}">
                  <a16:creationId xmlns:a16="http://schemas.microsoft.com/office/drawing/2014/main" id="{72EE39F3-35CE-4351-B231-AB4DA27EDE30}"/>
                </a:ext>
              </a:extLst>
            </p:cNvPr>
            <p:cNvSpPr txBox="1"/>
            <p:nvPr/>
          </p:nvSpPr>
          <p:spPr>
            <a:xfrm>
              <a:off x="283314" y="1654565"/>
              <a:ext cx="5812686" cy="1754326"/>
            </a:xfrm>
            <a:prstGeom prst="rect">
              <a:avLst/>
            </a:prstGeom>
            <a:noFill/>
          </p:spPr>
          <p:txBody>
            <a:bodyPr wrap="square" rtlCol="0">
              <a:spAutoFit/>
            </a:bodyPr>
            <a:lstStyle/>
            <a:p>
              <a:pPr marL="285750" indent="-285750">
                <a:buFont typeface="Arial" panose="020B0604020202020204" pitchFamily="34" charset="0"/>
                <a:buChar char="•"/>
              </a:pPr>
              <a:r>
                <a:rPr lang="en-AU" dirty="0"/>
                <a:t>An industrial ecosystem of unprecedented size and complexity, that took more than a century to build with the support of the highest calorifically dense source of cheap energy the world has ever known (oil) in abundant quantities, with easily available credit, and unlimited mineral resources</a:t>
              </a:r>
            </a:p>
          </p:txBody>
        </p:sp>
      </p:grpSp>
      <p:sp>
        <p:nvSpPr>
          <p:cNvPr id="10" name="Rectangle 9">
            <a:extLst>
              <a:ext uri="{FF2B5EF4-FFF2-40B4-BE49-F238E27FC236}">
                <a16:creationId xmlns:a16="http://schemas.microsoft.com/office/drawing/2014/main" id="{9E5AF5A7-CC35-4192-9658-8DF08EFC9BEE}"/>
              </a:ext>
            </a:extLst>
          </p:cNvPr>
          <p:cNvSpPr/>
          <p:nvPr/>
        </p:nvSpPr>
        <p:spPr>
          <a:xfrm>
            <a:off x="6096000" y="981075"/>
            <a:ext cx="5905500" cy="517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5F942A9F-3418-4A61-B224-8F2DAD9ABAFF}"/>
              </a:ext>
            </a:extLst>
          </p:cNvPr>
          <p:cNvGrpSpPr/>
          <p:nvPr/>
        </p:nvGrpSpPr>
        <p:grpSpPr>
          <a:xfrm>
            <a:off x="393591" y="1455495"/>
            <a:ext cx="11404818" cy="4626748"/>
            <a:chOff x="453807" y="1286340"/>
            <a:chExt cx="11404818" cy="4626748"/>
          </a:xfrm>
        </p:grpSpPr>
        <p:sp>
          <p:nvSpPr>
            <p:cNvPr id="9" name="TextBox 8">
              <a:extLst>
                <a:ext uri="{FF2B5EF4-FFF2-40B4-BE49-F238E27FC236}">
                  <a16:creationId xmlns:a16="http://schemas.microsoft.com/office/drawing/2014/main" id="{628443FD-4BE3-4740-8A5C-05615E11AD3B}"/>
                </a:ext>
              </a:extLst>
            </p:cNvPr>
            <p:cNvSpPr txBox="1"/>
            <p:nvPr/>
          </p:nvSpPr>
          <p:spPr>
            <a:xfrm>
              <a:off x="453807" y="4158762"/>
              <a:ext cx="5233000" cy="1754326"/>
            </a:xfrm>
            <a:prstGeom prst="rect">
              <a:avLst/>
            </a:prstGeom>
            <a:noFill/>
          </p:spPr>
          <p:txBody>
            <a:bodyPr wrap="square" rtlCol="0">
              <a:spAutoFit/>
            </a:bodyPr>
            <a:lstStyle/>
            <a:p>
              <a:pPr marL="285750" indent="-285750">
                <a:buFont typeface="Arial" panose="020B0604020202020204" pitchFamily="34" charset="0"/>
                <a:buChar char="•"/>
              </a:pPr>
              <a:r>
                <a:rPr lang="en-AU" dirty="0"/>
                <a:t>We now seek to build an even more complex system with very expensive energy, a fragile finance system saturated in debt, not enough minerals, with an unprecedented number of human population, embedded in a deteriorating environment.</a:t>
              </a:r>
            </a:p>
          </p:txBody>
        </p:sp>
        <p:pic>
          <p:nvPicPr>
            <p:cNvPr id="8" name="Picture 7">
              <a:extLst>
                <a:ext uri="{FF2B5EF4-FFF2-40B4-BE49-F238E27FC236}">
                  <a16:creationId xmlns:a16="http://schemas.microsoft.com/office/drawing/2014/main" id="{88C48770-31FF-42A8-ACE6-4D0D5811873F}"/>
                </a:ext>
              </a:extLst>
            </p:cNvPr>
            <p:cNvPicPr/>
            <p:nvPr/>
          </p:nvPicPr>
          <p:blipFill>
            <a:blip r:embed="rId3"/>
            <a:stretch>
              <a:fillRect/>
            </a:stretch>
          </p:blipFill>
          <p:spPr>
            <a:xfrm>
              <a:off x="6096000" y="1286340"/>
              <a:ext cx="5762625" cy="4349750"/>
            </a:xfrm>
            <a:prstGeom prst="rect">
              <a:avLst/>
            </a:prstGeom>
          </p:spPr>
        </p:pic>
      </p:grpSp>
    </p:spTree>
    <p:extLst>
      <p:ext uri="{BB962C8B-B14F-4D97-AF65-F5344CB8AC3E}">
        <p14:creationId xmlns:p14="http://schemas.microsoft.com/office/powerpoint/2010/main" val="354318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8D5892-4DED-4BB1-9843-E512CD250FED}"/>
              </a:ext>
            </a:extLst>
          </p:cNvPr>
          <p:cNvSpPr>
            <a:spLocks noGrp="1"/>
          </p:cNvSpPr>
          <p:nvPr>
            <p:ph type="title"/>
          </p:nvPr>
        </p:nvSpPr>
        <p:spPr>
          <a:xfrm>
            <a:off x="370901" y="365126"/>
            <a:ext cx="10982899" cy="760290"/>
          </a:xfrm>
        </p:spPr>
        <p:txBody>
          <a:bodyPr>
            <a:normAutofit/>
          </a:bodyPr>
          <a:lstStyle/>
          <a:p>
            <a:r>
              <a:rPr lang="fi-FI" sz="3600" dirty="0" err="1"/>
              <a:t>Summary</a:t>
            </a:r>
            <a:endParaRPr lang="fi-FI" sz="3600" dirty="0"/>
          </a:p>
        </p:txBody>
      </p:sp>
      <p:sp>
        <p:nvSpPr>
          <p:cNvPr id="4" name="Päivämäärän paikkamerkki 3">
            <a:extLst>
              <a:ext uri="{FF2B5EF4-FFF2-40B4-BE49-F238E27FC236}">
                <a16:creationId xmlns:a16="http://schemas.microsoft.com/office/drawing/2014/main" id="{AAEA1105-F190-4E88-9741-CD47FBEFC6BF}"/>
              </a:ext>
            </a:extLst>
          </p:cNvPr>
          <p:cNvSpPr>
            <a:spLocks noGrp="1"/>
          </p:cNvSpPr>
          <p:nvPr>
            <p:ph type="dt" sz="half" idx="10"/>
          </p:nvPr>
        </p:nvSpPr>
        <p:spPr>
          <a:xfrm>
            <a:off x="370904" y="6356351"/>
            <a:ext cx="1011329" cy="365125"/>
          </a:xfrm>
        </p:spPr>
        <p:txBody>
          <a:bodyPr/>
          <a:lstStyle/>
          <a:p>
            <a:r>
              <a:rPr lang="fi-FI" dirty="0"/>
              <a:t>19.07.2022</a:t>
            </a:r>
          </a:p>
        </p:txBody>
      </p:sp>
      <p:sp>
        <p:nvSpPr>
          <p:cNvPr id="5" name="Dian numeron paikkamerkki 4">
            <a:extLst>
              <a:ext uri="{FF2B5EF4-FFF2-40B4-BE49-F238E27FC236}">
                <a16:creationId xmlns:a16="http://schemas.microsoft.com/office/drawing/2014/main" id="{12B7F499-5D9E-4072-A299-91B0910422C2}"/>
              </a:ext>
            </a:extLst>
          </p:cNvPr>
          <p:cNvSpPr>
            <a:spLocks noGrp="1"/>
          </p:cNvSpPr>
          <p:nvPr>
            <p:ph type="sldNum" sz="quarter" idx="12"/>
          </p:nvPr>
        </p:nvSpPr>
        <p:spPr/>
        <p:txBody>
          <a:bodyPr/>
          <a:lstStyle/>
          <a:p>
            <a:fld id="{F0753730-CA77-CA4E-8879-34FB69C671E1}" type="slidenum">
              <a:rPr lang="fi-FI" smtClean="0"/>
              <a:pPr/>
              <a:t>3</a:t>
            </a:fld>
            <a:endParaRPr lang="fi-FI"/>
          </a:p>
        </p:txBody>
      </p:sp>
      <p:pic>
        <p:nvPicPr>
          <p:cNvPr id="13" name="Picture 12">
            <a:extLst>
              <a:ext uri="{FF2B5EF4-FFF2-40B4-BE49-F238E27FC236}">
                <a16:creationId xmlns:a16="http://schemas.microsoft.com/office/drawing/2014/main" id="{A8FB6507-7CBB-489A-9379-216EE739157E}"/>
              </a:ext>
            </a:extLst>
          </p:cNvPr>
          <p:cNvPicPr>
            <a:picLocks noChangeAspect="1"/>
          </p:cNvPicPr>
          <p:nvPr/>
        </p:nvPicPr>
        <p:blipFill>
          <a:blip r:embed="rId2"/>
          <a:stretch>
            <a:fillRect/>
          </a:stretch>
        </p:blipFill>
        <p:spPr>
          <a:xfrm>
            <a:off x="4430012" y="368227"/>
            <a:ext cx="3606011" cy="5092700"/>
          </a:xfrm>
          <a:prstGeom prst="rect">
            <a:avLst/>
          </a:prstGeom>
        </p:spPr>
      </p:pic>
      <p:sp>
        <p:nvSpPr>
          <p:cNvPr id="16" name="TextBox 15">
            <a:extLst>
              <a:ext uri="{FF2B5EF4-FFF2-40B4-BE49-F238E27FC236}">
                <a16:creationId xmlns:a16="http://schemas.microsoft.com/office/drawing/2014/main" id="{D59470C1-0E05-46DD-9E8C-6FF6216989E0}"/>
              </a:ext>
            </a:extLst>
          </p:cNvPr>
          <p:cNvSpPr txBox="1"/>
          <p:nvPr/>
        </p:nvSpPr>
        <p:spPr>
          <a:xfrm>
            <a:off x="3786667" y="5516874"/>
            <a:ext cx="6096000" cy="1107996"/>
          </a:xfrm>
          <a:prstGeom prst="rect">
            <a:avLst/>
          </a:prstGeom>
          <a:noFill/>
        </p:spPr>
        <p:txBody>
          <a:bodyPr wrap="square">
            <a:spAutoFit/>
          </a:bodyPr>
          <a:lstStyle/>
          <a:p>
            <a:r>
              <a:rPr lang="en-AU" sz="1100" dirty="0">
                <a:effectLst/>
                <a:latin typeface="Calibri" panose="020F0502020204030204" pitchFamily="34" charset="0"/>
                <a:ea typeface="Calibri" panose="020F0502020204030204" pitchFamily="34" charset="0"/>
                <a:cs typeface="Arial" panose="020B0604020202020204" pitchFamily="34" charset="0"/>
              </a:rPr>
              <a:t>Link to full report below</a:t>
            </a:r>
          </a:p>
          <a:p>
            <a:r>
              <a:rPr lang="en-AU" sz="11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https://tupa.gtk.fi/raportti/arkisto/42_2021.pdf</a:t>
            </a:r>
            <a:endParaRPr lang="en-AU" sz="1100" dirty="0">
              <a:effectLst/>
              <a:latin typeface="Calibri" panose="020F0502020204030204" pitchFamily="34" charset="0"/>
              <a:ea typeface="Calibri" panose="020F0502020204030204" pitchFamily="34" charset="0"/>
              <a:cs typeface="Arial" panose="020B0604020202020204" pitchFamily="34" charset="0"/>
            </a:endParaRPr>
          </a:p>
          <a:p>
            <a:r>
              <a:rPr lang="en-AU" sz="1100" dirty="0">
                <a:effectLst/>
                <a:latin typeface="Calibri" panose="020F0502020204030204" pitchFamily="34" charset="0"/>
                <a:ea typeface="Calibri" panose="020F0502020204030204" pitchFamily="34" charset="0"/>
                <a:cs typeface="Arial" panose="020B0604020202020204" pitchFamily="34" charset="0"/>
              </a:rPr>
              <a:t> </a:t>
            </a:r>
          </a:p>
          <a:p>
            <a:r>
              <a:rPr lang="en-AU" sz="1100" dirty="0">
                <a:effectLst/>
                <a:latin typeface="Calibri" panose="020F0502020204030204" pitchFamily="34" charset="0"/>
                <a:ea typeface="Calibri" panose="020F0502020204030204" pitchFamily="34" charset="0"/>
                <a:cs typeface="Arial" panose="020B0604020202020204" pitchFamily="34" charset="0"/>
              </a:rPr>
              <a:t>Link to 8 page summary</a:t>
            </a:r>
          </a:p>
          <a:p>
            <a:r>
              <a:rPr lang="en-AU" sz="11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https://mcusercontent.com/72459de8ffe7657f347608c49/files/be87ecb0-46b0-9c31-886a-6202ba5a9b63/Assessment_to_phase_out_fossil_fuels_Summary.pdf</a:t>
            </a:r>
            <a:endParaRPr lang="en-AU"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5395440A-EBC2-40E7-850E-57BDDC4391E4}"/>
              </a:ext>
            </a:extLst>
          </p:cNvPr>
          <p:cNvSpPr/>
          <p:nvPr/>
        </p:nvSpPr>
        <p:spPr>
          <a:xfrm>
            <a:off x="950433" y="5261325"/>
            <a:ext cx="2503967" cy="1107995"/>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Using same energy mix as 2018, determine how many new non-fossil fuel power stations are needed</a:t>
            </a:r>
            <a:endParaRPr lang="en-AU" sz="1600" dirty="0">
              <a:solidFill>
                <a:schemeClr val="tx1"/>
              </a:solidFill>
            </a:endParaRPr>
          </a:p>
        </p:txBody>
      </p:sp>
      <p:grpSp>
        <p:nvGrpSpPr>
          <p:cNvPr id="1031" name="Group 1030">
            <a:extLst>
              <a:ext uri="{FF2B5EF4-FFF2-40B4-BE49-F238E27FC236}">
                <a16:creationId xmlns:a16="http://schemas.microsoft.com/office/drawing/2014/main" id="{56E0569E-894F-487C-9E1B-A94371DBF2CA}"/>
              </a:ext>
            </a:extLst>
          </p:cNvPr>
          <p:cNvGrpSpPr/>
          <p:nvPr/>
        </p:nvGrpSpPr>
        <p:grpSpPr>
          <a:xfrm>
            <a:off x="950432" y="1369252"/>
            <a:ext cx="2503967" cy="923025"/>
            <a:chOff x="1382232" y="1369252"/>
            <a:chExt cx="2503967" cy="923025"/>
          </a:xfrm>
        </p:grpSpPr>
        <p:sp>
          <p:nvSpPr>
            <p:cNvPr id="15" name="Rectangle: Rounded Corners 14">
              <a:extLst>
                <a:ext uri="{FF2B5EF4-FFF2-40B4-BE49-F238E27FC236}">
                  <a16:creationId xmlns:a16="http://schemas.microsoft.com/office/drawing/2014/main" id="{D44ABB6A-F4B6-4446-B9CB-26A2E8AD69A6}"/>
                </a:ext>
              </a:extLst>
            </p:cNvPr>
            <p:cNvSpPr/>
            <p:nvPr/>
          </p:nvSpPr>
          <p:spPr>
            <a:xfrm>
              <a:off x="1382232" y="1369252"/>
              <a:ext cx="2503967" cy="6223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Physical Tasks done industrially by fossil fuels</a:t>
              </a:r>
              <a:endParaRPr lang="en-AU" sz="1600" dirty="0">
                <a:solidFill>
                  <a:schemeClr val="tx1"/>
                </a:solidFill>
              </a:endParaRPr>
            </a:p>
          </p:txBody>
        </p:sp>
        <p:cxnSp>
          <p:nvCxnSpPr>
            <p:cNvPr id="24" name="Straight Arrow Connector 23">
              <a:extLst>
                <a:ext uri="{FF2B5EF4-FFF2-40B4-BE49-F238E27FC236}">
                  <a16:creationId xmlns:a16="http://schemas.microsoft.com/office/drawing/2014/main" id="{5D2897B3-94CC-43B2-A425-23BA55927EA5}"/>
                </a:ext>
              </a:extLst>
            </p:cNvPr>
            <p:cNvCxnSpPr>
              <a:cxnSpLocks/>
              <a:stCxn id="15" idx="2"/>
              <a:endCxn id="18" idx="0"/>
            </p:cNvCxnSpPr>
            <p:nvPr/>
          </p:nvCxnSpPr>
          <p:spPr>
            <a:xfrm>
              <a:off x="2634216" y="1991552"/>
              <a:ext cx="0" cy="300725"/>
            </a:xfrm>
            <a:prstGeom prst="straightConnector1">
              <a:avLst/>
            </a:prstGeom>
            <a:ln>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grpSp>
      <p:grpSp>
        <p:nvGrpSpPr>
          <p:cNvPr id="1032" name="Group 1031">
            <a:extLst>
              <a:ext uri="{FF2B5EF4-FFF2-40B4-BE49-F238E27FC236}">
                <a16:creationId xmlns:a16="http://schemas.microsoft.com/office/drawing/2014/main" id="{52FE0070-BFE3-4184-9521-1B947DC4E53B}"/>
              </a:ext>
            </a:extLst>
          </p:cNvPr>
          <p:cNvGrpSpPr/>
          <p:nvPr/>
        </p:nvGrpSpPr>
        <p:grpSpPr>
          <a:xfrm>
            <a:off x="950433" y="2292277"/>
            <a:ext cx="2503966" cy="925493"/>
            <a:chOff x="1382233" y="2292277"/>
            <a:chExt cx="2503966" cy="925493"/>
          </a:xfrm>
        </p:grpSpPr>
        <p:sp>
          <p:nvSpPr>
            <p:cNvPr id="18" name="Rectangle: Rounded Corners 17">
              <a:extLst>
                <a:ext uri="{FF2B5EF4-FFF2-40B4-BE49-F238E27FC236}">
                  <a16:creationId xmlns:a16="http://schemas.microsoft.com/office/drawing/2014/main" id="{28883C37-90AB-4C35-A941-DB2F5C32E3C6}"/>
                </a:ext>
              </a:extLst>
            </p:cNvPr>
            <p:cNvSpPr/>
            <p:nvPr/>
          </p:nvSpPr>
          <p:spPr>
            <a:xfrm>
              <a:off x="1382233" y="2292277"/>
              <a:ext cx="2503966" cy="6223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Determine the true scope of useful work done</a:t>
              </a:r>
              <a:endParaRPr lang="en-AU" sz="1600" dirty="0">
                <a:solidFill>
                  <a:schemeClr val="tx1"/>
                </a:solidFill>
              </a:endParaRPr>
            </a:p>
          </p:txBody>
        </p:sp>
        <p:cxnSp>
          <p:nvCxnSpPr>
            <p:cNvPr id="27" name="Straight Arrow Connector 26">
              <a:extLst>
                <a:ext uri="{FF2B5EF4-FFF2-40B4-BE49-F238E27FC236}">
                  <a16:creationId xmlns:a16="http://schemas.microsoft.com/office/drawing/2014/main" id="{423E1883-E723-4E7E-8152-4919A5442090}"/>
                </a:ext>
              </a:extLst>
            </p:cNvPr>
            <p:cNvCxnSpPr>
              <a:cxnSpLocks/>
              <a:stCxn id="18" idx="2"/>
              <a:endCxn id="23" idx="0"/>
            </p:cNvCxnSpPr>
            <p:nvPr/>
          </p:nvCxnSpPr>
          <p:spPr>
            <a:xfrm>
              <a:off x="2634216" y="2914577"/>
              <a:ext cx="0" cy="303193"/>
            </a:xfrm>
            <a:prstGeom prst="straightConnector1">
              <a:avLst/>
            </a:prstGeom>
            <a:ln>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grpSp>
      <p:grpSp>
        <p:nvGrpSpPr>
          <p:cNvPr id="1033" name="Group 1032">
            <a:extLst>
              <a:ext uri="{FF2B5EF4-FFF2-40B4-BE49-F238E27FC236}">
                <a16:creationId xmlns:a16="http://schemas.microsoft.com/office/drawing/2014/main" id="{7593981E-F20A-43B4-8662-89DED4FB270D}"/>
              </a:ext>
            </a:extLst>
          </p:cNvPr>
          <p:cNvGrpSpPr/>
          <p:nvPr/>
        </p:nvGrpSpPr>
        <p:grpSpPr>
          <a:xfrm>
            <a:off x="950432" y="3217770"/>
            <a:ext cx="2503967" cy="1118063"/>
            <a:chOff x="1382232" y="3217770"/>
            <a:chExt cx="2503967" cy="1118063"/>
          </a:xfrm>
        </p:grpSpPr>
        <p:sp>
          <p:nvSpPr>
            <p:cNvPr id="23" name="Rectangle: Rounded Corners 22">
              <a:extLst>
                <a:ext uri="{FF2B5EF4-FFF2-40B4-BE49-F238E27FC236}">
                  <a16:creationId xmlns:a16="http://schemas.microsoft.com/office/drawing/2014/main" id="{0014666B-C899-41C0-8E1F-926206596D5A}"/>
                </a:ext>
              </a:extLst>
            </p:cNvPr>
            <p:cNvSpPr/>
            <p:nvPr/>
          </p:nvSpPr>
          <p:spPr>
            <a:xfrm>
              <a:off x="1382232" y="3217770"/>
              <a:ext cx="2503967" cy="81487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Assemble non-fossil fuel systems that could do the same useful work</a:t>
              </a:r>
              <a:endParaRPr lang="en-AU" sz="1600" dirty="0">
                <a:solidFill>
                  <a:schemeClr val="tx1"/>
                </a:solidFill>
              </a:endParaRPr>
            </a:p>
          </p:txBody>
        </p:sp>
        <p:cxnSp>
          <p:nvCxnSpPr>
            <p:cNvPr id="28" name="Straight Arrow Connector 27">
              <a:extLst>
                <a:ext uri="{FF2B5EF4-FFF2-40B4-BE49-F238E27FC236}">
                  <a16:creationId xmlns:a16="http://schemas.microsoft.com/office/drawing/2014/main" id="{22079B07-9083-4E67-BF94-ADD379E4DCCE}"/>
                </a:ext>
              </a:extLst>
            </p:cNvPr>
            <p:cNvCxnSpPr>
              <a:cxnSpLocks/>
              <a:stCxn id="23" idx="2"/>
              <a:endCxn id="19" idx="0"/>
            </p:cNvCxnSpPr>
            <p:nvPr/>
          </p:nvCxnSpPr>
          <p:spPr>
            <a:xfrm>
              <a:off x="2634216" y="4032640"/>
              <a:ext cx="0" cy="303193"/>
            </a:xfrm>
            <a:prstGeom prst="straightConnector1">
              <a:avLst/>
            </a:prstGeom>
            <a:ln>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grpSp>
      <p:grpSp>
        <p:nvGrpSpPr>
          <p:cNvPr id="1034" name="Group 1033">
            <a:extLst>
              <a:ext uri="{FF2B5EF4-FFF2-40B4-BE49-F238E27FC236}">
                <a16:creationId xmlns:a16="http://schemas.microsoft.com/office/drawing/2014/main" id="{BE466BB1-F9A5-4552-AE81-A4E33C197AF7}"/>
              </a:ext>
            </a:extLst>
          </p:cNvPr>
          <p:cNvGrpSpPr/>
          <p:nvPr/>
        </p:nvGrpSpPr>
        <p:grpSpPr>
          <a:xfrm>
            <a:off x="950433" y="4335833"/>
            <a:ext cx="2503966" cy="925492"/>
            <a:chOff x="1382233" y="4335833"/>
            <a:chExt cx="2503966" cy="925492"/>
          </a:xfrm>
        </p:grpSpPr>
        <p:sp>
          <p:nvSpPr>
            <p:cNvPr id="19" name="Rectangle: Rounded Corners 18">
              <a:extLst>
                <a:ext uri="{FF2B5EF4-FFF2-40B4-BE49-F238E27FC236}">
                  <a16:creationId xmlns:a16="http://schemas.microsoft.com/office/drawing/2014/main" id="{EE6C1BE7-CEAE-4AE7-8065-1A5F20B87547}"/>
                </a:ext>
              </a:extLst>
            </p:cNvPr>
            <p:cNvSpPr/>
            <p:nvPr/>
          </p:nvSpPr>
          <p:spPr>
            <a:xfrm>
              <a:off x="1382233" y="4335833"/>
              <a:ext cx="2503966" cy="6223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Calculate the quantity of electrical power needed</a:t>
              </a:r>
              <a:endParaRPr lang="en-AU" sz="1600" dirty="0">
                <a:solidFill>
                  <a:schemeClr val="tx1"/>
                </a:solidFill>
              </a:endParaRPr>
            </a:p>
          </p:txBody>
        </p:sp>
        <p:cxnSp>
          <p:nvCxnSpPr>
            <p:cNvPr id="29" name="Straight Arrow Connector 28">
              <a:extLst>
                <a:ext uri="{FF2B5EF4-FFF2-40B4-BE49-F238E27FC236}">
                  <a16:creationId xmlns:a16="http://schemas.microsoft.com/office/drawing/2014/main" id="{BB6B2F93-4036-4F9E-B6A8-946BA1C6FD1D}"/>
                </a:ext>
              </a:extLst>
            </p:cNvPr>
            <p:cNvCxnSpPr>
              <a:cxnSpLocks/>
              <a:stCxn id="19" idx="2"/>
              <a:endCxn id="22" idx="0"/>
            </p:cNvCxnSpPr>
            <p:nvPr/>
          </p:nvCxnSpPr>
          <p:spPr>
            <a:xfrm>
              <a:off x="2634216" y="4958133"/>
              <a:ext cx="1" cy="303192"/>
            </a:xfrm>
            <a:prstGeom prst="straightConnector1">
              <a:avLst/>
            </a:prstGeom>
            <a:ln>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8B2CB178-7D27-4484-8BB8-009E92171959}"/>
              </a:ext>
            </a:extLst>
          </p:cNvPr>
          <p:cNvSpPr txBox="1"/>
          <p:nvPr/>
        </p:nvSpPr>
        <p:spPr>
          <a:xfrm>
            <a:off x="8221033" y="399563"/>
            <a:ext cx="3555999" cy="575542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fi-FI" dirty="0"/>
              <a:t>Number of vehicles, by class</a:t>
            </a:r>
          </a:p>
          <a:p>
            <a:pPr marL="285750" indent="-285750">
              <a:spcBef>
                <a:spcPts val="1200"/>
              </a:spcBef>
              <a:buFont typeface="Arial" panose="020B0604020202020204" pitchFamily="34" charset="0"/>
              <a:buChar char="•"/>
            </a:pPr>
            <a:r>
              <a:rPr lang="fi-FI" dirty="0"/>
              <a:t>Number and size of batteries</a:t>
            </a:r>
          </a:p>
          <a:p>
            <a:pPr marL="285750" indent="-285750">
              <a:spcBef>
                <a:spcPts val="1200"/>
              </a:spcBef>
              <a:buFont typeface="Arial" panose="020B0604020202020204" pitchFamily="34" charset="0"/>
              <a:buChar char="•"/>
            </a:pPr>
            <a:r>
              <a:rPr lang="fi-FI" dirty="0"/>
              <a:t>An understanding of the EV to H</a:t>
            </a:r>
            <a:r>
              <a:rPr lang="fi-FI" baseline="-25000" dirty="0"/>
              <a:t>2</a:t>
            </a:r>
            <a:r>
              <a:rPr lang="fi-FI" dirty="0"/>
              <a:t>-Cell split</a:t>
            </a:r>
          </a:p>
          <a:p>
            <a:pPr marL="285750" indent="-285750">
              <a:spcBef>
                <a:spcPts val="1200"/>
              </a:spcBef>
              <a:buFont typeface="Arial" panose="020B0604020202020204" pitchFamily="34" charset="0"/>
              <a:buChar char="•"/>
            </a:pPr>
            <a:r>
              <a:rPr lang="fi-FI" dirty="0"/>
              <a:t>Estimates of EV &amp; H</a:t>
            </a:r>
            <a:r>
              <a:rPr lang="fi-FI" baseline="-25000" dirty="0"/>
              <a:t>2</a:t>
            </a:r>
            <a:r>
              <a:rPr lang="fi-FI" dirty="0"/>
              <a:t>-Cell rail transport</a:t>
            </a:r>
          </a:p>
          <a:p>
            <a:pPr marL="285750" indent="-285750">
              <a:spcBef>
                <a:spcPts val="1200"/>
              </a:spcBef>
              <a:buFont typeface="Arial" panose="020B0604020202020204" pitchFamily="34" charset="0"/>
              <a:buChar char="•"/>
            </a:pPr>
            <a:r>
              <a:rPr lang="fi-FI" dirty="0"/>
              <a:t>Estimates of an EV &amp; H</a:t>
            </a:r>
            <a:r>
              <a:rPr lang="fi-FI" baseline="-25000" dirty="0"/>
              <a:t>2</a:t>
            </a:r>
            <a:r>
              <a:rPr lang="fi-FI" dirty="0"/>
              <a:t>-Cell maritime shipping fleet</a:t>
            </a:r>
          </a:p>
          <a:p>
            <a:pPr marL="285750" indent="-285750">
              <a:spcBef>
                <a:spcPts val="1200"/>
              </a:spcBef>
              <a:buFont typeface="Arial" panose="020B0604020202020204" pitchFamily="34" charset="0"/>
              <a:buChar char="•"/>
            </a:pPr>
            <a:r>
              <a:rPr lang="fi-FI" dirty="0"/>
              <a:t>Estimates of phasing out of fossil fuel industrial applications</a:t>
            </a:r>
          </a:p>
          <a:p>
            <a:pPr marL="285750" indent="-285750">
              <a:spcBef>
                <a:spcPts val="1200"/>
              </a:spcBef>
              <a:buFont typeface="Arial" panose="020B0604020202020204" pitchFamily="34" charset="0"/>
              <a:buChar char="•"/>
            </a:pPr>
            <a:r>
              <a:rPr lang="fi-FI" dirty="0"/>
              <a:t>Examination of the feasibility of expanding the nuclear NPP fleet</a:t>
            </a:r>
          </a:p>
          <a:p>
            <a:pPr marL="285750" indent="-285750">
              <a:spcBef>
                <a:spcPts val="1200"/>
              </a:spcBef>
              <a:buFont typeface="Arial" panose="020B0604020202020204" pitchFamily="34" charset="0"/>
              <a:buChar char="•"/>
            </a:pPr>
            <a:r>
              <a:rPr lang="fi-FI" dirty="0"/>
              <a:t>Assessment of the feasibility of global scale biofuels</a:t>
            </a:r>
          </a:p>
          <a:p>
            <a:pPr marL="285750" indent="-285750">
              <a:spcBef>
                <a:spcPts val="1200"/>
              </a:spcBef>
              <a:buFont typeface="Arial" panose="020B0604020202020204" pitchFamily="34" charset="0"/>
              <a:buChar char="•"/>
            </a:pPr>
            <a:r>
              <a:rPr lang="fi-FI" dirty="0"/>
              <a:t>Plastics &amp; fertilizer industries</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03813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500"/>
                                        <p:tgtEl>
                                          <p:spTgt spid="10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5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fade">
                                      <p:cBhvr>
                                        <p:cTn id="7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0904" y="6356351"/>
            <a:ext cx="915155" cy="365125"/>
          </a:xfrm>
        </p:spPr>
        <p:txBody>
          <a:bodyPr/>
          <a:lstStyle/>
          <a:p>
            <a:r>
              <a:rPr lang="fi-FI" dirty="0"/>
              <a:t>31.08.2022</a:t>
            </a:r>
          </a:p>
        </p:txBody>
      </p:sp>
      <p:sp>
        <p:nvSpPr>
          <p:cNvPr id="3" name="Slide Number Placeholder 2"/>
          <p:cNvSpPr>
            <a:spLocks noGrp="1"/>
          </p:cNvSpPr>
          <p:nvPr>
            <p:ph type="sldNum" sz="quarter" idx="12"/>
          </p:nvPr>
        </p:nvSpPr>
        <p:spPr/>
        <p:txBody>
          <a:bodyPr/>
          <a:lstStyle/>
          <a:p>
            <a:fld id="{F0753730-CA77-CA4E-8879-34FB69C671E1}" type="slidenum">
              <a:rPr lang="fi-FI" smtClean="0"/>
              <a:pPr/>
              <a:t>4</a:t>
            </a:fld>
            <a:endParaRPr lang="fi-FI"/>
          </a:p>
        </p:txBody>
      </p:sp>
      <p:sp>
        <p:nvSpPr>
          <p:cNvPr id="4" name="Title 3"/>
          <p:cNvSpPr>
            <a:spLocks noGrp="1"/>
          </p:cNvSpPr>
          <p:nvPr>
            <p:ph type="title"/>
          </p:nvPr>
        </p:nvSpPr>
        <p:spPr/>
        <p:txBody>
          <a:bodyPr/>
          <a:lstStyle/>
          <a:p>
            <a:r>
              <a:rPr lang="en-AU" dirty="0"/>
              <a:t>What would it take to replace the existing fossil fuel system?</a:t>
            </a:r>
          </a:p>
        </p:txBody>
      </p:sp>
      <p:pic>
        <p:nvPicPr>
          <p:cNvPr id="57" name="Picture 56"/>
          <p:cNvPicPr>
            <a:picLocks noChangeAspect="1"/>
          </p:cNvPicPr>
          <p:nvPr/>
        </p:nvPicPr>
        <p:blipFill>
          <a:blip r:embed="rId3"/>
          <a:stretch>
            <a:fillRect/>
          </a:stretch>
        </p:blipFill>
        <p:spPr>
          <a:xfrm>
            <a:off x="747397" y="2071128"/>
            <a:ext cx="4066640" cy="4285223"/>
          </a:xfrm>
          <a:prstGeom prst="rect">
            <a:avLst/>
          </a:prstGeom>
        </p:spPr>
      </p:pic>
      <p:sp>
        <p:nvSpPr>
          <p:cNvPr id="58" name="Rectangle 57"/>
          <p:cNvSpPr/>
          <p:nvPr/>
        </p:nvSpPr>
        <p:spPr>
          <a:xfrm>
            <a:off x="1197319" y="2330994"/>
            <a:ext cx="2728977" cy="342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p:cNvSpPr/>
          <p:nvPr/>
        </p:nvSpPr>
        <p:spPr>
          <a:xfrm>
            <a:off x="3926296" y="2330993"/>
            <a:ext cx="899228" cy="342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p:cNvGrpSpPr/>
          <p:nvPr/>
        </p:nvGrpSpPr>
        <p:grpSpPr>
          <a:xfrm>
            <a:off x="1571208" y="3995422"/>
            <a:ext cx="2005592" cy="1440574"/>
            <a:chOff x="1590548" y="2918701"/>
            <a:chExt cx="2005592" cy="1440574"/>
          </a:xfrm>
        </p:grpSpPr>
        <p:cxnSp>
          <p:nvCxnSpPr>
            <p:cNvPr id="33" name="Straight Arrow Connector 32"/>
            <p:cNvCxnSpPr>
              <a:stCxn id="37" idx="2"/>
            </p:cNvCxnSpPr>
            <p:nvPr/>
          </p:nvCxnSpPr>
          <p:spPr>
            <a:xfrm>
              <a:off x="2310305" y="3749698"/>
              <a:ext cx="269835" cy="609577"/>
            </a:xfrm>
            <a:prstGeom prst="straightConnector1">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92420" y="3475620"/>
              <a:ext cx="417064" cy="92123"/>
            </a:xfrm>
            <a:prstGeom prst="straightConnector1">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575758" y="3699013"/>
              <a:ext cx="454304" cy="354577"/>
            </a:xfrm>
            <a:prstGeom prst="straightConnector1">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7" idx="3"/>
            </p:cNvCxnSpPr>
            <p:nvPr/>
          </p:nvCxnSpPr>
          <p:spPr>
            <a:xfrm flipV="1">
              <a:off x="3030062" y="3190875"/>
              <a:ext cx="566078" cy="143325"/>
            </a:xfrm>
            <a:prstGeom prst="straightConnector1">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590548" y="2918701"/>
              <a:ext cx="1439514" cy="830997"/>
            </a:xfrm>
            <a:prstGeom prst="rect">
              <a:avLst/>
            </a:prstGeom>
            <a:solidFill>
              <a:schemeClr val="accent4">
                <a:lumMod val="20000"/>
                <a:lumOff val="80000"/>
              </a:schemeClr>
            </a:solidFill>
          </p:spPr>
          <p:txBody>
            <a:bodyPr wrap="square" rtlCol="0">
              <a:spAutoFit/>
            </a:bodyPr>
            <a:lstStyle/>
            <a:p>
              <a:pPr algn="ctr"/>
              <a:r>
                <a:rPr lang="en-AU" sz="1200" dirty="0"/>
                <a:t>Phase out fossil fuels &amp; non-fossil fuel systems implemented</a:t>
              </a:r>
            </a:p>
          </p:txBody>
        </p:sp>
      </p:grpSp>
      <p:grpSp>
        <p:nvGrpSpPr>
          <p:cNvPr id="42" name="Group 41"/>
          <p:cNvGrpSpPr/>
          <p:nvPr/>
        </p:nvGrpSpPr>
        <p:grpSpPr>
          <a:xfrm>
            <a:off x="2492248" y="2106072"/>
            <a:ext cx="2169103" cy="879882"/>
            <a:chOff x="2213850" y="1373571"/>
            <a:chExt cx="2169103" cy="879882"/>
          </a:xfrm>
        </p:grpSpPr>
        <p:sp>
          <p:nvSpPr>
            <p:cNvPr id="43" name="TextBox 42"/>
            <p:cNvSpPr txBox="1"/>
            <p:nvPr/>
          </p:nvSpPr>
          <p:spPr>
            <a:xfrm>
              <a:off x="2213850" y="1373571"/>
              <a:ext cx="2169103" cy="461665"/>
            </a:xfrm>
            <a:prstGeom prst="rect">
              <a:avLst/>
            </a:prstGeom>
            <a:solidFill>
              <a:schemeClr val="accent4">
                <a:lumMod val="20000"/>
                <a:lumOff val="80000"/>
              </a:schemeClr>
            </a:solidFill>
          </p:spPr>
          <p:txBody>
            <a:bodyPr wrap="square" rtlCol="0">
              <a:spAutoFit/>
            </a:bodyPr>
            <a:lstStyle/>
            <a:p>
              <a:pPr algn="ctr"/>
              <a:r>
                <a:rPr lang="en-AU" sz="1200" dirty="0"/>
                <a:t>Economic growth once new system is stable</a:t>
              </a:r>
            </a:p>
          </p:txBody>
        </p:sp>
        <p:cxnSp>
          <p:nvCxnSpPr>
            <p:cNvPr id="44" name="Straight Arrow Connector 43"/>
            <p:cNvCxnSpPr>
              <a:stCxn id="43" idx="2"/>
            </p:cNvCxnSpPr>
            <p:nvPr/>
          </p:nvCxnSpPr>
          <p:spPr>
            <a:xfrm>
              <a:off x="3298402" y="1835236"/>
              <a:ext cx="827962" cy="418217"/>
            </a:xfrm>
            <a:prstGeom prst="straightConnector1">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728148" y="2769035"/>
            <a:ext cx="2173870" cy="646331"/>
            <a:chOff x="1590548" y="1977721"/>
            <a:chExt cx="2173870" cy="646331"/>
          </a:xfrm>
        </p:grpSpPr>
        <p:cxnSp>
          <p:nvCxnSpPr>
            <p:cNvPr id="40" name="Straight Arrow Connector 39"/>
            <p:cNvCxnSpPr>
              <a:stCxn id="41" idx="3"/>
            </p:cNvCxnSpPr>
            <p:nvPr/>
          </p:nvCxnSpPr>
          <p:spPr>
            <a:xfrm>
              <a:off x="3030062" y="2300887"/>
              <a:ext cx="734356" cy="37321"/>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90548" y="1977721"/>
              <a:ext cx="1439514" cy="646331"/>
            </a:xfrm>
            <a:prstGeom prst="rect">
              <a:avLst/>
            </a:prstGeom>
            <a:solidFill>
              <a:schemeClr val="tx1"/>
            </a:solidFill>
          </p:spPr>
          <p:txBody>
            <a:bodyPr wrap="square" rtlCol="0">
              <a:spAutoFit/>
            </a:bodyPr>
            <a:lstStyle/>
            <a:p>
              <a:pPr algn="ctr"/>
              <a:r>
                <a:rPr lang="en-AU" sz="1200" dirty="0">
                  <a:solidFill>
                    <a:schemeClr val="bg1"/>
                  </a:solidFill>
                </a:rPr>
                <a:t>Existing system is fully replaced </a:t>
              </a:r>
            </a:p>
            <a:p>
              <a:pPr algn="ctr"/>
              <a:r>
                <a:rPr lang="en-AU" sz="1200" dirty="0">
                  <a:solidFill>
                    <a:schemeClr val="bg1"/>
                  </a:solidFill>
                </a:rPr>
                <a:t>(2018 scope used)</a:t>
              </a:r>
            </a:p>
          </p:txBody>
        </p:sp>
      </p:grpSp>
      <p:sp>
        <p:nvSpPr>
          <p:cNvPr id="5" name="Oval 4"/>
          <p:cNvSpPr/>
          <p:nvPr/>
        </p:nvSpPr>
        <p:spPr>
          <a:xfrm>
            <a:off x="3705631" y="2956267"/>
            <a:ext cx="404261" cy="34650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Sisällön paikkamerkki 2">
            <a:extLst>
              <a:ext uri="{FF2B5EF4-FFF2-40B4-BE49-F238E27FC236}">
                <a16:creationId xmlns:a16="http://schemas.microsoft.com/office/drawing/2014/main" id="{50342F16-FD27-474B-8D26-35EC5E42D1FF}"/>
              </a:ext>
            </a:extLst>
          </p:cNvPr>
          <p:cNvSpPr txBox="1">
            <a:spLocks/>
          </p:cNvSpPr>
          <p:nvPr/>
        </p:nvSpPr>
        <p:spPr>
          <a:xfrm>
            <a:off x="4884930" y="1815622"/>
            <a:ext cx="7200702" cy="4359600"/>
          </a:xfrm>
          <a:prstGeom prst="rect">
            <a:avLst/>
          </a:prstGeom>
        </p:spPr>
        <p:txBody>
          <a:bodyPr vert="horz" lIns="91440" tIns="45720" rIns="91440" bIns="45720" rtlCol="0">
            <a:normAutofit fontScale="92500" lnSpcReduction="10000"/>
          </a:bodyPr>
          <a:lstStyle>
            <a:lvl1pPr marL="457200" indent="-457200" algn="l" defTabSz="531813" rtl="0" eaLnBrk="1" latinLnBrk="0" hangingPunct="1">
              <a:lnSpc>
                <a:spcPct val="100000"/>
              </a:lnSpc>
              <a:spcBef>
                <a:spcPts val="1000"/>
              </a:spcBef>
              <a:buSzPct val="90000"/>
              <a:buFont typeface="Arial"/>
              <a:buChar char="•"/>
              <a:defRPr sz="2800" kern="1200">
                <a:solidFill>
                  <a:schemeClr val="tx1"/>
                </a:solidFill>
                <a:latin typeface="+mn-lt"/>
                <a:ea typeface="+mn-ea"/>
                <a:cs typeface="+mn-cs"/>
              </a:defRPr>
            </a:lvl1pPr>
            <a:lvl2pPr marL="723900" indent="-192088" algn="l" defTabSz="914377" rtl="0" eaLnBrk="1" latinLnBrk="0" hangingPunct="1">
              <a:lnSpc>
                <a:spcPct val="100000"/>
              </a:lnSpc>
              <a:spcBef>
                <a:spcPts val="500"/>
              </a:spcBef>
              <a:buClr>
                <a:schemeClr val="accent1"/>
              </a:buClr>
              <a:buSzPct val="90000"/>
              <a:buFont typeface="Arial" panose="020B0604020202020204" pitchFamily="34" charset="0"/>
              <a:buChar char="•"/>
              <a:defRPr sz="2200" i="1" kern="1200">
                <a:solidFill>
                  <a:srgbClr val="636569"/>
                </a:solidFill>
                <a:latin typeface="+mn-lt"/>
                <a:ea typeface="+mn-ea"/>
                <a:cs typeface="+mn-cs"/>
              </a:defRPr>
            </a:lvl2pPr>
            <a:lvl3pPr marL="900113" indent="-176213" algn="l" defTabSz="914377" rtl="0" eaLnBrk="1" latinLnBrk="0" hangingPunct="1">
              <a:lnSpc>
                <a:spcPct val="100000"/>
              </a:lnSpc>
              <a:spcBef>
                <a:spcPts val="500"/>
              </a:spcBef>
              <a:buClr>
                <a:schemeClr val="accent1"/>
              </a:buClr>
              <a:buSzPct val="90000"/>
              <a:buFont typeface="Arial" panose="020B0604020202020204" pitchFamily="34" charset="0"/>
              <a:buChar char="•"/>
              <a:defRPr sz="2200" i="1" kern="1200">
                <a:solidFill>
                  <a:srgbClr val="636569"/>
                </a:solidFill>
                <a:latin typeface="+mn-lt"/>
                <a:ea typeface="+mn-ea"/>
                <a:cs typeface="+mn-cs"/>
              </a:defRPr>
            </a:lvl3pPr>
            <a:lvl4pPr marL="1077913" indent="-185738" algn="l" defTabSz="914377" rtl="0" eaLnBrk="1" latinLnBrk="0" hangingPunct="1">
              <a:lnSpc>
                <a:spcPct val="100000"/>
              </a:lnSpc>
              <a:spcBef>
                <a:spcPts val="500"/>
              </a:spcBef>
              <a:buClr>
                <a:schemeClr val="accent1"/>
              </a:buClr>
              <a:buSzPct val="90000"/>
              <a:buFont typeface="Arial" panose="020B0604020202020204" pitchFamily="34" charset="0"/>
              <a:buChar char="•"/>
              <a:defRPr sz="2200" i="1" kern="1200">
                <a:solidFill>
                  <a:srgbClr val="636569"/>
                </a:solidFill>
                <a:latin typeface="+mn-lt"/>
                <a:ea typeface="+mn-ea"/>
                <a:cs typeface="+mn-cs"/>
              </a:defRPr>
            </a:lvl4pPr>
            <a:lvl5pPr marL="1255713" indent="-177800" algn="l" defTabSz="941388" rtl="0" eaLnBrk="1" latinLnBrk="0" hangingPunct="1">
              <a:lnSpc>
                <a:spcPct val="100000"/>
              </a:lnSpc>
              <a:spcBef>
                <a:spcPts val="500"/>
              </a:spcBef>
              <a:buClr>
                <a:schemeClr val="accent1"/>
              </a:buClr>
              <a:buSzPct val="90000"/>
              <a:buFont typeface="Arial" panose="020B0604020202020204" pitchFamily="34" charset="0"/>
              <a:buChar char="•"/>
              <a:tabLst/>
              <a:defRPr sz="2200" i="1" kern="1200">
                <a:solidFill>
                  <a:srgbClr val="636569"/>
                </a:solidFill>
                <a:latin typeface="+mn-lt"/>
                <a:ea typeface="+mn-ea"/>
                <a:cs typeface="+mn-cs"/>
              </a:defRPr>
            </a:lvl5pPr>
            <a:lvl6pPr marL="1433513" indent="-177800" algn="l" defTabSz="914377"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6pPr>
            <a:lvl7pPr marL="1609725" indent="-176213" algn="l" defTabSz="914377"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7pPr>
            <a:lvl8pPr marL="1787525" indent="-177800" algn="l" defTabSz="914377"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8pPr>
            <a:lvl9pPr marL="1787525"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fi-FI" sz="2000" dirty="0"/>
              <a:t>What is the true scope of tasks to fully phase out fossil fuels, and the complete replacement with non-fossil fuel powered systems? </a:t>
            </a:r>
          </a:p>
          <a:p>
            <a:r>
              <a:rPr lang="fi-FI" sz="2000" dirty="0"/>
              <a:t>Existing ICE transport fleet size</a:t>
            </a:r>
          </a:p>
          <a:p>
            <a:pPr lvl="1"/>
            <a:r>
              <a:rPr lang="fi-FI" sz="1600" dirty="0"/>
              <a:t>Cars &amp; Trucks</a:t>
            </a:r>
          </a:p>
          <a:p>
            <a:pPr lvl="1"/>
            <a:r>
              <a:rPr lang="fi-FI" sz="1600" dirty="0"/>
              <a:t>Rail</a:t>
            </a:r>
          </a:p>
          <a:p>
            <a:pPr lvl="1"/>
            <a:r>
              <a:rPr lang="fi-FI" sz="1600" dirty="0"/>
              <a:t>Maritime shipping</a:t>
            </a:r>
          </a:p>
          <a:p>
            <a:pPr lvl="1"/>
            <a:r>
              <a:rPr lang="fi-FI" sz="1600" dirty="0"/>
              <a:t>Aviation</a:t>
            </a:r>
          </a:p>
          <a:p>
            <a:r>
              <a:rPr lang="fi-FI" sz="2000" dirty="0"/>
              <a:t>What is the number and size of required batteries/hydrogen cells/solar panels/wind turbines</a:t>
            </a:r>
          </a:p>
          <a:p>
            <a:pPr lvl="1"/>
            <a:r>
              <a:rPr lang="fi-FI" sz="1400" dirty="0"/>
              <a:t>In 2018, 84.5% of global primary energy consumption was fossil fuel based</a:t>
            </a:r>
          </a:p>
          <a:p>
            <a:r>
              <a:rPr lang="fi-FI" sz="2000" dirty="0"/>
              <a:t>Required power grid expansion to charge the needed number of batteries, and make hydrogen</a:t>
            </a:r>
          </a:p>
          <a:p>
            <a:pPr lvl="1"/>
            <a:r>
              <a:rPr lang="fi-FI" sz="1600" dirty="0"/>
              <a:t>Number of new power stations</a:t>
            </a:r>
          </a:p>
          <a:p>
            <a:pPr lvl="1"/>
            <a:r>
              <a:rPr lang="fi-FI" sz="1600" dirty="0"/>
              <a:t>Required power storage to manage intermittent supply</a:t>
            </a:r>
          </a:p>
        </p:txBody>
      </p:sp>
      <p:pic>
        <p:nvPicPr>
          <p:cNvPr id="25" name="Picture 2" descr="upload.wikimedia.org/wikipedia/commons/thumb/b/...">
            <a:extLst>
              <a:ext uri="{FF2B5EF4-FFF2-40B4-BE49-F238E27FC236}">
                <a16:creationId xmlns:a16="http://schemas.microsoft.com/office/drawing/2014/main" id="{5678EE30-FC7E-47E6-9860-A67535C38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089" y="2934790"/>
            <a:ext cx="810860" cy="4805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undefined">
            <a:extLst>
              <a:ext uri="{FF2B5EF4-FFF2-40B4-BE49-F238E27FC236}">
                <a16:creationId xmlns:a16="http://schemas.microsoft.com/office/drawing/2014/main" id="{1C0CCAF3-BBE8-43E8-BA1F-D1752D072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842" y="2932490"/>
            <a:ext cx="810860" cy="4805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67CD47F-B837-426C-82F0-1A29C70A00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7595" y="2934791"/>
            <a:ext cx="810860" cy="480576"/>
          </a:xfrm>
          <a:prstGeom prst="rect">
            <a:avLst/>
          </a:prstGeom>
          <a:solidFill>
            <a:schemeClr val="bg1"/>
          </a:solidFill>
          <a:ln w="3175">
            <a:solidFill>
              <a:schemeClr val="tx1"/>
            </a:solidFill>
          </a:ln>
        </p:spPr>
      </p:pic>
      <p:pic>
        <p:nvPicPr>
          <p:cNvPr id="28" name="Picture 2" descr="Flag of the United States of America | Britannica">
            <a:extLst>
              <a:ext uri="{FF2B5EF4-FFF2-40B4-BE49-F238E27FC236}">
                <a16:creationId xmlns:a16="http://schemas.microsoft.com/office/drawing/2014/main" id="{2872D615-63A2-43D9-9556-9FA33723C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2336" y="2934791"/>
            <a:ext cx="810860" cy="48057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BB4F000-C759-42C5-9870-6F39DB6EF2CD}"/>
              </a:ext>
            </a:extLst>
          </p:cNvPr>
          <p:cNvSpPr/>
          <p:nvPr/>
        </p:nvSpPr>
        <p:spPr>
          <a:xfrm>
            <a:off x="3576799" y="6061142"/>
            <a:ext cx="5884547" cy="646331"/>
          </a:xfrm>
          <a:prstGeom prst="rect">
            <a:avLst/>
          </a:prstGeom>
          <a:solidFill>
            <a:schemeClr val="tx1"/>
          </a:solidFill>
          <a:ln>
            <a:solidFill>
              <a:schemeClr val="tx1"/>
            </a:solidFill>
          </a:ln>
        </p:spPr>
        <p:txBody>
          <a:bodyPr wrap="square">
            <a:spAutoFit/>
          </a:bodyPr>
          <a:lstStyle/>
          <a:p>
            <a:pPr algn="ctr"/>
            <a:r>
              <a:rPr lang="en-GB" dirty="0">
                <a:solidFill>
                  <a:schemeClr val="bg1"/>
                </a:solidFill>
              </a:rPr>
              <a:t>Current plans are not large enough in scope, the task before us is much larger than the current paradigm allows for</a:t>
            </a:r>
          </a:p>
        </p:txBody>
      </p:sp>
    </p:spTree>
    <p:extLst>
      <p:ext uri="{BB962C8B-B14F-4D97-AF65-F5344CB8AC3E}">
        <p14:creationId xmlns:p14="http://schemas.microsoft.com/office/powerpoint/2010/main" val="13906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58"/>
                                        </p:tgtEl>
                                      </p:cBhvr>
                                    </p:animEffect>
                                    <p:set>
                                      <p:cBhvr>
                                        <p:cTn id="7" dur="1" fill="hold">
                                          <p:stCondLst>
                                            <p:cond delay="999"/>
                                          </p:stCondLst>
                                        </p:cTn>
                                        <p:tgtEl>
                                          <p:spTgt spid="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59"/>
                                        </p:tgtEl>
                                      </p:cBhvr>
                                    </p:animEffect>
                                    <p:set>
                                      <p:cBhvr>
                                        <p:cTn id="22" dur="1" fill="hold">
                                          <p:stCondLst>
                                            <p:cond delay="999"/>
                                          </p:stCondLst>
                                        </p:cTn>
                                        <p:tgtEl>
                                          <p:spTgt spid="5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xEl>
                                              <p:pRg st="1" end="1"/>
                                            </p:txEl>
                                          </p:spTgt>
                                        </p:tgtEl>
                                        <p:attrNameLst>
                                          <p:attrName>style.visibility</p:attrName>
                                        </p:attrNameLst>
                                      </p:cBhvr>
                                      <p:to>
                                        <p:strVal val="visible"/>
                                      </p:to>
                                    </p:set>
                                    <p:animEffect transition="in" filter="fade">
                                      <p:cBhvr>
                                        <p:cTn id="42" dur="500"/>
                                        <p:tgtEl>
                                          <p:spTgt spid="24">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xEl>
                                              <p:pRg st="2" end="2"/>
                                            </p:txEl>
                                          </p:spTgt>
                                        </p:tgtEl>
                                        <p:attrNameLst>
                                          <p:attrName>style.visibility</p:attrName>
                                        </p:attrNameLst>
                                      </p:cBhvr>
                                      <p:to>
                                        <p:strVal val="visible"/>
                                      </p:to>
                                    </p:set>
                                    <p:animEffect transition="in" filter="fade">
                                      <p:cBhvr>
                                        <p:cTn id="45" dur="500"/>
                                        <p:tgtEl>
                                          <p:spTgt spid="24">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xEl>
                                              <p:pRg st="3" end="3"/>
                                            </p:txEl>
                                          </p:spTgt>
                                        </p:tgtEl>
                                        <p:attrNameLst>
                                          <p:attrName>style.visibility</p:attrName>
                                        </p:attrNameLst>
                                      </p:cBhvr>
                                      <p:to>
                                        <p:strVal val="visible"/>
                                      </p:to>
                                    </p:set>
                                    <p:animEffect transition="in" filter="fade">
                                      <p:cBhvr>
                                        <p:cTn id="48" dur="500"/>
                                        <p:tgtEl>
                                          <p:spTgt spid="24">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xEl>
                                              <p:pRg st="4" end="4"/>
                                            </p:txEl>
                                          </p:spTgt>
                                        </p:tgtEl>
                                        <p:attrNameLst>
                                          <p:attrName>style.visibility</p:attrName>
                                        </p:attrNameLst>
                                      </p:cBhvr>
                                      <p:to>
                                        <p:strVal val="visible"/>
                                      </p:to>
                                    </p:set>
                                    <p:animEffect transition="in" filter="fade">
                                      <p:cBhvr>
                                        <p:cTn id="51" dur="500"/>
                                        <p:tgtEl>
                                          <p:spTgt spid="24">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xEl>
                                              <p:pRg st="5" end="5"/>
                                            </p:txEl>
                                          </p:spTgt>
                                        </p:tgtEl>
                                        <p:attrNameLst>
                                          <p:attrName>style.visibility</p:attrName>
                                        </p:attrNameLst>
                                      </p:cBhvr>
                                      <p:to>
                                        <p:strVal val="visible"/>
                                      </p:to>
                                    </p:set>
                                    <p:animEffect transition="in" filter="fade">
                                      <p:cBhvr>
                                        <p:cTn id="54" dur="500"/>
                                        <p:tgtEl>
                                          <p:spTgt spid="24">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4">
                                            <p:txEl>
                                              <p:pRg st="6" end="6"/>
                                            </p:txEl>
                                          </p:spTgt>
                                        </p:tgtEl>
                                        <p:attrNameLst>
                                          <p:attrName>style.visibility</p:attrName>
                                        </p:attrNameLst>
                                      </p:cBhvr>
                                      <p:to>
                                        <p:strVal val="visible"/>
                                      </p:to>
                                    </p:set>
                                    <p:animEffect transition="in" filter="fade">
                                      <p:cBhvr>
                                        <p:cTn id="79" dur="500"/>
                                        <p:tgtEl>
                                          <p:spTgt spid="24">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4">
                                            <p:txEl>
                                              <p:pRg st="7" end="7"/>
                                            </p:txEl>
                                          </p:spTgt>
                                        </p:tgtEl>
                                        <p:attrNameLst>
                                          <p:attrName>style.visibility</p:attrName>
                                        </p:attrNameLst>
                                      </p:cBhvr>
                                      <p:to>
                                        <p:strVal val="visible"/>
                                      </p:to>
                                    </p:set>
                                    <p:animEffect transition="in" filter="fade">
                                      <p:cBhvr>
                                        <p:cTn id="84" dur="500"/>
                                        <p:tgtEl>
                                          <p:spTgt spid="24">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4">
                                            <p:txEl>
                                              <p:pRg st="8" end="8"/>
                                            </p:txEl>
                                          </p:spTgt>
                                        </p:tgtEl>
                                        <p:attrNameLst>
                                          <p:attrName>style.visibility</p:attrName>
                                        </p:attrNameLst>
                                      </p:cBhvr>
                                      <p:to>
                                        <p:strVal val="visible"/>
                                      </p:to>
                                    </p:set>
                                    <p:animEffect transition="in" filter="fade">
                                      <p:cBhvr>
                                        <p:cTn id="89" dur="500"/>
                                        <p:tgtEl>
                                          <p:spTgt spid="24">
                                            <p:txEl>
                                              <p:pRg st="8" end="8"/>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24">
                                            <p:txEl>
                                              <p:pRg st="9" end="9"/>
                                            </p:txEl>
                                          </p:spTgt>
                                        </p:tgtEl>
                                        <p:attrNameLst>
                                          <p:attrName>style.visibility</p:attrName>
                                        </p:attrNameLst>
                                      </p:cBhvr>
                                      <p:to>
                                        <p:strVal val="visible"/>
                                      </p:to>
                                    </p:set>
                                    <p:animEffect transition="in" filter="fade">
                                      <p:cBhvr>
                                        <p:cTn id="92" dur="500"/>
                                        <p:tgtEl>
                                          <p:spTgt spid="24">
                                            <p:txEl>
                                              <p:pRg st="9" end="9"/>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4">
                                            <p:txEl>
                                              <p:pRg st="10" end="10"/>
                                            </p:txEl>
                                          </p:spTgt>
                                        </p:tgtEl>
                                        <p:attrNameLst>
                                          <p:attrName>style.visibility</p:attrName>
                                        </p:attrNameLst>
                                      </p:cBhvr>
                                      <p:to>
                                        <p:strVal val="visible"/>
                                      </p:to>
                                    </p:set>
                                    <p:animEffect transition="in" filter="fade">
                                      <p:cBhvr>
                                        <p:cTn id="95" dur="500"/>
                                        <p:tgtEl>
                                          <p:spTgt spid="24">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5" grpId="0" animBg="1"/>
      <p:bldP spid="24" grpId="0" build="p"/>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E80362-588E-4439-9F5C-06A93499262B}"/>
              </a:ext>
            </a:extLst>
          </p:cNvPr>
          <p:cNvSpPr>
            <a:spLocks noGrp="1"/>
          </p:cNvSpPr>
          <p:nvPr>
            <p:ph type="sldNum" sz="quarter" idx="12"/>
          </p:nvPr>
        </p:nvSpPr>
        <p:spPr/>
        <p:txBody>
          <a:bodyPr/>
          <a:lstStyle/>
          <a:p>
            <a:fld id="{F0753730-CA77-CA4E-8879-34FB69C671E1}" type="slidenum">
              <a:rPr lang="fi-FI" smtClean="0"/>
              <a:pPr/>
              <a:t>5</a:t>
            </a:fld>
            <a:endParaRPr lang="fi-FI"/>
          </a:p>
        </p:txBody>
      </p:sp>
      <p:sp>
        <p:nvSpPr>
          <p:cNvPr id="7" name="Title 6">
            <a:extLst>
              <a:ext uri="{FF2B5EF4-FFF2-40B4-BE49-F238E27FC236}">
                <a16:creationId xmlns:a16="http://schemas.microsoft.com/office/drawing/2014/main" id="{E391F9F7-4FE7-40B0-B3AE-CDDF797713DB}"/>
              </a:ext>
            </a:extLst>
          </p:cNvPr>
          <p:cNvSpPr>
            <a:spLocks noGrp="1"/>
          </p:cNvSpPr>
          <p:nvPr>
            <p:ph type="title"/>
          </p:nvPr>
        </p:nvSpPr>
        <p:spPr>
          <a:xfrm>
            <a:off x="370901" y="365125"/>
            <a:ext cx="10982899" cy="793533"/>
          </a:xfrm>
        </p:spPr>
        <p:txBody>
          <a:bodyPr/>
          <a:lstStyle/>
          <a:p>
            <a:r>
              <a:rPr lang="fi-FI" dirty="0" err="1"/>
              <a:t>Baseline</a:t>
            </a:r>
            <a:r>
              <a:rPr lang="fi-FI" dirty="0"/>
              <a:t> calculation</a:t>
            </a:r>
            <a:endParaRPr lang="en-AU" dirty="0"/>
          </a:p>
        </p:txBody>
      </p:sp>
      <p:sp>
        <p:nvSpPr>
          <p:cNvPr id="8" name="Content Placeholder 7">
            <a:extLst>
              <a:ext uri="{FF2B5EF4-FFF2-40B4-BE49-F238E27FC236}">
                <a16:creationId xmlns:a16="http://schemas.microsoft.com/office/drawing/2014/main" id="{A0321E53-AF6D-48AE-91E8-1AD3049F5211}"/>
              </a:ext>
            </a:extLst>
          </p:cNvPr>
          <p:cNvSpPr>
            <a:spLocks noGrp="1"/>
          </p:cNvSpPr>
          <p:nvPr>
            <p:ph sz="quarter" idx="13"/>
          </p:nvPr>
        </p:nvSpPr>
        <p:spPr>
          <a:xfrm>
            <a:off x="370904" y="1300044"/>
            <a:ext cx="10983600" cy="5047490"/>
          </a:xfrm>
        </p:spPr>
        <p:txBody>
          <a:bodyPr>
            <a:normAutofit/>
          </a:bodyPr>
          <a:lstStyle/>
          <a:p>
            <a:r>
              <a:rPr lang="en-AU" sz="2000" dirty="0"/>
              <a:t>The global fleet of vehicles is estimated to be 1.416 billion, which travelled an estimated 15.87 trillion km in the year 2018</a:t>
            </a:r>
          </a:p>
          <a:p>
            <a:pPr lvl="1"/>
            <a:r>
              <a:rPr lang="en-AU" sz="1400" dirty="0"/>
              <a:t>0.7% is EV in 2020</a:t>
            </a:r>
          </a:p>
          <a:p>
            <a:pPr lvl="1"/>
            <a:endParaRPr lang="en-AU" sz="1400" dirty="0"/>
          </a:p>
          <a:p>
            <a:r>
              <a:rPr lang="en-AU" sz="2000" dirty="0"/>
              <a:t>For the same energy output:</a:t>
            </a:r>
          </a:p>
          <a:p>
            <a:pPr lvl="1"/>
            <a:r>
              <a:rPr lang="en-AU" sz="1400" dirty="0"/>
              <a:t>…an Electric Vehicle system requires </a:t>
            </a:r>
            <a:r>
              <a:rPr lang="en-AU" sz="1400" b="1" dirty="0"/>
              <a:t>battery storage </a:t>
            </a:r>
            <a:r>
              <a:rPr lang="en-AU" sz="1400" dirty="0"/>
              <a:t>mass </a:t>
            </a:r>
            <a:r>
              <a:rPr lang="en-AU" sz="1400" b="1" dirty="0"/>
              <a:t>3.2 times</a:t>
            </a:r>
            <a:r>
              <a:rPr lang="en-AU" sz="1400" dirty="0"/>
              <a:t> the fuel tank (@700bar) mass of a hydrogen H-Cell system</a:t>
            </a:r>
          </a:p>
          <a:p>
            <a:pPr lvl="1"/>
            <a:r>
              <a:rPr lang="en-AU" sz="1400" dirty="0"/>
              <a:t>…meanwhile a hydrogen H-Cell system will require </a:t>
            </a:r>
            <a:r>
              <a:rPr lang="en-AU" sz="1400" b="1" dirty="0"/>
              <a:t>2.5 times </a:t>
            </a:r>
            <a:r>
              <a:rPr lang="en-AU" sz="1400" dirty="0"/>
              <a:t>more </a:t>
            </a:r>
            <a:r>
              <a:rPr lang="en-AU" sz="1400" b="1" dirty="0"/>
              <a:t>electricity</a:t>
            </a:r>
            <a:r>
              <a:rPr lang="en-AU" sz="1400" dirty="0"/>
              <a:t> compared to a Electric Vehicle system</a:t>
            </a:r>
          </a:p>
          <a:p>
            <a:pPr lvl="1"/>
            <a:endParaRPr lang="en-AU" sz="1400" dirty="0"/>
          </a:p>
          <a:p>
            <a:r>
              <a:rPr lang="en-AU" sz="2000" dirty="0"/>
              <a:t>All short-range transport could be done by Electric Vehicle systems</a:t>
            </a:r>
          </a:p>
          <a:p>
            <a:pPr lvl="1"/>
            <a:r>
              <a:rPr lang="en-AU" sz="1400" dirty="0"/>
              <a:t>All passenger cars, commercial vans, delivery trucks and buses (1.39 billion vehicles), would travel 14.25 trillion km in 365 days</a:t>
            </a:r>
          </a:p>
          <a:p>
            <a:pPr lvl="1"/>
            <a:r>
              <a:rPr lang="en-AU" sz="1400" dirty="0"/>
              <a:t>This would require 65.19 TWh of batteries (282.6 million tonnes of Li-Ion batteries)</a:t>
            </a:r>
          </a:p>
          <a:p>
            <a:pPr lvl="1"/>
            <a:endParaRPr lang="en-AU" sz="1400" dirty="0"/>
          </a:p>
          <a:p>
            <a:r>
              <a:rPr lang="en-AU" sz="2000" dirty="0"/>
              <a:t>All long-range distance transport could be powered with a hydrogen fuel cells</a:t>
            </a:r>
          </a:p>
          <a:p>
            <a:pPr lvl="1"/>
            <a:r>
              <a:rPr lang="en-AU" sz="1400" dirty="0"/>
              <a:t>All Class 8 HCV trucks, the rail transport network (including freight), and the maritime ship fleet</a:t>
            </a:r>
          </a:p>
          <a:p>
            <a:pPr lvl="1"/>
            <a:r>
              <a:rPr lang="en-AU" sz="1400" dirty="0"/>
              <a:t>In total, 200.1 million tonnes of hydrogen would be needed annually</a:t>
            </a:r>
          </a:p>
          <a:p>
            <a:pPr marL="0" indent="0">
              <a:buNone/>
            </a:pPr>
            <a:endParaRPr lang="en-AU" sz="2000" dirty="0"/>
          </a:p>
          <a:p>
            <a:endParaRPr lang="en-AU" sz="2000" dirty="0"/>
          </a:p>
        </p:txBody>
      </p:sp>
    </p:spTree>
    <p:extLst>
      <p:ext uri="{BB962C8B-B14F-4D97-AF65-F5344CB8AC3E}">
        <p14:creationId xmlns:p14="http://schemas.microsoft.com/office/powerpoint/2010/main" val="6292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fade">
                                      <p:cBhvr>
                                        <p:cTn id="20" dur="500"/>
                                        <p:tgtEl>
                                          <p:spTgt spid="8">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500"/>
                                        <p:tgtEl>
                                          <p:spTgt spid="8">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500"/>
                                        <p:tgtEl>
                                          <p:spTgt spid="8">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500"/>
                                        <p:tgtEl>
                                          <p:spTgt spid="8">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fade">
                                      <p:cBhvr>
                                        <p:cTn id="34" dur="500"/>
                                        <p:tgtEl>
                                          <p:spTgt spid="8">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animEffect transition="in" filter="fade">
                                      <p:cBhvr>
                                        <p:cTn id="39" dur="500"/>
                                        <p:tgtEl>
                                          <p:spTgt spid="8">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12" end="12"/>
                                            </p:txEl>
                                          </p:spTgt>
                                        </p:tgtEl>
                                        <p:attrNameLst>
                                          <p:attrName>style.visibility</p:attrName>
                                        </p:attrNameLst>
                                      </p:cBhvr>
                                      <p:to>
                                        <p:strVal val="visible"/>
                                      </p:to>
                                    </p:set>
                                    <p:animEffect transition="in" filter="fade">
                                      <p:cBhvr>
                                        <p:cTn id="42" dur="500"/>
                                        <p:tgtEl>
                                          <p:spTgt spid="8">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3" end="13"/>
                                            </p:txEl>
                                          </p:spTgt>
                                        </p:tgtEl>
                                        <p:attrNameLst>
                                          <p:attrName>style.visibility</p:attrName>
                                        </p:attrNameLst>
                                      </p:cBhvr>
                                      <p:to>
                                        <p:strVal val="visible"/>
                                      </p:to>
                                    </p:set>
                                    <p:animEffect transition="in" filter="fade">
                                      <p:cBhvr>
                                        <p:cTn id="45"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2983DB-9C74-462C-8A61-B8FA11B18F45}"/>
              </a:ext>
            </a:extLst>
          </p:cNvPr>
          <p:cNvSpPr>
            <a:spLocks noGrp="1"/>
          </p:cNvSpPr>
          <p:nvPr>
            <p:ph type="sldNum" sz="quarter" idx="12"/>
          </p:nvPr>
        </p:nvSpPr>
        <p:spPr/>
        <p:txBody>
          <a:bodyPr/>
          <a:lstStyle/>
          <a:p>
            <a:fld id="{F0753730-CA77-CA4E-8879-34FB69C671E1}" type="slidenum">
              <a:rPr lang="fi-FI" smtClean="0"/>
              <a:pPr/>
              <a:t>6</a:t>
            </a:fld>
            <a:endParaRPr lang="fi-FI"/>
          </a:p>
        </p:txBody>
      </p:sp>
      <p:grpSp>
        <p:nvGrpSpPr>
          <p:cNvPr id="5" name="Group 4">
            <a:extLst>
              <a:ext uri="{FF2B5EF4-FFF2-40B4-BE49-F238E27FC236}">
                <a16:creationId xmlns:a16="http://schemas.microsoft.com/office/drawing/2014/main" id="{3E98745A-F0F9-46CC-B4E8-955D0AE99456}"/>
              </a:ext>
            </a:extLst>
          </p:cNvPr>
          <p:cNvGrpSpPr/>
          <p:nvPr/>
        </p:nvGrpSpPr>
        <p:grpSpPr>
          <a:xfrm>
            <a:off x="276802" y="1030442"/>
            <a:ext cx="6333548" cy="2214339"/>
            <a:chOff x="761720" y="429246"/>
            <a:chExt cx="6333548" cy="1197727"/>
          </a:xfrm>
        </p:grpSpPr>
        <p:sp>
          <p:nvSpPr>
            <p:cNvPr id="7" name="Rectangle: Rounded Corners 6">
              <a:extLst>
                <a:ext uri="{FF2B5EF4-FFF2-40B4-BE49-F238E27FC236}">
                  <a16:creationId xmlns:a16="http://schemas.microsoft.com/office/drawing/2014/main" id="{DB06A36D-BD0E-416F-B329-112CBA1C69CA}"/>
                </a:ext>
              </a:extLst>
            </p:cNvPr>
            <p:cNvSpPr/>
            <p:nvPr/>
          </p:nvSpPr>
          <p:spPr>
            <a:xfrm>
              <a:off x="761720" y="437374"/>
              <a:ext cx="6333548" cy="1189599"/>
            </a:xfrm>
            <a:prstGeom prst="roundRect">
              <a:avLst/>
            </a:prstGeom>
            <a:solidFill>
              <a:srgbClr val="FFFF00">
                <a:alpha val="7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96291C69-47E9-4F83-9FE1-E2364BF53498}"/>
                </a:ext>
              </a:extLst>
            </p:cNvPr>
            <p:cNvSpPr txBox="1"/>
            <p:nvPr/>
          </p:nvSpPr>
          <p:spPr>
            <a:xfrm>
              <a:off x="763459" y="1366385"/>
              <a:ext cx="3655274" cy="216058"/>
            </a:xfrm>
            <a:prstGeom prst="rect">
              <a:avLst/>
            </a:prstGeom>
            <a:noFill/>
          </p:spPr>
          <p:txBody>
            <a:bodyPr wrap="square" rtlCol="0">
              <a:spAutoFit/>
            </a:bodyPr>
            <a:lstStyle/>
            <a:p>
              <a:r>
                <a:rPr lang="fi-FI" dirty="0"/>
                <a:t>62 million </a:t>
              </a:r>
              <a:r>
                <a:rPr lang="fi-FI" dirty="0" err="1"/>
                <a:t>Motorcycles</a:t>
              </a:r>
              <a:r>
                <a:rPr lang="fi-FI" dirty="0"/>
                <a:t> 160 billion km </a:t>
              </a:r>
              <a:endParaRPr lang="en-AU" dirty="0"/>
            </a:p>
          </p:txBody>
        </p:sp>
        <p:sp>
          <p:nvSpPr>
            <p:cNvPr id="11" name="TextBox 10">
              <a:extLst>
                <a:ext uri="{FF2B5EF4-FFF2-40B4-BE49-F238E27FC236}">
                  <a16:creationId xmlns:a16="http://schemas.microsoft.com/office/drawing/2014/main" id="{8C4A93FB-8350-4491-AFC5-01422B5C7C19}"/>
                </a:ext>
              </a:extLst>
            </p:cNvPr>
            <p:cNvSpPr txBox="1"/>
            <p:nvPr/>
          </p:nvSpPr>
          <p:spPr>
            <a:xfrm>
              <a:off x="761720" y="910742"/>
              <a:ext cx="4736766" cy="216058"/>
            </a:xfrm>
            <a:prstGeom prst="rect">
              <a:avLst/>
            </a:prstGeom>
            <a:noFill/>
          </p:spPr>
          <p:txBody>
            <a:bodyPr wrap="square" rtlCol="0">
              <a:spAutoFit/>
            </a:bodyPr>
            <a:lstStyle/>
            <a:p>
              <a:r>
                <a:rPr lang="fi-FI" dirty="0"/>
                <a:t>29 million Buses &amp; Delivery </a:t>
              </a:r>
              <a:r>
                <a:rPr lang="fi-FI" dirty="0" err="1"/>
                <a:t>Trucks</a:t>
              </a:r>
              <a:r>
                <a:rPr lang="fi-FI" dirty="0"/>
                <a:t> 803 billion km </a:t>
              </a:r>
              <a:endParaRPr lang="en-AU" dirty="0"/>
            </a:p>
          </p:txBody>
        </p:sp>
        <p:sp>
          <p:nvSpPr>
            <p:cNvPr id="13" name="TextBox 12">
              <a:extLst>
                <a:ext uri="{FF2B5EF4-FFF2-40B4-BE49-F238E27FC236}">
                  <a16:creationId xmlns:a16="http://schemas.microsoft.com/office/drawing/2014/main" id="{B00B6A7C-170B-42DF-B11D-79A2F98A4CE5}"/>
                </a:ext>
              </a:extLst>
            </p:cNvPr>
            <p:cNvSpPr txBox="1"/>
            <p:nvPr/>
          </p:nvSpPr>
          <p:spPr>
            <a:xfrm>
              <a:off x="781832" y="689506"/>
              <a:ext cx="4781815" cy="216058"/>
            </a:xfrm>
            <a:prstGeom prst="rect">
              <a:avLst/>
            </a:prstGeom>
            <a:noFill/>
          </p:spPr>
          <p:txBody>
            <a:bodyPr wrap="square" rtlCol="0">
              <a:spAutoFit/>
            </a:bodyPr>
            <a:lstStyle/>
            <a:p>
              <a:r>
                <a:rPr lang="fi-FI" dirty="0"/>
                <a:t>695.2 million Passenger </a:t>
              </a:r>
              <a:r>
                <a:rPr lang="fi-FI" dirty="0" err="1"/>
                <a:t>Cars</a:t>
              </a:r>
              <a:r>
                <a:rPr lang="fi-FI" dirty="0"/>
                <a:t> 5.4 trillion km </a:t>
              </a:r>
              <a:endParaRPr lang="en-AU" dirty="0"/>
            </a:p>
          </p:txBody>
        </p:sp>
        <p:sp>
          <p:nvSpPr>
            <p:cNvPr id="14" name="TextBox 13">
              <a:extLst>
                <a:ext uri="{FF2B5EF4-FFF2-40B4-BE49-F238E27FC236}">
                  <a16:creationId xmlns:a16="http://schemas.microsoft.com/office/drawing/2014/main" id="{FF7C20AD-6FB2-4585-B220-BAE084FB2C38}"/>
                </a:ext>
              </a:extLst>
            </p:cNvPr>
            <p:cNvSpPr txBox="1"/>
            <p:nvPr/>
          </p:nvSpPr>
          <p:spPr>
            <a:xfrm>
              <a:off x="5629026" y="686625"/>
              <a:ext cx="1372492" cy="199770"/>
            </a:xfrm>
            <a:prstGeom prst="rect">
              <a:avLst/>
            </a:prstGeom>
            <a:noFill/>
          </p:spPr>
          <p:txBody>
            <a:bodyPr wrap="none" rtlCol="0">
              <a:spAutoFit/>
            </a:bodyPr>
            <a:lstStyle/>
            <a:p>
              <a:r>
                <a:rPr lang="fi-FI" dirty="0"/>
                <a:t>1 128.5 TWh</a:t>
              </a:r>
            </a:p>
          </p:txBody>
        </p:sp>
        <p:sp>
          <p:nvSpPr>
            <p:cNvPr id="15" name="TextBox 14">
              <a:extLst>
                <a:ext uri="{FF2B5EF4-FFF2-40B4-BE49-F238E27FC236}">
                  <a16:creationId xmlns:a16="http://schemas.microsoft.com/office/drawing/2014/main" id="{159FF997-B0A0-4BFB-97A7-6D6A4749F144}"/>
                </a:ext>
              </a:extLst>
            </p:cNvPr>
            <p:cNvSpPr txBox="1"/>
            <p:nvPr/>
          </p:nvSpPr>
          <p:spPr>
            <a:xfrm>
              <a:off x="5629025" y="911293"/>
              <a:ext cx="1372492" cy="199770"/>
            </a:xfrm>
            <a:prstGeom prst="rect">
              <a:avLst/>
            </a:prstGeom>
            <a:noFill/>
          </p:spPr>
          <p:txBody>
            <a:bodyPr wrap="none" rtlCol="0">
              <a:spAutoFit/>
            </a:bodyPr>
            <a:lstStyle/>
            <a:p>
              <a:r>
                <a:rPr lang="fi-FI" dirty="0"/>
                <a:t>1 166.1 TWh</a:t>
              </a:r>
            </a:p>
          </p:txBody>
        </p:sp>
        <p:sp>
          <p:nvSpPr>
            <p:cNvPr id="16" name="TextBox 15">
              <a:extLst>
                <a:ext uri="{FF2B5EF4-FFF2-40B4-BE49-F238E27FC236}">
                  <a16:creationId xmlns:a16="http://schemas.microsoft.com/office/drawing/2014/main" id="{54F8D8EA-B475-433E-A0D0-619ADFD48242}"/>
                </a:ext>
              </a:extLst>
            </p:cNvPr>
            <p:cNvSpPr txBox="1"/>
            <p:nvPr/>
          </p:nvSpPr>
          <p:spPr>
            <a:xfrm>
              <a:off x="5283210" y="1359727"/>
              <a:ext cx="1707519" cy="199770"/>
            </a:xfrm>
            <a:prstGeom prst="rect">
              <a:avLst/>
            </a:prstGeom>
            <a:noFill/>
          </p:spPr>
          <p:txBody>
            <a:bodyPr wrap="none" rtlCol="0">
              <a:spAutoFit/>
            </a:bodyPr>
            <a:lstStyle/>
            <a:p>
              <a:r>
                <a:rPr lang="fi-FI" dirty="0"/>
                <a:t>19.4 billion kWh</a:t>
              </a:r>
            </a:p>
          </p:txBody>
        </p:sp>
        <p:sp>
          <p:nvSpPr>
            <p:cNvPr id="18" name="TextBox 17">
              <a:extLst>
                <a:ext uri="{FF2B5EF4-FFF2-40B4-BE49-F238E27FC236}">
                  <a16:creationId xmlns:a16="http://schemas.microsoft.com/office/drawing/2014/main" id="{7B0CDD72-4996-4EB9-AC6A-503875DD920E}"/>
                </a:ext>
              </a:extLst>
            </p:cNvPr>
            <p:cNvSpPr txBox="1"/>
            <p:nvPr/>
          </p:nvSpPr>
          <p:spPr>
            <a:xfrm>
              <a:off x="769676" y="1131711"/>
              <a:ext cx="4581066" cy="216058"/>
            </a:xfrm>
            <a:prstGeom prst="rect">
              <a:avLst/>
            </a:prstGeom>
            <a:noFill/>
          </p:spPr>
          <p:txBody>
            <a:bodyPr wrap="square" rtlCol="0">
              <a:spAutoFit/>
            </a:bodyPr>
            <a:lstStyle/>
            <a:p>
              <a:r>
                <a:rPr lang="fi-FI" dirty="0"/>
                <a:t>601 </a:t>
              </a:r>
              <a:r>
                <a:rPr lang="fi-FI" dirty="0" err="1"/>
                <a:t>million</a:t>
              </a:r>
              <a:r>
                <a:rPr lang="fi-FI" dirty="0"/>
                <a:t> </a:t>
              </a:r>
              <a:r>
                <a:rPr lang="fi-FI" dirty="0" err="1"/>
                <a:t>Vans</a:t>
              </a:r>
              <a:r>
                <a:rPr lang="fi-FI" dirty="0"/>
                <a:t>, Light </a:t>
              </a:r>
              <a:r>
                <a:rPr lang="fi-FI" dirty="0" err="1"/>
                <a:t>Trucks</a:t>
              </a:r>
              <a:r>
                <a:rPr lang="fi-FI" dirty="0"/>
                <a:t> 7.9 trillion km </a:t>
              </a:r>
              <a:endParaRPr lang="en-AU" dirty="0"/>
            </a:p>
          </p:txBody>
        </p:sp>
        <p:sp>
          <p:nvSpPr>
            <p:cNvPr id="19" name="TextBox 18">
              <a:extLst>
                <a:ext uri="{FF2B5EF4-FFF2-40B4-BE49-F238E27FC236}">
                  <a16:creationId xmlns:a16="http://schemas.microsoft.com/office/drawing/2014/main" id="{9664EE9B-3F29-4DA2-A84F-82728ABFD1D3}"/>
                </a:ext>
              </a:extLst>
            </p:cNvPr>
            <p:cNvSpPr txBox="1"/>
            <p:nvPr/>
          </p:nvSpPr>
          <p:spPr>
            <a:xfrm>
              <a:off x="5629026" y="1129275"/>
              <a:ext cx="1372492" cy="199770"/>
            </a:xfrm>
            <a:prstGeom prst="rect">
              <a:avLst/>
            </a:prstGeom>
            <a:noFill/>
          </p:spPr>
          <p:txBody>
            <a:bodyPr wrap="none" rtlCol="0">
              <a:spAutoFit/>
            </a:bodyPr>
            <a:lstStyle/>
            <a:p>
              <a:r>
                <a:rPr lang="fi-FI" dirty="0"/>
                <a:t>2 181.7 TWh</a:t>
              </a:r>
            </a:p>
          </p:txBody>
        </p:sp>
        <p:sp>
          <p:nvSpPr>
            <p:cNvPr id="99" name="TextBox 98">
              <a:extLst>
                <a:ext uri="{FF2B5EF4-FFF2-40B4-BE49-F238E27FC236}">
                  <a16:creationId xmlns:a16="http://schemas.microsoft.com/office/drawing/2014/main" id="{98538DE0-B3D6-437B-9040-B9DB3C361D44}"/>
                </a:ext>
              </a:extLst>
            </p:cNvPr>
            <p:cNvSpPr txBox="1"/>
            <p:nvPr/>
          </p:nvSpPr>
          <p:spPr>
            <a:xfrm>
              <a:off x="866856" y="431629"/>
              <a:ext cx="2822569" cy="216058"/>
            </a:xfrm>
            <a:prstGeom prst="rect">
              <a:avLst/>
            </a:prstGeom>
            <a:noFill/>
          </p:spPr>
          <p:txBody>
            <a:bodyPr wrap="none" rtlCol="0">
              <a:spAutoFit/>
            </a:bodyPr>
            <a:lstStyle/>
            <a:p>
              <a:pPr algn="ctr"/>
              <a:r>
                <a:rPr lang="fi-FI" b="1" dirty="0">
                  <a:solidFill>
                    <a:srgbClr val="0070C0"/>
                  </a:solidFill>
                </a:rPr>
                <a:t>1.39 </a:t>
              </a:r>
              <a:r>
                <a:rPr lang="fi-FI" b="1" dirty="0" err="1">
                  <a:solidFill>
                    <a:srgbClr val="0070C0"/>
                  </a:solidFill>
                </a:rPr>
                <a:t>billion</a:t>
              </a:r>
              <a:r>
                <a:rPr lang="fi-FI" b="1" dirty="0">
                  <a:solidFill>
                    <a:srgbClr val="0070C0"/>
                  </a:solidFill>
                </a:rPr>
                <a:t> Electric </a:t>
              </a:r>
              <a:r>
                <a:rPr lang="fi-FI" b="1" dirty="0" err="1">
                  <a:solidFill>
                    <a:srgbClr val="0070C0"/>
                  </a:solidFill>
                </a:rPr>
                <a:t>Vehicles</a:t>
              </a:r>
              <a:endParaRPr lang="fi-FI" b="1" dirty="0">
                <a:solidFill>
                  <a:srgbClr val="0070C0"/>
                </a:solidFill>
              </a:endParaRPr>
            </a:p>
          </p:txBody>
        </p:sp>
        <p:sp>
          <p:nvSpPr>
            <p:cNvPr id="100" name="TextBox 99">
              <a:extLst>
                <a:ext uri="{FF2B5EF4-FFF2-40B4-BE49-F238E27FC236}">
                  <a16:creationId xmlns:a16="http://schemas.microsoft.com/office/drawing/2014/main" id="{45DA7AB1-19AF-492D-A360-BF459488081D}"/>
                </a:ext>
              </a:extLst>
            </p:cNvPr>
            <p:cNvSpPr txBox="1"/>
            <p:nvPr/>
          </p:nvSpPr>
          <p:spPr>
            <a:xfrm>
              <a:off x="5061097" y="429246"/>
              <a:ext cx="1929632" cy="216058"/>
            </a:xfrm>
            <a:prstGeom prst="rect">
              <a:avLst/>
            </a:prstGeom>
            <a:noFill/>
          </p:spPr>
          <p:txBody>
            <a:bodyPr wrap="none" rtlCol="0">
              <a:spAutoFit/>
            </a:bodyPr>
            <a:lstStyle/>
            <a:p>
              <a:pPr algn="ctr"/>
              <a:r>
                <a:rPr lang="fi-FI" b="1" dirty="0">
                  <a:solidFill>
                    <a:srgbClr val="0070C0"/>
                  </a:solidFill>
                </a:rPr>
                <a:t>Charging Batteries</a:t>
              </a:r>
            </a:p>
          </p:txBody>
        </p:sp>
      </p:grpSp>
      <p:sp>
        <p:nvSpPr>
          <p:cNvPr id="110" name="TextBox 109">
            <a:extLst>
              <a:ext uri="{FF2B5EF4-FFF2-40B4-BE49-F238E27FC236}">
                <a16:creationId xmlns:a16="http://schemas.microsoft.com/office/drawing/2014/main" id="{1BC33597-E0C8-4D37-B00F-B417E87CB496}"/>
              </a:ext>
            </a:extLst>
          </p:cNvPr>
          <p:cNvSpPr txBox="1"/>
          <p:nvPr/>
        </p:nvSpPr>
        <p:spPr>
          <a:xfrm>
            <a:off x="988953" y="204111"/>
            <a:ext cx="4260810" cy="584775"/>
          </a:xfrm>
          <a:prstGeom prst="rect">
            <a:avLst/>
          </a:prstGeom>
          <a:noFill/>
        </p:spPr>
        <p:txBody>
          <a:bodyPr wrap="square" rtlCol="0">
            <a:spAutoFit/>
          </a:bodyPr>
          <a:lstStyle/>
          <a:p>
            <a:pPr algn="ctr"/>
            <a:r>
              <a:rPr lang="fi-FI" sz="3200" b="1" dirty="0"/>
              <a:t>GLOBAL SYSTEM I</a:t>
            </a:r>
          </a:p>
        </p:txBody>
      </p:sp>
      <p:pic>
        <p:nvPicPr>
          <p:cNvPr id="111" name="Picture 110">
            <a:extLst>
              <a:ext uri="{FF2B5EF4-FFF2-40B4-BE49-F238E27FC236}">
                <a16:creationId xmlns:a16="http://schemas.microsoft.com/office/drawing/2014/main" id="{16C0232A-566D-4CEA-A24A-1AA385A9B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350" y="277799"/>
            <a:ext cx="841771" cy="452452"/>
          </a:xfrm>
          <a:prstGeom prst="rect">
            <a:avLst/>
          </a:prstGeom>
          <a:solidFill>
            <a:schemeClr val="bg1"/>
          </a:solidFill>
          <a:ln w="3175">
            <a:solidFill>
              <a:schemeClr val="tx1"/>
            </a:solidFill>
          </a:ln>
        </p:spPr>
      </p:pic>
      <p:grpSp>
        <p:nvGrpSpPr>
          <p:cNvPr id="123" name="Group 122">
            <a:extLst>
              <a:ext uri="{FF2B5EF4-FFF2-40B4-BE49-F238E27FC236}">
                <a16:creationId xmlns:a16="http://schemas.microsoft.com/office/drawing/2014/main" id="{2F3E5F10-E281-49A8-9A60-F3A2B3656620}"/>
              </a:ext>
            </a:extLst>
          </p:cNvPr>
          <p:cNvGrpSpPr/>
          <p:nvPr/>
        </p:nvGrpSpPr>
        <p:grpSpPr>
          <a:xfrm>
            <a:off x="203997" y="4508872"/>
            <a:ext cx="6406353" cy="1705405"/>
            <a:chOff x="583366" y="4114043"/>
            <a:chExt cx="6152677" cy="1036970"/>
          </a:xfrm>
        </p:grpSpPr>
        <p:sp>
          <p:nvSpPr>
            <p:cNvPr id="6" name="Rectangle: Rounded Corners 5">
              <a:extLst>
                <a:ext uri="{FF2B5EF4-FFF2-40B4-BE49-F238E27FC236}">
                  <a16:creationId xmlns:a16="http://schemas.microsoft.com/office/drawing/2014/main" id="{B7F846AB-5885-4C9C-8533-671B1C3FC307}"/>
                </a:ext>
              </a:extLst>
            </p:cNvPr>
            <p:cNvSpPr/>
            <p:nvPr/>
          </p:nvSpPr>
          <p:spPr>
            <a:xfrm>
              <a:off x="583366" y="4114043"/>
              <a:ext cx="6152677" cy="1036970"/>
            </a:xfrm>
            <a:prstGeom prst="roundRect">
              <a:avLst/>
            </a:prstGeom>
            <a:solidFill>
              <a:srgbClr val="FF0000">
                <a:alpha val="2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5D460A10-4621-4CE7-AB27-E5282206D92D}"/>
                </a:ext>
              </a:extLst>
            </p:cNvPr>
            <p:cNvSpPr txBox="1"/>
            <p:nvPr/>
          </p:nvSpPr>
          <p:spPr>
            <a:xfrm>
              <a:off x="675035" y="4620390"/>
              <a:ext cx="1628234" cy="224572"/>
            </a:xfrm>
            <a:prstGeom prst="rect">
              <a:avLst/>
            </a:prstGeom>
            <a:noFill/>
          </p:spPr>
          <p:txBody>
            <a:bodyPr wrap="none" rtlCol="0">
              <a:spAutoFit/>
            </a:bodyPr>
            <a:lstStyle/>
            <a:p>
              <a:pPr algn="ctr"/>
              <a:r>
                <a:rPr lang="fi-FI" dirty="0"/>
                <a:t>Building Heating</a:t>
              </a:r>
            </a:p>
          </p:txBody>
        </p:sp>
        <p:sp>
          <p:nvSpPr>
            <p:cNvPr id="72" name="TextBox 71">
              <a:extLst>
                <a:ext uri="{FF2B5EF4-FFF2-40B4-BE49-F238E27FC236}">
                  <a16:creationId xmlns:a16="http://schemas.microsoft.com/office/drawing/2014/main" id="{2594F0D3-C99D-40A9-9D13-6E69AE0B9D02}"/>
                </a:ext>
              </a:extLst>
            </p:cNvPr>
            <p:cNvSpPr txBox="1"/>
            <p:nvPr/>
          </p:nvSpPr>
          <p:spPr>
            <a:xfrm>
              <a:off x="648524" y="4869531"/>
              <a:ext cx="1811475" cy="224572"/>
            </a:xfrm>
            <a:prstGeom prst="rect">
              <a:avLst/>
            </a:prstGeom>
            <a:noFill/>
          </p:spPr>
          <p:txBody>
            <a:bodyPr wrap="none" rtlCol="0">
              <a:spAutoFit/>
            </a:bodyPr>
            <a:lstStyle/>
            <a:p>
              <a:pPr algn="ctr"/>
              <a:r>
                <a:rPr lang="fi-FI" dirty="0"/>
                <a:t>Steel Manufacture</a:t>
              </a:r>
            </a:p>
          </p:txBody>
        </p:sp>
        <p:sp>
          <p:nvSpPr>
            <p:cNvPr id="73" name="TextBox 72">
              <a:extLst>
                <a:ext uri="{FF2B5EF4-FFF2-40B4-BE49-F238E27FC236}">
                  <a16:creationId xmlns:a16="http://schemas.microsoft.com/office/drawing/2014/main" id="{343C86E4-0BC4-4041-97DE-DDFB4E389C9E}"/>
                </a:ext>
              </a:extLst>
            </p:cNvPr>
            <p:cNvSpPr txBox="1"/>
            <p:nvPr/>
          </p:nvSpPr>
          <p:spPr>
            <a:xfrm>
              <a:off x="690709" y="4371248"/>
              <a:ext cx="2631798" cy="224572"/>
            </a:xfrm>
            <a:prstGeom prst="rect">
              <a:avLst/>
            </a:prstGeom>
            <a:noFill/>
          </p:spPr>
          <p:txBody>
            <a:bodyPr wrap="none" rtlCol="0">
              <a:spAutoFit/>
            </a:bodyPr>
            <a:lstStyle/>
            <a:p>
              <a:pPr algn="ctr"/>
              <a:r>
                <a:rPr lang="fi-FI" dirty="0"/>
                <a:t>Electrical Power Generation</a:t>
              </a:r>
            </a:p>
          </p:txBody>
        </p:sp>
        <p:sp>
          <p:nvSpPr>
            <p:cNvPr id="74" name="TextBox 73">
              <a:extLst>
                <a:ext uri="{FF2B5EF4-FFF2-40B4-BE49-F238E27FC236}">
                  <a16:creationId xmlns:a16="http://schemas.microsoft.com/office/drawing/2014/main" id="{A52EF6FA-A7B8-4C39-B7FE-2D90C04532B5}"/>
                </a:ext>
              </a:extLst>
            </p:cNvPr>
            <p:cNvSpPr txBox="1"/>
            <p:nvPr/>
          </p:nvSpPr>
          <p:spPr>
            <a:xfrm>
              <a:off x="5328341" y="4354763"/>
              <a:ext cx="1406248" cy="224572"/>
            </a:xfrm>
            <a:prstGeom prst="rect">
              <a:avLst/>
            </a:prstGeom>
            <a:noFill/>
          </p:spPr>
          <p:txBody>
            <a:bodyPr wrap="none" rtlCol="0">
              <a:spAutoFit/>
            </a:bodyPr>
            <a:lstStyle/>
            <a:p>
              <a:r>
                <a:rPr lang="fi-FI" dirty="0"/>
                <a:t>17 086.1 TWh</a:t>
              </a:r>
            </a:p>
          </p:txBody>
        </p:sp>
        <p:sp>
          <p:nvSpPr>
            <p:cNvPr id="75" name="TextBox 74">
              <a:extLst>
                <a:ext uri="{FF2B5EF4-FFF2-40B4-BE49-F238E27FC236}">
                  <a16:creationId xmlns:a16="http://schemas.microsoft.com/office/drawing/2014/main" id="{8B2AE48E-21B2-44B3-A159-7CF4A89F6CF1}"/>
                </a:ext>
              </a:extLst>
            </p:cNvPr>
            <p:cNvSpPr txBox="1"/>
            <p:nvPr/>
          </p:nvSpPr>
          <p:spPr>
            <a:xfrm>
              <a:off x="5397302" y="4620390"/>
              <a:ext cx="1295771" cy="224572"/>
            </a:xfrm>
            <a:prstGeom prst="rect">
              <a:avLst/>
            </a:prstGeom>
            <a:noFill/>
          </p:spPr>
          <p:txBody>
            <a:bodyPr wrap="none" rtlCol="0">
              <a:spAutoFit/>
            </a:bodyPr>
            <a:lstStyle/>
            <a:p>
              <a:r>
                <a:rPr lang="fi-FI" dirty="0"/>
                <a:t>2 816.0 TWh</a:t>
              </a:r>
            </a:p>
          </p:txBody>
        </p:sp>
        <p:sp>
          <p:nvSpPr>
            <p:cNvPr id="76" name="TextBox 75">
              <a:extLst>
                <a:ext uri="{FF2B5EF4-FFF2-40B4-BE49-F238E27FC236}">
                  <a16:creationId xmlns:a16="http://schemas.microsoft.com/office/drawing/2014/main" id="{B89975B6-F33A-4EB8-984C-00FB2049C1EF}"/>
                </a:ext>
              </a:extLst>
            </p:cNvPr>
            <p:cNvSpPr txBox="1"/>
            <p:nvPr/>
          </p:nvSpPr>
          <p:spPr>
            <a:xfrm>
              <a:off x="5561364" y="4865964"/>
              <a:ext cx="1024873" cy="224572"/>
            </a:xfrm>
            <a:prstGeom prst="rect">
              <a:avLst/>
            </a:prstGeom>
            <a:noFill/>
          </p:spPr>
          <p:txBody>
            <a:bodyPr wrap="none" rtlCol="0">
              <a:spAutoFit/>
            </a:bodyPr>
            <a:lstStyle/>
            <a:p>
              <a:r>
                <a:rPr lang="fi-FI" dirty="0"/>
                <a:t>56.5 TWh</a:t>
              </a:r>
            </a:p>
          </p:txBody>
        </p:sp>
        <p:sp>
          <p:nvSpPr>
            <p:cNvPr id="105" name="TextBox 104">
              <a:extLst>
                <a:ext uri="{FF2B5EF4-FFF2-40B4-BE49-F238E27FC236}">
                  <a16:creationId xmlns:a16="http://schemas.microsoft.com/office/drawing/2014/main" id="{0288F795-A62E-4618-B999-3D4387055134}"/>
                </a:ext>
              </a:extLst>
            </p:cNvPr>
            <p:cNvSpPr txBox="1"/>
            <p:nvPr/>
          </p:nvSpPr>
          <p:spPr>
            <a:xfrm>
              <a:off x="1571547" y="4132358"/>
              <a:ext cx="963497" cy="224572"/>
            </a:xfrm>
            <a:prstGeom prst="rect">
              <a:avLst/>
            </a:prstGeom>
            <a:noFill/>
          </p:spPr>
          <p:txBody>
            <a:bodyPr wrap="none" rtlCol="0">
              <a:spAutoFit/>
            </a:bodyPr>
            <a:lstStyle/>
            <a:p>
              <a:pPr algn="ctr"/>
              <a:r>
                <a:rPr lang="fi-FI" b="1" dirty="0">
                  <a:solidFill>
                    <a:srgbClr val="0070C0"/>
                  </a:solidFill>
                </a:rPr>
                <a:t>Industry</a:t>
              </a:r>
            </a:p>
          </p:txBody>
        </p:sp>
      </p:grpSp>
      <p:grpSp>
        <p:nvGrpSpPr>
          <p:cNvPr id="2" name="Group 1">
            <a:extLst>
              <a:ext uri="{FF2B5EF4-FFF2-40B4-BE49-F238E27FC236}">
                <a16:creationId xmlns:a16="http://schemas.microsoft.com/office/drawing/2014/main" id="{60860003-DBDB-4F2E-B75A-D910D0A297B7}"/>
              </a:ext>
            </a:extLst>
          </p:cNvPr>
          <p:cNvGrpSpPr/>
          <p:nvPr/>
        </p:nvGrpSpPr>
        <p:grpSpPr>
          <a:xfrm>
            <a:off x="6762750" y="1969633"/>
            <a:ext cx="3883571" cy="523220"/>
            <a:chOff x="6762750" y="1969633"/>
            <a:chExt cx="3883571" cy="523220"/>
          </a:xfrm>
        </p:grpSpPr>
        <p:sp>
          <p:nvSpPr>
            <p:cNvPr id="28" name="TextBox 27">
              <a:extLst>
                <a:ext uri="{FF2B5EF4-FFF2-40B4-BE49-F238E27FC236}">
                  <a16:creationId xmlns:a16="http://schemas.microsoft.com/office/drawing/2014/main" id="{EC2A0E4F-6A54-434C-AE63-E037FFDBC464}"/>
                </a:ext>
              </a:extLst>
            </p:cNvPr>
            <p:cNvSpPr txBox="1"/>
            <p:nvPr/>
          </p:nvSpPr>
          <p:spPr>
            <a:xfrm>
              <a:off x="8430650" y="1969633"/>
              <a:ext cx="2215671" cy="523220"/>
            </a:xfrm>
            <a:prstGeom prst="rect">
              <a:avLst/>
            </a:prstGeom>
            <a:noFill/>
          </p:spPr>
          <p:txBody>
            <a:bodyPr wrap="none" rtlCol="0">
              <a:spAutoFit/>
            </a:bodyPr>
            <a:lstStyle/>
            <a:p>
              <a:r>
                <a:rPr lang="fi-FI" sz="2800" dirty="0"/>
                <a:t>4 495.7* TWh</a:t>
              </a:r>
            </a:p>
          </p:txBody>
        </p:sp>
        <p:cxnSp>
          <p:nvCxnSpPr>
            <p:cNvPr id="127" name="Straight Arrow Connector 126">
              <a:extLst>
                <a:ext uri="{FF2B5EF4-FFF2-40B4-BE49-F238E27FC236}">
                  <a16:creationId xmlns:a16="http://schemas.microsoft.com/office/drawing/2014/main" id="{7BBB1919-ABD7-4446-88F9-7C074A7766E8}"/>
                </a:ext>
              </a:extLst>
            </p:cNvPr>
            <p:cNvCxnSpPr/>
            <p:nvPr/>
          </p:nvCxnSpPr>
          <p:spPr>
            <a:xfrm>
              <a:off x="6762750" y="2227079"/>
              <a:ext cx="151447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2E03528-D745-46B3-8AB8-3D4B85CF8E77}"/>
              </a:ext>
            </a:extLst>
          </p:cNvPr>
          <p:cNvGrpSpPr/>
          <p:nvPr/>
        </p:nvGrpSpPr>
        <p:grpSpPr>
          <a:xfrm>
            <a:off x="6762750" y="5186431"/>
            <a:ext cx="3863989" cy="523220"/>
            <a:chOff x="6762750" y="5166111"/>
            <a:chExt cx="3863989" cy="523220"/>
          </a:xfrm>
        </p:grpSpPr>
        <p:sp>
          <p:nvSpPr>
            <p:cNvPr id="119" name="TextBox 118">
              <a:extLst>
                <a:ext uri="{FF2B5EF4-FFF2-40B4-BE49-F238E27FC236}">
                  <a16:creationId xmlns:a16="http://schemas.microsoft.com/office/drawing/2014/main" id="{B034FF8D-DB3E-4E4F-82EC-C853008C3791}"/>
                </a:ext>
              </a:extLst>
            </p:cNvPr>
            <p:cNvSpPr txBox="1"/>
            <p:nvPr/>
          </p:nvSpPr>
          <p:spPr>
            <a:xfrm>
              <a:off x="8407862" y="5166111"/>
              <a:ext cx="2218877" cy="523220"/>
            </a:xfrm>
            <a:prstGeom prst="rect">
              <a:avLst/>
            </a:prstGeom>
            <a:noFill/>
          </p:spPr>
          <p:txBody>
            <a:bodyPr wrap="none" rtlCol="0">
              <a:spAutoFit/>
            </a:bodyPr>
            <a:lstStyle/>
            <a:p>
              <a:r>
                <a:rPr lang="fi-FI" sz="2800" dirty="0"/>
                <a:t>19 958.6 TWh</a:t>
              </a:r>
            </a:p>
          </p:txBody>
        </p:sp>
        <p:cxnSp>
          <p:nvCxnSpPr>
            <p:cNvPr id="128" name="Straight Arrow Connector 127">
              <a:extLst>
                <a:ext uri="{FF2B5EF4-FFF2-40B4-BE49-F238E27FC236}">
                  <a16:creationId xmlns:a16="http://schemas.microsoft.com/office/drawing/2014/main" id="{12661F3E-1DA5-4873-AC18-8259B4DB84A2}"/>
                </a:ext>
              </a:extLst>
            </p:cNvPr>
            <p:cNvCxnSpPr/>
            <p:nvPr/>
          </p:nvCxnSpPr>
          <p:spPr>
            <a:xfrm>
              <a:off x="6762750" y="5452097"/>
              <a:ext cx="151447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8C47FC85-9E0B-4D37-BFD3-BD0BEB412F34}"/>
              </a:ext>
            </a:extLst>
          </p:cNvPr>
          <p:cNvSpPr txBox="1"/>
          <p:nvPr/>
        </p:nvSpPr>
        <p:spPr>
          <a:xfrm>
            <a:off x="732311" y="3321479"/>
            <a:ext cx="5296130" cy="276999"/>
          </a:xfrm>
          <a:prstGeom prst="rect">
            <a:avLst/>
          </a:prstGeom>
          <a:noFill/>
        </p:spPr>
        <p:txBody>
          <a:bodyPr wrap="none" rtlCol="0">
            <a:spAutoFit/>
          </a:bodyPr>
          <a:lstStyle/>
          <a:p>
            <a:r>
              <a:rPr lang="en-US" sz="1200" dirty="0"/>
              <a:t>*updates in EV energy efficiency reduced this number by 4% from (Michaux 2021)</a:t>
            </a:r>
            <a:endParaRPr lang="en-FI" sz="1200" dirty="0"/>
          </a:p>
        </p:txBody>
      </p:sp>
    </p:spTree>
    <p:extLst>
      <p:ext uri="{BB962C8B-B14F-4D97-AF65-F5344CB8AC3E}">
        <p14:creationId xmlns:p14="http://schemas.microsoft.com/office/powerpoint/2010/main" val="194825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2983DB-9C74-462C-8A61-B8FA11B18F45}"/>
              </a:ext>
            </a:extLst>
          </p:cNvPr>
          <p:cNvSpPr>
            <a:spLocks noGrp="1"/>
          </p:cNvSpPr>
          <p:nvPr>
            <p:ph type="sldNum" sz="quarter" idx="12"/>
          </p:nvPr>
        </p:nvSpPr>
        <p:spPr/>
        <p:txBody>
          <a:bodyPr/>
          <a:lstStyle/>
          <a:p>
            <a:fld id="{F0753730-CA77-CA4E-8879-34FB69C671E1}" type="slidenum">
              <a:rPr lang="fi-FI" smtClean="0"/>
              <a:pPr/>
              <a:t>7</a:t>
            </a:fld>
            <a:endParaRPr lang="fi-FI"/>
          </a:p>
        </p:txBody>
      </p:sp>
      <p:grpSp>
        <p:nvGrpSpPr>
          <p:cNvPr id="4" name="Group 3">
            <a:extLst>
              <a:ext uri="{FF2B5EF4-FFF2-40B4-BE49-F238E27FC236}">
                <a16:creationId xmlns:a16="http://schemas.microsoft.com/office/drawing/2014/main" id="{E05E754C-E2FF-442D-9C2D-668D75F75EEA}"/>
              </a:ext>
            </a:extLst>
          </p:cNvPr>
          <p:cNvGrpSpPr/>
          <p:nvPr/>
        </p:nvGrpSpPr>
        <p:grpSpPr>
          <a:xfrm>
            <a:off x="226328" y="884989"/>
            <a:ext cx="6978884" cy="3227929"/>
            <a:chOff x="742813" y="2789351"/>
            <a:chExt cx="6188842" cy="1809662"/>
          </a:xfrm>
        </p:grpSpPr>
        <p:sp>
          <p:nvSpPr>
            <p:cNvPr id="9" name="Rectangle: Rounded Corners 8">
              <a:extLst>
                <a:ext uri="{FF2B5EF4-FFF2-40B4-BE49-F238E27FC236}">
                  <a16:creationId xmlns:a16="http://schemas.microsoft.com/office/drawing/2014/main" id="{8C7B2D8A-6A83-48A0-B843-743AA1655DD5}"/>
                </a:ext>
              </a:extLst>
            </p:cNvPr>
            <p:cNvSpPr/>
            <p:nvPr/>
          </p:nvSpPr>
          <p:spPr>
            <a:xfrm>
              <a:off x="761721" y="2969838"/>
              <a:ext cx="6169934" cy="1629175"/>
            </a:xfrm>
            <a:prstGeom prst="roundRect">
              <a:avLst/>
            </a:prstGeom>
            <a:solidFill>
              <a:schemeClr val="accent5">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55F300B1-43D3-483C-9FB8-5FB49928ED80}"/>
                </a:ext>
              </a:extLst>
            </p:cNvPr>
            <p:cNvSpPr txBox="1"/>
            <p:nvPr/>
          </p:nvSpPr>
          <p:spPr>
            <a:xfrm>
              <a:off x="806428" y="3229263"/>
              <a:ext cx="2722184" cy="362350"/>
            </a:xfrm>
            <a:prstGeom prst="rect">
              <a:avLst/>
            </a:prstGeom>
            <a:noFill/>
          </p:spPr>
          <p:txBody>
            <a:bodyPr wrap="none" rtlCol="0">
              <a:spAutoFit/>
            </a:bodyPr>
            <a:lstStyle/>
            <a:p>
              <a:r>
                <a:rPr lang="fi-FI" dirty="0"/>
                <a:t>28.9 million Class 8 HCV Trucks</a:t>
              </a:r>
            </a:p>
            <a:p>
              <a:r>
                <a:rPr lang="fi-FI" dirty="0"/>
                <a:t>Travelled 1.62 trillion km </a:t>
              </a:r>
              <a:endParaRPr lang="en-AU" dirty="0"/>
            </a:p>
          </p:txBody>
        </p:sp>
        <p:sp>
          <p:nvSpPr>
            <p:cNvPr id="17" name="TextBox 16">
              <a:extLst>
                <a:ext uri="{FF2B5EF4-FFF2-40B4-BE49-F238E27FC236}">
                  <a16:creationId xmlns:a16="http://schemas.microsoft.com/office/drawing/2014/main" id="{B5394334-6B16-43EE-9E02-69AB1DD070FE}"/>
                </a:ext>
              </a:extLst>
            </p:cNvPr>
            <p:cNvSpPr txBox="1"/>
            <p:nvPr/>
          </p:nvSpPr>
          <p:spPr>
            <a:xfrm>
              <a:off x="3757155" y="3208045"/>
              <a:ext cx="1350175" cy="362350"/>
            </a:xfrm>
            <a:prstGeom prst="rect">
              <a:avLst/>
            </a:prstGeom>
            <a:noFill/>
          </p:spPr>
          <p:txBody>
            <a:bodyPr wrap="none" rtlCol="0">
              <a:spAutoFit/>
            </a:bodyPr>
            <a:lstStyle/>
            <a:p>
              <a:pPr algn="ctr"/>
              <a:r>
                <a:rPr lang="fi-FI" dirty="0"/>
                <a:t>129.9 </a:t>
              </a:r>
            </a:p>
            <a:p>
              <a:pPr algn="ctr"/>
              <a:r>
                <a:rPr lang="fi-FI" dirty="0"/>
                <a:t>million tonnes</a:t>
              </a:r>
            </a:p>
          </p:txBody>
        </p:sp>
        <p:sp>
          <p:nvSpPr>
            <p:cNvPr id="20" name="TextBox 19">
              <a:extLst>
                <a:ext uri="{FF2B5EF4-FFF2-40B4-BE49-F238E27FC236}">
                  <a16:creationId xmlns:a16="http://schemas.microsoft.com/office/drawing/2014/main" id="{0D77951A-0144-4CAF-99F7-61F0ACF98B8A}"/>
                </a:ext>
              </a:extLst>
            </p:cNvPr>
            <p:cNvSpPr txBox="1"/>
            <p:nvPr/>
          </p:nvSpPr>
          <p:spPr>
            <a:xfrm>
              <a:off x="742813" y="4092753"/>
              <a:ext cx="2200594" cy="362350"/>
            </a:xfrm>
            <a:prstGeom prst="rect">
              <a:avLst/>
            </a:prstGeom>
            <a:noFill/>
          </p:spPr>
          <p:txBody>
            <a:bodyPr wrap="none" rtlCol="0">
              <a:spAutoFit/>
            </a:bodyPr>
            <a:lstStyle/>
            <a:p>
              <a:r>
                <a:rPr lang="fi-FI" dirty="0"/>
                <a:t>Maritime </a:t>
              </a:r>
              <a:r>
                <a:rPr lang="fi-FI" dirty="0" err="1"/>
                <a:t>Shipping</a:t>
              </a:r>
              <a:r>
                <a:rPr lang="fi-FI" dirty="0"/>
                <a:t> </a:t>
              </a:r>
              <a:r>
                <a:rPr lang="fi-FI" dirty="0" err="1"/>
                <a:t>cargo</a:t>
              </a:r>
              <a:endParaRPr lang="fi-FI" dirty="0"/>
            </a:p>
            <a:p>
              <a:r>
                <a:rPr lang="fi-FI" dirty="0"/>
                <a:t>72 146 billion tonne-km </a:t>
              </a:r>
            </a:p>
          </p:txBody>
        </p:sp>
        <p:sp>
          <p:nvSpPr>
            <p:cNvPr id="21" name="TextBox 20">
              <a:extLst>
                <a:ext uri="{FF2B5EF4-FFF2-40B4-BE49-F238E27FC236}">
                  <a16:creationId xmlns:a16="http://schemas.microsoft.com/office/drawing/2014/main" id="{7C4D3541-BD68-46F2-947D-D524587D06B7}"/>
                </a:ext>
              </a:extLst>
            </p:cNvPr>
            <p:cNvSpPr txBox="1"/>
            <p:nvPr/>
          </p:nvSpPr>
          <p:spPr>
            <a:xfrm>
              <a:off x="3581869" y="4141040"/>
              <a:ext cx="1350175" cy="362350"/>
            </a:xfrm>
            <a:prstGeom prst="rect">
              <a:avLst/>
            </a:prstGeom>
            <a:noFill/>
          </p:spPr>
          <p:txBody>
            <a:bodyPr wrap="square" rtlCol="0">
              <a:spAutoFit/>
            </a:bodyPr>
            <a:lstStyle/>
            <a:p>
              <a:pPr algn="ctr"/>
              <a:r>
                <a:rPr lang="fi-FI" dirty="0"/>
                <a:t>51.7 </a:t>
              </a:r>
            </a:p>
            <a:p>
              <a:pPr algn="ctr"/>
              <a:r>
                <a:rPr lang="fi-FI" dirty="0"/>
                <a:t>million tonnes</a:t>
              </a:r>
            </a:p>
          </p:txBody>
        </p:sp>
        <p:sp>
          <p:nvSpPr>
            <p:cNvPr id="22" name="TextBox 21">
              <a:extLst>
                <a:ext uri="{FF2B5EF4-FFF2-40B4-BE49-F238E27FC236}">
                  <a16:creationId xmlns:a16="http://schemas.microsoft.com/office/drawing/2014/main" id="{2C6EECAD-7BE3-4D8B-96F6-87DDFE778356}"/>
                </a:ext>
              </a:extLst>
            </p:cNvPr>
            <p:cNvSpPr txBox="1"/>
            <p:nvPr/>
          </p:nvSpPr>
          <p:spPr>
            <a:xfrm>
              <a:off x="3739114" y="3682031"/>
              <a:ext cx="1350175" cy="362350"/>
            </a:xfrm>
            <a:prstGeom prst="rect">
              <a:avLst/>
            </a:prstGeom>
            <a:noFill/>
          </p:spPr>
          <p:txBody>
            <a:bodyPr wrap="none" rtlCol="0">
              <a:spAutoFit/>
            </a:bodyPr>
            <a:lstStyle/>
            <a:p>
              <a:pPr algn="ctr"/>
              <a:r>
                <a:rPr lang="fi-FI" dirty="0"/>
                <a:t>18.5 </a:t>
              </a:r>
            </a:p>
            <a:p>
              <a:pPr algn="ctr"/>
              <a:r>
                <a:rPr lang="fi-FI" dirty="0"/>
                <a:t>million tonnes</a:t>
              </a:r>
            </a:p>
          </p:txBody>
        </p:sp>
        <p:sp>
          <p:nvSpPr>
            <p:cNvPr id="23" name="TextBox 22">
              <a:extLst>
                <a:ext uri="{FF2B5EF4-FFF2-40B4-BE49-F238E27FC236}">
                  <a16:creationId xmlns:a16="http://schemas.microsoft.com/office/drawing/2014/main" id="{2A81EF5F-9A3B-446D-BE79-16DA2400D570}"/>
                </a:ext>
              </a:extLst>
            </p:cNvPr>
            <p:cNvSpPr txBox="1"/>
            <p:nvPr/>
          </p:nvSpPr>
          <p:spPr>
            <a:xfrm>
              <a:off x="745561" y="3661008"/>
              <a:ext cx="3345044" cy="362350"/>
            </a:xfrm>
            <a:prstGeom prst="rect">
              <a:avLst/>
            </a:prstGeom>
            <a:noFill/>
          </p:spPr>
          <p:txBody>
            <a:bodyPr wrap="none" rtlCol="0">
              <a:spAutoFit/>
            </a:bodyPr>
            <a:lstStyle/>
            <a:p>
              <a:r>
                <a:rPr lang="fi-FI" dirty="0"/>
                <a:t>Rail Transport </a:t>
              </a:r>
              <a:r>
                <a:rPr lang="en-US" dirty="0"/>
                <a:t>9 407 billion </a:t>
              </a:r>
              <a:r>
                <a:rPr lang="en-US" dirty="0" err="1"/>
                <a:t>tkm</a:t>
              </a:r>
              <a:r>
                <a:rPr lang="en-US" dirty="0"/>
                <a:t> freight</a:t>
              </a:r>
            </a:p>
            <a:p>
              <a:r>
                <a:rPr lang="en-US" dirty="0"/>
                <a:t>1 720 billion passenger-kilometers</a:t>
              </a:r>
              <a:endParaRPr lang="en-AU" dirty="0"/>
            </a:p>
          </p:txBody>
        </p:sp>
        <p:sp>
          <p:nvSpPr>
            <p:cNvPr id="24" name="TextBox 23">
              <a:extLst>
                <a:ext uri="{FF2B5EF4-FFF2-40B4-BE49-F238E27FC236}">
                  <a16:creationId xmlns:a16="http://schemas.microsoft.com/office/drawing/2014/main" id="{25E9853D-5A51-49B0-AB04-6A6A25FBEF29}"/>
                </a:ext>
              </a:extLst>
            </p:cNvPr>
            <p:cNvSpPr txBox="1"/>
            <p:nvPr/>
          </p:nvSpPr>
          <p:spPr>
            <a:xfrm>
              <a:off x="5409945" y="3291303"/>
              <a:ext cx="1217120" cy="207057"/>
            </a:xfrm>
            <a:prstGeom prst="rect">
              <a:avLst/>
            </a:prstGeom>
            <a:noFill/>
          </p:spPr>
          <p:txBody>
            <a:bodyPr wrap="none" rtlCol="0">
              <a:spAutoFit/>
            </a:bodyPr>
            <a:lstStyle/>
            <a:p>
              <a:pPr algn="ctr"/>
              <a:r>
                <a:rPr lang="fi-FI" dirty="0"/>
                <a:t>7 503.7 TWh</a:t>
              </a:r>
            </a:p>
          </p:txBody>
        </p:sp>
        <p:sp>
          <p:nvSpPr>
            <p:cNvPr id="25" name="TextBox 24">
              <a:extLst>
                <a:ext uri="{FF2B5EF4-FFF2-40B4-BE49-F238E27FC236}">
                  <a16:creationId xmlns:a16="http://schemas.microsoft.com/office/drawing/2014/main" id="{3B3D4437-6FD2-4C8E-BAA5-3A45C5F2B19A}"/>
                </a:ext>
              </a:extLst>
            </p:cNvPr>
            <p:cNvSpPr txBox="1"/>
            <p:nvPr/>
          </p:nvSpPr>
          <p:spPr>
            <a:xfrm>
              <a:off x="5409945" y="3766976"/>
              <a:ext cx="1217120" cy="207057"/>
            </a:xfrm>
            <a:prstGeom prst="rect">
              <a:avLst/>
            </a:prstGeom>
            <a:noFill/>
          </p:spPr>
          <p:txBody>
            <a:bodyPr wrap="none" rtlCol="0">
              <a:spAutoFit/>
            </a:bodyPr>
            <a:lstStyle/>
            <a:p>
              <a:pPr algn="ctr"/>
              <a:r>
                <a:rPr lang="fi-FI" dirty="0"/>
                <a:t>1 066.5 TWh</a:t>
              </a:r>
            </a:p>
          </p:txBody>
        </p:sp>
        <p:sp>
          <p:nvSpPr>
            <p:cNvPr id="26" name="TextBox 25">
              <a:extLst>
                <a:ext uri="{FF2B5EF4-FFF2-40B4-BE49-F238E27FC236}">
                  <a16:creationId xmlns:a16="http://schemas.microsoft.com/office/drawing/2014/main" id="{2727C031-167A-4A17-BA45-B942FC848B72}"/>
                </a:ext>
              </a:extLst>
            </p:cNvPr>
            <p:cNvSpPr txBox="1"/>
            <p:nvPr/>
          </p:nvSpPr>
          <p:spPr>
            <a:xfrm>
              <a:off x="5454139" y="4225678"/>
              <a:ext cx="1170209" cy="207057"/>
            </a:xfrm>
            <a:prstGeom prst="rect">
              <a:avLst/>
            </a:prstGeom>
            <a:noFill/>
          </p:spPr>
          <p:txBody>
            <a:bodyPr wrap="none" rtlCol="0">
              <a:spAutoFit/>
            </a:bodyPr>
            <a:lstStyle/>
            <a:p>
              <a:pPr algn="ctr"/>
              <a:r>
                <a:rPr lang="fi-FI" dirty="0"/>
                <a:t>2 983.4TWh</a:t>
              </a:r>
            </a:p>
          </p:txBody>
        </p:sp>
        <p:sp>
          <p:nvSpPr>
            <p:cNvPr id="30" name="TextBox 29">
              <a:extLst>
                <a:ext uri="{FF2B5EF4-FFF2-40B4-BE49-F238E27FC236}">
                  <a16:creationId xmlns:a16="http://schemas.microsoft.com/office/drawing/2014/main" id="{1EE99F6F-10D2-4FBD-B049-CC9E311AFFAC}"/>
                </a:ext>
              </a:extLst>
            </p:cNvPr>
            <p:cNvSpPr txBox="1"/>
            <p:nvPr/>
          </p:nvSpPr>
          <p:spPr>
            <a:xfrm>
              <a:off x="3675193" y="2981824"/>
              <a:ext cx="982679" cy="207057"/>
            </a:xfrm>
            <a:prstGeom prst="rect">
              <a:avLst/>
            </a:prstGeom>
            <a:noFill/>
          </p:spPr>
          <p:txBody>
            <a:bodyPr wrap="none" rtlCol="0">
              <a:spAutoFit/>
            </a:bodyPr>
            <a:lstStyle/>
            <a:p>
              <a:pPr algn="ctr"/>
              <a:r>
                <a:rPr lang="fi-FI" b="1" dirty="0">
                  <a:solidFill>
                    <a:srgbClr val="0070C0"/>
                  </a:solidFill>
                </a:rPr>
                <a:t>Hydrogen</a:t>
              </a:r>
            </a:p>
          </p:txBody>
        </p:sp>
        <p:sp>
          <p:nvSpPr>
            <p:cNvPr id="101" name="TextBox 100">
              <a:extLst>
                <a:ext uri="{FF2B5EF4-FFF2-40B4-BE49-F238E27FC236}">
                  <a16:creationId xmlns:a16="http://schemas.microsoft.com/office/drawing/2014/main" id="{C02D293D-A3E0-4DB9-AFD1-3B16EE93F4F4}"/>
                </a:ext>
              </a:extLst>
            </p:cNvPr>
            <p:cNvSpPr txBox="1"/>
            <p:nvPr/>
          </p:nvSpPr>
          <p:spPr>
            <a:xfrm>
              <a:off x="1541122" y="2993887"/>
              <a:ext cx="1472427" cy="207057"/>
            </a:xfrm>
            <a:prstGeom prst="rect">
              <a:avLst/>
            </a:prstGeom>
            <a:noFill/>
          </p:spPr>
          <p:txBody>
            <a:bodyPr wrap="none" rtlCol="0">
              <a:spAutoFit/>
            </a:bodyPr>
            <a:lstStyle/>
            <a:p>
              <a:pPr algn="ctr"/>
              <a:r>
                <a:rPr lang="fi-FI" b="1" dirty="0">
                  <a:solidFill>
                    <a:srgbClr val="0070C0"/>
                  </a:solidFill>
                </a:rPr>
                <a:t>H</a:t>
              </a:r>
              <a:r>
                <a:rPr lang="fi-FI" b="1" baseline="-25000" dirty="0">
                  <a:solidFill>
                    <a:srgbClr val="0070C0"/>
                  </a:solidFill>
                </a:rPr>
                <a:t>2</a:t>
              </a:r>
              <a:r>
                <a:rPr lang="fi-FI" b="1" dirty="0">
                  <a:solidFill>
                    <a:srgbClr val="0070C0"/>
                  </a:solidFill>
                </a:rPr>
                <a:t>-Cell Vehicles</a:t>
              </a:r>
            </a:p>
          </p:txBody>
        </p:sp>
        <p:sp>
          <p:nvSpPr>
            <p:cNvPr id="102" name="TextBox 101">
              <a:extLst>
                <a:ext uri="{FF2B5EF4-FFF2-40B4-BE49-F238E27FC236}">
                  <a16:creationId xmlns:a16="http://schemas.microsoft.com/office/drawing/2014/main" id="{2882908B-4396-4490-B07E-13B4912000FA}"/>
                </a:ext>
              </a:extLst>
            </p:cNvPr>
            <p:cNvSpPr txBox="1"/>
            <p:nvPr/>
          </p:nvSpPr>
          <p:spPr>
            <a:xfrm>
              <a:off x="5069236" y="2975178"/>
              <a:ext cx="1731828" cy="207057"/>
            </a:xfrm>
            <a:prstGeom prst="rect">
              <a:avLst/>
            </a:prstGeom>
            <a:noFill/>
          </p:spPr>
          <p:txBody>
            <a:bodyPr wrap="none" rtlCol="0">
              <a:spAutoFit/>
            </a:bodyPr>
            <a:lstStyle/>
            <a:p>
              <a:pPr algn="ctr"/>
              <a:r>
                <a:rPr lang="fi-FI" b="1" dirty="0">
                  <a:solidFill>
                    <a:srgbClr val="0070C0"/>
                  </a:solidFill>
                </a:rPr>
                <a:t>Manufacture of H</a:t>
              </a:r>
              <a:r>
                <a:rPr lang="fi-FI" b="1" baseline="-25000" dirty="0">
                  <a:solidFill>
                    <a:srgbClr val="0070C0"/>
                  </a:solidFill>
                </a:rPr>
                <a:t>2</a:t>
              </a:r>
            </a:p>
          </p:txBody>
        </p:sp>
        <p:sp>
          <p:nvSpPr>
            <p:cNvPr id="106" name="TextBox 105">
              <a:extLst>
                <a:ext uri="{FF2B5EF4-FFF2-40B4-BE49-F238E27FC236}">
                  <a16:creationId xmlns:a16="http://schemas.microsoft.com/office/drawing/2014/main" id="{73B4BF71-1A28-4222-BC39-81B0E7985CD3}"/>
                </a:ext>
              </a:extLst>
            </p:cNvPr>
            <p:cNvSpPr txBox="1"/>
            <p:nvPr/>
          </p:nvSpPr>
          <p:spPr>
            <a:xfrm rot="5400000">
              <a:off x="4620442" y="3708572"/>
              <a:ext cx="1177997" cy="327522"/>
            </a:xfrm>
            <a:prstGeom prst="rect">
              <a:avLst/>
            </a:prstGeom>
            <a:solidFill>
              <a:schemeClr val="accent5">
                <a:lumMod val="20000"/>
                <a:lumOff val="80000"/>
              </a:schemeClr>
            </a:solidFill>
          </p:spPr>
          <p:txBody>
            <a:bodyPr wrap="none" rtlCol="0">
              <a:spAutoFit/>
            </a:bodyPr>
            <a:lstStyle/>
            <a:p>
              <a:pPr algn="ctr"/>
              <a:r>
                <a:rPr lang="fi-FI" dirty="0"/>
                <a:t>200.1 million tonnes</a:t>
              </a:r>
            </a:p>
          </p:txBody>
        </p:sp>
        <p:sp>
          <p:nvSpPr>
            <p:cNvPr id="116" name="TextBox 115">
              <a:extLst>
                <a:ext uri="{FF2B5EF4-FFF2-40B4-BE49-F238E27FC236}">
                  <a16:creationId xmlns:a16="http://schemas.microsoft.com/office/drawing/2014/main" id="{5480B7A6-D675-4F1C-A699-915AF121F5AF}"/>
                </a:ext>
              </a:extLst>
            </p:cNvPr>
            <p:cNvSpPr txBox="1"/>
            <p:nvPr/>
          </p:nvSpPr>
          <p:spPr>
            <a:xfrm>
              <a:off x="806428" y="2789351"/>
              <a:ext cx="1775726" cy="207057"/>
            </a:xfrm>
            <a:prstGeom prst="rect">
              <a:avLst/>
            </a:prstGeom>
            <a:noFill/>
          </p:spPr>
          <p:txBody>
            <a:bodyPr wrap="none" rtlCol="0">
              <a:spAutoFit/>
            </a:bodyPr>
            <a:lstStyle/>
            <a:p>
              <a:pPr algn="ctr"/>
              <a:r>
                <a:rPr lang="fi-FI" dirty="0"/>
                <a:t>Hydrogen Economy</a:t>
              </a:r>
            </a:p>
          </p:txBody>
        </p:sp>
      </p:grpSp>
      <p:grpSp>
        <p:nvGrpSpPr>
          <p:cNvPr id="5" name="Group 4">
            <a:extLst>
              <a:ext uri="{FF2B5EF4-FFF2-40B4-BE49-F238E27FC236}">
                <a16:creationId xmlns:a16="http://schemas.microsoft.com/office/drawing/2014/main" id="{F2D902B9-9462-4263-AB5F-1000B19F4645}"/>
              </a:ext>
            </a:extLst>
          </p:cNvPr>
          <p:cNvGrpSpPr/>
          <p:nvPr/>
        </p:nvGrpSpPr>
        <p:grpSpPr>
          <a:xfrm>
            <a:off x="30588" y="4243013"/>
            <a:ext cx="7581850" cy="2347495"/>
            <a:chOff x="568358" y="4312460"/>
            <a:chExt cx="6789860" cy="1917834"/>
          </a:xfrm>
        </p:grpSpPr>
        <p:sp>
          <p:nvSpPr>
            <p:cNvPr id="8" name="Rectangle: Rounded Corners 7">
              <a:extLst>
                <a:ext uri="{FF2B5EF4-FFF2-40B4-BE49-F238E27FC236}">
                  <a16:creationId xmlns:a16="http://schemas.microsoft.com/office/drawing/2014/main" id="{34C758FB-9DE2-4CE2-BB62-3242C6488450}"/>
                </a:ext>
              </a:extLst>
            </p:cNvPr>
            <p:cNvSpPr/>
            <p:nvPr/>
          </p:nvSpPr>
          <p:spPr>
            <a:xfrm>
              <a:off x="769219" y="4657456"/>
              <a:ext cx="6162436" cy="1572838"/>
            </a:xfrm>
            <a:prstGeom prst="roundRect">
              <a:avLst/>
            </a:prstGeom>
            <a:solidFill>
              <a:schemeClr val="accent6">
                <a:lumMod val="20000"/>
                <a:lumOff val="80000"/>
                <a:alpha val="76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E382506D-AB14-4AC7-B00E-FF3DC5CCB490}"/>
                </a:ext>
              </a:extLst>
            </p:cNvPr>
            <p:cNvSpPr txBox="1"/>
            <p:nvPr/>
          </p:nvSpPr>
          <p:spPr>
            <a:xfrm>
              <a:off x="1122956" y="5098177"/>
              <a:ext cx="1292319" cy="301733"/>
            </a:xfrm>
            <a:prstGeom prst="rect">
              <a:avLst/>
            </a:prstGeom>
            <a:noFill/>
          </p:spPr>
          <p:txBody>
            <a:bodyPr wrap="square" rtlCol="0">
              <a:spAutoFit/>
            </a:bodyPr>
            <a:lstStyle/>
            <a:p>
              <a:r>
                <a:rPr lang="fi-FI" dirty="0"/>
                <a:t>Aviation </a:t>
              </a:r>
            </a:p>
          </p:txBody>
        </p:sp>
        <p:sp>
          <p:nvSpPr>
            <p:cNvPr id="69" name="TextBox 68">
              <a:extLst>
                <a:ext uri="{FF2B5EF4-FFF2-40B4-BE49-F238E27FC236}">
                  <a16:creationId xmlns:a16="http://schemas.microsoft.com/office/drawing/2014/main" id="{3DEBB9EC-9B57-43E0-9916-29EE5BA09C9F}"/>
                </a:ext>
              </a:extLst>
            </p:cNvPr>
            <p:cNvSpPr txBox="1"/>
            <p:nvPr/>
          </p:nvSpPr>
          <p:spPr>
            <a:xfrm>
              <a:off x="1134419" y="5622537"/>
              <a:ext cx="1917788" cy="301733"/>
            </a:xfrm>
            <a:prstGeom prst="rect">
              <a:avLst/>
            </a:prstGeom>
            <a:noFill/>
          </p:spPr>
          <p:txBody>
            <a:bodyPr wrap="none" rtlCol="0">
              <a:spAutoFit/>
            </a:bodyPr>
            <a:lstStyle/>
            <a:p>
              <a:r>
                <a:rPr lang="fi-FI" dirty="0"/>
                <a:t>Plastics Manufacture</a:t>
              </a:r>
            </a:p>
          </p:txBody>
        </p:sp>
        <p:sp>
          <p:nvSpPr>
            <p:cNvPr id="70" name="TextBox 69">
              <a:extLst>
                <a:ext uri="{FF2B5EF4-FFF2-40B4-BE49-F238E27FC236}">
                  <a16:creationId xmlns:a16="http://schemas.microsoft.com/office/drawing/2014/main" id="{3C14D9AE-356A-43D0-BEED-30BEDCCA4D63}"/>
                </a:ext>
              </a:extLst>
            </p:cNvPr>
            <p:cNvSpPr txBox="1"/>
            <p:nvPr/>
          </p:nvSpPr>
          <p:spPr>
            <a:xfrm>
              <a:off x="2836395" y="5013215"/>
              <a:ext cx="3552876" cy="301733"/>
            </a:xfrm>
            <a:prstGeom prst="rect">
              <a:avLst/>
            </a:prstGeom>
            <a:noFill/>
          </p:spPr>
          <p:txBody>
            <a:bodyPr wrap="square" rtlCol="0">
              <a:spAutoFit/>
            </a:bodyPr>
            <a:lstStyle/>
            <a:p>
              <a:pPr algn="ctr"/>
              <a:r>
                <a:rPr lang="fi-FI" dirty="0" err="1"/>
                <a:t>Biofuel</a:t>
              </a:r>
              <a:r>
                <a:rPr lang="fi-FI" dirty="0"/>
                <a:t> ??? liters</a:t>
              </a:r>
            </a:p>
          </p:txBody>
        </p:sp>
        <p:sp>
          <p:nvSpPr>
            <p:cNvPr id="109" name="TextBox 108">
              <a:extLst>
                <a:ext uri="{FF2B5EF4-FFF2-40B4-BE49-F238E27FC236}">
                  <a16:creationId xmlns:a16="http://schemas.microsoft.com/office/drawing/2014/main" id="{EA1B89FD-7F38-482F-A0A7-48CE905AFC6D}"/>
                </a:ext>
              </a:extLst>
            </p:cNvPr>
            <p:cNvSpPr txBox="1"/>
            <p:nvPr/>
          </p:nvSpPr>
          <p:spPr>
            <a:xfrm flipH="1">
              <a:off x="568358" y="4646865"/>
              <a:ext cx="6789860" cy="301733"/>
            </a:xfrm>
            <a:prstGeom prst="rect">
              <a:avLst/>
            </a:prstGeom>
            <a:noFill/>
          </p:spPr>
          <p:txBody>
            <a:bodyPr wrap="square" rtlCol="0">
              <a:spAutoFit/>
            </a:bodyPr>
            <a:lstStyle/>
            <a:p>
              <a:pPr algn="ctr"/>
              <a:r>
                <a:rPr lang="fi-FI" b="1" dirty="0">
                  <a:solidFill>
                    <a:srgbClr val="0070C0"/>
                  </a:solidFill>
                </a:rPr>
                <a:t>Biomass Sustainably Sourced from the Planetary Environment</a:t>
              </a:r>
            </a:p>
          </p:txBody>
        </p:sp>
        <p:sp>
          <p:nvSpPr>
            <p:cNvPr id="112" name="TextBox 111">
              <a:extLst>
                <a:ext uri="{FF2B5EF4-FFF2-40B4-BE49-F238E27FC236}">
                  <a16:creationId xmlns:a16="http://schemas.microsoft.com/office/drawing/2014/main" id="{5E55D5B2-AC3F-4D5D-A261-9BECBAFCE8D7}"/>
                </a:ext>
              </a:extLst>
            </p:cNvPr>
            <p:cNvSpPr txBox="1"/>
            <p:nvPr/>
          </p:nvSpPr>
          <p:spPr>
            <a:xfrm>
              <a:off x="3444660" y="5537911"/>
              <a:ext cx="3173991" cy="301733"/>
            </a:xfrm>
            <a:prstGeom prst="rect">
              <a:avLst/>
            </a:prstGeom>
            <a:noFill/>
          </p:spPr>
          <p:txBody>
            <a:bodyPr wrap="square" rtlCol="0">
              <a:spAutoFit/>
            </a:bodyPr>
            <a:lstStyle/>
            <a:p>
              <a:pPr algn="ctr"/>
              <a:r>
                <a:rPr lang="fi-FI" dirty="0" err="1"/>
                <a:t>Biomass</a:t>
              </a:r>
              <a:r>
                <a:rPr lang="fi-FI" dirty="0"/>
                <a:t> </a:t>
              </a:r>
              <a:r>
                <a:rPr lang="fi-FI" dirty="0" err="1"/>
                <a:t>Feedstock</a:t>
              </a:r>
              <a:r>
                <a:rPr lang="fi-FI" dirty="0"/>
                <a:t> ??? tonnes</a:t>
              </a:r>
            </a:p>
          </p:txBody>
        </p:sp>
        <p:sp>
          <p:nvSpPr>
            <p:cNvPr id="118" name="TextBox 117">
              <a:extLst>
                <a:ext uri="{FF2B5EF4-FFF2-40B4-BE49-F238E27FC236}">
                  <a16:creationId xmlns:a16="http://schemas.microsoft.com/office/drawing/2014/main" id="{86BCE65E-DF0B-498F-AA78-415EB9397A1F}"/>
                </a:ext>
              </a:extLst>
            </p:cNvPr>
            <p:cNvSpPr txBox="1"/>
            <p:nvPr/>
          </p:nvSpPr>
          <p:spPr>
            <a:xfrm>
              <a:off x="769219" y="4312460"/>
              <a:ext cx="1671504" cy="301733"/>
            </a:xfrm>
            <a:prstGeom prst="rect">
              <a:avLst/>
            </a:prstGeom>
            <a:noFill/>
          </p:spPr>
          <p:txBody>
            <a:bodyPr wrap="none" rtlCol="0">
              <a:spAutoFit/>
            </a:bodyPr>
            <a:lstStyle/>
            <a:p>
              <a:pPr algn="ctr"/>
              <a:r>
                <a:rPr lang="fi-FI" dirty="0"/>
                <a:t>Biomass Economy</a:t>
              </a:r>
            </a:p>
          </p:txBody>
        </p:sp>
      </p:grpSp>
      <p:grpSp>
        <p:nvGrpSpPr>
          <p:cNvPr id="6" name="Group 5">
            <a:extLst>
              <a:ext uri="{FF2B5EF4-FFF2-40B4-BE49-F238E27FC236}">
                <a16:creationId xmlns:a16="http://schemas.microsoft.com/office/drawing/2014/main" id="{F33F2743-8CFC-40F5-BEC2-EBFCDC0A4A12}"/>
              </a:ext>
            </a:extLst>
          </p:cNvPr>
          <p:cNvGrpSpPr/>
          <p:nvPr/>
        </p:nvGrpSpPr>
        <p:grpSpPr>
          <a:xfrm>
            <a:off x="7303974" y="2430942"/>
            <a:ext cx="4215078" cy="584775"/>
            <a:chOff x="7303974" y="2430942"/>
            <a:chExt cx="4215078" cy="584775"/>
          </a:xfrm>
        </p:grpSpPr>
        <p:sp>
          <p:nvSpPr>
            <p:cNvPr id="29" name="TextBox 28">
              <a:extLst>
                <a:ext uri="{FF2B5EF4-FFF2-40B4-BE49-F238E27FC236}">
                  <a16:creationId xmlns:a16="http://schemas.microsoft.com/office/drawing/2014/main" id="{E30668CF-42CD-436B-9B12-EDE19A90C794}"/>
                </a:ext>
              </a:extLst>
            </p:cNvPr>
            <p:cNvSpPr txBox="1"/>
            <p:nvPr/>
          </p:nvSpPr>
          <p:spPr>
            <a:xfrm>
              <a:off x="9111020" y="2430942"/>
              <a:ext cx="2408032" cy="584775"/>
            </a:xfrm>
            <a:prstGeom prst="rect">
              <a:avLst/>
            </a:prstGeom>
            <a:noFill/>
          </p:spPr>
          <p:txBody>
            <a:bodyPr wrap="none" rtlCol="0">
              <a:spAutoFit/>
            </a:bodyPr>
            <a:lstStyle/>
            <a:p>
              <a:pPr algn="ctr"/>
              <a:r>
                <a:rPr lang="fi-FI" sz="3200" dirty="0"/>
                <a:t>11 553.6 </a:t>
              </a:r>
              <a:r>
                <a:rPr lang="fi-FI" sz="2800" dirty="0"/>
                <a:t>TWh</a:t>
              </a:r>
            </a:p>
          </p:txBody>
        </p:sp>
        <p:cxnSp>
          <p:nvCxnSpPr>
            <p:cNvPr id="124" name="Straight Arrow Connector 123">
              <a:extLst>
                <a:ext uri="{FF2B5EF4-FFF2-40B4-BE49-F238E27FC236}">
                  <a16:creationId xmlns:a16="http://schemas.microsoft.com/office/drawing/2014/main" id="{DB6E3F0F-F5CE-4CD9-8BF2-2D3D1AFFD265}"/>
                </a:ext>
              </a:extLst>
            </p:cNvPr>
            <p:cNvCxnSpPr/>
            <p:nvPr/>
          </p:nvCxnSpPr>
          <p:spPr>
            <a:xfrm>
              <a:off x="7303974" y="2748441"/>
              <a:ext cx="151447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sp>
        <p:nvSpPr>
          <p:cNvPr id="127" name="TextBox 126">
            <a:extLst>
              <a:ext uri="{FF2B5EF4-FFF2-40B4-BE49-F238E27FC236}">
                <a16:creationId xmlns:a16="http://schemas.microsoft.com/office/drawing/2014/main" id="{CC6DD4FF-BDFD-4314-B5F4-3DFF01154DA0}"/>
              </a:ext>
            </a:extLst>
          </p:cNvPr>
          <p:cNvSpPr txBox="1"/>
          <p:nvPr/>
        </p:nvSpPr>
        <p:spPr>
          <a:xfrm>
            <a:off x="988953" y="204111"/>
            <a:ext cx="4260810" cy="584775"/>
          </a:xfrm>
          <a:prstGeom prst="rect">
            <a:avLst/>
          </a:prstGeom>
          <a:noFill/>
        </p:spPr>
        <p:txBody>
          <a:bodyPr wrap="square" rtlCol="0">
            <a:spAutoFit/>
          </a:bodyPr>
          <a:lstStyle/>
          <a:p>
            <a:pPr algn="ctr"/>
            <a:r>
              <a:rPr lang="fi-FI" sz="3200" b="1" dirty="0"/>
              <a:t>GLOBAL SYSTEM II</a:t>
            </a:r>
          </a:p>
        </p:txBody>
      </p:sp>
      <p:pic>
        <p:nvPicPr>
          <p:cNvPr id="128" name="Picture 127">
            <a:extLst>
              <a:ext uri="{FF2B5EF4-FFF2-40B4-BE49-F238E27FC236}">
                <a16:creationId xmlns:a16="http://schemas.microsoft.com/office/drawing/2014/main" id="{31AC9FE3-1E21-4863-ABB8-320737B60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350" y="277799"/>
            <a:ext cx="841771" cy="452452"/>
          </a:xfrm>
          <a:prstGeom prst="rect">
            <a:avLst/>
          </a:prstGeom>
          <a:solidFill>
            <a:schemeClr val="bg1"/>
          </a:solidFill>
          <a:ln w="3175">
            <a:solidFill>
              <a:schemeClr val="tx1"/>
            </a:solidFill>
          </a:ln>
        </p:spPr>
      </p:pic>
      <p:sp>
        <p:nvSpPr>
          <p:cNvPr id="33" name="TextBox 32">
            <a:extLst>
              <a:ext uri="{FF2B5EF4-FFF2-40B4-BE49-F238E27FC236}">
                <a16:creationId xmlns:a16="http://schemas.microsoft.com/office/drawing/2014/main" id="{755D848F-DA60-45FC-A4DD-56B19A7475A0}"/>
              </a:ext>
            </a:extLst>
          </p:cNvPr>
          <p:cNvSpPr txBox="1"/>
          <p:nvPr/>
        </p:nvSpPr>
        <p:spPr>
          <a:xfrm>
            <a:off x="7990380" y="5204758"/>
            <a:ext cx="3363420" cy="584775"/>
          </a:xfrm>
          <a:prstGeom prst="rect">
            <a:avLst/>
          </a:prstGeom>
          <a:noFill/>
        </p:spPr>
        <p:txBody>
          <a:bodyPr wrap="none" rtlCol="0">
            <a:spAutoFit/>
          </a:bodyPr>
          <a:lstStyle/>
          <a:p>
            <a:pPr algn="ctr"/>
            <a:r>
              <a:rPr lang="fi-FI" sz="3200" dirty="0" err="1"/>
              <a:t>Sustainability</a:t>
            </a:r>
            <a:r>
              <a:rPr lang="fi-FI" sz="3200" dirty="0"/>
              <a:t> </a:t>
            </a:r>
            <a:r>
              <a:rPr lang="fi-FI" sz="3200" dirty="0" err="1"/>
              <a:t>audit</a:t>
            </a:r>
            <a:endParaRPr lang="fi-FI" sz="2800" dirty="0"/>
          </a:p>
        </p:txBody>
      </p:sp>
    </p:spTree>
    <p:extLst>
      <p:ext uri="{BB962C8B-B14F-4D97-AF65-F5344CB8AC3E}">
        <p14:creationId xmlns:p14="http://schemas.microsoft.com/office/powerpoint/2010/main" val="6136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1984D2-11F6-4101-B3E2-0252B9BC56C2}"/>
              </a:ext>
            </a:extLst>
          </p:cNvPr>
          <p:cNvSpPr>
            <a:spLocks noGrp="1"/>
          </p:cNvSpPr>
          <p:nvPr>
            <p:ph type="dt" sz="half" idx="10"/>
          </p:nvPr>
        </p:nvSpPr>
        <p:spPr>
          <a:xfrm>
            <a:off x="370904" y="6356351"/>
            <a:ext cx="1039042" cy="365125"/>
          </a:xfrm>
        </p:spPr>
        <p:txBody>
          <a:bodyPr/>
          <a:lstStyle/>
          <a:p>
            <a:fld id="{FEAB4746-AAD7-4801-8CD9-A98B7CFEDE8C}" type="datetime1">
              <a:rPr lang="fi-FI" smtClean="0"/>
              <a:pPr/>
              <a:t>20.9.2022</a:t>
            </a:fld>
            <a:endParaRPr lang="fi-FI" dirty="0"/>
          </a:p>
        </p:txBody>
      </p:sp>
      <p:sp>
        <p:nvSpPr>
          <p:cNvPr id="3" name="Slide Number Placeholder 2">
            <a:extLst>
              <a:ext uri="{FF2B5EF4-FFF2-40B4-BE49-F238E27FC236}">
                <a16:creationId xmlns:a16="http://schemas.microsoft.com/office/drawing/2014/main" id="{8B8BBF0C-E234-4B75-8188-E72300FDEA41}"/>
              </a:ext>
            </a:extLst>
          </p:cNvPr>
          <p:cNvSpPr>
            <a:spLocks noGrp="1"/>
          </p:cNvSpPr>
          <p:nvPr>
            <p:ph type="sldNum" sz="quarter" idx="12"/>
          </p:nvPr>
        </p:nvSpPr>
        <p:spPr/>
        <p:txBody>
          <a:bodyPr/>
          <a:lstStyle/>
          <a:p>
            <a:fld id="{F0753730-CA77-CA4E-8879-34FB69C671E1}" type="slidenum">
              <a:rPr lang="fi-FI" smtClean="0"/>
              <a:pPr/>
              <a:t>8</a:t>
            </a:fld>
            <a:endParaRPr lang="fi-FI"/>
          </a:p>
        </p:txBody>
      </p:sp>
      <p:sp>
        <p:nvSpPr>
          <p:cNvPr id="41" name="Isosceles Triangle 40">
            <a:extLst>
              <a:ext uri="{FF2B5EF4-FFF2-40B4-BE49-F238E27FC236}">
                <a16:creationId xmlns:a16="http://schemas.microsoft.com/office/drawing/2014/main" id="{8D1ACCA5-822A-4F2A-AC25-9BE1599FA890}"/>
              </a:ext>
            </a:extLst>
          </p:cNvPr>
          <p:cNvSpPr/>
          <p:nvPr/>
        </p:nvSpPr>
        <p:spPr>
          <a:xfrm>
            <a:off x="8053271" y="2859983"/>
            <a:ext cx="45719" cy="45719"/>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44" name="TextBox 43">
            <a:extLst>
              <a:ext uri="{FF2B5EF4-FFF2-40B4-BE49-F238E27FC236}">
                <a16:creationId xmlns:a16="http://schemas.microsoft.com/office/drawing/2014/main" id="{0237B8AA-5B49-4919-88BA-622BFE02ED36}"/>
              </a:ext>
            </a:extLst>
          </p:cNvPr>
          <p:cNvSpPr txBox="1"/>
          <p:nvPr/>
        </p:nvSpPr>
        <p:spPr>
          <a:xfrm>
            <a:off x="988953" y="204111"/>
            <a:ext cx="4260810" cy="584775"/>
          </a:xfrm>
          <a:prstGeom prst="rect">
            <a:avLst/>
          </a:prstGeom>
          <a:noFill/>
        </p:spPr>
        <p:txBody>
          <a:bodyPr wrap="square" rtlCol="0">
            <a:spAutoFit/>
          </a:bodyPr>
          <a:lstStyle/>
          <a:p>
            <a:pPr algn="ctr"/>
            <a:r>
              <a:rPr lang="fi-FI" sz="3200" b="1" dirty="0"/>
              <a:t>GLOBAL SYSTEM III</a:t>
            </a:r>
          </a:p>
        </p:txBody>
      </p:sp>
      <p:pic>
        <p:nvPicPr>
          <p:cNvPr id="45" name="Picture 44">
            <a:extLst>
              <a:ext uri="{FF2B5EF4-FFF2-40B4-BE49-F238E27FC236}">
                <a16:creationId xmlns:a16="http://schemas.microsoft.com/office/drawing/2014/main" id="{7C8AB53C-C957-419B-9B65-33D4C5FBA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0999" y="246378"/>
            <a:ext cx="841771" cy="452452"/>
          </a:xfrm>
          <a:prstGeom prst="rect">
            <a:avLst/>
          </a:prstGeom>
          <a:solidFill>
            <a:schemeClr val="bg1"/>
          </a:solidFill>
          <a:ln w="3175">
            <a:solidFill>
              <a:schemeClr val="tx1"/>
            </a:solidFill>
          </a:ln>
        </p:spPr>
      </p:pic>
      <p:sp>
        <p:nvSpPr>
          <p:cNvPr id="48" name="TextBox 47">
            <a:extLst>
              <a:ext uri="{FF2B5EF4-FFF2-40B4-BE49-F238E27FC236}">
                <a16:creationId xmlns:a16="http://schemas.microsoft.com/office/drawing/2014/main" id="{7D45A075-2DC2-47E9-9CFA-DAEAF69C7D3A}"/>
              </a:ext>
            </a:extLst>
          </p:cNvPr>
          <p:cNvSpPr txBox="1"/>
          <p:nvPr/>
        </p:nvSpPr>
        <p:spPr>
          <a:xfrm>
            <a:off x="4256934" y="3572830"/>
            <a:ext cx="4617677" cy="1692771"/>
          </a:xfrm>
          <a:prstGeom prst="rect">
            <a:avLst/>
          </a:prstGeom>
          <a:noFill/>
        </p:spPr>
        <p:txBody>
          <a:bodyPr wrap="square" rtlCol="0">
            <a:spAutoFit/>
          </a:bodyPr>
          <a:lstStyle/>
          <a:p>
            <a:pPr algn="ctr"/>
            <a:r>
              <a:rPr lang="fi-FI" sz="2400" b="1" dirty="0">
                <a:solidFill>
                  <a:srgbClr val="C00000"/>
                </a:solidFill>
              </a:rPr>
              <a:t>=</a:t>
            </a:r>
          </a:p>
          <a:p>
            <a:pPr algn="ctr"/>
            <a:r>
              <a:rPr lang="fi-FI" sz="2800" b="1" dirty="0">
                <a:solidFill>
                  <a:srgbClr val="C00000"/>
                </a:solidFill>
              </a:rPr>
              <a:t>586 032 NEW Non-Fossil Fuel Power Stations </a:t>
            </a:r>
          </a:p>
          <a:p>
            <a:pPr algn="ctr"/>
            <a:endParaRPr lang="fi-FI" sz="2400" dirty="0"/>
          </a:p>
        </p:txBody>
      </p:sp>
      <p:grpSp>
        <p:nvGrpSpPr>
          <p:cNvPr id="4" name="Group 3">
            <a:extLst>
              <a:ext uri="{FF2B5EF4-FFF2-40B4-BE49-F238E27FC236}">
                <a16:creationId xmlns:a16="http://schemas.microsoft.com/office/drawing/2014/main" id="{97DD381B-699C-4E19-9C4B-3372B658F832}"/>
              </a:ext>
            </a:extLst>
          </p:cNvPr>
          <p:cNvGrpSpPr/>
          <p:nvPr/>
        </p:nvGrpSpPr>
        <p:grpSpPr>
          <a:xfrm>
            <a:off x="313452" y="2175018"/>
            <a:ext cx="3503780" cy="2244197"/>
            <a:chOff x="313368" y="1708023"/>
            <a:chExt cx="3503780" cy="2244197"/>
          </a:xfrm>
        </p:grpSpPr>
        <p:sp>
          <p:nvSpPr>
            <p:cNvPr id="49" name="TextBox 48">
              <a:extLst>
                <a:ext uri="{FF2B5EF4-FFF2-40B4-BE49-F238E27FC236}">
                  <a16:creationId xmlns:a16="http://schemas.microsoft.com/office/drawing/2014/main" id="{B113660B-5962-4B64-9182-43B3016FCDAB}"/>
                </a:ext>
              </a:extLst>
            </p:cNvPr>
            <p:cNvSpPr txBox="1"/>
            <p:nvPr/>
          </p:nvSpPr>
          <p:spPr>
            <a:xfrm>
              <a:off x="369316" y="1708023"/>
              <a:ext cx="3395481" cy="523220"/>
            </a:xfrm>
            <a:prstGeom prst="rect">
              <a:avLst/>
            </a:prstGeom>
            <a:noFill/>
          </p:spPr>
          <p:txBody>
            <a:bodyPr wrap="none" rtlCol="0">
              <a:spAutoFit/>
            </a:bodyPr>
            <a:lstStyle/>
            <a:p>
              <a:r>
                <a:rPr lang="fi-FI" sz="2800" dirty="0"/>
                <a:t>EV            4 495.7 TWh</a:t>
              </a:r>
            </a:p>
          </p:txBody>
        </p:sp>
        <p:sp>
          <p:nvSpPr>
            <p:cNvPr id="50" name="TextBox 49">
              <a:extLst>
                <a:ext uri="{FF2B5EF4-FFF2-40B4-BE49-F238E27FC236}">
                  <a16:creationId xmlns:a16="http://schemas.microsoft.com/office/drawing/2014/main" id="{CA8DEE78-38B1-4100-ABEF-04328A071068}"/>
                </a:ext>
              </a:extLst>
            </p:cNvPr>
            <p:cNvSpPr txBox="1"/>
            <p:nvPr/>
          </p:nvSpPr>
          <p:spPr>
            <a:xfrm>
              <a:off x="313368" y="2601765"/>
              <a:ext cx="3503780" cy="523220"/>
            </a:xfrm>
            <a:prstGeom prst="rect">
              <a:avLst/>
            </a:prstGeom>
            <a:noFill/>
          </p:spPr>
          <p:txBody>
            <a:bodyPr wrap="none" rtlCol="0">
              <a:spAutoFit/>
            </a:bodyPr>
            <a:lstStyle/>
            <a:p>
              <a:r>
                <a:rPr lang="fi-FI" sz="2800" dirty="0"/>
                <a:t>Industry 19 958.6 TWh</a:t>
              </a:r>
            </a:p>
          </p:txBody>
        </p:sp>
        <p:sp>
          <p:nvSpPr>
            <p:cNvPr id="51" name="TextBox 50">
              <a:extLst>
                <a:ext uri="{FF2B5EF4-FFF2-40B4-BE49-F238E27FC236}">
                  <a16:creationId xmlns:a16="http://schemas.microsoft.com/office/drawing/2014/main" id="{C48AD0D5-F5DC-4F8E-BF64-E37A54484DA9}"/>
                </a:ext>
              </a:extLst>
            </p:cNvPr>
            <p:cNvSpPr txBox="1"/>
            <p:nvPr/>
          </p:nvSpPr>
          <p:spPr>
            <a:xfrm>
              <a:off x="313452" y="3429000"/>
              <a:ext cx="3464411" cy="523220"/>
            </a:xfrm>
            <a:prstGeom prst="rect">
              <a:avLst/>
            </a:prstGeom>
            <a:noFill/>
          </p:spPr>
          <p:txBody>
            <a:bodyPr wrap="none" rtlCol="0">
              <a:spAutoFit/>
            </a:bodyPr>
            <a:lstStyle/>
            <a:p>
              <a:pPr algn="ctr"/>
              <a:r>
                <a:rPr lang="fi-FI" sz="2800" dirty="0"/>
                <a:t>H</a:t>
              </a:r>
              <a:r>
                <a:rPr lang="fi-FI" sz="2800" baseline="-25000" dirty="0"/>
                <a:t>2</a:t>
              </a:r>
              <a:r>
                <a:rPr lang="fi-FI" sz="2800" dirty="0"/>
                <a:t>           11 553.6 TWh</a:t>
              </a:r>
            </a:p>
          </p:txBody>
        </p:sp>
      </p:grpSp>
      <p:sp>
        <p:nvSpPr>
          <p:cNvPr id="53" name="TextBox 52">
            <a:extLst>
              <a:ext uri="{FF2B5EF4-FFF2-40B4-BE49-F238E27FC236}">
                <a16:creationId xmlns:a16="http://schemas.microsoft.com/office/drawing/2014/main" id="{A03A5786-7A98-44F7-A5EE-6DDC3532BA66}"/>
              </a:ext>
            </a:extLst>
          </p:cNvPr>
          <p:cNvSpPr txBox="1"/>
          <p:nvPr/>
        </p:nvSpPr>
        <p:spPr>
          <a:xfrm>
            <a:off x="4551572" y="1751708"/>
            <a:ext cx="3813479" cy="1815882"/>
          </a:xfrm>
          <a:prstGeom prst="rect">
            <a:avLst/>
          </a:prstGeom>
          <a:noFill/>
        </p:spPr>
        <p:txBody>
          <a:bodyPr wrap="square" rtlCol="0">
            <a:spAutoFit/>
          </a:bodyPr>
          <a:lstStyle/>
          <a:p>
            <a:pPr algn="ctr"/>
            <a:r>
              <a:rPr lang="fi-FI" sz="2800" b="1" dirty="0">
                <a:solidFill>
                  <a:srgbClr val="C00000"/>
                </a:solidFill>
              </a:rPr>
              <a:t>Additional Annual Electrical Power Requires 36 007.9 TWh</a:t>
            </a:r>
          </a:p>
          <a:p>
            <a:pPr algn="ctr"/>
            <a:endParaRPr lang="fi-FI" sz="2800" b="1" dirty="0">
              <a:solidFill>
                <a:srgbClr val="C00000"/>
              </a:solidFill>
            </a:endParaRPr>
          </a:p>
        </p:txBody>
      </p:sp>
      <p:grpSp>
        <p:nvGrpSpPr>
          <p:cNvPr id="7" name="Group 6">
            <a:extLst>
              <a:ext uri="{FF2B5EF4-FFF2-40B4-BE49-F238E27FC236}">
                <a16:creationId xmlns:a16="http://schemas.microsoft.com/office/drawing/2014/main" id="{219238F5-5979-421D-9852-E601BADE4023}"/>
              </a:ext>
            </a:extLst>
          </p:cNvPr>
          <p:cNvGrpSpPr/>
          <p:nvPr/>
        </p:nvGrpSpPr>
        <p:grpSpPr>
          <a:xfrm>
            <a:off x="8739343" y="286074"/>
            <a:ext cx="2726070" cy="5877538"/>
            <a:chOff x="8739343" y="286074"/>
            <a:chExt cx="2726070" cy="5877538"/>
          </a:xfrm>
        </p:grpSpPr>
        <p:grpSp>
          <p:nvGrpSpPr>
            <p:cNvPr id="6" name="Group 5">
              <a:extLst>
                <a:ext uri="{FF2B5EF4-FFF2-40B4-BE49-F238E27FC236}">
                  <a16:creationId xmlns:a16="http://schemas.microsoft.com/office/drawing/2014/main" id="{50026A8A-E9A6-46A2-B252-4D747EF1FB4F}"/>
                </a:ext>
              </a:extLst>
            </p:cNvPr>
            <p:cNvGrpSpPr/>
            <p:nvPr/>
          </p:nvGrpSpPr>
          <p:grpSpPr>
            <a:xfrm>
              <a:off x="9158886" y="2220342"/>
              <a:ext cx="1584890" cy="922723"/>
              <a:chOff x="303181" y="1559354"/>
              <a:chExt cx="1584890" cy="922723"/>
            </a:xfrm>
          </p:grpSpPr>
          <p:sp>
            <p:nvSpPr>
              <p:cNvPr id="8" name="TextBox 7">
                <a:extLst>
                  <a:ext uri="{FF2B5EF4-FFF2-40B4-BE49-F238E27FC236}">
                    <a16:creationId xmlns:a16="http://schemas.microsoft.com/office/drawing/2014/main" id="{F31849FC-360D-489A-A106-E6F5CD108111}"/>
                  </a:ext>
                </a:extLst>
              </p:cNvPr>
              <p:cNvSpPr txBox="1"/>
              <p:nvPr/>
            </p:nvSpPr>
            <p:spPr>
              <a:xfrm>
                <a:off x="524389" y="1598801"/>
                <a:ext cx="1230914" cy="338554"/>
              </a:xfrm>
              <a:prstGeom prst="rect">
                <a:avLst/>
              </a:prstGeom>
              <a:noFill/>
            </p:spPr>
            <p:txBody>
              <a:bodyPr wrap="none" rtlCol="0">
                <a:spAutoFit/>
              </a:bodyPr>
              <a:lstStyle/>
              <a:p>
                <a:r>
                  <a:rPr lang="en-AU" sz="1600" b="1" u="sng" dirty="0"/>
                  <a:t>Wind Power</a:t>
                </a:r>
              </a:p>
            </p:txBody>
          </p:sp>
          <p:sp>
            <p:nvSpPr>
              <p:cNvPr id="9" name="Rectangle 8">
                <a:extLst>
                  <a:ext uri="{FF2B5EF4-FFF2-40B4-BE49-F238E27FC236}">
                    <a16:creationId xmlns:a16="http://schemas.microsoft.com/office/drawing/2014/main" id="{760091AB-1547-4748-A1E9-AD04A708099C}"/>
                  </a:ext>
                </a:extLst>
              </p:cNvPr>
              <p:cNvSpPr/>
              <p:nvPr/>
            </p:nvSpPr>
            <p:spPr>
              <a:xfrm>
                <a:off x="333158" y="1897302"/>
                <a:ext cx="1554913" cy="584775"/>
              </a:xfrm>
              <a:prstGeom prst="rect">
                <a:avLst/>
              </a:prstGeom>
            </p:spPr>
            <p:txBody>
              <a:bodyPr wrap="none">
                <a:spAutoFit/>
              </a:bodyPr>
              <a:lstStyle/>
              <a:p>
                <a:pPr algn="ctr"/>
                <a:r>
                  <a:rPr lang="fi-FI" sz="1600" dirty="0">
                    <a:solidFill>
                      <a:srgbClr val="000000"/>
                    </a:solidFill>
                    <a:latin typeface="Calibri" panose="020F0502020204030204" pitchFamily="34" charset="0"/>
                  </a:rPr>
                  <a:t>13 800.4 TWh</a:t>
                </a:r>
              </a:p>
              <a:p>
                <a:pPr algn="ctr"/>
                <a:r>
                  <a:rPr lang="fi-FI" sz="1600" dirty="0">
                    <a:solidFill>
                      <a:srgbClr val="000000"/>
                    </a:solidFill>
                    <a:latin typeface="Calibri" panose="020F0502020204030204" pitchFamily="34" charset="0"/>
                  </a:rPr>
                  <a:t>169 867 stations</a:t>
                </a:r>
                <a:endParaRPr lang="en-AU" sz="1600" dirty="0"/>
              </a:p>
            </p:txBody>
          </p:sp>
          <p:sp>
            <p:nvSpPr>
              <p:cNvPr id="10" name="Rectangle 9">
                <a:extLst>
                  <a:ext uri="{FF2B5EF4-FFF2-40B4-BE49-F238E27FC236}">
                    <a16:creationId xmlns:a16="http://schemas.microsoft.com/office/drawing/2014/main" id="{2510DF8D-2B7B-4182-9852-363960439A29}"/>
                  </a:ext>
                </a:extLst>
              </p:cNvPr>
              <p:cNvSpPr/>
              <p:nvPr/>
            </p:nvSpPr>
            <p:spPr>
              <a:xfrm>
                <a:off x="303181" y="1559354"/>
                <a:ext cx="1532792" cy="909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grpSp>
          <p:nvGrpSpPr>
            <p:cNvPr id="11" name="Group 10">
              <a:extLst>
                <a:ext uri="{FF2B5EF4-FFF2-40B4-BE49-F238E27FC236}">
                  <a16:creationId xmlns:a16="http://schemas.microsoft.com/office/drawing/2014/main" id="{900E5041-71DE-4CEC-88D6-69A719E72EB1}"/>
                </a:ext>
              </a:extLst>
            </p:cNvPr>
            <p:cNvGrpSpPr/>
            <p:nvPr/>
          </p:nvGrpSpPr>
          <p:grpSpPr>
            <a:xfrm>
              <a:off x="9167200" y="3219831"/>
              <a:ext cx="1615531" cy="873325"/>
              <a:chOff x="313368" y="4053828"/>
              <a:chExt cx="1615531" cy="873325"/>
            </a:xfrm>
          </p:grpSpPr>
          <p:sp>
            <p:nvSpPr>
              <p:cNvPr id="13" name="TextBox 12">
                <a:extLst>
                  <a:ext uri="{FF2B5EF4-FFF2-40B4-BE49-F238E27FC236}">
                    <a16:creationId xmlns:a16="http://schemas.microsoft.com/office/drawing/2014/main" id="{9805C755-E7FA-44F2-B347-C6B5F7A69D9E}"/>
                  </a:ext>
                </a:extLst>
              </p:cNvPr>
              <p:cNvSpPr txBox="1"/>
              <p:nvPr/>
            </p:nvSpPr>
            <p:spPr>
              <a:xfrm>
                <a:off x="669931" y="4063314"/>
                <a:ext cx="1206869" cy="338554"/>
              </a:xfrm>
              <a:prstGeom prst="rect">
                <a:avLst/>
              </a:prstGeom>
              <a:noFill/>
            </p:spPr>
            <p:txBody>
              <a:bodyPr wrap="none" rtlCol="0">
                <a:spAutoFit/>
              </a:bodyPr>
              <a:lstStyle/>
              <a:p>
                <a:r>
                  <a:rPr lang="en-AU" sz="1600" b="1" u="sng" dirty="0"/>
                  <a:t>Solar Power</a:t>
                </a:r>
              </a:p>
            </p:txBody>
          </p:sp>
          <p:sp>
            <p:nvSpPr>
              <p:cNvPr id="14" name="Rectangle 13">
                <a:extLst>
                  <a:ext uri="{FF2B5EF4-FFF2-40B4-BE49-F238E27FC236}">
                    <a16:creationId xmlns:a16="http://schemas.microsoft.com/office/drawing/2014/main" id="{69F997CD-E95F-45EC-BF49-0E42DD321269}"/>
                  </a:ext>
                </a:extLst>
              </p:cNvPr>
              <p:cNvSpPr/>
              <p:nvPr/>
            </p:nvSpPr>
            <p:spPr>
              <a:xfrm>
                <a:off x="373986" y="4342378"/>
                <a:ext cx="1554913" cy="584775"/>
              </a:xfrm>
              <a:prstGeom prst="rect">
                <a:avLst/>
              </a:prstGeom>
            </p:spPr>
            <p:txBody>
              <a:bodyPr wrap="none">
                <a:spAutoFit/>
              </a:bodyPr>
              <a:lstStyle/>
              <a:p>
                <a:pPr algn="ctr"/>
                <a:r>
                  <a:rPr lang="fi-FI" sz="1600" dirty="0">
                    <a:solidFill>
                      <a:srgbClr val="000000"/>
                    </a:solidFill>
                    <a:latin typeface="Calibri" panose="020F0502020204030204" pitchFamily="34" charset="0"/>
                  </a:rPr>
                  <a:t>13 800.4 TWh</a:t>
                </a:r>
              </a:p>
              <a:p>
                <a:pPr algn="ctr"/>
                <a:r>
                  <a:rPr lang="fi-FI" sz="1600" dirty="0">
                    <a:solidFill>
                      <a:srgbClr val="000000"/>
                    </a:solidFill>
                    <a:latin typeface="Calibri" panose="020F0502020204030204" pitchFamily="34" charset="0"/>
                  </a:rPr>
                  <a:t>393 840 stations</a:t>
                </a:r>
                <a:endParaRPr lang="en-AU" sz="1600" dirty="0"/>
              </a:p>
            </p:txBody>
          </p:sp>
          <p:sp>
            <p:nvSpPr>
              <p:cNvPr id="15" name="Rectangle 14">
                <a:extLst>
                  <a:ext uri="{FF2B5EF4-FFF2-40B4-BE49-F238E27FC236}">
                    <a16:creationId xmlns:a16="http://schemas.microsoft.com/office/drawing/2014/main" id="{4E5BD326-7380-4DB4-8D8D-109AF4AF7B26}"/>
                  </a:ext>
                </a:extLst>
              </p:cNvPr>
              <p:cNvSpPr/>
              <p:nvPr/>
            </p:nvSpPr>
            <p:spPr>
              <a:xfrm>
                <a:off x="313368" y="4053828"/>
                <a:ext cx="1532792" cy="854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grpSp>
          <p:nvGrpSpPr>
            <p:cNvPr id="16" name="Group 15">
              <a:extLst>
                <a:ext uri="{FF2B5EF4-FFF2-40B4-BE49-F238E27FC236}">
                  <a16:creationId xmlns:a16="http://schemas.microsoft.com/office/drawing/2014/main" id="{EA7E8570-E08C-411E-B014-353CA4CEADEC}"/>
                </a:ext>
              </a:extLst>
            </p:cNvPr>
            <p:cNvGrpSpPr/>
            <p:nvPr/>
          </p:nvGrpSpPr>
          <p:grpSpPr>
            <a:xfrm>
              <a:off x="9167200" y="1266208"/>
              <a:ext cx="1598238" cy="903052"/>
              <a:chOff x="513031" y="6037483"/>
              <a:chExt cx="1598238" cy="903052"/>
            </a:xfrm>
          </p:grpSpPr>
          <p:sp>
            <p:nvSpPr>
              <p:cNvPr id="18" name="TextBox 17">
                <a:extLst>
                  <a:ext uri="{FF2B5EF4-FFF2-40B4-BE49-F238E27FC236}">
                    <a16:creationId xmlns:a16="http://schemas.microsoft.com/office/drawing/2014/main" id="{1C5BE2DE-73A5-47AB-8869-C0606C45F204}"/>
                  </a:ext>
                </a:extLst>
              </p:cNvPr>
              <p:cNvSpPr txBox="1"/>
              <p:nvPr/>
            </p:nvSpPr>
            <p:spPr>
              <a:xfrm>
                <a:off x="678376" y="6037483"/>
                <a:ext cx="1432893" cy="338554"/>
              </a:xfrm>
              <a:prstGeom prst="rect">
                <a:avLst/>
              </a:prstGeom>
              <a:noFill/>
            </p:spPr>
            <p:txBody>
              <a:bodyPr wrap="none" rtlCol="0">
                <a:spAutoFit/>
              </a:bodyPr>
              <a:lstStyle/>
              <a:p>
                <a:r>
                  <a:rPr lang="en-AU" sz="1600" b="1" u="sng" dirty="0"/>
                  <a:t>Nuclear Power</a:t>
                </a:r>
              </a:p>
            </p:txBody>
          </p:sp>
          <p:sp>
            <p:nvSpPr>
              <p:cNvPr id="19" name="Rectangle 18">
                <a:extLst>
                  <a:ext uri="{FF2B5EF4-FFF2-40B4-BE49-F238E27FC236}">
                    <a16:creationId xmlns:a16="http://schemas.microsoft.com/office/drawing/2014/main" id="{FBC51DD6-7FB3-4C8A-8428-22581F534F8E}"/>
                  </a:ext>
                </a:extLst>
              </p:cNvPr>
              <p:cNvSpPr/>
              <p:nvPr/>
            </p:nvSpPr>
            <p:spPr>
              <a:xfrm>
                <a:off x="753877" y="6355760"/>
                <a:ext cx="1242328" cy="584775"/>
              </a:xfrm>
              <a:prstGeom prst="rect">
                <a:avLst/>
              </a:prstGeom>
            </p:spPr>
            <p:txBody>
              <a:bodyPr wrap="none">
                <a:spAutoFit/>
              </a:bodyPr>
              <a:lstStyle/>
              <a:p>
                <a:pPr algn="ctr"/>
                <a:r>
                  <a:rPr lang="fi-FI" sz="1600" dirty="0"/>
                  <a:t>2 701.4 TWh</a:t>
                </a:r>
              </a:p>
              <a:p>
                <a:pPr algn="ctr"/>
                <a:r>
                  <a:rPr lang="fi-FI" sz="1600" dirty="0"/>
                  <a:t>211  stations</a:t>
                </a:r>
              </a:p>
            </p:txBody>
          </p:sp>
          <p:sp>
            <p:nvSpPr>
              <p:cNvPr id="20" name="Rectangle 19">
                <a:extLst>
                  <a:ext uri="{FF2B5EF4-FFF2-40B4-BE49-F238E27FC236}">
                    <a16:creationId xmlns:a16="http://schemas.microsoft.com/office/drawing/2014/main" id="{3E18A7A5-9603-47AF-A3AC-0867A2CC7AA0}"/>
                  </a:ext>
                </a:extLst>
              </p:cNvPr>
              <p:cNvSpPr/>
              <p:nvPr/>
            </p:nvSpPr>
            <p:spPr>
              <a:xfrm>
                <a:off x="513031" y="6054653"/>
                <a:ext cx="1527868" cy="854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grpSp>
          <p:nvGrpSpPr>
            <p:cNvPr id="21" name="Group 20">
              <a:extLst>
                <a:ext uri="{FF2B5EF4-FFF2-40B4-BE49-F238E27FC236}">
                  <a16:creationId xmlns:a16="http://schemas.microsoft.com/office/drawing/2014/main" id="{885A8F82-9332-4EE6-9491-889EC9F92E7A}"/>
                </a:ext>
              </a:extLst>
            </p:cNvPr>
            <p:cNvGrpSpPr/>
            <p:nvPr/>
          </p:nvGrpSpPr>
          <p:grpSpPr>
            <a:xfrm>
              <a:off x="9168562" y="286074"/>
              <a:ext cx="1527868" cy="909697"/>
              <a:chOff x="3679961" y="7715101"/>
              <a:chExt cx="1527868" cy="909697"/>
            </a:xfrm>
          </p:grpSpPr>
          <p:sp>
            <p:nvSpPr>
              <p:cNvPr id="22" name="Rectangle 21">
                <a:extLst>
                  <a:ext uri="{FF2B5EF4-FFF2-40B4-BE49-F238E27FC236}">
                    <a16:creationId xmlns:a16="http://schemas.microsoft.com/office/drawing/2014/main" id="{8D1C9434-8B65-4C3D-AFD8-0681F229E910}"/>
                  </a:ext>
                </a:extLst>
              </p:cNvPr>
              <p:cNvSpPr/>
              <p:nvPr/>
            </p:nvSpPr>
            <p:spPr>
              <a:xfrm>
                <a:off x="3801088" y="8006591"/>
                <a:ext cx="1393010" cy="584775"/>
              </a:xfrm>
              <a:prstGeom prst="rect">
                <a:avLst/>
              </a:prstGeom>
            </p:spPr>
            <p:txBody>
              <a:bodyPr wrap="none">
                <a:spAutoFit/>
              </a:bodyPr>
              <a:lstStyle/>
              <a:p>
                <a:pPr algn="ctr"/>
                <a:r>
                  <a:rPr lang="fi-FI" sz="1600" dirty="0">
                    <a:solidFill>
                      <a:srgbClr val="000000"/>
                    </a:solidFill>
                    <a:latin typeface="Calibri" panose="020F0502020204030204" pitchFamily="34" charset="0"/>
                  </a:rPr>
                  <a:t>4 809.6 TWh</a:t>
                </a:r>
                <a:endParaRPr lang="en-AU" sz="1600" dirty="0"/>
              </a:p>
              <a:p>
                <a:pPr algn="ctr"/>
                <a:r>
                  <a:rPr lang="fi-FI" sz="1600" dirty="0">
                    <a:solidFill>
                      <a:srgbClr val="000000"/>
                    </a:solidFill>
                    <a:latin typeface="Calibri" panose="020F0502020204030204" pitchFamily="34" charset="0"/>
                  </a:rPr>
                  <a:t>3 628 stations</a:t>
                </a:r>
                <a:r>
                  <a:rPr lang="fi-FI" sz="1600" dirty="0"/>
                  <a:t> </a:t>
                </a:r>
                <a:endParaRPr lang="en-AU" sz="1600" dirty="0"/>
              </a:p>
            </p:txBody>
          </p:sp>
          <p:sp>
            <p:nvSpPr>
              <p:cNvPr id="23" name="TextBox 22">
                <a:extLst>
                  <a:ext uri="{FF2B5EF4-FFF2-40B4-BE49-F238E27FC236}">
                    <a16:creationId xmlns:a16="http://schemas.microsoft.com/office/drawing/2014/main" id="{828A6242-9254-4C18-8BAF-B9B5A6792E43}"/>
                  </a:ext>
                </a:extLst>
              </p:cNvPr>
              <p:cNvSpPr txBox="1"/>
              <p:nvPr/>
            </p:nvSpPr>
            <p:spPr>
              <a:xfrm>
                <a:off x="3875966" y="7726556"/>
                <a:ext cx="1291829" cy="338554"/>
              </a:xfrm>
              <a:prstGeom prst="rect">
                <a:avLst/>
              </a:prstGeom>
              <a:noFill/>
            </p:spPr>
            <p:txBody>
              <a:bodyPr wrap="none" rtlCol="0">
                <a:spAutoFit/>
              </a:bodyPr>
              <a:lstStyle/>
              <a:p>
                <a:r>
                  <a:rPr lang="en-AU" sz="1600" b="1" u="sng" dirty="0"/>
                  <a:t>Hydro Power</a:t>
                </a:r>
              </a:p>
            </p:txBody>
          </p:sp>
          <p:sp>
            <p:nvSpPr>
              <p:cNvPr id="25" name="Rectangle 24">
                <a:extLst>
                  <a:ext uri="{FF2B5EF4-FFF2-40B4-BE49-F238E27FC236}">
                    <a16:creationId xmlns:a16="http://schemas.microsoft.com/office/drawing/2014/main" id="{E1EA5929-67F9-4C37-B304-0B8CB754C498}"/>
                  </a:ext>
                </a:extLst>
              </p:cNvPr>
              <p:cNvSpPr/>
              <p:nvPr/>
            </p:nvSpPr>
            <p:spPr>
              <a:xfrm>
                <a:off x="3679961" y="7715101"/>
                <a:ext cx="1527868" cy="909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grpSp>
          <p:nvGrpSpPr>
            <p:cNvPr id="26" name="Group 25">
              <a:extLst>
                <a:ext uri="{FF2B5EF4-FFF2-40B4-BE49-F238E27FC236}">
                  <a16:creationId xmlns:a16="http://schemas.microsoft.com/office/drawing/2014/main" id="{59CC9F48-15E9-49B0-9E2D-7820E8204070}"/>
                </a:ext>
              </a:extLst>
            </p:cNvPr>
            <p:cNvGrpSpPr/>
            <p:nvPr/>
          </p:nvGrpSpPr>
          <p:grpSpPr>
            <a:xfrm>
              <a:off x="9104377" y="4104619"/>
              <a:ext cx="1814920" cy="1077218"/>
              <a:chOff x="683597" y="8295350"/>
              <a:chExt cx="1646052" cy="780015"/>
            </a:xfrm>
          </p:grpSpPr>
          <p:sp>
            <p:nvSpPr>
              <p:cNvPr id="27" name="TextBox 26">
                <a:extLst>
                  <a:ext uri="{FF2B5EF4-FFF2-40B4-BE49-F238E27FC236}">
                    <a16:creationId xmlns:a16="http://schemas.microsoft.com/office/drawing/2014/main" id="{1C54D200-8AA2-4F73-98B9-189D5EDFE3B0}"/>
                  </a:ext>
                </a:extLst>
              </p:cNvPr>
              <p:cNvSpPr txBox="1"/>
              <p:nvPr/>
            </p:nvSpPr>
            <p:spPr>
              <a:xfrm>
                <a:off x="683597" y="8295350"/>
                <a:ext cx="1646052" cy="780015"/>
              </a:xfrm>
              <a:prstGeom prst="rect">
                <a:avLst/>
              </a:prstGeom>
              <a:noFill/>
            </p:spPr>
            <p:txBody>
              <a:bodyPr wrap="none" rtlCol="0">
                <a:spAutoFit/>
              </a:bodyPr>
              <a:lstStyle/>
              <a:p>
                <a:pPr algn="ctr"/>
                <a:r>
                  <a:rPr lang="en-AU" sz="1600" b="1" u="sng" dirty="0"/>
                  <a:t>Other Renewables</a:t>
                </a:r>
              </a:p>
              <a:p>
                <a:pPr algn="ctr"/>
                <a:r>
                  <a:rPr lang="en-AU" sz="1600" dirty="0"/>
                  <a:t>Geothermal &amp; Tidal</a:t>
                </a:r>
              </a:p>
              <a:p>
                <a:pPr algn="ctr"/>
                <a:r>
                  <a:rPr lang="en-AU" sz="1600" dirty="0"/>
                  <a:t>266.7 TWh</a:t>
                </a:r>
              </a:p>
              <a:p>
                <a:pPr algn="ctr"/>
                <a:r>
                  <a:rPr lang="en-AU" sz="1600" dirty="0"/>
                  <a:t>442 stations</a:t>
                </a:r>
              </a:p>
            </p:txBody>
          </p:sp>
          <p:sp>
            <p:nvSpPr>
              <p:cNvPr id="28" name="Rectangle 27">
                <a:extLst>
                  <a:ext uri="{FF2B5EF4-FFF2-40B4-BE49-F238E27FC236}">
                    <a16:creationId xmlns:a16="http://schemas.microsoft.com/office/drawing/2014/main" id="{D97DC30A-D149-4487-B436-BDBD6272D6B5}"/>
                  </a:ext>
                </a:extLst>
              </p:cNvPr>
              <p:cNvSpPr/>
              <p:nvPr/>
            </p:nvSpPr>
            <p:spPr>
              <a:xfrm>
                <a:off x="736223" y="8334698"/>
                <a:ext cx="1532792" cy="711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grpSp>
          <p:nvGrpSpPr>
            <p:cNvPr id="29" name="Group 28">
              <a:extLst>
                <a:ext uri="{FF2B5EF4-FFF2-40B4-BE49-F238E27FC236}">
                  <a16:creationId xmlns:a16="http://schemas.microsoft.com/office/drawing/2014/main" id="{DD68B045-56ED-41AF-BA57-2F17F1702A02}"/>
                </a:ext>
              </a:extLst>
            </p:cNvPr>
            <p:cNvGrpSpPr/>
            <p:nvPr/>
          </p:nvGrpSpPr>
          <p:grpSpPr>
            <a:xfrm>
              <a:off x="9176592" y="5222818"/>
              <a:ext cx="2288821" cy="940794"/>
              <a:chOff x="447577" y="4053828"/>
              <a:chExt cx="1812740" cy="721844"/>
            </a:xfrm>
          </p:grpSpPr>
          <p:sp>
            <p:nvSpPr>
              <p:cNvPr id="30" name="TextBox 29">
                <a:extLst>
                  <a:ext uri="{FF2B5EF4-FFF2-40B4-BE49-F238E27FC236}">
                    <a16:creationId xmlns:a16="http://schemas.microsoft.com/office/drawing/2014/main" id="{2ED688F9-EE1E-4CB9-802E-9A726EB22D5B}"/>
                  </a:ext>
                </a:extLst>
              </p:cNvPr>
              <p:cNvSpPr txBox="1"/>
              <p:nvPr/>
            </p:nvSpPr>
            <p:spPr>
              <a:xfrm>
                <a:off x="447577" y="4056194"/>
                <a:ext cx="1812740" cy="338554"/>
              </a:xfrm>
              <a:prstGeom prst="rect">
                <a:avLst/>
              </a:prstGeom>
              <a:noFill/>
            </p:spPr>
            <p:txBody>
              <a:bodyPr wrap="none" rtlCol="0">
                <a:spAutoFit/>
              </a:bodyPr>
              <a:lstStyle/>
              <a:p>
                <a:r>
                  <a:rPr lang="en-AU" sz="1600" b="1" u="sng" dirty="0"/>
                  <a:t>Biowaste to Energy</a:t>
                </a:r>
              </a:p>
            </p:txBody>
          </p:sp>
          <p:sp>
            <p:nvSpPr>
              <p:cNvPr id="31" name="Rectangle 30">
                <a:extLst>
                  <a:ext uri="{FF2B5EF4-FFF2-40B4-BE49-F238E27FC236}">
                    <a16:creationId xmlns:a16="http://schemas.microsoft.com/office/drawing/2014/main" id="{9E20C54C-849B-4F3E-81D2-D1288E398FB4}"/>
                  </a:ext>
                </a:extLst>
              </p:cNvPr>
              <p:cNvSpPr/>
              <p:nvPr/>
            </p:nvSpPr>
            <p:spPr>
              <a:xfrm>
                <a:off x="516104" y="4320439"/>
                <a:ext cx="1148965" cy="448681"/>
              </a:xfrm>
              <a:prstGeom prst="rect">
                <a:avLst/>
              </a:prstGeom>
            </p:spPr>
            <p:txBody>
              <a:bodyPr wrap="none">
                <a:spAutoFit/>
              </a:bodyPr>
              <a:lstStyle/>
              <a:p>
                <a:pPr algn="ctr"/>
                <a:r>
                  <a:rPr lang="fi-FI" sz="1600" dirty="0">
                    <a:solidFill>
                      <a:srgbClr val="000000"/>
                    </a:solidFill>
                    <a:latin typeface="Calibri" panose="020F0502020204030204" pitchFamily="34" charset="0"/>
                  </a:rPr>
                  <a:t>624.0 TWh</a:t>
                </a:r>
              </a:p>
              <a:p>
                <a:pPr algn="ctr"/>
                <a:r>
                  <a:rPr lang="fi-FI" sz="1600" dirty="0">
                    <a:solidFill>
                      <a:srgbClr val="000000"/>
                    </a:solidFill>
                    <a:latin typeface="Calibri" panose="020F0502020204030204" pitchFamily="34" charset="0"/>
                  </a:rPr>
                  <a:t>18 044 stations</a:t>
                </a:r>
                <a:endParaRPr lang="en-AU" sz="1600" dirty="0"/>
              </a:p>
            </p:txBody>
          </p:sp>
          <p:sp>
            <p:nvSpPr>
              <p:cNvPr id="32" name="Rectangle 31">
                <a:extLst>
                  <a:ext uri="{FF2B5EF4-FFF2-40B4-BE49-F238E27FC236}">
                    <a16:creationId xmlns:a16="http://schemas.microsoft.com/office/drawing/2014/main" id="{D74A0CC4-4280-470B-9922-FA326DC1136D}"/>
                  </a:ext>
                </a:extLst>
              </p:cNvPr>
              <p:cNvSpPr/>
              <p:nvPr/>
            </p:nvSpPr>
            <p:spPr>
              <a:xfrm>
                <a:off x="447577" y="4053828"/>
                <a:ext cx="1398583" cy="721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sp>
          <p:nvSpPr>
            <p:cNvPr id="55" name="Left Brace 54">
              <a:extLst>
                <a:ext uri="{FF2B5EF4-FFF2-40B4-BE49-F238E27FC236}">
                  <a16:creationId xmlns:a16="http://schemas.microsoft.com/office/drawing/2014/main" id="{DC7F7B7C-54BE-4A33-B6E9-DA382B435ABF}"/>
                </a:ext>
              </a:extLst>
            </p:cNvPr>
            <p:cNvSpPr/>
            <p:nvPr/>
          </p:nvSpPr>
          <p:spPr>
            <a:xfrm rot="10800000">
              <a:off x="8739343" y="1751706"/>
              <a:ext cx="196600" cy="3296255"/>
            </a:xfrm>
            <a:prstGeom prst="leftBrace">
              <a:avLst>
                <a:gd name="adj1" fmla="val 74522"/>
                <a:gd name="adj2" fmla="val 51321"/>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56" name="Left Brace 55">
            <a:extLst>
              <a:ext uri="{FF2B5EF4-FFF2-40B4-BE49-F238E27FC236}">
                <a16:creationId xmlns:a16="http://schemas.microsoft.com/office/drawing/2014/main" id="{1E4BFE8F-E848-4A00-AA33-D17E1DC30AE7}"/>
              </a:ext>
            </a:extLst>
          </p:cNvPr>
          <p:cNvSpPr/>
          <p:nvPr/>
        </p:nvSpPr>
        <p:spPr>
          <a:xfrm rot="10800000">
            <a:off x="3751737" y="1590463"/>
            <a:ext cx="279601" cy="3457499"/>
          </a:xfrm>
          <a:prstGeom prst="leftBrace">
            <a:avLst>
              <a:gd name="adj1" fmla="val 74522"/>
              <a:gd name="adj2" fmla="val 4824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5" name="Group 4">
            <a:extLst>
              <a:ext uri="{FF2B5EF4-FFF2-40B4-BE49-F238E27FC236}">
                <a16:creationId xmlns:a16="http://schemas.microsoft.com/office/drawing/2014/main" id="{DAC86724-D3C1-4662-815F-C270CAAF44EE}"/>
              </a:ext>
            </a:extLst>
          </p:cNvPr>
          <p:cNvGrpSpPr/>
          <p:nvPr/>
        </p:nvGrpSpPr>
        <p:grpSpPr>
          <a:xfrm>
            <a:off x="10813141" y="894567"/>
            <a:ext cx="857529" cy="4496998"/>
            <a:chOff x="10813141" y="894567"/>
            <a:chExt cx="857529" cy="4496998"/>
          </a:xfrm>
        </p:grpSpPr>
        <p:sp>
          <p:nvSpPr>
            <p:cNvPr id="33" name="TextBox 32">
              <a:extLst>
                <a:ext uri="{FF2B5EF4-FFF2-40B4-BE49-F238E27FC236}">
                  <a16:creationId xmlns:a16="http://schemas.microsoft.com/office/drawing/2014/main" id="{7E024F62-72B3-4A6F-A100-98AC49208C48}"/>
                </a:ext>
              </a:extLst>
            </p:cNvPr>
            <p:cNvSpPr txBox="1"/>
            <p:nvPr/>
          </p:nvSpPr>
          <p:spPr>
            <a:xfrm rot="5400000">
              <a:off x="9191339" y="2912233"/>
              <a:ext cx="4496998" cy="461665"/>
            </a:xfrm>
            <a:prstGeom prst="rect">
              <a:avLst/>
            </a:prstGeom>
            <a:noFill/>
          </p:spPr>
          <p:txBody>
            <a:bodyPr wrap="square" rtlCol="0">
              <a:spAutoFit/>
            </a:bodyPr>
            <a:lstStyle/>
            <a:p>
              <a:pPr algn="ctr"/>
              <a:r>
                <a:rPr lang="fi-FI" sz="2400" dirty="0"/>
                <a:t>Power storage buffer 548.9 TWh</a:t>
              </a:r>
              <a:endParaRPr lang="en-AU" sz="2400" dirty="0"/>
            </a:p>
          </p:txBody>
        </p:sp>
        <p:sp>
          <p:nvSpPr>
            <p:cNvPr id="40" name="Left Brace 39">
              <a:extLst>
                <a:ext uri="{FF2B5EF4-FFF2-40B4-BE49-F238E27FC236}">
                  <a16:creationId xmlns:a16="http://schemas.microsoft.com/office/drawing/2014/main" id="{F20EBF28-A707-4BD7-B481-A1782D2079F5}"/>
                </a:ext>
              </a:extLst>
            </p:cNvPr>
            <p:cNvSpPr/>
            <p:nvPr/>
          </p:nvSpPr>
          <p:spPr>
            <a:xfrm rot="10800000">
              <a:off x="10813141" y="2200852"/>
              <a:ext cx="259807" cy="1892304"/>
            </a:xfrm>
            <a:prstGeom prst="leftBrace">
              <a:avLst>
                <a:gd name="adj1" fmla="val 74522"/>
                <a:gd name="adj2" fmla="val 51321"/>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35" name="Group 34">
            <a:extLst>
              <a:ext uri="{FF2B5EF4-FFF2-40B4-BE49-F238E27FC236}">
                <a16:creationId xmlns:a16="http://schemas.microsoft.com/office/drawing/2014/main" id="{9D23CEDA-FD88-46C5-882C-D9DAE3055173}"/>
              </a:ext>
            </a:extLst>
          </p:cNvPr>
          <p:cNvGrpSpPr/>
          <p:nvPr/>
        </p:nvGrpSpPr>
        <p:grpSpPr>
          <a:xfrm>
            <a:off x="2880926" y="5047962"/>
            <a:ext cx="4021898" cy="1625172"/>
            <a:chOff x="2880926" y="5047962"/>
            <a:chExt cx="4021898" cy="1625172"/>
          </a:xfrm>
        </p:grpSpPr>
        <p:sp>
          <p:nvSpPr>
            <p:cNvPr id="42" name="TextBox 41">
              <a:extLst>
                <a:ext uri="{FF2B5EF4-FFF2-40B4-BE49-F238E27FC236}">
                  <a16:creationId xmlns:a16="http://schemas.microsoft.com/office/drawing/2014/main" id="{C6B7CA1D-0405-4F72-9997-BB8B152FB97E}"/>
                </a:ext>
              </a:extLst>
            </p:cNvPr>
            <p:cNvSpPr txBox="1"/>
            <p:nvPr/>
          </p:nvSpPr>
          <p:spPr>
            <a:xfrm>
              <a:off x="2880926" y="5842137"/>
              <a:ext cx="4021898" cy="830997"/>
            </a:xfrm>
            <a:prstGeom prst="rect">
              <a:avLst/>
            </a:prstGeom>
            <a:noFill/>
          </p:spPr>
          <p:txBody>
            <a:bodyPr wrap="square" rtlCol="0">
              <a:spAutoFit/>
            </a:bodyPr>
            <a:lstStyle/>
            <a:p>
              <a:pPr algn="ctr"/>
              <a:r>
                <a:rPr lang="fi-FI" sz="2400" dirty="0"/>
                <a:t>Power plant fleet in 2018 was 46 423 stations</a:t>
              </a:r>
              <a:endParaRPr lang="fi-FI" sz="2000" dirty="0"/>
            </a:p>
          </p:txBody>
        </p:sp>
        <p:cxnSp>
          <p:nvCxnSpPr>
            <p:cNvPr id="17" name="Straight Arrow Connector 16">
              <a:extLst>
                <a:ext uri="{FF2B5EF4-FFF2-40B4-BE49-F238E27FC236}">
                  <a16:creationId xmlns:a16="http://schemas.microsoft.com/office/drawing/2014/main" id="{366EC1FA-7C59-4950-B166-B3FCA157E79D}"/>
                </a:ext>
              </a:extLst>
            </p:cNvPr>
            <p:cNvCxnSpPr>
              <a:cxnSpLocks/>
              <a:stCxn id="42" idx="0"/>
            </p:cNvCxnSpPr>
            <p:nvPr/>
          </p:nvCxnSpPr>
          <p:spPr>
            <a:xfrm flipV="1">
              <a:off x="4891875" y="5047962"/>
              <a:ext cx="481882" cy="794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554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222DF-4D7E-4E22-A138-638BC6852F8F}"/>
              </a:ext>
            </a:extLst>
          </p:cNvPr>
          <p:cNvSpPr>
            <a:spLocks noGrp="1"/>
          </p:cNvSpPr>
          <p:nvPr>
            <p:ph type="dt" sz="half" idx="10"/>
          </p:nvPr>
        </p:nvSpPr>
        <p:spPr/>
        <p:txBody>
          <a:bodyPr/>
          <a:lstStyle/>
          <a:p>
            <a:fld id="{E9776C7F-F561-4FD4-96A0-6759DE360566}" type="datetime1">
              <a:rPr lang="fi-FI" smtClean="0"/>
              <a:pPr/>
              <a:t>20.9.2022</a:t>
            </a:fld>
            <a:endParaRPr lang="fi-FI"/>
          </a:p>
        </p:txBody>
      </p:sp>
      <p:sp>
        <p:nvSpPr>
          <p:cNvPr id="3" name="Slide Number Placeholder 2">
            <a:extLst>
              <a:ext uri="{FF2B5EF4-FFF2-40B4-BE49-F238E27FC236}">
                <a16:creationId xmlns:a16="http://schemas.microsoft.com/office/drawing/2014/main" id="{7C5A9058-2D63-4BAE-83E6-65EF4935A270}"/>
              </a:ext>
            </a:extLst>
          </p:cNvPr>
          <p:cNvSpPr>
            <a:spLocks noGrp="1"/>
          </p:cNvSpPr>
          <p:nvPr>
            <p:ph type="sldNum" sz="quarter" idx="12"/>
          </p:nvPr>
        </p:nvSpPr>
        <p:spPr/>
        <p:txBody>
          <a:bodyPr/>
          <a:lstStyle/>
          <a:p>
            <a:fld id="{F0753730-CA77-CA4E-8879-34FB69C671E1}" type="slidenum">
              <a:rPr lang="fi-FI" smtClean="0"/>
              <a:pPr/>
              <a:t>9</a:t>
            </a:fld>
            <a:endParaRPr lang="fi-FI"/>
          </a:p>
        </p:txBody>
      </p:sp>
      <p:pic>
        <p:nvPicPr>
          <p:cNvPr id="4" name="Picture 3">
            <a:extLst>
              <a:ext uri="{FF2B5EF4-FFF2-40B4-BE49-F238E27FC236}">
                <a16:creationId xmlns:a16="http://schemas.microsoft.com/office/drawing/2014/main" id="{627BE83B-6CD6-4675-91C7-D529C9C3628E}"/>
              </a:ext>
            </a:extLst>
          </p:cNvPr>
          <p:cNvPicPr/>
          <p:nvPr/>
        </p:nvPicPr>
        <p:blipFill rotWithShape="1">
          <a:blip r:embed="rId2"/>
          <a:srcRect t="8749"/>
          <a:stretch/>
        </p:blipFill>
        <p:spPr bwMode="auto">
          <a:xfrm>
            <a:off x="2093118" y="365126"/>
            <a:ext cx="7718108" cy="5507354"/>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71D8741-538B-4BA8-A87F-3855D44D303D}"/>
              </a:ext>
            </a:extLst>
          </p:cNvPr>
          <p:cNvSpPr txBox="1"/>
          <p:nvPr/>
        </p:nvSpPr>
        <p:spPr>
          <a:xfrm>
            <a:off x="1989772" y="6039901"/>
            <a:ext cx="7924800" cy="584775"/>
          </a:xfrm>
          <a:prstGeom prst="rect">
            <a:avLst/>
          </a:prstGeom>
          <a:noFill/>
        </p:spPr>
        <p:txBody>
          <a:bodyPr wrap="square">
            <a:spAutoFit/>
          </a:bodyPr>
          <a:lstStyle/>
          <a:p>
            <a:pPr algn="ctr">
              <a:spcAft>
                <a:spcPts val="1000"/>
              </a:spcAft>
            </a:pPr>
            <a:r>
              <a:rPr lang="en-US" sz="1600" dirty="0">
                <a:effectLst/>
                <a:latin typeface="Calibri" panose="020F0502020204030204" pitchFamily="34" charset="0"/>
                <a:ea typeface="Calibri" panose="020F0502020204030204" pitchFamily="34" charset="0"/>
                <a:cs typeface="Calibri" panose="020F0502020204030204" pitchFamily="34" charset="0"/>
              </a:rPr>
              <a:t>Global total power generation and the installed capacity of power generation sources in 1.5°C Scenario in 2018, 2030 and 2050 (Source: IRENA 2022)</a:t>
            </a:r>
            <a:endParaRPr lang="en-FI"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4203971"/>
      </p:ext>
    </p:extLst>
  </p:cSld>
  <p:clrMapOvr>
    <a:masterClrMapping/>
  </p:clrMapOvr>
</p:sld>
</file>

<file path=ppt/theme/theme1.xml><?xml version="1.0" encoding="utf-8"?>
<a:theme xmlns:a="http://schemas.openxmlformats.org/drawingml/2006/main" name="GTK">
  <a:themeElements>
    <a:clrScheme name="GTK1">
      <a:dk1>
        <a:sysClr val="windowText" lastClr="000000"/>
      </a:dk1>
      <a:lt1>
        <a:sysClr val="window" lastClr="FFFFFF"/>
      </a:lt1>
      <a:dk2>
        <a:srgbClr val="636569"/>
      </a:dk2>
      <a:lt2>
        <a:srgbClr val="E7E6E6"/>
      </a:lt2>
      <a:accent1>
        <a:srgbClr val="636569"/>
      </a:accent1>
      <a:accent2>
        <a:srgbClr val="C5D9E7"/>
      </a:accent2>
      <a:accent3>
        <a:srgbClr val="85AF9A"/>
      </a:accent3>
      <a:accent4>
        <a:srgbClr val="36B0C9"/>
      </a:accent4>
      <a:accent5>
        <a:srgbClr val="000000"/>
      </a:accent5>
      <a:accent6>
        <a:srgbClr val="FF595A"/>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K-pptpohja_2019" id="{7B0AF541-E100-4C93-A996-E74D462DDE7F}" vid="{5D67FA4F-F3A0-4349-8C17-DB74C958BFA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42037858342012</Template>
  <TotalTime>0</TotalTime>
  <Words>1910</Words>
  <Application>Microsoft Office PowerPoint</Application>
  <PresentationFormat>Widescreen</PresentationFormat>
  <Paragraphs>293</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-apple-system</vt:lpstr>
      <vt:lpstr>Arial</vt:lpstr>
      <vt:lpstr>Calibri</vt:lpstr>
      <vt:lpstr>YouTube Sans</vt:lpstr>
      <vt:lpstr>GTK</vt:lpstr>
      <vt:lpstr>Assessment of the Extra Capacity Required of Alternative Energy Electrical Power Systems to Completely Replace Fossil Fuels</vt:lpstr>
      <vt:lpstr>The industry changed in 2005</vt:lpstr>
      <vt:lpstr>Summary</vt:lpstr>
      <vt:lpstr>What would it take to replace the existing fossil fuel system?</vt:lpstr>
      <vt:lpstr>Baseline calculation</vt:lpstr>
      <vt:lpstr>PowerPoint Presentation</vt:lpstr>
      <vt:lpstr>PowerPoint Presentation</vt:lpstr>
      <vt:lpstr>PowerPoint Presentation</vt:lpstr>
      <vt:lpstr>PowerPoint Presentation</vt:lpstr>
      <vt:lpstr>To deliver 1000 TWh of power to the grid over 1 year…</vt:lpstr>
      <vt:lpstr>PowerPoint Presentation</vt:lpstr>
      <vt:lpstr>New energy split </vt:lpstr>
      <vt:lpstr>Gas and hydro are the existing buffer</vt:lpstr>
      <vt:lpstr>PowerPoint Presentation</vt:lpstr>
      <vt:lpstr>Wind is highly variable</vt:lpstr>
      <vt:lpstr>Power supply &amp; demand</vt:lpstr>
      <vt:lpstr>Projected New energy split for 2050 </vt:lpstr>
      <vt:lpstr>Number of technology units</vt:lpstr>
      <vt:lpstr>PowerPoint Presentation</vt:lpstr>
      <vt:lpstr>PowerPoint Presentation</vt:lpstr>
      <vt:lpstr>Metal produced in 2019</vt:lpstr>
      <vt:lpstr>Metal in 2022 global reserves</vt:lpstr>
      <vt:lpstr>PowerPoint Presentation</vt:lpstr>
      <vt:lpstr>Conclusions</vt:lpstr>
      <vt:lpstr>PowerPoint Presentation</vt:lpstr>
      <vt:lpstr>Metal Needed</vt:lpstr>
      <vt:lpstr>Stewardship of Planet Earth</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2019-08-26T05:44:02Z</dcterms:created>
  <dcterms:modified xsi:type="dcterms:W3CDTF">2022-09-20T19:23:18Z</dcterms:modified>
</cp:coreProperties>
</file>