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62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60921-0945-4D21-91AF-C2977FF65F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225952-88F1-4EE9-ABA9-F11B15BE7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CCC296-7384-4196-B10A-9186EB35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pPr/>
              <a:t>3/16/2021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3B0FB6-226D-4A56-8F51-C23A37581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3E802-0087-4A88-B9F3-B27074E51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05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8C8AB-18B3-4ABB-AF25-FA92B8C7F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218D1E-91B1-4140-A3EA-6B47C56DE9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A0F89-DF94-4119-B118-AF43CA350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87795-55A4-4008-9FE8-8CDABB3B0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879DE-8748-42E8-84FA-9F27B601C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472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A9F2DE8-553D-4336-9435-E72E3D74CE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DA1EFC-DC85-4D0C-8805-D80FC18B9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0F78A-D982-40A2-8B4E-E1D6DAFC5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13B12-3D2C-4708-A2BB-F007E7166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2AD0D-D61D-4010-877B-1D61B0BBF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73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52553-C367-47C5-9C45-809E9816E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E630A-1A90-41F1-927A-5E786784F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DAF00-3109-4875-A0D5-2D6D22F5F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117AB-7A0D-4E39-8185-FB313A3E4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6FC8B-FBA6-4B6E-8844-8C5360474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202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064D4-FB83-4E32-884F-60A568EDB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96B00-14D3-4F30-BF2D-500F8F2A06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637F-BB97-4606-9F71-1F76426E9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95E08-74A1-4F84-AEE8-312215C30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5E056-CD53-4E4C-9C7D-179F53A33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479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5CE7A-C0D9-4D3B-84BB-416BBABB5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A13CA-735A-4229-80F4-98462DCE42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B237EC-A62F-45BB-8CA7-D6C71FEBD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15C611-48C4-47D4-B39B-F4B1FEFE9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C0549-3144-420F-85A9-9EE6F887E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FFB0F2-EB53-47B2-9ACF-492E26F14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07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373D1-86FC-402B-9DFB-8AE983BEA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A40565-1925-4698-8609-96F518D27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B6558A-EA83-409B-87F7-A068A16DA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B79EA8-D3BB-4B48-B1CE-E847E93A82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6EEDC1-927A-41BB-912D-345A3F1541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43FCC7-5C5E-46EB-900A-ECBBB8886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305FB6-20A7-4F06-989C-8815B6CB0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21AFD6-C1B8-40D2-9788-B982A0C08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53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E5038-805B-490A-A6C8-6B5A3AF2B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51C64-BF3C-44A2-B91B-A6365C049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F820E7-C217-4AC6-BA5C-2711E081B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D090C4-689D-443F-9A91-3C939AF2B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8D7E41-9A4D-4AFB-BFF2-5949DB73B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05ED1F-8D6E-4AD7-9D40-429E92FAF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DB318B-C9E1-405A-94F6-D365B6AA4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5AC3C-58F9-43E2-A7D3-CEED51819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D146D-DEC2-437A-BD81-F2F37881C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9AEDF9-F68F-4CC3-B038-D7E735D688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F9F8EC-5ED4-4629-8DF4-557D5F8FD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C1A1E-9673-46F5-89FD-FFCC61C3C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2B270-4CB0-4831-B39F-1AC0D950A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234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12961-0AAB-4A55-90D0-CF350C6F1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28220A-E8EE-4C66-A880-518D122EB2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EC972E-DF36-41CC-8485-C9D891796B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87EE9-5E8D-45B4-9AF0-AF32209AC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EC16-EC3E-47DB-8A7E-DB390A3C363D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5C1CE0-5405-4C5A-BAEE-7C330552F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BE7F74-9153-4576-B726-7BCC602C7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EF9D1-8FE4-4A6C-8373-E5034EFA4A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55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50000">
              <a:schemeClr val="accent1">
                <a:lumMod val="45000"/>
                <a:lumOff val="55000"/>
              </a:schemeClr>
            </a:gs>
            <a:gs pos="83000">
              <a:schemeClr val="tx2">
                <a:lumMod val="50000"/>
              </a:schemeClr>
            </a:gs>
            <a:gs pos="100000">
              <a:schemeClr val="tx2">
                <a:lumMod val="2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41A74D-E979-4BD7-9464-ACF04C2CA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953AF0-61A4-4299-8EB8-F83D2A2467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227129-72C6-4B5E-A635-36F91D7069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AFBEEC16-EC3E-47DB-8A7E-DB390A3C363D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69B87-B8EF-4B97-8F9B-825B15AB28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9EA48-BB6D-4406-A363-6B9B55306A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00EF9D1-8FE4-4A6C-8373-E5034EFA4A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0223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890D480-C7A9-4B16-8508-6FDF930540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417" t="34815" r="56417" b="13333"/>
          <a:stretch/>
        </p:blipFill>
        <p:spPr>
          <a:xfrm>
            <a:off x="528320" y="294640"/>
            <a:ext cx="4785360" cy="629652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A0230BF-CD72-4EDC-B7A1-74F5241648B3}"/>
              </a:ext>
            </a:extLst>
          </p:cNvPr>
          <p:cNvSpPr txBox="1"/>
          <p:nvPr/>
        </p:nvSpPr>
        <p:spPr>
          <a:xfrm>
            <a:off x="6664960" y="680720"/>
            <a:ext cx="463296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IMF Forecasts 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Seven years later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4846ED-2841-462B-8CE6-58DC396199F5}"/>
              </a:ext>
            </a:extLst>
          </p:cNvPr>
          <p:cNvSpPr txBox="1"/>
          <p:nvPr/>
        </p:nvSpPr>
        <p:spPr>
          <a:xfrm>
            <a:off x="7284720" y="4267200"/>
            <a:ext cx="368808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solidFill>
                  <a:schemeClr val="bg1"/>
                </a:solidFill>
              </a:rPr>
              <a:t>Francesco Luna</a:t>
            </a:r>
          </a:p>
          <a:p>
            <a:pPr algn="r"/>
            <a:endParaRPr lang="en-US" dirty="0">
              <a:solidFill>
                <a:schemeClr val="bg1"/>
              </a:solidFill>
            </a:endParaRPr>
          </a:p>
          <a:p>
            <a:pPr algn="r"/>
            <a:endParaRPr lang="en-US" dirty="0">
              <a:solidFill>
                <a:schemeClr val="bg1"/>
              </a:solidFill>
            </a:endParaRPr>
          </a:p>
          <a:p>
            <a:pPr algn="r"/>
            <a:r>
              <a:rPr lang="en-US" dirty="0">
                <a:solidFill>
                  <a:schemeClr val="bg1"/>
                </a:solidFill>
              </a:rPr>
              <a:t>Institute for Capacity Development</a:t>
            </a:r>
          </a:p>
          <a:p>
            <a:pPr algn="r"/>
            <a:r>
              <a:rPr lang="en-US" dirty="0">
                <a:solidFill>
                  <a:schemeClr val="bg1"/>
                </a:solidFill>
              </a:rPr>
              <a:t>IMF</a:t>
            </a:r>
          </a:p>
        </p:txBody>
      </p:sp>
    </p:spTree>
    <p:extLst>
      <p:ext uri="{BB962C8B-B14F-4D97-AF65-F5344CB8AC3E}">
        <p14:creationId xmlns:p14="http://schemas.microsoft.com/office/powerpoint/2010/main" val="3747864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3916A-6925-4C97-ADFF-B84FB985F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3915"/>
          </a:xfrm>
        </p:spPr>
        <p:txBody>
          <a:bodyPr/>
          <a:lstStyle/>
          <a:p>
            <a:pPr algn="ctr"/>
            <a:r>
              <a:rPr lang="en-US" dirty="0"/>
              <a:t>Main results of the presentation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137E75-1ECD-4ECF-889A-E281559D4B6B}"/>
              </a:ext>
            </a:extLst>
          </p:cNvPr>
          <p:cNvSpPr txBox="1"/>
          <p:nvPr/>
        </p:nvSpPr>
        <p:spPr>
          <a:xfrm>
            <a:off x="1450428" y="1524000"/>
            <a:ext cx="950135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Inability to forecast recessions and in particular financial crises.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 Different forecasts resemble each other, exhibiting a high degree of collinearity.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IMF-supported program forecasts tend to be more optimistic for large programs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685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FD978-FD9E-422D-A65C-8D15E67C2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400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Focus of the original evaluation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39C0F9-03E8-4E50-BC08-6ED3F83A5EE2}"/>
              </a:ext>
            </a:extLst>
          </p:cNvPr>
          <p:cNvSpPr txBox="1"/>
          <p:nvPr/>
        </p:nvSpPr>
        <p:spPr>
          <a:xfrm>
            <a:off x="1757680" y="1808480"/>
            <a:ext cx="86766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Transparency of process (WEO)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Quality of forecasts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Short term,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Medium term 3-4-5 years ahead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Surveillance and Program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Procedures (linked with quality)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Learning from systematic errors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40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3916A-6925-4C97-ADFF-B84FB985F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3915"/>
          </a:xfrm>
        </p:spPr>
        <p:txBody>
          <a:bodyPr/>
          <a:lstStyle/>
          <a:p>
            <a:pPr algn="ctr"/>
            <a:r>
              <a:rPr lang="en-US" dirty="0"/>
              <a:t>Inability to forecast recessions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137E75-1ECD-4ECF-889A-E281559D4B6B}"/>
              </a:ext>
            </a:extLst>
          </p:cNvPr>
          <p:cNvSpPr txBox="1"/>
          <p:nvPr/>
        </p:nvSpPr>
        <p:spPr>
          <a:xfrm>
            <a:off x="1450428" y="1524000"/>
            <a:ext cx="95013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Same result in the 2014 evaluation… (a few well placed dummies would eliminate the bias)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</a:rPr>
              <a:t>…</a:t>
            </a:r>
            <a:r>
              <a:rPr lang="en-US" sz="2800" dirty="0">
                <a:solidFill>
                  <a:schemeClr val="bg1"/>
                </a:solidFill>
              </a:rPr>
              <a:t>and also recoveries…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bg1"/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</a:rPr>
              <a:t>Famous spaghetti graphs for Argentina and Greece based on WEO’s different forecast vintages.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bg1"/>
              </a:solidFill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</a:rPr>
              <a:t>Unwritten rule of “closing the gap”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4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3916A-6925-4C97-ADFF-B84FB985F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3915"/>
          </a:xfrm>
        </p:spPr>
        <p:txBody>
          <a:bodyPr/>
          <a:lstStyle/>
          <a:p>
            <a:pPr algn="ctr"/>
            <a:r>
              <a:rPr lang="en-US" dirty="0"/>
              <a:t>Different forecasts resemble each other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137E75-1ECD-4ECF-889A-E281559D4B6B}"/>
              </a:ext>
            </a:extLst>
          </p:cNvPr>
          <p:cNvSpPr txBox="1"/>
          <p:nvPr/>
        </p:nvSpPr>
        <p:spPr>
          <a:xfrm>
            <a:off x="1450428" y="1524000"/>
            <a:ext cx="9501351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No incentive to deviate from consensus.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Cross pollination of forecasts 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For medium term projections: not many incentives to invest much time and resources</a:t>
            </a:r>
            <a:r>
              <a:rPr lang="en-US" sz="2400" dirty="0">
                <a:solidFill>
                  <a:schemeClr val="bg1"/>
                </a:solidFill>
              </a:rPr>
              <a:t>. Furthermore: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800" dirty="0">
              <a:solidFill>
                <a:schemeClr val="bg1"/>
              </a:solidFill>
            </a:endParaRPr>
          </a:p>
          <a:p>
            <a:pPr lvl="2"/>
            <a:r>
              <a:rPr lang="en-US" sz="2400" i="1" dirty="0">
                <a:solidFill>
                  <a:schemeClr val="bg1"/>
                </a:solidFill>
              </a:rPr>
              <a:t>The IMF has procedures in place to learn from past forecast performance, but these procedures are not  always utilized to their full potential.</a:t>
            </a:r>
          </a:p>
        </p:txBody>
      </p:sp>
    </p:spTree>
    <p:extLst>
      <p:ext uri="{BB962C8B-B14F-4D97-AF65-F5344CB8AC3E}">
        <p14:creationId xmlns:p14="http://schemas.microsoft.com/office/powerpoint/2010/main" val="371190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3916A-6925-4C97-ADFF-B84FB985F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805"/>
            <a:ext cx="10515600" cy="84391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Forecasts are optimistic for large programs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137E75-1ECD-4ECF-889A-E281559D4B6B}"/>
              </a:ext>
            </a:extLst>
          </p:cNvPr>
          <p:cNvSpPr txBox="1"/>
          <p:nvPr/>
        </p:nvSpPr>
        <p:spPr>
          <a:xfrm>
            <a:off x="1324302" y="995680"/>
            <a:ext cx="1002949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In 2014: Optimistic bias also in Surveillance for medium term forecasts (.8% on average, 60% of member countries)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Notable exceptions: US (no bias), China (pessimistic)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….Nevertheless, a comparison with Consensus forecasts thwarts the hypothesis of a voluntary bias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Good enough?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IMF programs: better performance than consensus after first review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Optimistic or Pessimistic Bias?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Budget deficit?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schemeClr val="bg1"/>
                </a:solidFill>
              </a:rPr>
              <a:t>Foreign reserves?</a:t>
            </a:r>
          </a:p>
        </p:txBody>
      </p:sp>
    </p:spTree>
    <p:extLst>
      <p:ext uri="{BB962C8B-B14F-4D97-AF65-F5344CB8AC3E}">
        <p14:creationId xmlns:p14="http://schemas.microsoft.com/office/powerpoint/2010/main" val="274476257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IMF Colors V2">
      <a:dk1>
        <a:srgbClr val="000000"/>
      </a:dk1>
      <a:lt1>
        <a:srgbClr val="FFFFFF"/>
      </a:lt1>
      <a:dk2>
        <a:srgbClr val="004C97"/>
      </a:dk2>
      <a:lt2>
        <a:srgbClr val="CAEDFE"/>
      </a:lt2>
      <a:accent1>
        <a:srgbClr val="009CDE"/>
      </a:accent1>
      <a:accent2>
        <a:srgbClr val="F2A900"/>
      </a:accent2>
      <a:accent3>
        <a:srgbClr val="8031A7"/>
      </a:accent3>
      <a:accent4>
        <a:srgbClr val="DA291C"/>
      </a:accent4>
      <a:accent5>
        <a:srgbClr val="78BE20"/>
      </a:accent5>
      <a:accent6>
        <a:srgbClr val="FF8200"/>
      </a:accent6>
      <a:hlink>
        <a:srgbClr val="009CDE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Fund Blue">
      <a:srgbClr val="004C97"/>
    </a:custClr>
    <a:custClr name="Azure">
      <a:srgbClr val="009CDE"/>
    </a:custClr>
    <a:custClr name="Gold">
      <a:srgbClr val="F2A900"/>
    </a:custClr>
    <a:custClr name="Purple">
      <a:srgbClr val="8031A7"/>
    </a:custClr>
    <a:custClr name="Red">
      <a:srgbClr val="DA291C"/>
    </a:custClr>
    <a:custClr name="Green">
      <a:srgbClr val="78BE20"/>
    </a:custClr>
    <a:custClr name="Orange">
      <a:srgbClr val="FF8200"/>
    </a:custClr>
    <a:custClr name="Teal">
      <a:srgbClr val="00B0B9"/>
    </a:custClr>
    <a:custClr name="Dark Green">
      <a:srgbClr val="658D1B"/>
    </a:custClr>
    <a:custClr name="Dark Orange">
      <a:srgbClr val="E35205"/>
    </a:custClr>
    <a:custClr name="Plum">
      <a:srgbClr val="910048"/>
    </a:custClr>
    <a:custClr name="Slate">
      <a:srgbClr val="5E8AB4"/>
    </a:custClr>
    <a:custClr name="Lapis">
      <a:srgbClr val="407EC9"/>
    </a:custClr>
    <a:custClr name="Dark Gray">
      <a:srgbClr val="707372"/>
    </a:custClr>
    <a:custClr name="Graphite">
      <a:srgbClr val="6E6259"/>
    </a:custClr>
    <a:custClr name="Light Gray">
      <a:srgbClr val="B1B3B3"/>
    </a:custClr>
    <a:custClr name="Aubergine">
      <a:srgbClr val="001E60"/>
    </a:custClr>
  </a:custClrLst>
  <a:extLst>
    <a:ext uri="{05A4C25C-085E-4340-85A3-A5531E510DB2}">
      <thm15:themeFamily xmlns:thm15="http://schemas.microsoft.com/office/thememl/2012/main" name="Blank.potx" id="{43689202-70AB-4925-B9D2-E0636FC2CA03}" vid="{DBD60DC7-97BF-4FC6-9CF8-256E956DB51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1817</TotalTime>
  <Words>278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Wingdings</vt:lpstr>
      <vt:lpstr>Custom Design</vt:lpstr>
      <vt:lpstr>PowerPoint Presentation</vt:lpstr>
      <vt:lpstr>Main results of the presentation</vt:lpstr>
      <vt:lpstr>Focus of the original evaluation</vt:lpstr>
      <vt:lpstr>Inability to forecast recessions</vt:lpstr>
      <vt:lpstr>Different forecasts resemble each other</vt:lpstr>
      <vt:lpstr>Forecasts are optimistic for large programs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Luna, Francesco</dc:creator>
  <cp:lastModifiedBy>Luna, Francesco</cp:lastModifiedBy>
  <cp:revision>17</cp:revision>
  <dcterms:created xsi:type="dcterms:W3CDTF">2021-03-12T15:26:49Z</dcterms:created>
  <dcterms:modified xsi:type="dcterms:W3CDTF">2021-03-16T14:20:23Z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c07ed86-5dc5-4593-ad03-a8684b843815_Enabled">
    <vt:lpwstr>true</vt:lpwstr>
  </property>
  <property fmtid="{D5CDD505-2E9C-101B-9397-08002B2CF9AE}" pid="3" name="MSIP_Label_0c07ed86-5dc5-4593-ad03-a8684b843815_SetDate">
    <vt:lpwstr>2021-03-12T15:26:50Z</vt:lpwstr>
  </property>
  <property fmtid="{D5CDD505-2E9C-101B-9397-08002B2CF9AE}" pid="4" name="MSIP_Label_0c07ed86-5dc5-4593-ad03-a8684b843815_Method">
    <vt:lpwstr>Standard</vt:lpwstr>
  </property>
  <property fmtid="{D5CDD505-2E9C-101B-9397-08002B2CF9AE}" pid="5" name="MSIP_Label_0c07ed86-5dc5-4593-ad03-a8684b843815_Name">
    <vt:lpwstr>0c07ed86-5dc5-4593-ad03-a8684b843815</vt:lpwstr>
  </property>
  <property fmtid="{D5CDD505-2E9C-101B-9397-08002B2CF9AE}" pid="6" name="MSIP_Label_0c07ed86-5dc5-4593-ad03-a8684b843815_SiteId">
    <vt:lpwstr>8085fa43-302e-45bd-b171-a6648c3b6be7</vt:lpwstr>
  </property>
  <property fmtid="{D5CDD505-2E9C-101B-9397-08002B2CF9AE}" pid="7" name="MSIP_Label_0c07ed86-5dc5-4593-ad03-a8684b843815_ActionId">
    <vt:lpwstr>ff85114c-1006-4411-8395-72e6fd290575</vt:lpwstr>
  </property>
  <property fmtid="{D5CDD505-2E9C-101B-9397-08002B2CF9AE}" pid="8" name="MSIP_Label_0c07ed86-5dc5-4593-ad03-a8684b843815_ContentBits">
    <vt:lpwstr>0</vt:lpwstr>
  </property>
</Properties>
</file>