
<file path=[Content_Types].xml><?xml version="1.0" encoding="utf-8"?>
<Types xmlns="http://schemas.openxmlformats.org/package/2006/content-types">
  <Default Extension="docx" ContentType="application/vnd.openxmlformats-officedocument.wordprocessingml.documen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67" r:id="rId12"/>
    <p:sldId id="270" r:id="rId13"/>
    <p:sldId id="268" r:id="rId14"/>
    <p:sldId id="272" r:id="rId15"/>
    <p:sldId id="275" r:id="rId16"/>
    <p:sldId id="280" r:id="rId17"/>
    <p:sldId id="276" r:id="rId18"/>
    <p:sldId id="278" r:id="rId19"/>
    <p:sldId id="279" r:id="rId20"/>
    <p:sldId id="281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No Style, Table Grid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Light Style 1 - Accent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  <a:tblStyle styleId="{C083E6E3-FA7D-4D7B-A595-EF9225AFEA82}" styleName="Light Style 1 - Accent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5FD0F851-EC5A-4D38-B0AD-8093EC10F338}" styleName="Light Style 1 - Accent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348"/>
    <p:restoredTop sz="96405"/>
  </p:normalViewPr>
  <p:slideViewPr>
    <p:cSldViewPr snapToGrid="0" snapToObjects="1">
      <p:cViewPr varScale="1">
        <p:scale>
          <a:sx n="107" d="100"/>
          <a:sy n="107" d="100"/>
        </p:scale>
        <p:origin x="176" y="5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9.e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1.e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1BD12D1-538F-7C4E-954B-D9DCC118647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A85DEC3-CD91-6B4C-A5A6-F81FEACE3A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A912607-EBEE-A447-BB9B-4AD4ABA6B0C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4F4F922-8FD3-2042-817E-1A039297A4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EEA23C4-4B64-3949-A740-5E3F129C4E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129042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946F1C-FD47-214E-8C19-0FB51FF2F3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DE9D774-7196-8D41-B5FF-80CAFB5FC05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7482890-4C2D-EA44-8879-426A8C7CB5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E78D6F7-C854-4D40-B2E0-8DFCBB0922D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B88C8A7-D5B9-814C-8EA1-76D6DBA80B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68119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7A7EF9E-6FBC-9446-A7A8-A4B1689E1BD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EC082AC-9187-0140-9335-3FD58B59D57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E733626-DACD-604E-A292-339E1673234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B22F88F-B016-F849-94F7-21485EC2A9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AE39957-4A37-8446-8252-78E198D7F3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94196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0837AEE-E3CB-954C-8B23-C601F13AD88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70E61C2-E12D-324D-8D39-7C3FF5CDB30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705FDC0-730D-F441-9CD4-B8D084228D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BB982E7-9D42-3549-B79F-91D67082ED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811E582-4CE6-D14A-B8A5-5CA595310A3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946863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D2AEB54-AB27-384B-ACFE-5537416A37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BDCAEAC-2C46-C242-9EDE-345FED2D176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4F4C8D-63B9-FD4D-A8CE-BDD31233030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0C4E95-718A-BB4D-9D49-E23C0BEE5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E3FA28E-5707-BC4F-8BF8-5B3135FA34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38844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4259F49-E02E-704A-82FF-C98DCEC4F2C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ACF80D0-999A-8845-A355-B5915332EFD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AC9330-C670-BC48-9466-19FB3E94E23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C2E4E85-CFBD-FE4E-82D2-A7C7D9A5C9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28A69A6-954C-0246-8650-5C263861BA8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3E6FDF1-69C7-A04E-95F8-95C0AC81BDA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276143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AF8B2CF-E032-F54B-B828-DA4F3F4E1FD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FE35323-79EC-784B-9081-06651A89AE6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D4A1A75-C792-7F4B-93AF-F9CF902439C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E877186-B731-5A41-830C-79117B9D23A7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A38A17C8-C713-064F-8100-5E5143C0413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D67C9FA-EC34-BE48-90D5-C722328816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D98B2492-A343-904C-9794-28DA7B7F74A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D678003D-57BC-8941-BF80-3B2846B2C6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8182915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4AE8CE-A058-A641-9559-4A06D7E92E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0A94203B-850E-5341-A6B7-E6AE61619C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57361D0-3FC5-A044-ABD1-ED719EC268D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FE05E1-7BDC-3744-9A44-275A291253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031931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0871E92-75F3-6A47-98D4-1295602F26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C9EECFE-4176-6741-837A-1BA3396E14F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D02874C-E287-0749-899F-2A761AB0DE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42693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A31813-6028-414E-8912-462F1963722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122EFE-003C-2849-A7F8-B1624B17C4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44305B7-AE2E-7C44-AB35-43DD75AB79D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69A314-D6B5-704C-A2E5-9393C19C34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DF96315-272B-014F-8B67-ECBF48A64A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A168D7-5841-CD44-899E-1F7BB911A4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9266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FE8927-536E-0449-826C-26AEBF852FF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A4A5C68-5292-FD47-821E-E15AFCAD490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95BFA8C-D891-F74A-A977-FF9BB3BC555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C08DE1C-09D2-8645-8C57-ED3A15D27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D5ED60A-A263-514C-8F87-85B28BBD8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F65F7A4-A040-A840-865C-F304279BD1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39073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0030247-60D6-FB4B-87AF-BF339606A9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DCE0C8D-8334-9F4F-8D42-D0F1DDF54FC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459CEB0-B49A-0541-AB16-CB0EBFCBEF86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01909E-41D0-B444-A706-1A426E61E488}" type="datetimeFigureOut">
              <a:rPr lang="en-US" smtClean="0"/>
              <a:t>5/12/21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473703F-C903-0748-B07F-D455478C93C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A5803C-D5F4-4048-9057-C5766EAE381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047812-31E6-634D-A98B-CC963EA3117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98740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emf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8.emf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1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4" Type="http://schemas.openxmlformats.org/officeDocument/2006/relationships/image" Target="../media/image9.e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2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10.emf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Word_Document3.docx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4" Type="http://schemas.openxmlformats.org/officeDocument/2006/relationships/image" Target="../media/image11.emf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emf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emf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CCA5F-F8DA-5346-A75E-A3139F51FDE3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n-US" sz="3600" dirty="0">
                <a:latin typeface="+mn-lt"/>
              </a:rPr>
              <a:t>The International Distribution of FDI Income</a:t>
            </a:r>
            <a:br>
              <a:rPr lang="en-US" sz="3600" dirty="0">
                <a:latin typeface="+mn-lt"/>
              </a:rPr>
            </a:br>
            <a:r>
              <a:rPr lang="en-US" sz="3600" dirty="0">
                <a:latin typeface="+mn-lt"/>
              </a:rPr>
              <a:t>And Its Impact on Income Inequality</a:t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531A247-C503-3A4E-A8D4-A4F36A615FE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/>
              <a:t>Joseph P. Joyce</a:t>
            </a:r>
          </a:p>
          <a:p>
            <a:r>
              <a:rPr lang="en-US" dirty="0"/>
              <a:t>Department of Economics</a:t>
            </a:r>
          </a:p>
          <a:p>
            <a:r>
              <a:rPr lang="en-US" dirty="0"/>
              <a:t>Wellesley College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82020907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5ED115A-D8D2-B742-BABB-5301765443E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82305" y="1015999"/>
            <a:ext cx="8136610" cy="50347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7712048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84875F35-C57B-5343-8F5F-72480E37083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312" y="910848"/>
            <a:ext cx="8555064" cy="50673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6037803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3AC670-6204-DE4A-8F56-C0D46FA8BE9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Does FDI Income Affect Domestic Income Inequality?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E5B7F92-B243-824E-BC58-71BC09558E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FDI Income can increase inequality:</a:t>
            </a:r>
          </a:p>
          <a:p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Public ownership of multinationals (stock) highly concentrated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514350" indent="-514350">
              <a:buFont typeface="+mj-lt"/>
              <a:buAutoNum type="arabicPeriod"/>
            </a:pPr>
            <a:r>
              <a:rPr lang="en-US" dirty="0"/>
              <a:t>CEOs compensated for earnings performance</a:t>
            </a:r>
          </a:p>
          <a:p>
            <a:pPr marL="514350" indent="-514350">
              <a:buFont typeface="+mj-lt"/>
              <a:buAutoNum type="arabicPeriod"/>
            </a:pPr>
            <a:endParaRPr lang="en-US" dirty="0"/>
          </a:p>
          <a:p>
            <a:pPr marL="0" indent="0">
              <a:buNone/>
            </a:pPr>
            <a:r>
              <a:rPr lang="en-US" dirty="0"/>
              <a:t>Q: how do remittances affect inequality in home countries?</a:t>
            </a:r>
          </a:p>
        </p:txBody>
      </p:sp>
    </p:spTree>
    <p:extLst>
      <p:ext uri="{BB962C8B-B14F-4D97-AF65-F5344CB8AC3E}">
        <p14:creationId xmlns:p14="http://schemas.microsoft.com/office/powerpoint/2010/main" val="393801819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B490F6-6742-EB42-A5D7-4C4BD03F0C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44749"/>
            <a:ext cx="10515600" cy="710119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600" dirty="0"/>
            </a:br>
            <a:r>
              <a:rPr lang="en-US" sz="3100" dirty="0">
                <a:latin typeface="+mn-lt"/>
              </a:rPr>
              <a:t>Empirical Analysis: Impact of FDI Income on Income Inequality</a:t>
            </a:r>
            <a:br>
              <a:rPr lang="en-US" dirty="0"/>
            </a:br>
            <a:endParaRPr lang="en-US" dirty="0"/>
          </a:p>
        </p:txBody>
      </p:sp>
      <mc:AlternateContent xmlns:mc="http://schemas.openxmlformats.org/markup-compatibility/2006">
        <mc:Choice xmlns:a14="http://schemas.microsoft.com/office/drawing/2010/main" Requires="a14"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47DC0E-6641-8B4D-B8F2-99A59CAFF66B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680935" y="1254868"/>
                <a:ext cx="11048610" cy="5366649"/>
              </a:xfrm>
            </p:spPr>
            <p:txBody>
              <a:bodyPr>
                <a:noAutofit/>
              </a:bodyPr>
              <a:lstStyle/>
              <a:p>
                <a:pPr marL="0" indent="0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sz="2400" i="1" smtClean="0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𝑌</m:t>
                          </m:r>
                        </m:e>
                        <m:sub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b="0" i="1" smtClean="0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=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𝛼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𝛽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𝑋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 </m:t>
                      </m:r>
                      <m:r>
                        <a:rPr lang="en-US" sz="2400" i="1">
                          <a:latin typeface="Cambria Math" panose="02040503050406030204" pitchFamily="18" charset="0"/>
                        </a:rPr>
                        <m:t>𝛾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𝑍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 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−1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𝛿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𝜖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  <m:r>
                        <a:rPr lang="en-US" sz="2400" i="1">
                          <a:latin typeface="Cambria Math" panose="02040503050406030204" pitchFamily="18" charset="0"/>
                        </a:rPr>
                        <m:t>+ </m:t>
                      </m:r>
                      <m:sSub>
                        <m:sSubPr>
                          <m:ctrlPr>
                            <a:rPr lang="en-US" sz="2400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𝜇</m:t>
                          </m:r>
                        </m:e>
                        <m:sub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𝑖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, </m:t>
                          </m:r>
                          <m:r>
                            <a:rPr lang="en-US" sz="2400" i="1">
                              <a:latin typeface="Cambria Math" panose="02040503050406030204" pitchFamily="18" charset="0"/>
                            </a:rPr>
                            <m:t>𝑡</m:t>
                          </m:r>
                        </m:sub>
                      </m:sSub>
                    </m:oMath>
                  </m:oMathPara>
                </a14:m>
                <a:endParaRPr lang="en-US" sz="2400" dirty="0"/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2400" dirty="0" err="1"/>
                  <a:t>Y</a:t>
                </a:r>
                <a:r>
                  <a:rPr lang="en-US" sz="2400" baseline="-25000" dirty="0" err="1"/>
                  <a:t>i,t</a:t>
                </a:r>
                <a:r>
                  <a:rPr lang="en-US" sz="2400" dirty="0"/>
                  <a:t> = share of national income held by the top 1% of households (</a:t>
                </a:r>
                <a:r>
                  <a:rPr lang="en-US" sz="2400" i="1" dirty="0"/>
                  <a:t>World Inequality Database)</a:t>
                </a:r>
                <a:r>
                  <a:rPr lang="en-US" sz="2400" dirty="0">
                    <a:effectLst/>
                  </a:rPr>
                  <a:t> </a:t>
                </a:r>
              </a:p>
              <a:p>
                <a:pPr marL="0" indent="0">
                  <a:lnSpc>
                    <a:spcPct val="170000"/>
                  </a:lnSpc>
                  <a:buNone/>
                </a:pPr>
                <a:r>
                  <a:rPr lang="en-US" sz="2400" dirty="0"/>
                  <a:t>X</a:t>
                </a:r>
                <a:r>
                  <a:rPr lang="en-US" sz="2400" baseline="-25000" dirty="0"/>
                  <a:t>i,t-1</a:t>
                </a:r>
                <a:r>
                  <a:rPr lang="en-US" sz="2400" dirty="0"/>
                  <a:t> = FDI Equity Income/GDP, FDI Interest Income/GDP, FDI Income/GDP</a:t>
                </a:r>
              </a:p>
              <a:p>
                <a:pPr marL="0" lvl="0" indent="0">
                  <a:lnSpc>
                    <a:spcPct val="170000"/>
                  </a:lnSpc>
                  <a:buNone/>
                </a:pPr>
                <a:r>
                  <a:rPr lang="en-US" sz="2400" dirty="0"/>
                  <a:t>Z</a:t>
                </a:r>
                <a:r>
                  <a:rPr lang="en-US" sz="2400" baseline="-25000" dirty="0"/>
                  <a:t>i,t-1</a:t>
                </a:r>
                <a:r>
                  <a:rPr lang="en-US" sz="2400" dirty="0"/>
                  <a:t> = Log(GDP per capita), Log(GDP per capita)</a:t>
                </a:r>
                <a:r>
                  <a:rPr lang="en-US" sz="2400" baseline="30000" dirty="0"/>
                  <a:t>2</a:t>
                </a:r>
                <a:r>
                  <a:rPr lang="en-US" sz="2400" dirty="0"/>
                  <a:t>,</a:t>
                </a:r>
                <a:r>
                  <a:rPr lang="en-US" sz="2400" baseline="30000" dirty="0"/>
                  <a:t> </a:t>
                </a:r>
                <a:r>
                  <a:rPr lang="en-US" sz="2400" dirty="0"/>
                  <a:t>Capital Openness, Trade Openness, Exports/GDP, Imports/GDP, Government/GDP, Capital Stock/GDP, Human Capital, Financial Development: Financial Markets, Financial Institutions</a:t>
                </a:r>
              </a:p>
              <a:p>
                <a:pPr>
                  <a:lnSpc>
                    <a:spcPct val="170000"/>
                  </a:lnSpc>
                </a:pPr>
                <a:r>
                  <a:rPr lang="en-US" sz="2400" dirty="0"/>
                  <a:t>17 adv economies, 6 fin centers, 1990-2018, fixed country, time effects, robust errors</a:t>
                </a:r>
              </a:p>
              <a:p>
                <a:pPr marL="0" lvl="0" indent="0">
                  <a:lnSpc>
                    <a:spcPct val="170000"/>
                  </a:lnSpc>
                  <a:buNone/>
                </a:pPr>
                <a:r>
                  <a:rPr lang="en-US" sz="2000" dirty="0"/>
                  <a:t> </a:t>
                </a:r>
              </a:p>
              <a:p>
                <a:pPr marL="0" indent="0">
                  <a:lnSpc>
                    <a:spcPct val="100000"/>
                  </a:lnSpc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  <a:p>
                <a:pPr marL="0" indent="0">
                  <a:buNone/>
                </a:pPr>
                <a:endParaRPr lang="en-US" dirty="0"/>
              </a:p>
            </p:txBody>
          </p:sp>
        </mc:Choice>
        <mc:Fallback>
          <p:sp>
            <p:nvSpPr>
              <p:cNvPr id="3" name="Content Placeholder 2">
                <a:extLst>
                  <a:ext uri="{FF2B5EF4-FFF2-40B4-BE49-F238E27FC236}">
                    <a16:creationId xmlns:a16="http://schemas.microsoft.com/office/drawing/2014/main" id="{2A47DC0E-6641-8B4D-B8F2-99A59CAFF66B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680935" y="1254868"/>
                <a:ext cx="11048610" cy="5366649"/>
              </a:xfrm>
              <a:blipFill>
                <a:blip r:embed="rId2"/>
                <a:stretch>
                  <a:fillRect l="-804" t="-236"/>
                </a:stretch>
              </a:blipFill>
            </p:spPr>
            <p:txBody>
              <a:bodyPr/>
              <a:lstStyle/>
              <a:p>
                <a:r>
                  <a:rPr lang="en-US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52982801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F4B58E8-D601-164B-83FF-FC55B00C543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6"/>
            <a:ext cx="10515600" cy="1035050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3100" dirty="0">
                <a:latin typeface="+mn-lt"/>
              </a:rPr>
              <a:t>Income Share of Top 1% and FDI Income: </a:t>
            </a:r>
            <a:br>
              <a:rPr lang="en-US" sz="3100" dirty="0">
                <a:latin typeface="+mn-lt"/>
              </a:rPr>
            </a:br>
            <a:r>
              <a:rPr lang="en-US" sz="3100" dirty="0">
                <a:latin typeface="+mn-lt"/>
              </a:rPr>
              <a:t>Advanced Economies (IMF Data)</a:t>
            </a:r>
            <a:br>
              <a:rPr lang="en-US" sz="3100" dirty="0"/>
            </a:br>
            <a:endParaRPr lang="en-US" sz="3100" dirty="0"/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936AF8A6-0D55-224D-A6C7-AD3F7DEA1B7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13" name="Object 12">
            <a:extLst>
              <a:ext uri="{FF2B5EF4-FFF2-40B4-BE49-F238E27FC236}">
                <a16:creationId xmlns:a16="http://schemas.microsoft.com/office/drawing/2014/main" id="{5EF104C3-5D66-524F-8F92-B4C4C9683B44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62250780"/>
              </p:ext>
            </p:extLst>
          </p:nvPr>
        </p:nvGraphicFramePr>
        <p:xfrm>
          <a:off x="1787338" y="2718258"/>
          <a:ext cx="8617324" cy="203972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5" name="Document" r:id="rId3" imgW="6146800" imgH="1511300" progId="Word.Document.12">
                  <p:embed/>
                </p:oleObj>
              </mc:Choice>
              <mc:Fallback>
                <p:oleObj name="Document" r:id="rId3" imgW="6146800" imgH="15113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787338" y="2718258"/>
                        <a:ext cx="8617324" cy="203972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21566282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2943CA4-D18C-834B-93E6-2F0FCA9C477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57188"/>
            <a:ext cx="10515600" cy="1468437"/>
          </a:xfrm>
        </p:spPr>
        <p:txBody>
          <a:bodyPr>
            <a:noAutofit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2800" dirty="0">
                <a:latin typeface="+mn-lt"/>
              </a:rPr>
              <a:t>Income Share of Top 1% and Portfolio, Other,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Investment and Primary Income: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Advanced Economies (IMF Data)</a:t>
            </a:r>
            <a:br>
              <a:rPr lang="en-US" sz="2800" dirty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6BC38D-476B-2D4F-AAF9-597FC079EA0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9312A046-4942-664B-B340-FC5BA49AC09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609717536"/>
              </p:ext>
            </p:extLst>
          </p:nvPr>
        </p:nvGraphicFramePr>
        <p:xfrm>
          <a:off x="1670279" y="2547813"/>
          <a:ext cx="8924722" cy="278420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Document" r:id="rId3" imgW="5943600" imgH="1854200" progId="Word.Document.12">
                  <p:embed/>
                </p:oleObj>
              </mc:Choice>
              <mc:Fallback>
                <p:oleObj name="Document" r:id="rId3" imgW="5943600" imgH="18542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670279" y="2547813"/>
                        <a:ext cx="8924722" cy="278420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511511686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7FCF446-AE3A-BF4C-ACA0-DC25232E51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085303"/>
          </a:xfrm>
        </p:spPr>
        <p:txBody>
          <a:bodyPr>
            <a:noAutofit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2800" dirty="0">
                <a:latin typeface="+mn-lt"/>
              </a:rPr>
              <a:t>Income Share of Top 1% and FDI Income: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Financial Centers (IMF Data)</a:t>
            </a:r>
            <a:br>
              <a:rPr lang="en-US" sz="2800" dirty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F0F949-4285-E442-A081-895BA53BD2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5" name="Object 4">
            <a:extLst>
              <a:ext uri="{FF2B5EF4-FFF2-40B4-BE49-F238E27FC236}">
                <a16:creationId xmlns:a16="http://schemas.microsoft.com/office/drawing/2014/main" id="{ADB16140-A468-E24B-87B9-2A6CD0147012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252919"/>
              </p:ext>
            </p:extLst>
          </p:nvPr>
        </p:nvGraphicFramePr>
        <p:xfrm>
          <a:off x="1439234" y="2841705"/>
          <a:ext cx="9313532" cy="1962769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Document" r:id="rId3" imgW="6146800" imgH="1295400" progId="Word.Document.12">
                  <p:embed/>
                </p:oleObj>
              </mc:Choice>
              <mc:Fallback>
                <p:oleObj name="Document" r:id="rId3" imgW="6146800" imgH="12954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439234" y="2841705"/>
                        <a:ext cx="9313532" cy="1962769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5421626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AA6306-F949-0E49-9BA5-EE84828FBD9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52249"/>
            <a:ext cx="10515600" cy="1438440"/>
          </a:xfrm>
        </p:spPr>
        <p:txBody>
          <a:bodyPr>
            <a:noAutofit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2800" dirty="0">
                <a:latin typeface="+mn-lt"/>
              </a:rPr>
              <a:t>Income Share of Top 1% and Portfolio Income, Other Income,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Investment Income, Primary Income and Current Account: </a:t>
            </a:r>
            <a:br>
              <a:rPr lang="en-US" sz="2800" dirty="0">
                <a:latin typeface="+mn-lt"/>
              </a:rPr>
            </a:br>
            <a:r>
              <a:rPr lang="en-US" sz="2800" dirty="0">
                <a:latin typeface="+mn-lt"/>
              </a:rPr>
              <a:t>Financial Centers (IMF Data)</a:t>
            </a:r>
            <a:br>
              <a:rPr lang="en-US" sz="2800" dirty="0">
                <a:latin typeface="+mn-lt"/>
              </a:rPr>
            </a:br>
            <a:endParaRPr lang="en-US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35539A-5F23-314F-9176-0AFFF56258D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ctr"/>
            <a:endParaRPr lang="en-US" dirty="0"/>
          </a:p>
        </p:txBody>
      </p:sp>
      <p:graphicFrame>
        <p:nvGraphicFramePr>
          <p:cNvPr id="4" name="Object 3">
            <a:extLst>
              <a:ext uri="{FF2B5EF4-FFF2-40B4-BE49-F238E27FC236}">
                <a16:creationId xmlns:a16="http://schemas.microsoft.com/office/drawing/2014/main" id="{B24486B2-F495-A54A-8EC2-ECC9FC0EF2F6}"/>
              </a:ext>
            </a:extLst>
          </p:cNvPr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59402631"/>
              </p:ext>
            </p:extLst>
          </p:nvPr>
        </p:nvGraphicFramePr>
        <p:xfrm>
          <a:off x="1275107" y="2490678"/>
          <a:ext cx="9641785" cy="3090316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Document" r:id="rId3" imgW="5943600" imgH="1905000" progId="Word.Document.12">
                  <p:embed/>
                </p:oleObj>
              </mc:Choice>
              <mc:Fallback>
                <p:oleObj name="Document" r:id="rId3" imgW="5943600" imgH="1905000" progId="Word.Document.12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275107" y="2490678"/>
                        <a:ext cx="9641785" cy="3090316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2352489062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084EC-A60A-8F47-AD8E-1EA8FF449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3200" dirty="0">
                <a:latin typeface="+mn-lt"/>
              </a:rPr>
              <a:t>Other empirical results:</a:t>
            </a:r>
            <a:br>
              <a:rPr lang="en-US" sz="3200" dirty="0">
                <a:latin typeface="+mn-lt"/>
              </a:rPr>
            </a:br>
            <a:endParaRPr lang="en-US" sz="32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BF0BAD7-5E1E-8942-9EE7-0336084AF3C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>
              <a:lnSpc>
                <a:spcPct val="100000"/>
              </a:lnSpc>
            </a:pPr>
            <a:r>
              <a:rPr lang="en-US" sz="2800" dirty="0"/>
              <a:t>Use OECD non-SPE data where available</a:t>
            </a:r>
          </a:p>
          <a:p>
            <a:pPr lvl="1">
              <a:lnSpc>
                <a:spcPct val="100000"/>
              </a:lnSpc>
            </a:pP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Use 10% income share as dependent variable</a:t>
            </a:r>
          </a:p>
          <a:p>
            <a:pPr lvl="1">
              <a:lnSpc>
                <a:spcPct val="100000"/>
              </a:lnSpc>
            </a:pPr>
            <a:endParaRPr lang="en-US" sz="2800" dirty="0"/>
          </a:p>
          <a:p>
            <a:pPr lvl="1">
              <a:lnSpc>
                <a:spcPct val="100000"/>
              </a:lnSpc>
            </a:pPr>
            <a:r>
              <a:rPr lang="en-US" sz="2800" dirty="0"/>
              <a:t>Use </a:t>
            </a:r>
            <a:r>
              <a:rPr lang="en-US" sz="2800" dirty="0" err="1"/>
              <a:t>Prais-Winsten</a:t>
            </a:r>
            <a:r>
              <a:rPr lang="en-US" sz="2800" dirty="0"/>
              <a:t> regressions with panel-corrected standard errors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928661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B96E55-179C-5B46-92EF-A1E738BB75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927647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3600" dirty="0">
                <a:latin typeface="+mn-lt"/>
              </a:rPr>
              <a:t>Conclusions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7CC8053-7E75-D94A-8071-DAA0789524A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481959"/>
            <a:ext cx="10515600" cy="4695004"/>
          </a:xfrm>
        </p:spPr>
        <p:txBody>
          <a:bodyPr/>
          <a:lstStyle/>
          <a:p>
            <a:pPr lvl="0"/>
            <a:r>
              <a:rPr lang="en-US" dirty="0"/>
              <a:t>Distribution of FDI income concentrated among few advanced countries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FDI income in these economies consists of equity income, while financial centers benefit from interest income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Top tiers of income distribution benefit from FDI equity profits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FDI income increases inequality both among and within countries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0287839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33095C0-BFBB-BD41-96E6-4C0889E8D73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Outline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F82495F-67E4-0449-AD22-EBFCF475E6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lvl="0"/>
            <a:r>
              <a:rPr lang="en-US" dirty="0"/>
              <a:t>Distribution of FDI Income Among Countries</a:t>
            </a:r>
          </a:p>
          <a:p>
            <a:pPr marL="0" lvl="0" indent="0">
              <a:buNone/>
            </a:pPr>
            <a:endParaRPr lang="en-US" dirty="0"/>
          </a:p>
          <a:p>
            <a:pPr lvl="0"/>
            <a:r>
              <a:rPr lang="en-US" dirty="0"/>
              <a:t>Impact of FDI Income on Income Shares within Countries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1193853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2BA2EA-6459-B443-B742-3C20AA8B69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en-US" sz="3200" dirty="0">
                <a:latin typeface="+mn-lt"/>
              </a:rPr>
              <a:t>Further reading: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0582FED-8A6B-BD4E-BEFF-53740D6ED4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lnSpc>
                <a:spcPct val="200000"/>
              </a:lnSpc>
            </a:pPr>
            <a:r>
              <a:rPr lang="en-US" dirty="0"/>
              <a:t>Joyce, “The Sources of International Investment Income in Emerging Market Economies, “ </a:t>
            </a:r>
            <a:r>
              <a:rPr lang="en-US" i="1" dirty="0"/>
              <a:t>Review of International Economics</a:t>
            </a:r>
            <a:r>
              <a:rPr lang="en-US" dirty="0"/>
              <a:t>, 2021 (forthcoming)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314699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A124EF8-EEE7-7043-A476-0C26F288BD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714645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FDI Income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D3CA205-A595-0249-8793-7C1C779DD9D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199" y="1079770"/>
            <a:ext cx="10903085" cy="541310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US" i="1" dirty="0"/>
              <a:t>Current Account</a:t>
            </a:r>
            <a:r>
              <a:rPr lang="en-US" dirty="0"/>
              <a:t>:</a:t>
            </a:r>
          </a:p>
          <a:p>
            <a:pPr marL="293688" indent="-279400"/>
            <a:r>
              <a:rPr lang="en-US" dirty="0"/>
              <a:t>Trade Balance:		Exports – Imports</a:t>
            </a:r>
          </a:p>
          <a:p>
            <a:pPr marL="293688" indent="-279400"/>
            <a:r>
              <a:rPr lang="en-US" dirty="0"/>
              <a:t>Net Primary Income: 	Net Compensation of Employees</a:t>
            </a:r>
          </a:p>
          <a:p>
            <a:pPr marL="352425" indent="0">
              <a:buNone/>
            </a:pPr>
            <a:r>
              <a:rPr lang="en-US" dirty="0"/>
              <a:t>				Net Investment Income</a:t>
            </a:r>
          </a:p>
          <a:p>
            <a:pPr marL="0" indent="0">
              <a:buNone/>
            </a:pPr>
            <a:r>
              <a:rPr lang="en-US" dirty="0"/>
              <a:t>					</a:t>
            </a:r>
            <a:r>
              <a:rPr lang="en-US" b="1" dirty="0"/>
              <a:t>Net FDI Income: Equity + Interest</a:t>
            </a:r>
            <a:endParaRPr lang="en-US" dirty="0"/>
          </a:p>
          <a:p>
            <a:pPr marL="0" indent="0">
              <a:buNone/>
            </a:pPr>
            <a:r>
              <a:rPr lang="en-US" dirty="0"/>
              <a:t>					Net Portfolio Income</a:t>
            </a:r>
          </a:p>
          <a:p>
            <a:pPr marL="0" indent="0">
              <a:buNone/>
            </a:pPr>
            <a:r>
              <a:rPr lang="en-US" dirty="0"/>
              <a:t>					Net Other Income (Banks)</a:t>
            </a:r>
          </a:p>
          <a:p>
            <a:pPr marL="0" indent="0">
              <a:buNone/>
            </a:pPr>
            <a:r>
              <a:rPr lang="en-US" dirty="0"/>
              <a:t>					Reserve Assets Income	</a:t>
            </a:r>
          </a:p>
          <a:p>
            <a:pPr marL="231775" indent="-217488"/>
            <a:r>
              <a:rPr lang="en-US" dirty="0"/>
              <a:t> Net Secondary Income:  Net Transfers (Official, Remittances)</a:t>
            </a:r>
          </a:p>
          <a:p>
            <a:pPr marL="407987" indent="0">
              <a:buNone/>
            </a:pPr>
            <a:endParaRPr lang="en-US" dirty="0"/>
          </a:p>
          <a:p>
            <a:pPr marL="14288" indent="0">
              <a:buNone/>
            </a:pPr>
            <a:r>
              <a:rPr lang="en-US" i="1" dirty="0"/>
              <a:t>Financial Account</a:t>
            </a:r>
            <a:r>
              <a:rPr lang="en-US" dirty="0"/>
              <a:t>:		Net acquisition of (domestic – foreign) assets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580452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9B1895BE-3433-E64B-BBE2-0AD2791C94E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16150" y="679450"/>
            <a:ext cx="7759700" cy="54991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91004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>
            <a:extLst>
              <a:ext uri="{FF2B5EF4-FFF2-40B4-BE49-F238E27FC236}">
                <a16:creationId xmlns:a16="http://schemas.microsoft.com/office/drawing/2014/main" id="{2AE18265-B235-CD4E-9C78-F8EA91A0D9D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06293" y="869950"/>
            <a:ext cx="7857640" cy="52208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070460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D23FBC98-B5BC-444B-A98A-41BDC635E18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35200" y="825047"/>
            <a:ext cx="7838698" cy="513125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9977329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1336F6A-CF5A-4541-BFDA-97B4CDD5558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92175"/>
          </a:xfrm>
        </p:spPr>
        <p:txBody>
          <a:bodyPr>
            <a:normAutofit fontScale="90000"/>
          </a:bodyPr>
          <a:lstStyle/>
          <a:p>
            <a:pPr algn="ctr"/>
            <a:br>
              <a:rPr lang="en-US" sz="3200" dirty="0">
                <a:latin typeface="+mn-lt"/>
              </a:rPr>
            </a:br>
            <a:r>
              <a:rPr lang="en-US" sz="3100" dirty="0">
                <a:latin typeface="+mn-lt"/>
              </a:rPr>
              <a:t>Why does U.S. have large share of FDI income?</a:t>
            </a:r>
            <a:br>
              <a:rPr lang="en-US" sz="3100" dirty="0">
                <a:latin typeface="+mn-lt"/>
              </a:rPr>
            </a:br>
            <a:endParaRPr lang="en-US" sz="31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0A42-F4BA-6B4A-9D02-73812E3CBF0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064"/>
            <a:ext cx="10515600" cy="4571899"/>
          </a:xfrm>
        </p:spPr>
        <p:txBody>
          <a:bodyPr/>
          <a:lstStyle/>
          <a:p>
            <a:pPr marL="514350" lvl="0" indent="-514350">
              <a:buFont typeface="+mj-lt"/>
              <a:buAutoNum type="arabicPeriod"/>
            </a:pPr>
            <a:r>
              <a:rPr lang="en-US" dirty="0"/>
              <a:t>FDI was large component of U.S. capital flows pre-1914, post-1950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Return on U.S. FDI assets greater than return on U.S. FDI liabilities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pPr marL="514350" lvl="0" indent="-514350">
              <a:buFont typeface="+mj-lt"/>
              <a:buAutoNum type="arabicPeriod"/>
            </a:pPr>
            <a:r>
              <a:rPr lang="en-US" dirty="0"/>
              <a:t>U.S. multinationals shift foreign profits to low-tax financial centers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r>
              <a:rPr lang="en-US" dirty="0"/>
              <a:t>   Other countries’ multinationals also active in minimizing taxes</a:t>
            </a:r>
          </a:p>
          <a:p>
            <a:pPr marL="514350" lvl="0" indent="-514350">
              <a:buFont typeface="+mj-lt"/>
              <a:buAutoNum type="arabicPeriod"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9700188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EB26EEE-47A3-8D46-A244-712E3A0B6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14833"/>
            <a:ext cx="10515600" cy="600076"/>
          </a:xfrm>
        </p:spPr>
        <p:txBody>
          <a:bodyPr>
            <a:normAutofit/>
          </a:bodyPr>
          <a:lstStyle/>
          <a:p>
            <a:pPr algn="ctr"/>
            <a:r>
              <a:rPr lang="en-US" sz="2800" dirty="0">
                <a:latin typeface="+mn-lt"/>
              </a:rPr>
              <a:t>Special Purpose Entities (SPEs)</a:t>
            </a:r>
            <a:r>
              <a:rPr lang="en-US" sz="2800" dirty="0">
                <a:effectLst/>
                <a:latin typeface="+mn-lt"/>
              </a:rPr>
              <a:t> </a:t>
            </a:r>
            <a:endParaRPr lang="en-US" sz="2800" dirty="0">
              <a:latin typeface="+mn-lt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CC2151-5E85-194C-B27B-187F2C6BD20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363851"/>
            <a:ext cx="10515600" cy="5145436"/>
          </a:xfrm>
        </p:spPr>
        <p:txBody>
          <a:bodyPr>
            <a:normAutofit fontScale="85000" lnSpcReduction="20000"/>
          </a:bodyPr>
          <a:lstStyle/>
          <a:p>
            <a:pPr lvl="0"/>
            <a:r>
              <a:rPr lang="en-US" dirty="0"/>
              <a:t>Enterprise controlled by a non-resident parent</a:t>
            </a:r>
          </a:p>
          <a:p>
            <a:pPr lvl="0"/>
            <a:endParaRPr lang="en-US" dirty="0"/>
          </a:p>
          <a:p>
            <a:r>
              <a:rPr lang="en-US" dirty="0"/>
              <a:t>Core business: conduit to channel funds among other units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Few employees, little or no physical presence in host economy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Almost all assets, liabilities are investments in/from other countries 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SPEs allow firms to minimize taxes, regulations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Exaggerate true size of FDI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OECD asks members to record both SPE and non-SPE activities since 2005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1607573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471330D1-8BE8-BC43-BF53-4F6185FC811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8788" y="700308"/>
            <a:ext cx="8843962" cy="552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204985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371</TotalTime>
  <Words>649</Words>
  <Application>Microsoft Macintosh PowerPoint</Application>
  <PresentationFormat>Widescreen</PresentationFormat>
  <Paragraphs>79</Paragraphs>
  <Slides>20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20</vt:i4>
      </vt:variant>
    </vt:vector>
  </HeadingPairs>
  <TitlesOfParts>
    <vt:vector size="27" baseType="lpstr">
      <vt:lpstr>Arial</vt:lpstr>
      <vt:lpstr>Calibri</vt:lpstr>
      <vt:lpstr>Calibri Light</vt:lpstr>
      <vt:lpstr>Cambria Math</vt:lpstr>
      <vt:lpstr>Office Theme</vt:lpstr>
      <vt:lpstr>Document</vt:lpstr>
      <vt:lpstr>Microsoft Word Document</vt:lpstr>
      <vt:lpstr>The International Distribution of FDI Income And Its Impact on Income Inequality </vt:lpstr>
      <vt:lpstr>Outline</vt:lpstr>
      <vt:lpstr>FDI Income</vt:lpstr>
      <vt:lpstr>PowerPoint Presentation</vt:lpstr>
      <vt:lpstr>PowerPoint Presentation</vt:lpstr>
      <vt:lpstr>PowerPoint Presentation</vt:lpstr>
      <vt:lpstr> Why does U.S. have large share of FDI income? </vt:lpstr>
      <vt:lpstr>Special Purpose Entities (SPEs) </vt:lpstr>
      <vt:lpstr>PowerPoint Presentation</vt:lpstr>
      <vt:lpstr>PowerPoint Presentation</vt:lpstr>
      <vt:lpstr>PowerPoint Presentation</vt:lpstr>
      <vt:lpstr>Does FDI Income Affect Domestic Income Inequality?</vt:lpstr>
      <vt:lpstr> Empirical Analysis: Impact of FDI Income on Income Inequality </vt:lpstr>
      <vt:lpstr> Income Share of Top 1% and FDI Income:  Advanced Economies (IMF Data) </vt:lpstr>
      <vt:lpstr> Income Share of Top 1% and Portfolio, Other,  Investment and Primary Income:  Advanced Economies (IMF Data) </vt:lpstr>
      <vt:lpstr> Income Share of Top 1% and FDI Income:  Financial Centers (IMF Data) </vt:lpstr>
      <vt:lpstr> Income Share of Top 1% and Portfolio Income, Other Income,  Investment Income, Primary Income and Current Account:  Financial Centers (IMF Data) </vt:lpstr>
      <vt:lpstr>Other empirical results: </vt:lpstr>
      <vt:lpstr> Conclusions </vt:lpstr>
      <vt:lpstr>Further reading: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International Distribution of FDI Income And Its Impact on Income Inequality </dc:title>
  <dc:creator>Microsoft Office User</dc:creator>
  <cp:lastModifiedBy>Joseph Joyce</cp:lastModifiedBy>
  <cp:revision>21</cp:revision>
  <dcterms:created xsi:type="dcterms:W3CDTF">2021-05-10T13:55:20Z</dcterms:created>
  <dcterms:modified xsi:type="dcterms:W3CDTF">2021-05-12T23:24:54Z</dcterms:modified>
</cp:coreProperties>
</file>