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9"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E0DC-72C4-4817-8B76-E64DC109FB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9A7D57-6947-4E0E-AFB8-8EDCF995AF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76CD5B-418D-45F7-B9F7-E99C21BC6B9B}"/>
              </a:ext>
            </a:extLst>
          </p:cNvPr>
          <p:cNvSpPr>
            <a:spLocks noGrp="1"/>
          </p:cNvSpPr>
          <p:nvPr>
            <p:ph type="dt" sz="half" idx="10"/>
          </p:nvPr>
        </p:nvSpPr>
        <p:spPr/>
        <p:txBody>
          <a:bodyPr/>
          <a:lstStyle/>
          <a:p>
            <a:fld id="{83775203-4FED-4032-AAA8-99EB113F9700}" type="datetimeFigureOut">
              <a:rPr lang="en-US" smtClean="0"/>
              <a:t>6/7/2021</a:t>
            </a:fld>
            <a:endParaRPr lang="en-US"/>
          </a:p>
        </p:txBody>
      </p:sp>
      <p:sp>
        <p:nvSpPr>
          <p:cNvPr id="5" name="Footer Placeholder 4">
            <a:extLst>
              <a:ext uri="{FF2B5EF4-FFF2-40B4-BE49-F238E27FC236}">
                <a16:creationId xmlns:a16="http://schemas.microsoft.com/office/drawing/2014/main" id="{9E828398-ACED-4C32-BEB0-EAC5F2DEF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CAC66-317A-4CCF-94AA-90DC82ADE36D}"/>
              </a:ext>
            </a:extLst>
          </p:cNvPr>
          <p:cNvSpPr>
            <a:spLocks noGrp="1"/>
          </p:cNvSpPr>
          <p:nvPr>
            <p:ph type="sldNum" sz="quarter" idx="12"/>
          </p:nvPr>
        </p:nvSpPr>
        <p:spPr/>
        <p:txBody>
          <a:bodyPr/>
          <a:lstStyle/>
          <a:p>
            <a:fld id="{9D8D064F-5A90-4E8F-BAA0-0B60331F53F4}" type="slidenum">
              <a:rPr lang="en-US" smtClean="0"/>
              <a:t>‹#›</a:t>
            </a:fld>
            <a:endParaRPr lang="en-US"/>
          </a:p>
        </p:txBody>
      </p:sp>
    </p:spTree>
    <p:extLst>
      <p:ext uri="{BB962C8B-B14F-4D97-AF65-F5344CB8AC3E}">
        <p14:creationId xmlns:p14="http://schemas.microsoft.com/office/powerpoint/2010/main" val="4029144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F35FC-1D9E-4156-9451-C842D259FE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AD1E0B-96C1-4AB3-936C-33B7514826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87B43-2889-4B96-AA0F-8E8A8C50D728}"/>
              </a:ext>
            </a:extLst>
          </p:cNvPr>
          <p:cNvSpPr>
            <a:spLocks noGrp="1"/>
          </p:cNvSpPr>
          <p:nvPr>
            <p:ph type="dt" sz="half" idx="10"/>
          </p:nvPr>
        </p:nvSpPr>
        <p:spPr/>
        <p:txBody>
          <a:bodyPr/>
          <a:lstStyle/>
          <a:p>
            <a:fld id="{83775203-4FED-4032-AAA8-99EB113F9700}" type="datetimeFigureOut">
              <a:rPr lang="en-US" smtClean="0"/>
              <a:t>6/7/2021</a:t>
            </a:fld>
            <a:endParaRPr lang="en-US"/>
          </a:p>
        </p:txBody>
      </p:sp>
      <p:sp>
        <p:nvSpPr>
          <p:cNvPr id="5" name="Footer Placeholder 4">
            <a:extLst>
              <a:ext uri="{FF2B5EF4-FFF2-40B4-BE49-F238E27FC236}">
                <a16:creationId xmlns:a16="http://schemas.microsoft.com/office/drawing/2014/main" id="{AAF0A671-3C48-4596-9723-D9ED18B5B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2E671-EF1D-4236-91FF-5775E9DEBF27}"/>
              </a:ext>
            </a:extLst>
          </p:cNvPr>
          <p:cNvSpPr>
            <a:spLocks noGrp="1"/>
          </p:cNvSpPr>
          <p:nvPr>
            <p:ph type="sldNum" sz="quarter" idx="12"/>
          </p:nvPr>
        </p:nvSpPr>
        <p:spPr/>
        <p:txBody>
          <a:bodyPr/>
          <a:lstStyle/>
          <a:p>
            <a:fld id="{9D8D064F-5A90-4E8F-BAA0-0B60331F53F4}" type="slidenum">
              <a:rPr lang="en-US" smtClean="0"/>
              <a:t>‹#›</a:t>
            </a:fld>
            <a:endParaRPr lang="en-US"/>
          </a:p>
        </p:txBody>
      </p:sp>
    </p:spTree>
    <p:extLst>
      <p:ext uri="{BB962C8B-B14F-4D97-AF65-F5344CB8AC3E}">
        <p14:creationId xmlns:p14="http://schemas.microsoft.com/office/powerpoint/2010/main" val="44019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D9812-E3E9-40B9-8406-0FE14F7976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515367-785C-472A-AC92-9CABD215A63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A80FB9-88D1-4D46-A75D-76EBFB8CC10E}"/>
              </a:ext>
            </a:extLst>
          </p:cNvPr>
          <p:cNvSpPr>
            <a:spLocks noGrp="1"/>
          </p:cNvSpPr>
          <p:nvPr>
            <p:ph type="dt" sz="half" idx="10"/>
          </p:nvPr>
        </p:nvSpPr>
        <p:spPr/>
        <p:txBody>
          <a:bodyPr/>
          <a:lstStyle/>
          <a:p>
            <a:fld id="{83775203-4FED-4032-AAA8-99EB113F9700}" type="datetimeFigureOut">
              <a:rPr lang="en-US" smtClean="0"/>
              <a:t>6/7/2021</a:t>
            </a:fld>
            <a:endParaRPr lang="en-US"/>
          </a:p>
        </p:txBody>
      </p:sp>
      <p:sp>
        <p:nvSpPr>
          <p:cNvPr id="5" name="Footer Placeholder 4">
            <a:extLst>
              <a:ext uri="{FF2B5EF4-FFF2-40B4-BE49-F238E27FC236}">
                <a16:creationId xmlns:a16="http://schemas.microsoft.com/office/drawing/2014/main" id="{A877423A-9998-4E49-9945-BBA82D138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F03D9-F1E5-49D2-92FC-6FB3229F4051}"/>
              </a:ext>
            </a:extLst>
          </p:cNvPr>
          <p:cNvSpPr>
            <a:spLocks noGrp="1"/>
          </p:cNvSpPr>
          <p:nvPr>
            <p:ph type="sldNum" sz="quarter" idx="12"/>
          </p:nvPr>
        </p:nvSpPr>
        <p:spPr/>
        <p:txBody>
          <a:bodyPr/>
          <a:lstStyle/>
          <a:p>
            <a:fld id="{9D8D064F-5A90-4E8F-BAA0-0B60331F53F4}" type="slidenum">
              <a:rPr lang="en-US" smtClean="0"/>
              <a:t>‹#›</a:t>
            </a:fld>
            <a:endParaRPr lang="en-US"/>
          </a:p>
        </p:txBody>
      </p:sp>
    </p:spTree>
    <p:extLst>
      <p:ext uri="{BB962C8B-B14F-4D97-AF65-F5344CB8AC3E}">
        <p14:creationId xmlns:p14="http://schemas.microsoft.com/office/powerpoint/2010/main" val="3170095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C637-0F2C-46C9-857C-C1C9DA6F7E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B0034D-22DB-4200-8B1B-37CE75AF0C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560A6-5B0D-4156-8167-E7FCD2EE35C0}"/>
              </a:ext>
            </a:extLst>
          </p:cNvPr>
          <p:cNvSpPr>
            <a:spLocks noGrp="1"/>
          </p:cNvSpPr>
          <p:nvPr>
            <p:ph type="dt" sz="half" idx="10"/>
          </p:nvPr>
        </p:nvSpPr>
        <p:spPr/>
        <p:txBody>
          <a:bodyPr/>
          <a:lstStyle/>
          <a:p>
            <a:fld id="{83775203-4FED-4032-AAA8-99EB113F9700}" type="datetimeFigureOut">
              <a:rPr lang="en-US" smtClean="0"/>
              <a:t>6/7/2021</a:t>
            </a:fld>
            <a:endParaRPr lang="en-US"/>
          </a:p>
        </p:txBody>
      </p:sp>
      <p:sp>
        <p:nvSpPr>
          <p:cNvPr id="5" name="Footer Placeholder 4">
            <a:extLst>
              <a:ext uri="{FF2B5EF4-FFF2-40B4-BE49-F238E27FC236}">
                <a16:creationId xmlns:a16="http://schemas.microsoft.com/office/drawing/2014/main" id="{7EC9F211-4E9F-44B2-9FF6-2DBAC429A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DFD05-B311-46A8-B044-182F4DF9485F}"/>
              </a:ext>
            </a:extLst>
          </p:cNvPr>
          <p:cNvSpPr>
            <a:spLocks noGrp="1"/>
          </p:cNvSpPr>
          <p:nvPr>
            <p:ph type="sldNum" sz="quarter" idx="12"/>
          </p:nvPr>
        </p:nvSpPr>
        <p:spPr/>
        <p:txBody>
          <a:bodyPr/>
          <a:lstStyle/>
          <a:p>
            <a:fld id="{9D8D064F-5A90-4E8F-BAA0-0B60331F53F4}" type="slidenum">
              <a:rPr lang="en-US" smtClean="0"/>
              <a:t>‹#›</a:t>
            </a:fld>
            <a:endParaRPr lang="en-US"/>
          </a:p>
        </p:txBody>
      </p:sp>
    </p:spTree>
    <p:extLst>
      <p:ext uri="{BB962C8B-B14F-4D97-AF65-F5344CB8AC3E}">
        <p14:creationId xmlns:p14="http://schemas.microsoft.com/office/powerpoint/2010/main" val="211896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FEB6-959B-41E9-9964-FF9F7FDD99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E4AB01-1ACA-4206-A839-3523BAD25C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423BA4-1D7A-497B-80FB-F6087C72615F}"/>
              </a:ext>
            </a:extLst>
          </p:cNvPr>
          <p:cNvSpPr>
            <a:spLocks noGrp="1"/>
          </p:cNvSpPr>
          <p:nvPr>
            <p:ph type="dt" sz="half" idx="10"/>
          </p:nvPr>
        </p:nvSpPr>
        <p:spPr/>
        <p:txBody>
          <a:bodyPr/>
          <a:lstStyle/>
          <a:p>
            <a:fld id="{83775203-4FED-4032-AAA8-99EB113F9700}" type="datetimeFigureOut">
              <a:rPr lang="en-US" smtClean="0"/>
              <a:t>6/7/2021</a:t>
            </a:fld>
            <a:endParaRPr lang="en-US"/>
          </a:p>
        </p:txBody>
      </p:sp>
      <p:sp>
        <p:nvSpPr>
          <p:cNvPr id="5" name="Footer Placeholder 4">
            <a:extLst>
              <a:ext uri="{FF2B5EF4-FFF2-40B4-BE49-F238E27FC236}">
                <a16:creationId xmlns:a16="http://schemas.microsoft.com/office/drawing/2014/main" id="{19A1F36C-F614-45CB-ACB0-1FAA11D43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328F6-BB61-4075-8EDD-E657B060AEDD}"/>
              </a:ext>
            </a:extLst>
          </p:cNvPr>
          <p:cNvSpPr>
            <a:spLocks noGrp="1"/>
          </p:cNvSpPr>
          <p:nvPr>
            <p:ph type="sldNum" sz="quarter" idx="12"/>
          </p:nvPr>
        </p:nvSpPr>
        <p:spPr/>
        <p:txBody>
          <a:bodyPr/>
          <a:lstStyle/>
          <a:p>
            <a:fld id="{9D8D064F-5A90-4E8F-BAA0-0B60331F53F4}" type="slidenum">
              <a:rPr lang="en-US" smtClean="0"/>
              <a:t>‹#›</a:t>
            </a:fld>
            <a:endParaRPr lang="en-US"/>
          </a:p>
        </p:txBody>
      </p:sp>
    </p:spTree>
    <p:extLst>
      <p:ext uri="{BB962C8B-B14F-4D97-AF65-F5344CB8AC3E}">
        <p14:creationId xmlns:p14="http://schemas.microsoft.com/office/powerpoint/2010/main" val="71983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9171-6B37-4522-85BE-EC5A4ACAAA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AEF08C-D0DC-4022-87FC-F5C870ACE1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1EAC3A-CED7-4411-93E0-CD1FA75093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635AF2-DA71-49E6-A44A-DBF184C914A7}"/>
              </a:ext>
            </a:extLst>
          </p:cNvPr>
          <p:cNvSpPr>
            <a:spLocks noGrp="1"/>
          </p:cNvSpPr>
          <p:nvPr>
            <p:ph type="dt" sz="half" idx="10"/>
          </p:nvPr>
        </p:nvSpPr>
        <p:spPr/>
        <p:txBody>
          <a:bodyPr/>
          <a:lstStyle/>
          <a:p>
            <a:fld id="{83775203-4FED-4032-AAA8-99EB113F9700}" type="datetimeFigureOut">
              <a:rPr lang="en-US" smtClean="0"/>
              <a:t>6/7/2021</a:t>
            </a:fld>
            <a:endParaRPr lang="en-US"/>
          </a:p>
        </p:txBody>
      </p:sp>
      <p:sp>
        <p:nvSpPr>
          <p:cNvPr id="6" name="Footer Placeholder 5">
            <a:extLst>
              <a:ext uri="{FF2B5EF4-FFF2-40B4-BE49-F238E27FC236}">
                <a16:creationId xmlns:a16="http://schemas.microsoft.com/office/drawing/2014/main" id="{1A077B7D-5979-4926-A9E0-9F0A6FCA4E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184DBB-3DFC-413D-AE87-62AFF8AF974B}"/>
              </a:ext>
            </a:extLst>
          </p:cNvPr>
          <p:cNvSpPr>
            <a:spLocks noGrp="1"/>
          </p:cNvSpPr>
          <p:nvPr>
            <p:ph type="sldNum" sz="quarter" idx="12"/>
          </p:nvPr>
        </p:nvSpPr>
        <p:spPr/>
        <p:txBody>
          <a:bodyPr/>
          <a:lstStyle/>
          <a:p>
            <a:fld id="{9D8D064F-5A90-4E8F-BAA0-0B60331F53F4}" type="slidenum">
              <a:rPr lang="en-US" smtClean="0"/>
              <a:t>‹#›</a:t>
            </a:fld>
            <a:endParaRPr lang="en-US"/>
          </a:p>
        </p:txBody>
      </p:sp>
    </p:spTree>
    <p:extLst>
      <p:ext uri="{BB962C8B-B14F-4D97-AF65-F5344CB8AC3E}">
        <p14:creationId xmlns:p14="http://schemas.microsoft.com/office/powerpoint/2010/main" val="10598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32D6-5B87-4A17-B137-7C682CC3B3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F55BA9-3BE0-47B4-8D8A-542F002E6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EB9904-AFE2-471D-90C2-1FD7AFD78C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1F1727-2DAA-4F04-9F78-A0FABD64CD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9922BD8-A84B-445C-B39D-8DE92829E6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D19162-9EE5-442F-88C6-FD6F9D5643B7}"/>
              </a:ext>
            </a:extLst>
          </p:cNvPr>
          <p:cNvSpPr>
            <a:spLocks noGrp="1"/>
          </p:cNvSpPr>
          <p:nvPr>
            <p:ph type="dt" sz="half" idx="10"/>
          </p:nvPr>
        </p:nvSpPr>
        <p:spPr/>
        <p:txBody>
          <a:bodyPr/>
          <a:lstStyle/>
          <a:p>
            <a:fld id="{83775203-4FED-4032-AAA8-99EB113F9700}" type="datetimeFigureOut">
              <a:rPr lang="en-US" smtClean="0"/>
              <a:t>6/7/2021</a:t>
            </a:fld>
            <a:endParaRPr lang="en-US"/>
          </a:p>
        </p:txBody>
      </p:sp>
      <p:sp>
        <p:nvSpPr>
          <p:cNvPr id="8" name="Footer Placeholder 7">
            <a:extLst>
              <a:ext uri="{FF2B5EF4-FFF2-40B4-BE49-F238E27FC236}">
                <a16:creationId xmlns:a16="http://schemas.microsoft.com/office/drawing/2014/main" id="{C9576B1E-F28D-4AF7-AE0A-5908F5CE96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115716-F8A3-4454-82F3-2281E7495BEB}"/>
              </a:ext>
            </a:extLst>
          </p:cNvPr>
          <p:cNvSpPr>
            <a:spLocks noGrp="1"/>
          </p:cNvSpPr>
          <p:nvPr>
            <p:ph type="sldNum" sz="quarter" idx="12"/>
          </p:nvPr>
        </p:nvSpPr>
        <p:spPr/>
        <p:txBody>
          <a:bodyPr/>
          <a:lstStyle/>
          <a:p>
            <a:fld id="{9D8D064F-5A90-4E8F-BAA0-0B60331F53F4}" type="slidenum">
              <a:rPr lang="en-US" smtClean="0"/>
              <a:t>‹#›</a:t>
            </a:fld>
            <a:endParaRPr lang="en-US"/>
          </a:p>
        </p:txBody>
      </p:sp>
    </p:spTree>
    <p:extLst>
      <p:ext uri="{BB962C8B-B14F-4D97-AF65-F5344CB8AC3E}">
        <p14:creationId xmlns:p14="http://schemas.microsoft.com/office/powerpoint/2010/main" val="2674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CA51B-1E80-4DDA-9E18-E0A80737BA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2AA045-F0CB-4A0F-BFE1-FA031BF32040}"/>
              </a:ext>
            </a:extLst>
          </p:cNvPr>
          <p:cNvSpPr>
            <a:spLocks noGrp="1"/>
          </p:cNvSpPr>
          <p:nvPr>
            <p:ph type="dt" sz="half" idx="10"/>
          </p:nvPr>
        </p:nvSpPr>
        <p:spPr/>
        <p:txBody>
          <a:bodyPr/>
          <a:lstStyle/>
          <a:p>
            <a:fld id="{83775203-4FED-4032-AAA8-99EB113F9700}" type="datetimeFigureOut">
              <a:rPr lang="en-US" smtClean="0"/>
              <a:t>6/7/2021</a:t>
            </a:fld>
            <a:endParaRPr lang="en-US"/>
          </a:p>
        </p:txBody>
      </p:sp>
      <p:sp>
        <p:nvSpPr>
          <p:cNvPr id="4" name="Footer Placeholder 3">
            <a:extLst>
              <a:ext uri="{FF2B5EF4-FFF2-40B4-BE49-F238E27FC236}">
                <a16:creationId xmlns:a16="http://schemas.microsoft.com/office/drawing/2014/main" id="{40A13FDF-55DC-4A57-9117-F0BBF7CE0C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BCD421-AF99-4301-A52D-2D802C4464A9}"/>
              </a:ext>
            </a:extLst>
          </p:cNvPr>
          <p:cNvSpPr>
            <a:spLocks noGrp="1"/>
          </p:cNvSpPr>
          <p:nvPr>
            <p:ph type="sldNum" sz="quarter" idx="12"/>
          </p:nvPr>
        </p:nvSpPr>
        <p:spPr/>
        <p:txBody>
          <a:bodyPr/>
          <a:lstStyle/>
          <a:p>
            <a:fld id="{9D8D064F-5A90-4E8F-BAA0-0B60331F53F4}" type="slidenum">
              <a:rPr lang="en-US" smtClean="0"/>
              <a:t>‹#›</a:t>
            </a:fld>
            <a:endParaRPr lang="en-US"/>
          </a:p>
        </p:txBody>
      </p:sp>
    </p:spTree>
    <p:extLst>
      <p:ext uri="{BB962C8B-B14F-4D97-AF65-F5344CB8AC3E}">
        <p14:creationId xmlns:p14="http://schemas.microsoft.com/office/powerpoint/2010/main" val="403550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4C5567-7210-473D-A243-F8F3C255E66C}"/>
              </a:ext>
            </a:extLst>
          </p:cNvPr>
          <p:cNvSpPr>
            <a:spLocks noGrp="1"/>
          </p:cNvSpPr>
          <p:nvPr>
            <p:ph type="dt" sz="half" idx="10"/>
          </p:nvPr>
        </p:nvSpPr>
        <p:spPr/>
        <p:txBody>
          <a:bodyPr/>
          <a:lstStyle/>
          <a:p>
            <a:fld id="{83775203-4FED-4032-AAA8-99EB113F9700}" type="datetimeFigureOut">
              <a:rPr lang="en-US" smtClean="0"/>
              <a:t>6/7/2021</a:t>
            </a:fld>
            <a:endParaRPr lang="en-US"/>
          </a:p>
        </p:txBody>
      </p:sp>
      <p:sp>
        <p:nvSpPr>
          <p:cNvPr id="3" name="Footer Placeholder 2">
            <a:extLst>
              <a:ext uri="{FF2B5EF4-FFF2-40B4-BE49-F238E27FC236}">
                <a16:creationId xmlns:a16="http://schemas.microsoft.com/office/drawing/2014/main" id="{DA56841F-4060-4317-A4DA-5E5175E864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A0E0BF-0B36-4E69-B086-A5C54B50EFC4}"/>
              </a:ext>
            </a:extLst>
          </p:cNvPr>
          <p:cNvSpPr>
            <a:spLocks noGrp="1"/>
          </p:cNvSpPr>
          <p:nvPr>
            <p:ph type="sldNum" sz="quarter" idx="12"/>
          </p:nvPr>
        </p:nvSpPr>
        <p:spPr/>
        <p:txBody>
          <a:bodyPr/>
          <a:lstStyle/>
          <a:p>
            <a:fld id="{9D8D064F-5A90-4E8F-BAA0-0B60331F53F4}" type="slidenum">
              <a:rPr lang="en-US" smtClean="0"/>
              <a:t>‹#›</a:t>
            </a:fld>
            <a:endParaRPr lang="en-US"/>
          </a:p>
        </p:txBody>
      </p:sp>
    </p:spTree>
    <p:extLst>
      <p:ext uri="{BB962C8B-B14F-4D97-AF65-F5344CB8AC3E}">
        <p14:creationId xmlns:p14="http://schemas.microsoft.com/office/powerpoint/2010/main" val="3943406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E82C-6EB4-4671-A487-32E4A4893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CF474F-EC3B-4AAE-9322-08E1C2383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81C8F5-5A0F-45F9-889F-08739873C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18D7F6-7EE4-466C-98B6-D076E70B5CDD}"/>
              </a:ext>
            </a:extLst>
          </p:cNvPr>
          <p:cNvSpPr>
            <a:spLocks noGrp="1"/>
          </p:cNvSpPr>
          <p:nvPr>
            <p:ph type="dt" sz="half" idx="10"/>
          </p:nvPr>
        </p:nvSpPr>
        <p:spPr/>
        <p:txBody>
          <a:bodyPr/>
          <a:lstStyle/>
          <a:p>
            <a:fld id="{83775203-4FED-4032-AAA8-99EB113F9700}" type="datetimeFigureOut">
              <a:rPr lang="en-US" smtClean="0"/>
              <a:t>6/7/2021</a:t>
            </a:fld>
            <a:endParaRPr lang="en-US"/>
          </a:p>
        </p:txBody>
      </p:sp>
      <p:sp>
        <p:nvSpPr>
          <p:cNvPr id="6" name="Footer Placeholder 5">
            <a:extLst>
              <a:ext uri="{FF2B5EF4-FFF2-40B4-BE49-F238E27FC236}">
                <a16:creationId xmlns:a16="http://schemas.microsoft.com/office/drawing/2014/main" id="{CAB0ADF2-C54D-4C62-AF2B-161BDB11BC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6C5406-8814-4010-8D10-9FF46E679107}"/>
              </a:ext>
            </a:extLst>
          </p:cNvPr>
          <p:cNvSpPr>
            <a:spLocks noGrp="1"/>
          </p:cNvSpPr>
          <p:nvPr>
            <p:ph type="sldNum" sz="quarter" idx="12"/>
          </p:nvPr>
        </p:nvSpPr>
        <p:spPr/>
        <p:txBody>
          <a:bodyPr/>
          <a:lstStyle/>
          <a:p>
            <a:fld id="{9D8D064F-5A90-4E8F-BAA0-0B60331F53F4}" type="slidenum">
              <a:rPr lang="en-US" smtClean="0"/>
              <a:t>‹#›</a:t>
            </a:fld>
            <a:endParaRPr lang="en-US"/>
          </a:p>
        </p:txBody>
      </p:sp>
    </p:spTree>
    <p:extLst>
      <p:ext uri="{BB962C8B-B14F-4D97-AF65-F5344CB8AC3E}">
        <p14:creationId xmlns:p14="http://schemas.microsoft.com/office/powerpoint/2010/main" val="205858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42C3-FF8A-4D2E-85AA-771052A67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E7CD84-CF5A-43DA-A166-EA75F2770B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75FB93-8FDD-432C-9B01-335106E18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93D955-9454-40F5-9E52-8EF472245E45}"/>
              </a:ext>
            </a:extLst>
          </p:cNvPr>
          <p:cNvSpPr>
            <a:spLocks noGrp="1"/>
          </p:cNvSpPr>
          <p:nvPr>
            <p:ph type="dt" sz="half" idx="10"/>
          </p:nvPr>
        </p:nvSpPr>
        <p:spPr/>
        <p:txBody>
          <a:bodyPr/>
          <a:lstStyle/>
          <a:p>
            <a:fld id="{83775203-4FED-4032-AAA8-99EB113F9700}" type="datetimeFigureOut">
              <a:rPr lang="en-US" smtClean="0"/>
              <a:t>6/7/2021</a:t>
            </a:fld>
            <a:endParaRPr lang="en-US"/>
          </a:p>
        </p:txBody>
      </p:sp>
      <p:sp>
        <p:nvSpPr>
          <p:cNvPr id="6" name="Footer Placeholder 5">
            <a:extLst>
              <a:ext uri="{FF2B5EF4-FFF2-40B4-BE49-F238E27FC236}">
                <a16:creationId xmlns:a16="http://schemas.microsoft.com/office/drawing/2014/main" id="{FCB10801-481D-4CD8-829D-FB04EFFD5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6081B5-2ACD-4A55-894F-937953A3AD0F}"/>
              </a:ext>
            </a:extLst>
          </p:cNvPr>
          <p:cNvSpPr>
            <a:spLocks noGrp="1"/>
          </p:cNvSpPr>
          <p:nvPr>
            <p:ph type="sldNum" sz="quarter" idx="12"/>
          </p:nvPr>
        </p:nvSpPr>
        <p:spPr/>
        <p:txBody>
          <a:bodyPr/>
          <a:lstStyle/>
          <a:p>
            <a:fld id="{9D8D064F-5A90-4E8F-BAA0-0B60331F53F4}" type="slidenum">
              <a:rPr lang="en-US" smtClean="0"/>
              <a:t>‹#›</a:t>
            </a:fld>
            <a:endParaRPr lang="en-US"/>
          </a:p>
        </p:txBody>
      </p:sp>
    </p:spTree>
    <p:extLst>
      <p:ext uri="{BB962C8B-B14F-4D97-AF65-F5344CB8AC3E}">
        <p14:creationId xmlns:p14="http://schemas.microsoft.com/office/powerpoint/2010/main" val="424608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6193D3-8432-4CE1-99BE-A81C30910C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DFD4E3-66D0-4C95-997D-1ED71DE256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1665D-2732-4E47-B0AC-284A2EAA50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75203-4FED-4032-AAA8-99EB113F9700}" type="datetimeFigureOut">
              <a:rPr lang="en-US" smtClean="0"/>
              <a:t>6/7/2021</a:t>
            </a:fld>
            <a:endParaRPr lang="en-US"/>
          </a:p>
        </p:txBody>
      </p:sp>
      <p:sp>
        <p:nvSpPr>
          <p:cNvPr id="5" name="Footer Placeholder 4">
            <a:extLst>
              <a:ext uri="{FF2B5EF4-FFF2-40B4-BE49-F238E27FC236}">
                <a16:creationId xmlns:a16="http://schemas.microsoft.com/office/drawing/2014/main" id="{8009079E-0DA8-4729-A1EF-B2D0320CB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31E450-72E8-4B18-AF0F-257C835492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D064F-5A90-4E8F-BAA0-0B60331F53F4}" type="slidenum">
              <a:rPr lang="en-US" smtClean="0"/>
              <a:t>‹#›</a:t>
            </a:fld>
            <a:endParaRPr lang="en-US"/>
          </a:p>
        </p:txBody>
      </p:sp>
    </p:spTree>
    <p:extLst>
      <p:ext uri="{BB962C8B-B14F-4D97-AF65-F5344CB8AC3E}">
        <p14:creationId xmlns:p14="http://schemas.microsoft.com/office/powerpoint/2010/main" val="326430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1C56-E2B6-48D4-8DA9-137503FE240D}"/>
              </a:ext>
            </a:extLst>
          </p:cNvPr>
          <p:cNvSpPr>
            <a:spLocks noGrp="1"/>
          </p:cNvSpPr>
          <p:nvPr>
            <p:ph type="ctrTitle"/>
          </p:nvPr>
        </p:nvSpPr>
        <p:spPr/>
        <p:txBody>
          <a:bodyPr>
            <a:normAutofit fontScale="90000"/>
          </a:bodyPr>
          <a:lstStyle/>
          <a:p>
            <a:r>
              <a:rPr lang="en-US" dirty="0"/>
              <a:t>The IMF’s Mandate:</a:t>
            </a:r>
            <a:br>
              <a:rPr lang="en-US" dirty="0"/>
            </a:br>
            <a:r>
              <a:rPr lang="en-US" dirty="0"/>
              <a:t>Comments on Presentation by John Hicklin, June 8, 2021</a:t>
            </a:r>
          </a:p>
        </p:txBody>
      </p:sp>
      <p:sp>
        <p:nvSpPr>
          <p:cNvPr id="3" name="Subtitle 2">
            <a:extLst>
              <a:ext uri="{FF2B5EF4-FFF2-40B4-BE49-F238E27FC236}">
                <a16:creationId xmlns:a16="http://schemas.microsoft.com/office/drawing/2014/main" id="{523C3A4D-A2B8-4C79-A71D-2C7F748E68CB}"/>
              </a:ext>
            </a:extLst>
          </p:cNvPr>
          <p:cNvSpPr>
            <a:spLocks noGrp="1"/>
          </p:cNvSpPr>
          <p:nvPr>
            <p:ph type="subTitle" idx="1"/>
          </p:nvPr>
        </p:nvSpPr>
        <p:spPr/>
        <p:txBody>
          <a:bodyPr/>
          <a:lstStyle/>
          <a:p>
            <a:r>
              <a:rPr lang="en-US" dirty="0"/>
              <a:t>Harold James</a:t>
            </a:r>
          </a:p>
          <a:p>
            <a:r>
              <a:rPr lang="en-US" dirty="0"/>
              <a:t>Princeton University and IMF</a:t>
            </a:r>
          </a:p>
          <a:p>
            <a:r>
              <a:rPr lang="en-US" dirty="0"/>
              <a:t>hjames@princeton.edu</a:t>
            </a:r>
          </a:p>
        </p:txBody>
      </p:sp>
    </p:spTree>
    <p:extLst>
      <p:ext uri="{BB962C8B-B14F-4D97-AF65-F5344CB8AC3E}">
        <p14:creationId xmlns:p14="http://schemas.microsoft.com/office/powerpoint/2010/main" val="98294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D13C9-FA14-4EF4-82CD-7B5148DA82E6}"/>
              </a:ext>
            </a:extLst>
          </p:cNvPr>
          <p:cNvSpPr>
            <a:spLocks noGrp="1"/>
          </p:cNvSpPr>
          <p:nvPr>
            <p:ph type="title"/>
          </p:nvPr>
        </p:nvSpPr>
        <p:spPr/>
        <p:txBody>
          <a:bodyPr/>
          <a:lstStyle/>
          <a:p>
            <a:r>
              <a:rPr lang="en-US" dirty="0"/>
              <a:t>1. Evolution of mandate or response to urgency of deep crisis?</a:t>
            </a:r>
          </a:p>
        </p:txBody>
      </p:sp>
      <p:pic>
        <p:nvPicPr>
          <p:cNvPr id="4" name="Content Placeholder 3">
            <a:extLst>
              <a:ext uri="{FF2B5EF4-FFF2-40B4-BE49-F238E27FC236}">
                <a16:creationId xmlns:a16="http://schemas.microsoft.com/office/drawing/2014/main" id="{98EDBD63-E026-4590-802A-4C2BCEB77A52}"/>
              </a:ext>
            </a:extLst>
          </p:cNvPr>
          <p:cNvPicPr>
            <a:picLocks noGrp="1" noChangeAspect="1"/>
          </p:cNvPicPr>
          <p:nvPr>
            <p:ph idx="1"/>
          </p:nvPr>
        </p:nvPicPr>
        <p:blipFill>
          <a:blip r:embed="rId2"/>
          <a:stretch>
            <a:fillRect/>
          </a:stretch>
        </p:blipFill>
        <p:spPr>
          <a:xfrm>
            <a:off x="2886976" y="1825625"/>
            <a:ext cx="6418047" cy="4351338"/>
          </a:xfrm>
          <a:prstGeom prst="rect">
            <a:avLst/>
          </a:prstGeom>
        </p:spPr>
      </p:pic>
    </p:spTree>
    <p:extLst>
      <p:ext uri="{BB962C8B-B14F-4D97-AF65-F5344CB8AC3E}">
        <p14:creationId xmlns:p14="http://schemas.microsoft.com/office/powerpoint/2010/main" val="2603947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F294-9D8B-45C9-A7A1-1D9557DA562E}"/>
              </a:ext>
            </a:extLst>
          </p:cNvPr>
          <p:cNvSpPr>
            <a:spLocks noGrp="1"/>
          </p:cNvSpPr>
          <p:nvPr>
            <p:ph type="title"/>
          </p:nvPr>
        </p:nvSpPr>
        <p:spPr/>
        <p:txBody>
          <a:bodyPr>
            <a:normAutofit/>
          </a:bodyPr>
          <a:lstStyle/>
          <a:p>
            <a:r>
              <a:rPr lang="en-US" dirty="0"/>
              <a:t>2. Flexibility in mandate</a:t>
            </a:r>
            <a:r>
              <a:rPr lang="en-US"/>
              <a:t>: </a:t>
            </a:r>
            <a:br>
              <a:rPr lang="en-US"/>
            </a:br>
            <a:r>
              <a:rPr lang="en-US"/>
              <a:t>The </a:t>
            </a:r>
            <a:r>
              <a:rPr lang="en-US" dirty="0"/>
              <a:t>chances given by a broad formulation</a:t>
            </a:r>
          </a:p>
        </p:txBody>
      </p:sp>
      <p:sp>
        <p:nvSpPr>
          <p:cNvPr id="3" name="Content Placeholder 2">
            <a:extLst>
              <a:ext uri="{FF2B5EF4-FFF2-40B4-BE49-F238E27FC236}">
                <a16:creationId xmlns:a16="http://schemas.microsoft.com/office/drawing/2014/main" id="{1B101374-646C-4621-98E1-2CF5FE8C316A}"/>
              </a:ext>
            </a:extLst>
          </p:cNvPr>
          <p:cNvSpPr>
            <a:spLocks noGrp="1"/>
          </p:cNvSpPr>
          <p:nvPr>
            <p:ph idx="1"/>
          </p:nvPr>
        </p:nvSpPr>
        <p:spPr>
          <a:xfrm>
            <a:off x="838200" y="1926293"/>
            <a:ext cx="10515600" cy="4351338"/>
          </a:xfrm>
        </p:spPr>
        <p:txBody>
          <a:bodyPr>
            <a:normAutofit/>
          </a:bodyPr>
          <a:lstStyle/>
          <a:p>
            <a:pPr marL="0" indent="0">
              <a:buNone/>
            </a:pPr>
            <a:r>
              <a:rPr lang="en-US" dirty="0"/>
              <a:t>(i) To promote international monetary cooperation through a permanent institution which provides the machinery for consultation and collaboration on international monetary problems.</a:t>
            </a:r>
          </a:p>
          <a:p>
            <a:pPr marL="0" indent="0">
              <a:buNone/>
            </a:pPr>
            <a:r>
              <a:rPr lang="en-US" dirty="0"/>
              <a:t>(ii) To facilitate the expansion and balanced growth of international trade, and to contribute thereby to the promotion and maintenance of high levels of employment and real income and to the development of the productive resources of all members as primary objectives of economic policy.</a:t>
            </a:r>
          </a:p>
        </p:txBody>
      </p:sp>
    </p:spTree>
    <p:extLst>
      <p:ext uri="{BB962C8B-B14F-4D97-AF65-F5344CB8AC3E}">
        <p14:creationId xmlns:p14="http://schemas.microsoft.com/office/powerpoint/2010/main" val="786741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24FB-66C0-4285-8E0D-EF235D148B17}"/>
              </a:ext>
            </a:extLst>
          </p:cNvPr>
          <p:cNvSpPr>
            <a:spLocks noGrp="1"/>
          </p:cNvSpPr>
          <p:nvPr>
            <p:ph type="title"/>
          </p:nvPr>
        </p:nvSpPr>
        <p:spPr/>
        <p:txBody>
          <a:bodyPr/>
          <a:lstStyle/>
          <a:p>
            <a:r>
              <a:rPr lang="en-US" dirty="0"/>
              <a:t>Epistemic community/normative consensus</a:t>
            </a:r>
          </a:p>
        </p:txBody>
      </p:sp>
      <p:pic>
        <p:nvPicPr>
          <p:cNvPr id="4" name="Content Placeholder 3">
            <a:extLst>
              <a:ext uri="{FF2B5EF4-FFF2-40B4-BE49-F238E27FC236}">
                <a16:creationId xmlns:a16="http://schemas.microsoft.com/office/drawing/2014/main" id="{18FEE496-B99A-4BD8-AA33-55483B64FA38}"/>
              </a:ext>
            </a:extLst>
          </p:cNvPr>
          <p:cNvPicPr>
            <a:picLocks noGrp="1" noChangeAspect="1"/>
          </p:cNvPicPr>
          <p:nvPr>
            <p:ph idx="1"/>
          </p:nvPr>
        </p:nvPicPr>
        <p:blipFill>
          <a:blip r:embed="rId2"/>
          <a:stretch>
            <a:fillRect/>
          </a:stretch>
        </p:blipFill>
        <p:spPr>
          <a:xfrm>
            <a:off x="3112225" y="1825625"/>
            <a:ext cx="5967549" cy="4351338"/>
          </a:xfrm>
          <a:prstGeom prst="rect">
            <a:avLst/>
          </a:prstGeom>
        </p:spPr>
      </p:pic>
    </p:spTree>
    <p:extLst>
      <p:ext uri="{BB962C8B-B14F-4D97-AF65-F5344CB8AC3E}">
        <p14:creationId xmlns:p14="http://schemas.microsoft.com/office/powerpoint/2010/main" val="3308827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52D6-DDE5-425B-BC66-EF1313D42E9A}"/>
              </a:ext>
            </a:extLst>
          </p:cNvPr>
          <p:cNvSpPr>
            <a:spLocks noGrp="1"/>
          </p:cNvSpPr>
          <p:nvPr>
            <p:ph type="title"/>
          </p:nvPr>
        </p:nvSpPr>
        <p:spPr/>
        <p:txBody>
          <a:bodyPr/>
          <a:lstStyle/>
          <a:p>
            <a:r>
              <a:rPr lang="en-US" dirty="0"/>
              <a:t>3. Example</a:t>
            </a:r>
          </a:p>
        </p:txBody>
      </p:sp>
      <p:pic>
        <p:nvPicPr>
          <p:cNvPr id="4" name="Content Placeholder 3">
            <a:extLst>
              <a:ext uri="{FF2B5EF4-FFF2-40B4-BE49-F238E27FC236}">
                <a16:creationId xmlns:a16="http://schemas.microsoft.com/office/drawing/2014/main" id="{15A99358-0EF5-4B96-9607-F0154C213B21}"/>
              </a:ext>
            </a:extLst>
          </p:cNvPr>
          <p:cNvPicPr>
            <a:picLocks noGrp="1" noChangeAspect="1"/>
          </p:cNvPicPr>
          <p:nvPr>
            <p:ph idx="1"/>
          </p:nvPr>
        </p:nvPicPr>
        <p:blipFill>
          <a:blip r:embed="rId2"/>
          <a:stretch>
            <a:fillRect/>
          </a:stretch>
        </p:blipFill>
        <p:spPr>
          <a:xfrm>
            <a:off x="3280095" y="1862356"/>
            <a:ext cx="5192786" cy="4118994"/>
          </a:xfrm>
          <a:prstGeom prst="rect">
            <a:avLst/>
          </a:prstGeom>
        </p:spPr>
      </p:pic>
      <p:sp>
        <p:nvSpPr>
          <p:cNvPr id="5" name="TextBox 4">
            <a:extLst>
              <a:ext uri="{FF2B5EF4-FFF2-40B4-BE49-F238E27FC236}">
                <a16:creationId xmlns:a16="http://schemas.microsoft.com/office/drawing/2014/main" id="{864744F2-3DC3-40C6-9F25-A6A956E28444}"/>
              </a:ext>
            </a:extLst>
          </p:cNvPr>
          <p:cNvSpPr txBox="1"/>
          <p:nvPr/>
        </p:nvSpPr>
        <p:spPr>
          <a:xfrm>
            <a:off x="9194334" y="2793534"/>
            <a:ext cx="2516697" cy="923330"/>
          </a:xfrm>
          <a:prstGeom prst="rect">
            <a:avLst/>
          </a:prstGeom>
          <a:noFill/>
        </p:spPr>
        <p:txBody>
          <a:bodyPr wrap="square" rtlCol="0">
            <a:spAutoFit/>
          </a:bodyPr>
          <a:lstStyle/>
          <a:p>
            <a:r>
              <a:rPr lang="en-US" dirty="0"/>
              <a:t>James Boughton, </a:t>
            </a:r>
            <a:br>
              <a:rPr lang="en-US" dirty="0"/>
            </a:br>
            <a:r>
              <a:rPr lang="en-US" dirty="0"/>
              <a:t>The IMF and the Silent Revolution</a:t>
            </a:r>
          </a:p>
        </p:txBody>
      </p:sp>
    </p:spTree>
    <p:extLst>
      <p:ext uri="{BB962C8B-B14F-4D97-AF65-F5344CB8AC3E}">
        <p14:creationId xmlns:p14="http://schemas.microsoft.com/office/powerpoint/2010/main" val="325269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6E24-2A9F-4F92-BB9A-A1606FB16FEB}"/>
              </a:ext>
            </a:extLst>
          </p:cNvPr>
          <p:cNvSpPr>
            <a:spLocks noGrp="1"/>
          </p:cNvSpPr>
          <p:nvPr>
            <p:ph type="title"/>
          </p:nvPr>
        </p:nvSpPr>
        <p:spPr/>
        <p:txBody>
          <a:bodyPr/>
          <a:lstStyle/>
          <a:p>
            <a:r>
              <a:rPr lang="en-US" dirty="0"/>
              <a:t>4.  Urgency of Climate Change and the Capacities of IMF Surveillance: The Four Ts</a:t>
            </a:r>
          </a:p>
        </p:txBody>
      </p:sp>
      <p:sp>
        <p:nvSpPr>
          <p:cNvPr id="3" name="Content Placeholder 2">
            <a:extLst>
              <a:ext uri="{FF2B5EF4-FFF2-40B4-BE49-F238E27FC236}">
                <a16:creationId xmlns:a16="http://schemas.microsoft.com/office/drawing/2014/main" id="{A7FBC6CB-6EE1-400F-AB6F-458F183D557C}"/>
              </a:ext>
            </a:extLst>
          </p:cNvPr>
          <p:cNvSpPr>
            <a:spLocks noGrp="1"/>
          </p:cNvSpPr>
          <p:nvPr>
            <p:ph idx="1"/>
          </p:nvPr>
        </p:nvSpPr>
        <p:spPr/>
        <p:txBody>
          <a:bodyPr>
            <a:normAutofit/>
          </a:bodyPr>
          <a:lstStyle/>
          <a:p>
            <a:r>
              <a:rPr lang="en-US" sz="5400" dirty="0">
                <a:solidFill>
                  <a:srgbClr val="FF0000"/>
                </a:solidFill>
              </a:rPr>
              <a:t>Teeth</a:t>
            </a:r>
          </a:p>
          <a:p>
            <a:r>
              <a:rPr lang="en-US" sz="5400" dirty="0">
                <a:solidFill>
                  <a:srgbClr val="FF0000"/>
                </a:solidFill>
              </a:rPr>
              <a:t>Traction</a:t>
            </a:r>
          </a:p>
          <a:p>
            <a:r>
              <a:rPr lang="en-US" sz="5400" dirty="0">
                <a:solidFill>
                  <a:srgbClr val="FF0000"/>
                </a:solidFill>
              </a:rPr>
              <a:t>Tracking</a:t>
            </a:r>
          </a:p>
          <a:p>
            <a:r>
              <a:rPr lang="en-US" sz="5400" dirty="0">
                <a:solidFill>
                  <a:srgbClr val="FF0000"/>
                </a:solidFill>
              </a:rPr>
              <a:t>Teaching </a:t>
            </a:r>
          </a:p>
        </p:txBody>
      </p:sp>
    </p:spTree>
    <p:extLst>
      <p:ext uri="{BB962C8B-B14F-4D97-AF65-F5344CB8AC3E}">
        <p14:creationId xmlns:p14="http://schemas.microsoft.com/office/powerpoint/2010/main" val="233746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497F-B4FB-4160-8AA8-53A8ADAA5B8E}"/>
              </a:ext>
            </a:extLst>
          </p:cNvPr>
          <p:cNvSpPr>
            <a:spLocks noGrp="1"/>
          </p:cNvSpPr>
          <p:nvPr>
            <p:ph type="title"/>
          </p:nvPr>
        </p:nvSpPr>
        <p:spPr/>
        <p:txBody>
          <a:bodyPr/>
          <a:lstStyle/>
          <a:p>
            <a:r>
              <a:rPr lang="en-US" dirty="0"/>
              <a:t>5. Relationship to Security</a:t>
            </a:r>
          </a:p>
        </p:txBody>
      </p:sp>
      <p:sp>
        <p:nvSpPr>
          <p:cNvPr id="3" name="Content Placeholder 2">
            <a:extLst>
              <a:ext uri="{FF2B5EF4-FFF2-40B4-BE49-F238E27FC236}">
                <a16:creationId xmlns:a16="http://schemas.microsoft.com/office/drawing/2014/main" id="{A1945A74-72EC-48CA-9CFB-F2BF8EB18FA6}"/>
              </a:ext>
            </a:extLst>
          </p:cNvPr>
          <p:cNvSpPr>
            <a:spLocks noGrp="1"/>
          </p:cNvSpPr>
          <p:nvPr>
            <p:ph idx="1"/>
          </p:nvPr>
        </p:nvSpPr>
        <p:spPr/>
        <p:txBody>
          <a:bodyPr/>
          <a:lstStyle/>
          <a:p>
            <a:r>
              <a:rPr lang="en-US" dirty="0"/>
              <a:t>Key issue: 1944/45 parallelism of UN Security Council and IMF 5 largest quota holders</a:t>
            </a:r>
          </a:p>
          <a:p>
            <a:r>
              <a:rPr lang="en-US" dirty="0"/>
              <a:t>Difficulty of distinguishing political and economic aspects of global goods (Morgenthau “Prosperity, like peace, is indivisible. We cannot afford to have it scattered here or there among the fortunate or to enjoy it at the expense of others.”)</a:t>
            </a:r>
          </a:p>
          <a:p>
            <a:r>
              <a:rPr lang="en-US" dirty="0"/>
              <a:t>Corruption as major governance issue</a:t>
            </a:r>
          </a:p>
          <a:p>
            <a:r>
              <a:rPr lang="en-US" dirty="0"/>
              <a:t>Climate change as distributional</a:t>
            </a:r>
          </a:p>
        </p:txBody>
      </p:sp>
    </p:spTree>
    <p:extLst>
      <p:ext uri="{BB962C8B-B14F-4D97-AF65-F5344CB8AC3E}">
        <p14:creationId xmlns:p14="http://schemas.microsoft.com/office/powerpoint/2010/main" val="135043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705A-7D54-4265-B7DD-AB0CB8C4FC0D}"/>
              </a:ext>
            </a:extLst>
          </p:cNvPr>
          <p:cNvSpPr>
            <a:spLocks noGrp="1"/>
          </p:cNvSpPr>
          <p:nvPr>
            <p:ph type="title"/>
          </p:nvPr>
        </p:nvSpPr>
        <p:spPr/>
        <p:txBody>
          <a:bodyPr/>
          <a:lstStyle/>
          <a:p>
            <a:r>
              <a:rPr lang="en-US" dirty="0"/>
              <a:t>2019 current $ GDP (trillions) (World Bank)</a:t>
            </a:r>
          </a:p>
        </p:txBody>
      </p:sp>
      <p:graphicFrame>
        <p:nvGraphicFramePr>
          <p:cNvPr id="5" name="Content Placeholder 4">
            <a:extLst>
              <a:ext uri="{FF2B5EF4-FFF2-40B4-BE49-F238E27FC236}">
                <a16:creationId xmlns:a16="http://schemas.microsoft.com/office/drawing/2014/main" id="{044C63EA-C50C-4D63-8D66-AA4FAC7D16BC}"/>
              </a:ext>
            </a:extLst>
          </p:cNvPr>
          <p:cNvGraphicFramePr>
            <a:graphicFrameLocks noGrp="1"/>
          </p:cNvGraphicFramePr>
          <p:nvPr>
            <p:ph idx="1"/>
            <p:extLst>
              <p:ext uri="{D42A27DB-BD31-4B8C-83A1-F6EECF244321}">
                <p14:modId xmlns:p14="http://schemas.microsoft.com/office/powerpoint/2010/main" val="3017169104"/>
              </p:ext>
            </p:extLst>
          </p:nvPr>
        </p:nvGraphicFramePr>
        <p:xfrm>
          <a:off x="3313651" y="1803633"/>
          <a:ext cx="5209564" cy="4043496"/>
        </p:xfrm>
        <a:graphic>
          <a:graphicData uri="http://schemas.openxmlformats.org/drawingml/2006/table">
            <a:tbl>
              <a:tblPr>
                <a:tableStyleId>{5C22544A-7EE6-4342-B048-85BDC9FD1C3A}</a:tableStyleId>
              </a:tblPr>
              <a:tblGrid>
                <a:gridCol w="4490333">
                  <a:extLst>
                    <a:ext uri="{9D8B030D-6E8A-4147-A177-3AD203B41FA5}">
                      <a16:colId xmlns:a16="http://schemas.microsoft.com/office/drawing/2014/main" val="2044041342"/>
                    </a:ext>
                  </a:extLst>
                </a:gridCol>
                <a:gridCol w="719231">
                  <a:extLst>
                    <a:ext uri="{9D8B030D-6E8A-4147-A177-3AD203B41FA5}">
                      <a16:colId xmlns:a16="http://schemas.microsoft.com/office/drawing/2014/main" val="426366127"/>
                    </a:ext>
                  </a:extLst>
                </a:gridCol>
              </a:tblGrid>
              <a:tr h="336958">
                <a:tc>
                  <a:txBody>
                    <a:bodyPr/>
                    <a:lstStyle/>
                    <a:p>
                      <a:pPr algn="l" fontAlgn="b"/>
                      <a:r>
                        <a:rPr lang="en-US" sz="1100" u="none" strike="noStrike" dirty="0">
                          <a:effectLst/>
                        </a:rPr>
                        <a:t>United States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21433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75327014"/>
                  </a:ext>
                </a:extLst>
              </a:tr>
              <a:tr h="336958">
                <a:tc>
                  <a:txBody>
                    <a:bodyPr/>
                    <a:lstStyle/>
                    <a:p>
                      <a:pPr algn="l" fontAlgn="b"/>
                      <a:r>
                        <a:rPr lang="en-US" sz="1100" u="none" strike="noStrike">
                          <a:effectLst/>
                        </a:rPr>
                        <a:t>European Union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15626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4020904"/>
                  </a:ext>
                </a:extLst>
              </a:tr>
              <a:tr h="336958">
                <a:tc>
                  <a:txBody>
                    <a:bodyPr/>
                    <a:lstStyle/>
                    <a:p>
                      <a:pPr algn="l" fontAlgn="b"/>
                      <a:r>
                        <a:rPr lang="en-US" sz="1100" u="none" strike="noStrike">
                          <a:effectLst/>
                        </a:rPr>
                        <a:t>China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14280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7120869"/>
                  </a:ext>
                </a:extLst>
              </a:tr>
              <a:tr h="336958">
                <a:tc>
                  <a:txBody>
                    <a:bodyPr/>
                    <a:lstStyle/>
                    <a:p>
                      <a:pPr algn="l" fontAlgn="b"/>
                      <a:r>
                        <a:rPr lang="en-US" sz="1100" u="none" strike="noStrike">
                          <a:effectLst/>
                        </a:rPr>
                        <a:t>Japan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5081.8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0268563"/>
                  </a:ext>
                </a:extLst>
              </a:tr>
              <a:tr h="336958">
                <a:tc>
                  <a:txBody>
                    <a:bodyPr/>
                    <a:lstStyle/>
                    <a:p>
                      <a:pPr algn="l" fontAlgn="b"/>
                      <a:r>
                        <a:rPr lang="en-US" sz="1100" u="none" strike="noStrike" dirty="0">
                          <a:solidFill>
                            <a:schemeClr val="bg1">
                              <a:lumMod val="75000"/>
                            </a:schemeClr>
                          </a:solidFill>
                          <a:effectLst/>
                        </a:rPr>
                        <a:t>Germany</a:t>
                      </a:r>
                      <a:endParaRPr lang="en-US" sz="1100" b="0" i="0" u="none" strike="noStrike" dirty="0">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75000"/>
                            </a:schemeClr>
                          </a:solidFill>
                          <a:effectLst/>
                        </a:rPr>
                        <a:t>3861.1</a:t>
                      </a:r>
                      <a:endParaRPr lang="en-US" sz="1100" b="0" i="0" u="none" strike="noStrike" dirty="0">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9766635"/>
                  </a:ext>
                </a:extLst>
              </a:tr>
              <a:tr h="336958">
                <a:tc>
                  <a:txBody>
                    <a:bodyPr/>
                    <a:lstStyle/>
                    <a:p>
                      <a:pPr algn="l" fontAlgn="b"/>
                      <a:r>
                        <a:rPr lang="en-US" sz="1100" u="none" strike="noStrike">
                          <a:effectLst/>
                        </a:rPr>
                        <a:t>India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2868.9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4939274"/>
                  </a:ext>
                </a:extLst>
              </a:tr>
              <a:tr h="336958">
                <a:tc>
                  <a:txBody>
                    <a:bodyPr/>
                    <a:lstStyle/>
                    <a:p>
                      <a:pPr algn="l" fontAlgn="b"/>
                      <a:r>
                        <a:rPr lang="en-US" sz="1100" u="none" strike="noStrike" dirty="0">
                          <a:effectLst/>
                        </a:rPr>
                        <a:t>United Kingdom</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2829.1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4207840"/>
                  </a:ext>
                </a:extLst>
              </a:tr>
              <a:tr h="336958">
                <a:tc>
                  <a:txBody>
                    <a:bodyPr/>
                    <a:lstStyle/>
                    <a:p>
                      <a:pPr algn="l" fontAlgn="b"/>
                      <a:r>
                        <a:rPr lang="en-US" sz="1100" u="none" strike="noStrike" dirty="0">
                          <a:solidFill>
                            <a:schemeClr val="bg1">
                              <a:lumMod val="75000"/>
                            </a:schemeClr>
                          </a:solidFill>
                          <a:effectLst/>
                        </a:rPr>
                        <a:t>France</a:t>
                      </a:r>
                      <a:endParaRPr lang="en-US" sz="1100" b="0" i="0" u="none" strike="noStrike" dirty="0">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75000"/>
                            </a:schemeClr>
                          </a:solidFill>
                          <a:effectLst/>
                        </a:rPr>
                        <a:t>2715.5</a:t>
                      </a:r>
                      <a:endParaRPr lang="en-US" sz="1100" b="0" i="0" u="none" strike="noStrike" dirty="0">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4470105"/>
                  </a:ext>
                </a:extLst>
              </a:tr>
              <a:tr h="336958">
                <a:tc>
                  <a:txBody>
                    <a:bodyPr/>
                    <a:lstStyle/>
                    <a:p>
                      <a:pPr algn="l" fontAlgn="b"/>
                      <a:r>
                        <a:rPr lang="en-US" sz="1100" u="none" strike="noStrike" dirty="0">
                          <a:solidFill>
                            <a:schemeClr val="bg1">
                              <a:lumMod val="75000"/>
                            </a:schemeClr>
                          </a:solidFill>
                          <a:effectLst/>
                        </a:rPr>
                        <a:t>Italy</a:t>
                      </a:r>
                      <a:endParaRPr lang="en-US" sz="1100" b="0" i="0" u="none" strike="noStrike" dirty="0">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75000"/>
                            </a:schemeClr>
                          </a:solidFill>
                          <a:effectLst/>
                        </a:rPr>
                        <a:t>2003.6</a:t>
                      </a:r>
                      <a:endParaRPr lang="en-US" sz="1100" b="0" i="0" u="none" strike="noStrike" dirty="0">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1739243"/>
                  </a:ext>
                </a:extLst>
              </a:tr>
              <a:tr h="336958">
                <a:tc>
                  <a:txBody>
                    <a:bodyPr/>
                    <a:lstStyle/>
                    <a:p>
                      <a:pPr algn="l" fontAlgn="b"/>
                      <a:r>
                        <a:rPr lang="en-US" sz="1100" u="none" strike="noStrike">
                          <a:effectLst/>
                        </a:rPr>
                        <a:t>Brazil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1839.8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9856737"/>
                  </a:ext>
                </a:extLst>
              </a:tr>
              <a:tr h="336958">
                <a:tc>
                  <a:txBody>
                    <a:bodyPr/>
                    <a:lstStyle/>
                    <a:p>
                      <a:pPr algn="l" fontAlgn="b"/>
                      <a:r>
                        <a:rPr lang="en-US" sz="1100" u="none" strike="noStrike">
                          <a:effectLst/>
                        </a:rPr>
                        <a:t>Canada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1736.4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788800"/>
                  </a:ext>
                </a:extLst>
              </a:tr>
              <a:tr h="336958">
                <a:tc>
                  <a:txBody>
                    <a:bodyPr/>
                    <a:lstStyle/>
                    <a:p>
                      <a:pPr algn="l" fontAlgn="b"/>
                      <a:r>
                        <a:rPr lang="en-US" sz="1100" u="none" strike="noStrike">
                          <a:effectLst/>
                        </a:rPr>
                        <a:t>Russian Federation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1699.9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7816570"/>
                  </a:ext>
                </a:extLst>
              </a:tr>
            </a:tbl>
          </a:graphicData>
        </a:graphic>
      </p:graphicFrame>
    </p:spTree>
    <p:extLst>
      <p:ext uri="{BB962C8B-B14F-4D97-AF65-F5344CB8AC3E}">
        <p14:creationId xmlns:p14="http://schemas.microsoft.com/office/powerpoint/2010/main" val="296742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6220-154A-421E-AB9B-0BA755B32C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86D894-9A60-45C0-A074-D62D6C36F2D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62774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278</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The IMF’s Mandate: Comments on Presentation by John Hicklin, June 8, 2021</vt:lpstr>
      <vt:lpstr>1. Evolution of mandate or response to urgency of deep crisis?</vt:lpstr>
      <vt:lpstr>2. Flexibility in mandate:  The chances given by a broad formulation</vt:lpstr>
      <vt:lpstr>Epistemic community/normative consensus</vt:lpstr>
      <vt:lpstr>3. Example</vt:lpstr>
      <vt:lpstr>4.  Urgency of Climate Change and the Capacities of IMF Surveillance: The Four Ts</vt:lpstr>
      <vt:lpstr>5. Relationship to Security</vt:lpstr>
      <vt:lpstr>2019 current $ GDP (trillions) (World Bank)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IMF’s Mandate: Comments on Presentation by John Hicklin, June 8, 2021</dc:title>
  <dc:creator>Harold James</dc:creator>
  <cp:lastModifiedBy>Harold James</cp:lastModifiedBy>
  <cp:revision>5</cp:revision>
  <dcterms:created xsi:type="dcterms:W3CDTF">2021-06-07T14:16:28Z</dcterms:created>
  <dcterms:modified xsi:type="dcterms:W3CDTF">2021-06-07T21:39:38Z</dcterms:modified>
</cp:coreProperties>
</file>