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412" r:id="rId3"/>
    <p:sldId id="258" r:id="rId4"/>
    <p:sldId id="262" r:id="rId5"/>
    <p:sldId id="263" r:id="rId6"/>
    <p:sldId id="402" r:id="rId7"/>
    <p:sldId id="403" r:id="rId8"/>
    <p:sldId id="264" r:id="rId9"/>
    <p:sldId id="410" r:id="rId10"/>
    <p:sldId id="404" r:id="rId11"/>
    <p:sldId id="411" r:id="rId12"/>
    <p:sldId id="399" r:id="rId13"/>
    <p:sldId id="398" r:id="rId14"/>
    <p:sldId id="400" r:id="rId15"/>
    <p:sldId id="407" r:id="rId16"/>
    <p:sldId id="408" r:id="rId17"/>
    <p:sldId id="40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Inflation in Advanced Economies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491173192392045E-2"/>
          <c:y val="0.1166897567648142"/>
          <c:w val="0.91497914644231115"/>
          <c:h val="0.78895132160524539"/>
        </c:manualLayout>
      </c:layout>
      <c:barChart>
        <c:barDir val="col"/>
        <c:grouping val="clustered"/>
        <c:varyColors val="0"/>
        <c:ser>
          <c:idx val="0"/>
          <c:order val="0"/>
          <c:tx>
            <c:v>IT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Sheet1!$B$4:$B$5</c:f>
              <c:numCache>
                <c:formatCode>General</c:formatCode>
                <c:ptCount val="2"/>
                <c:pt idx="0">
                  <c:v>2.2000000000000002</c:v>
                </c:pt>
                <c:pt idx="1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2B-41E1-9FC8-6C3F508DB2FA}"/>
            </c:ext>
          </c:extLst>
        </c:ser>
        <c:ser>
          <c:idx val="1"/>
          <c:order val="1"/>
          <c:tx>
            <c:v>Non-IT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Sheet1!$C$4:$C$5</c:f>
              <c:numCache>
                <c:formatCode>General</c:formatCode>
                <c:ptCount val="2"/>
                <c:pt idx="0">
                  <c:v>2.2000000000000002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2B-41E1-9FC8-6C3F508DB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0026240"/>
        <c:axId val="760042048"/>
      </c:barChart>
      <c:catAx>
        <c:axId val="7600262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60042048"/>
        <c:crosses val="autoZero"/>
        <c:auto val="1"/>
        <c:lblAlgn val="ctr"/>
        <c:lblOffset val="100"/>
        <c:noMultiLvlLbl val="0"/>
      </c:catAx>
      <c:valAx>
        <c:axId val="760042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002624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Inflation in Developing Economies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IT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Sheet1!$B$8:$B$9</c:f>
              <c:numCache>
                <c:formatCode>General</c:formatCode>
                <c:ptCount val="2"/>
                <c:pt idx="0">
                  <c:v>5</c:v>
                </c:pt>
                <c:pt idx="1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2F-4C32-AC60-0A9E4A7F00D4}"/>
            </c:ext>
          </c:extLst>
        </c:ser>
        <c:ser>
          <c:idx val="1"/>
          <c:order val="1"/>
          <c:tx>
            <c:v>Non-IT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Sheet1!$C$8:$C$9</c:f>
              <c:numCache>
                <c:formatCode>General</c:formatCode>
                <c:ptCount val="2"/>
                <c:pt idx="0">
                  <c:v>4.7</c:v>
                </c:pt>
                <c:pt idx="1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2F-4C32-AC60-0A9E4A7F0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1007936"/>
        <c:axId val="701001280"/>
      </c:barChart>
      <c:catAx>
        <c:axId val="701007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01001280"/>
        <c:crosses val="autoZero"/>
        <c:auto val="1"/>
        <c:lblAlgn val="ctr"/>
        <c:lblOffset val="100"/>
        <c:noMultiLvlLbl val="0"/>
      </c:catAx>
      <c:valAx>
        <c:axId val="70100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007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Inflation Expectations </a:t>
            </a:r>
          </a:p>
          <a:p>
            <a:pPr>
              <a:defRPr/>
            </a:pPr>
            <a:r>
              <a:rPr lang="en-US" sz="1600" dirty="0"/>
              <a:t>in Advanced Economies</a:t>
            </a:r>
          </a:p>
        </c:rich>
      </c:tx>
      <c:layout>
        <c:manualLayout>
          <c:xMode val="edge"/>
          <c:yMode val="edge"/>
          <c:x val="0.35176587488464078"/>
          <c:y val="3.6882169108018926E-5"/>
        </c:manualLayout>
      </c:layout>
      <c:overlay val="0"/>
      <c:spPr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0865714640699499E-2"/>
          <c:y val="0.11434716378301936"/>
          <c:w val="0.89694493624687444"/>
          <c:h val="0.7936346613824049"/>
        </c:manualLayout>
      </c:layout>
      <c:barChart>
        <c:barDir val="col"/>
        <c:grouping val="clustered"/>
        <c:varyColors val="0"/>
        <c:ser>
          <c:idx val="0"/>
          <c:order val="0"/>
          <c:tx>
            <c:v>IT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Sheet2!$B$4:$B$5</c:f>
              <c:numCache>
                <c:formatCode>General</c:formatCode>
                <c:ptCount val="2"/>
                <c:pt idx="0">
                  <c:v>2</c:v>
                </c:pt>
                <c:pt idx="1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AE-495C-9C61-230DDEFFDB1F}"/>
            </c:ext>
          </c:extLst>
        </c:ser>
        <c:ser>
          <c:idx val="1"/>
          <c:order val="1"/>
          <c:tx>
            <c:v>Non-IT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Sheet2!$C$4:$C$5</c:f>
              <c:numCache>
                <c:formatCode>General</c:formatCode>
                <c:ptCount val="2"/>
                <c:pt idx="0">
                  <c:v>1.9</c:v>
                </c:pt>
                <c:pt idx="1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AE-495C-9C61-230DDEFFD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0026240"/>
        <c:axId val="760042048"/>
      </c:barChart>
      <c:catAx>
        <c:axId val="7600262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60042048"/>
        <c:crosses val="autoZero"/>
        <c:auto val="1"/>
        <c:lblAlgn val="ctr"/>
        <c:lblOffset val="100"/>
        <c:noMultiLvlLbl val="0"/>
      </c:catAx>
      <c:valAx>
        <c:axId val="760042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002624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Inflation Expectations </a:t>
            </a:r>
          </a:p>
          <a:p>
            <a:pPr>
              <a:defRPr/>
            </a:pPr>
            <a:r>
              <a:rPr lang="en-US" sz="1600" dirty="0"/>
              <a:t>in Developing Economies</a:t>
            </a:r>
          </a:p>
        </c:rich>
      </c:tx>
      <c:layout>
        <c:manualLayout>
          <c:xMode val="edge"/>
          <c:yMode val="edge"/>
          <c:x val="0.31466348312924752"/>
          <c:y val="0"/>
        </c:manualLayout>
      </c:layout>
      <c:overlay val="0"/>
      <c:spPr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5257286918082603E-2"/>
          <c:y val="0.13034507743073137"/>
          <c:w val="0.90010961947889556"/>
          <c:h val="0.77385430398688848"/>
        </c:manualLayout>
      </c:layout>
      <c:barChart>
        <c:barDir val="col"/>
        <c:grouping val="clustered"/>
        <c:varyColors val="0"/>
        <c:ser>
          <c:idx val="0"/>
          <c:order val="0"/>
          <c:tx>
            <c:v>IT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Sheet2!$B$8:$B$9</c:f>
              <c:numCache>
                <c:formatCode>General</c:formatCode>
                <c:ptCount val="2"/>
                <c:pt idx="0">
                  <c:v>3.5</c:v>
                </c:pt>
                <c:pt idx="1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06-487B-B3B9-F208778EFEF1}"/>
            </c:ext>
          </c:extLst>
        </c:ser>
        <c:ser>
          <c:idx val="1"/>
          <c:order val="1"/>
          <c:tx>
            <c:v>Non-IT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Sheet2!$C$8:$C$9</c:f>
              <c:numCache>
                <c:formatCode>General</c:formatCode>
                <c:ptCount val="2"/>
                <c:pt idx="0">
                  <c:v>3.4</c:v>
                </c:pt>
                <c:pt idx="1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06-487B-B3B9-F208778EF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1007936"/>
        <c:axId val="701001280"/>
      </c:barChart>
      <c:catAx>
        <c:axId val="701007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01001280"/>
        <c:crosses val="autoZero"/>
        <c:auto val="1"/>
        <c:lblAlgn val="ctr"/>
        <c:lblOffset val="100"/>
        <c:noMultiLvlLbl val="0"/>
      </c:catAx>
      <c:valAx>
        <c:axId val="70100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00793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636769581632459E-2"/>
          <c:y val="9.1905125749864466E-2"/>
          <c:w val="0.95997661894631936"/>
          <c:h val="0.71241850962799724"/>
        </c:manualLayout>
      </c:layout>
      <c:lineChart>
        <c:grouping val="standar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real repo</c:v>
                </c:pt>
              </c:strCache>
            </c:strRef>
          </c:tx>
          <c:spPr>
            <a:ln w="12700" cap="flat" cmpd="sng" algn="ctr">
              <a:solidFill>
                <a:schemeClr val="accent1"/>
              </a:solidFill>
              <a:prstDash val="solid"/>
              <a:miter lim="800000"/>
            </a:ln>
            <a:effectLst/>
          </c:spPr>
          <c:marker>
            <c:symbol val="none"/>
          </c:marker>
          <c:cat>
            <c:strRef>
              <c:f>Sheet3!$A$2:$A$40</c:f>
              <c:strCache>
                <c:ptCount val="39"/>
                <c:pt idx="0">
                  <c:v>2016-10</c:v>
                </c:pt>
                <c:pt idx="1">
                  <c:v>2016-11</c:v>
                </c:pt>
                <c:pt idx="2">
                  <c:v>2016-12</c:v>
                </c:pt>
                <c:pt idx="3">
                  <c:v>2017-01</c:v>
                </c:pt>
                <c:pt idx="4">
                  <c:v>2017-02</c:v>
                </c:pt>
                <c:pt idx="5">
                  <c:v>2017-03</c:v>
                </c:pt>
                <c:pt idx="6">
                  <c:v>2017-04</c:v>
                </c:pt>
                <c:pt idx="7">
                  <c:v>2017-05</c:v>
                </c:pt>
                <c:pt idx="8">
                  <c:v>2017-06</c:v>
                </c:pt>
                <c:pt idx="9">
                  <c:v>2017-07</c:v>
                </c:pt>
                <c:pt idx="10">
                  <c:v>2017-08</c:v>
                </c:pt>
                <c:pt idx="11">
                  <c:v>2017-09</c:v>
                </c:pt>
                <c:pt idx="12">
                  <c:v>2017-10</c:v>
                </c:pt>
                <c:pt idx="13">
                  <c:v>2017-11</c:v>
                </c:pt>
                <c:pt idx="14">
                  <c:v>2017-12</c:v>
                </c:pt>
                <c:pt idx="15">
                  <c:v>2018-01</c:v>
                </c:pt>
                <c:pt idx="16">
                  <c:v>2018-02</c:v>
                </c:pt>
                <c:pt idx="17">
                  <c:v>2018-03</c:v>
                </c:pt>
                <c:pt idx="18">
                  <c:v>2018-04</c:v>
                </c:pt>
                <c:pt idx="19">
                  <c:v>2018-05</c:v>
                </c:pt>
                <c:pt idx="20">
                  <c:v>2018-06</c:v>
                </c:pt>
                <c:pt idx="21">
                  <c:v>2018-07</c:v>
                </c:pt>
                <c:pt idx="22">
                  <c:v>2018-08</c:v>
                </c:pt>
                <c:pt idx="23">
                  <c:v>2018-09</c:v>
                </c:pt>
                <c:pt idx="24">
                  <c:v>2018-10</c:v>
                </c:pt>
                <c:pt idx="25">
                  <c:v>2018-11</c:v>
                </c:pt>
                <c:pt idx="26">
                  <c:v>2018-12</c:v>
                </c:pt>
                <c:pt idx="27">
                  <c:v>2019-01</c:v>
                </c:pt>
                <c:pt idx="28">
                  <c:v>2019-02</c:v>
                </c:pt>
                <c:pt idx="29">
                  <c:v>2019-03</c:v>
                </c:pt>
                <c:pt idx="30">
                  <c:v>2019-04</c:v>
                </c:pt>
                <c:pt idx="31">
                  <c:v>2019-05</c:v>
                </c:pt>
                <c:pt idx="32">
                  <c:v>2019-06</c:v>
                </c:pt>
                <c:pt idx="33">
                  <c:v>2019-07</c:v>
                </c:pt>
                <c:pt idx="34">
                  <c:v>2019-08</c:v>
                </c:pt>
                <c:pt idx="35">
                  <c:v>2019-09</c:v>
                </c:pt>
                <c:pt idx="36">
                  <c:v>2019-10</c:v>
                </c:pt>
                <c:pt idx="37">
                  <c:v>2019-11</c:v>
                </c:pt>
                <c:pt idx="38">
                  <c:v>2019-12</c:v>
                </c:pt>
              </c:strCache>
            </c:strRef>
          </c:cat>
          <c:val>
            <c:numRef>
              <c:f>Sheet3!$B$2:$B$40</c:f>
              <c:numCache>
                <c:formatCode>General</c:formatCode>
                <c:ptCount val="39"/>
                <c:pt idx="0">
                  <c:v>1.2019209999999996</c:v>
                </c:pt>
                <c:pt idx="1">
                  <c:v>1.8640410000000003</c:v>
                </c:pt>
                <c:pt idx="2">
                  <c:v>2.0469900000000001</c:v>
                </c:pt>
                <c:pt idx="3">
                  <c:v>2.6165099999999999</c:v>
                </c:pt>
                <c:pt idx="4">
                  <c:v>2.8400120000000002</c:v>
                </c:pt>
                <c:pt idx="5">
                  <c:v>3.0829369999999998</c:v>
                </c:pt>
                <c:pt idx="6">
                  <c:v>2.5992009999999999</c:v>
                </c:pt>
                <c:pt idx="7">
                  <c:v>2.361116</c:v>
                </c:pt>
                <c:pt idx="8">
                  <c:v>3.264923</c:v>
                </c:pt>
                <c:pt idx="9">
                  <c:v>4.0727159999999998</c:v>
                </c:pt>
                <c:pt idx="10">
                  <c:v>4.5395900000000005</c:v>
                </c:pt>
                <c:pt idx="11">
                  <c:v>3.6354000000000002</c:v>
                </c:pt>
                <c:pt idx="12">
                  <c:v>2.7200709999999999</c:v>
                </c:pt>
                <c:pt idx="13">
                  <c:v>2.7150470000000002</c:v>
                </c:pt>
                <c:pt idx="14">
                  <c:v>2.4231259999999999</c:v>
                </c:pt>
                <c:pt idx="15">
                  <c:v>1.1219440000000001</c:v>
                </c:pt>
                <c:pt idx="16">
                  <c:v>0.78527400000000025</c:v>
                </c:pt>
                <c:pt idx="17">
                  <c:v>0.93477299999999985</c:v>
                </c:pt>
                <c:pt idx="18">
                  <c:v>1.5589680000000001</c:v>
                </c:pt>
                <c:pt idx="19">
                  <c:v>1.7219199999999999</c:v>
                </c:pt>
                <c:pt idx="20">
                  <c:v>1.6733409999999997</c:v>
                </c:pt>
                <c:pt idx="21">
                  <c:v>1.3793689999999996</c:v>
                </c:pt>
                <c:pt idx="22">
                  <c:v>1.5757580000000004</c:v>
                </c:pt>
                <c:pt idx="23">
                  <c:v>2.3271189999999997</c:v>
                </c:pt>
                <c:pt idx="24">
                  <c:v>2.8072379999999999</c:v>
                </c:pt>
                <c:pt idx="25">
                  <c:v>2.8017750000000001</c:v>
                </c:pt>
                <c:pt idx="26">
                  <c:v>3.120139</c:v>
                </c:pt>
                <c:pt idx="27">
                  <c:v>4.1744210000000006</c:v>
                </c:pt>
                <c:pt idx="28">
                  <c:v>4.1362909999999999</c:v>
                </c:pt>
                <c:pt idx="29">
                  <c:v>4.2777479999999999</c:v>
                </c:pt>
                <c:pt idx="30">
                  <c:v>3.4340169999999999</c:v>
                </c:pt>
                <c:pt idx="31">
                  <c:v>3.142862</c:v>
                </c:pt>
                <c:pt idx="32">
                  <c:v>2.7594889999999999</c:v>
                </c:pt>
                <c:pt idx="33">
                  <c:v>2.7021069999999998</c:v>
                </c:pt>
                <c:pt idx="34">
                  <c:v>2.2231090000000004</c:v>
                </c:pt>
                <c:pt idx="35">
                  <c:v>2.2526510000000002</c:v>
                </c:pt>
                <c:pt idx="36">
                  <c:v>1.9400000000000004</c:v>
                </c:pt>
                <c:pt idx="37">
                  <c:v>1.1600000000000001</c:v>
                </c:pt>
                <c:pt idx="38">
                  <c:v>0.55000000000000071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6D-4F54-9A19-2856D11B278D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Neutral Real Repo Rate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Sheet3!$A$2:$A$40</c:f>
              <c:strCache>
                <c:ptCount val="39"/>
                <c:pt idx="0">
                  <c:v>2016-10</c:v>
                </c:pt>
                <c:pt idx="1">
                  <c:v>2016-11</c:v>
                </c:pt>
                <c:pt idx="2">
                  <c:v>2016-12</c:v>
                </c:pt>
                <c:pt idx="3">
                  <c:v>2017-01</c:v>
                </c:pt>
                <c:pt idx="4">
                  <c:v>2017-02</c:v>
                </c:pt>
                <c:pt idx="5">
                  <c:v>2017-03</c:v>
                </c:pt>
                <c:pt idx="6">
                  <c:v>2017-04</c:v>
                </c:pt>
                <c:pt idx="7">
                  <c:v>2017-05</c:v>
                </c:pt>
                <c:pt idx="8">
                  <c:v>2017-06</c:v>
                </c:pt>
                <c:pt idx="9">
                  <c:v>2017-07</c:v>
                </c:pt>
                <c:pt idx="10">
                  <c:v>2017-08</c:v>
                </c:pt>
                <c:pt idx="11">
                  <c:v>2017-09</c:v>
                </c:pt>
                <c:pt idx="12">
                  <c:v>2017-10</c:v>
                </c:pt>
                <c:pt idx="13">
                  <c:v>2017-11</c:v>
                </c:pt>
                <c:pt idx="14">
                  <c:v>2017-12</c:v>
                </c:pt>
                <c:pt idx="15">
                  <c:v>2018-01</c:v>
                </c:pt>
                <c:pt idx="16">
                  <c:v>2018-02</c:v>
                </c:pt>
                <c:pt idx="17">
                  <c:v>2018-03</c:v>
                </c:pt>
                <c:pt idx="18">
                  <c:v>2018-04</c:v>
                </c:pt>
                <c:pt idx="19">
                  <c:v>2018-05</c:v>
                </c:pt>
                <c:pt idx="20">
                  <c:v>2018-06</c:v>
                </c:pt>
                <c:pt idx="21">
                  <c:v>2018-07</c:v>
                </c:pt>
                <c:pt idx="22">
                  <c:v>2018-08</c:v>
                </c:pt>
                <c:pt idx="23">
                  <c:v>2018-09</c:v>
                </c:pt>
                <c:pt idx="24">
                  <c:v>2018-10</c:v>
                </c:pt>
                <c:pt idx="25">
                  <c:v>2018-11</c:v>
                </c:pt>
                <c:pt idx="26">
                  <c:v>2018-12</c:v>
                </c:pt>
                <c:pt idx="27">
                  <c:v>2019-01</c:v>
                </c:pt>
                <c:pt idx="28">
                  <c:v>2019-02</c:v>
                </c:pt>
                <c:pt idx="29">
                  <c:v>2019-03</c:v>
                </c:pt>
                <c:pt idx="30">
                  <c:v>2019-04</c:v>
                </c:pt>
                <c:pt idx="31">
                  <c:v>2019-05</c:v>
                </c:pt>
                <c:pt idx="32">
                  <c:v>2019-06</c:v>
                </c:pt>
                <c:pt idx="33">
                  <c:v>2019-07</c:v>
                </c:pt>
                <c:pt idx="34">
                  <c:v>2019-08</c:v>
                </c:pt>
                <c:pt idx="35">
                  <c:v>2019-09</c:v>
                </c:pt>
                <c:pt idx="36">
                  <c:v>2019-10</c:v>
                </c:pt>
                <c:pt idx="37">
                  <c:v>2019-11</c:v>
                </c:pt>
                <c:pt idx="38">
                  <c:v>2019-12</c:v>
                </c:pt>
              </c:strCache>
            </c:strRef>
          </c:cat>
          <c:val>
            <c:numRef>
              <c:f>Sheet3!$C$2:$C$40</c:f>
              <c:numCache>
                <c:formatCode>General</c:formatCode>
                <c:ptCount val="39"/>
                <c:pt idx="0">
                  <c:v>1.25</c:v>
                </c:pt>
                <c:pt idx="1">
                  <c:v>1.25</c:v>
                </c:pt>
                <c:pt idx="2">
                  <c:v>1.25</c:v>
                </c:pt>
                <c:pt idx="3">
                  <c:v>1.25</c:v>
                </c:pt>
                <c:pt idx="4">
                  <c:v>1.25</c:v>
                </c:pt>
                <c:pt idx="5">
                  <c:v>1.25</c:v>
                </c:pt>
                <c:pt idx="6">
                  <c:v>1.25</c:v>
                </c:pt>
                <c:pt idx="7">
                  <c:v>1.25</c:v>
                </c:pt>
                <c:pt idx="8">
                  <c:v>1.25</c:v>
                </c:pt>
                <c:pt idx="9">
                  <c:v>1.25</c:v>
                </c:pt>
                <c:pt idx="10">
                  <c:v>1.25</c:v>
                </c:pt>
                <c:pt idx="11">
                  <c:v>1.25</c:v>
                </c:pt>
                <c:pt idx="12">
                  <c:v>1.25</c:v>
                </c:pt>
                <c:pt idx="13">
                  <c:v>1.25</c:v>
                </c:pt>
                <c:pt idx="14">
                  <c:v>1.25</c:v>
                </c:pt>
                <c:pt idx="15">
                  <c:v>1.25</c:v>
                </c:pt>
                <c:pt idx="16">
                  <c:v>1.25</c:v>
                </c:pt>
                <c:pt idx="17">
                  <c:v>1.25</c:v>
                </c:pt>
                <c:pt idx="18">
                  <c:v>1.25</c:v>
                </c:pt>
                <c:pt idx="19">
                  <c:v>1.25</c:v>
                </c:pt>
                <c:pt idx="20">
                  <c:v>1.25</c:v>
                </c:pt>
                <c:pt idx="21">
                  <c:v>1.25</c:v>
                </c:pt>
                <c:pt idx="22">
                  <c:v>1.25</c:v>
                </c:pt>
                <c:pt idx="23">
                  <c:v>1.25</c:v>
                </c:pt>
                <c:pt idx="24">
                  <c:v>1.25</c:v>
                </c:pt>
                <c:pt idx="25">
                  <c:v>1.25</c:v>
                </c:pt>
                <c:pt idx="26">
                  <c:v>1.25</c:v>
                </c:pt>
                <c:pt idx="27">
                  <c:v>1.25</c:v>
                </c:pt>
                <c:pt idx="28">
                  <c:v>1.25</c:v>
                </c:pt>
                <c:pt idx="29">
                  <c:v>1.25</c:v>
                </c:pt>
                <c:pt idx="30">
                  <c:v>1.25</c:v>
                </c:pt>
                <c:pt idx="31">
                  <c:v>1.25</c:v>
                </c:pt>
                <c:pt idx="32">
                  <c:v>1.25</c:v>
                </c:pt>
                <c:pt idx="33">
                  <c:v>1.25</c:v>
                </c:pt>
                <c:pt idx="34">
                  <c:v>1.25</c:v>
                </c:pt>
                <c:pt idx="35">
                  <c:v>1.25</c:v>
                </c:pt>
                <c:pt idx="36">
                  <c:v>1.25</c:v>
                </c:pt>
                <c:pt idx="37">
                  <c:v>1.25</c:v>
                </c:pt>
                <c:pt idx="38">
                  <c:v>1.25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6D-4F54-9A19-2856D11B278D}"/>
            </c:ext>
          </c:extLst>
        </c:ser>
        <c:ser>
          <c:idx val="3"/>
          <c:order val="2"/>
          <c:tx>
            <c:strRef>
              <c:f>Sheet3!#REF!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Sheet3!$A$2:$A$40</c:f>
              <c:strCache>
                <c:ptCount val="39"/>
                <c:pt idx="0">
                  <c:v>2016-10</c:v>
                </c:pt>
                <c:pt idx="1">
                  <c:v>2016-11</c:v>
                </c:pt>
                <c:pt idx="2">
                  <c:v>2016-12</c:v>
                </c:pt>
                <c:pt idx="3">
                  <c:v>2017-01</c:v>
                </c:pt>
                <c:pt idx="4">
                  <c:v>2017-02</c:v>
                </c:pt>
                <c:pt idx="5">
                  <c:v>2017-03</c:v>
                </c:pt>
                <c:pt idx="6">
                  <c:v>2017-04</c:v>
                </c:pt>
                <c:pt idx="7">
                  <c:v>2017-05</c:v>
                </c:pt>
                <c:pt idx="8">
                  <c:v>2017-06</c:v>
                </c:pt>
                <c:pt idx="9">
                  <c:v>2017-07</c:v>
                </c:pt>
                <c:pt idx="10">
                  <c:v>2017-08</c:v>
                </c:pt>
                <c:pt idx="11">
                  <c:v>2017-09</c:v>
                </c:pt>
                <c:pt idx="12">
                  <c:v>2017-10</c:v>
                </c:pt>
                <c:pt idx="13">
                  <c:v>2017-11</c:v>
                </c:pt>
                <c:pt idx="14">
                  <c:v>2017-12</c:v>
                </c:pt>
                <c:pt idx="15">
                  <c:v>2018-01</c:v>
                </c:pt>
                <c:pt idx="16">
                  <c:v>2018-02</c:v>
                </c:pt>
                <c:pt idx="17">
                  <c:v>2018-03</c:v>
                </c:pt>
                <c:pt idx="18">
                  <c:v>2018-04</c:v>
                </c:pt>
                <c:pt idx="19">
                  <c:v>2018-05</c:v>
                </c:pt>
                <c:pt idx="20">
                  <c:v>2018-06</c:v>
                </c:pt>
                <c:pt idx="21">
                  <c:v>2018-07</c:v>
                </c:pt>
                <c:pt idx="22">
                  <c:v>2018-08</c:v>
                </c:pt>
                <c:pt idx="23">
                  <c:v>2018-09</c:v>
                </c:pt>
                <c:pt idx="24">
                  <c:v>2018-10</c:v>
                </c:pt>
                <c:pt idx="25">
                  <c:v>2018-11</c:v>
                </c:pt>
                <c:pt idx="26">
                  <c:v>2018-12</c:v>
                </c:pt>
                <c:pt idx="27">
                  <c:v>2019-01</c:v>
                </c:pt>
                <c:pt idx="28">
                  <c:v>2019-02</c:v>
                </c:pt>
                <c:pt idx="29">
                  <c:v>2019-03</c:v>
                </c:pt>
                <c:pt idx="30">
                  <c:v>2019-04</c:v>
                </c:pt>
                <c:pt idx="31">
                  <c:v>2019-05</c:v>
                </c:pt>
                <c:pt idx="32">
                  <c:v>2019-06</c:v>
                </c:pt>
                <c:pt idx="33">
                  <c:v>2019-07</c:v>
                </c:pt>
                <c:pt idx="34">
                  <c:v>2019-08</c:v>
                </c:pt>
                <c:pt idx="35">
                  <c:v>2019-09</c:v>
                </c:pt>
                <c:pt idx="36">
                  <c:v>2019-10</c:v>
                </c:pt>
                <c:pt idx="37">
                  <c:v>2019-11</c:v>
                </c:pt>
                <c:pt idx="38">
                  <c:v>2019-12</c:v>
                </c:pt>
              </c:strCache>
            </c:strRef>
          </c:cat>
          <c:val>
            <c:numRef>
              <c:f>Sheet3!#REF!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6D-4F54-9A19-2856D11B2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6679624"/>
        <c:axId val="766678344"/>
      </c:lineChart>
      <c:catAx>
        <c:axId val="766679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6678344"/>
        <c:crosses val="autoZero"/>
        <c:auto val="1"/>
        <c:lblAlgn val="ctr"/>
        <c:lblOffset val="100"/>
        <c:noMultiLvlLbl val="0"/>
      </c:catAx>
      <c:valAx>
        <c:axId val="766678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667962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12700" cap="flat" cmpd="sng" algn="ctr">
      <a:solidFill>
        <a:schemeClr val="accent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0.33881</cdr:x>
      <cdr:y>0.17595</cdr:y>
    </cdr:from>
    <cdr:to>
      <cdr:x>0.5032</cdr:x>
      <cdr:y>0.37639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01A7E64-0DE1-44BC-925B-8EEA1EFA7694}"/>
            </a:ext>
          </a:extLst>
        </cdr:cNvPr>
        <cdr:cNvSpPr txBox="1"/>
      </cdr:nvSpPr>
      <cdr:spPr>
        <a:xfrm xmlns:a="http://schemas.openxmlformats.org/drawingml/2006/main">
          <a:off x="1884680" y="80263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0.60664</cdr:x>
      <cdr:y>0.3029</cdr:y>
    </cdr:from>
    <cdr:to>
      <cdr:x>0.9021</cdr:x>
      <cdr:y>0.39421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F03C723-A669-4A5E-B1C7-6677ECB9B5BE}"/>
            </a:ext>
          </a:extLst>
        </cdr:cNvPr>
        <cdr:cNvSpPr txBox="1"/>
      </cdr:nvSpPr>
      <cdr:spPr>
        <a:xfrm xmlns:a="http://schemas.openxmlformats.org/drawingml/2006/main">
          <a:off x="3525520" y="1381759"/>
          <a:ext cx="1717040" cy="416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0.61364</cdr:x>
      <cdr:y>0.33185</cdr:y>
    </cdr:from>
    <cdr:to>
      <cdr:x>0.84965</cdr:x>
      <cdr:y>0.41537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5355FDF-8954-476D-931A-849DF05A5AC0}"/>
            </a:ext>
          </a:extLst>
        </cdr:cNvPr>
        <cdr:cNvSpPr txBox="1"/>
      </cdr:nvSpPr>
      <cdr:spPr>
        <a:xfrm xmlns:a="http://schemas.openxmlformats.org/drawingml/2006/main">
          <a:off x="3566160" y="1513839"/>
          <a:ext cx="13716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2010-2019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0.16409</cdr:x>
      <cdr:y>0.15145</cdr:y>
    </cdr:from>
    <cdr:to>
      <cdr:x>0.45753</cdr:x>
      <cdr:y>0.21158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697E81-BB9F-4352-A036-55E0EF2E208E}"/>
            </a:ext>
          </a:extLst>
        </cdr:cNvPr>
        <cdr:cNvSpPr txBox="1"/>
      </cdr:nvSpPr>
      <cdr:spPr>
        <a:xfrm xmlns:a="http://schemas.openxmlformats.org/drawingml/2006/main">
          <a:off x="863600" y="690879"/>
          <a:ext cx="1544320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2000-2009</a:t>
          </a:r>
        </a:p>
      </cdr:txBody>
    </cdr:sp>
  </cdr:relSizeAnchor>
  <cdr:relSizeAnchor xmlns:cdr="http://schemas.openxmlformats.org/drawingml/2006/chartDrawing">
    <cdr:from>
      <cdr:x>0.61776</cdr:x>
      <cdr:y>0.39421</cdr:y>
    </cdr:from>
    <cdr:to>
      <cdr:x>0.88224</cdr:x>
      <cdr:y>0.59465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C6E3161-1183-459D-B521-576778B0A137}"/>
            </a:ext>
          </a:extLst>
        </cdr:cNvPr>
        <cdr:cNvSpPr txBox="1"/>
      </cdr:nvSpPr>
      <cdr:spPr>
        <a:xfrm xmlns:a="http://schemas.openxmlformats.org/drawingml/2006/main">
          <a:off x="3251200" y="1798319"/>
          <a:ext cx="139192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2010-2019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0.20751</cdr:x>
      <cdr:y>0.12611</cdr:y>
    </cdr:from>
    <cdr:to>
      <cdr:x>0.43873</cdr:x>
      <cdr:y>0.20354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7C43DB6-B183-48ED-9A94-83D3C5EF476E}"/>
            </a:ext>
          </a:extLst>
        </cdr:cNvPr>
        <cdr:cNvSpPr txBox="1"/>
      </cdr:nvSpPr>
      <cdr:spPr>
        <a:xfrm xmlns:a="http://schemas.openxmlformats.org/drawingml/2006/main" rot="10800000" flipV="1">
          <a:off x="1066797" y="579120"/>
          <a:ext cx="1188721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2000-2009</a:t>
          </a:r>
        </a:p>
      </cdr:txBody>
    </cdr:sp>
  </cdr:relSizeAnchor>
  <cdr:relSizeAnchor xmlns:cdr="http://schemas.openxmlformats.org/drawingml/2006/chartDrawing">
    <cdr:from>
      <cdr:x>0.64229</cdr:x>
      <cdr:y>0.36062</cdr:y>
    </cdr:from>
    <cdr:to>
      <cdr:x>0.87945</cdr:x>
      <cdr:y>0.4292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0A3A80F-9538-4670-AA35-AC83B7F4B431}"/>
            </a:ext>
          </a:extLst>
        </cdr:cNvPr>
        <cdr:cNvSpPr txBox="1"/>
      </cdr:nvSpPr>
      <cdr:spPr>
        <a:xfrm xmlns:a="http://schemas.openxmlformats.org/drawingml/2006/main" rot="10800000" flipV="1">
          <a:off x="3301997" y="1656080"/>
          <a:ext cx="1219199" cy="3149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2010-2019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0.17739</cdr:x>
      <cdr:y>0.1286</cdr:y>
    </cdr:from>
    <cdr:to>
      <cdr:x>0.42105</cdr:x>
      <cdr:y>0.21064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8610A94-ED40-4F2F-B299-2C3964BFD6F0}"/>
            </a:ext>
          </a:extLst>
        </cdr:cNvPr>
        <cdr:cNvSpPr txBox="1"/>
      </cdr:nvSpPr>
      <cdr:spPr>
        <a:xfrm xmlns:a="http://schemas.openxmlformats.org/drawingml/2006/main">
          <a:off x="924560" y="589280"/>
          <a:ext cx="1270000" cy="375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2000-2009</a:t>
          </a:r>
        </a:p>
      </cdr:txBody>
    </cdr:sp>
  </cdr:relSizeAnchor>
  <cdr:relSizeAnchor xmlns:cdr="http://schemas.openxmlformats.org/drawingml/2006/chartDrawing">
    <cdr:from>
      <cdr:x>0.41228</cdr:x>
      <cdr:y>0.40022</cdr:y>
    </cdr:from>
    <cdr:to>
      <cdr:x>0.58772</cdr:x>
      <cdr:y>0.59978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6CA4AC4-387E-4D04-96C0-AE9ECB0A729C}"/>
            </a:ext>
          </a:extLst>
        </cdr:cNvPr>
        <cdr:cNvSpPr txBox="1"/>
      </cdr:nvSpPr>
      <cdr:spPr>
        <a:xfrm xmlns:a="http://schemas.openxmlformats.org/drawingml/2006/main">
          <a:off x="2148840" y="18338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0.65302</cdr:x>
      <cdr:y>0.13304</cdr:y>
    </cdr:from>
    <cdr:to>
      <cdr:x>0.88499</cdr:x>
      <cdr:y>0.20621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5B436366-62D5-4951-BA29-FA6106C5CA44}"/>
            </a:ext>
          </a:extLst>
        </cdr:cNvPr>
        <cdr:cNvSpPr txBox="1"/>
      </cdr:nvSpPr>
      <cdr:spPr>
        <a:xfrm xmlns:a="http://schemas.openxmlformats.org/drawingml/2006/main">
          <a:off x="3403600" y="609600"/>
          <a:ext cx="1209040" cy="335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2010-2019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95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9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6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1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43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2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2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4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1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0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65B40-21F8-40BD-970B-AADF228F444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4C02E-F057-4FCB-8B72-895459094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7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3D6ED-10BD-4563-AFE0-C8AB3106F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8240" y="477521"/>
            <a:ext cx="9804400" cy="45313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IEO webinar on: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Inflation: Transitory or Troubling?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by:</a:t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Surjit Bhalla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30, 2021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CCDF0-B8BA-4F65-8308-603BD1287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360" y="4653280"/>
            <a:ext cx="9733280" cy="1798320"/>
          </a:xfrm>
        </p:spPr>
        <p:txBody>
          <a:bodyPr>
            <a:normAutofit/>
          </a:bodyPr>
          <a:lstStyle/>
          <a:p>
            <a:pPr algn="just">
              <a:defRPr/>
            </a:pPr>
            <a:endParaRPr lang="en-US" sz="1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1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1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Disclaimer: Views expressed are those of the presenter and should not be ascribed to the IMF, its Executive Board or any other institution with which the presenter or his co-authors are affiliated.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31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B2500-CBA2-4ED3-ABE3-E816E7C2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840" y="365127"/>
            <a:ext cx="11338560" cy="8947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mistakes?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8DFFD-52B4-4055-8F76-2DB80D18F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40" y="1524000"/>
            <a:ext cx="5598160" cy="52120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Single-minded attention to inflation can sometimes prove costly (Krugman, 2015, “rate hike fever”)</a:t>
            </a:r>
          </a:p>
          <a:p>
            <a:pPr marL="457189" lvl="1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Greenspan’s Feb. 1995 rate hike based on concerns about inflation</a:t>
            </a:r>
          </a:p>
          <a:p>
            <a:pPr marL="457189" lvl="1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ECB hiked rates in July 2008 worried about impact of oil prices on inflation</a:t>
            </a:r>
          </a:p>
          <a:p>
            <a:pPr marL="457189" lvl="1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ECB hiked rates 50 basis points in July 2011 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Roubini, 2011: ECB’s “</a:t>
            </a:r>
            <a:r>
              <a:rPr lang="en-US" sz="16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biggest mistake ever, the rate hike that sharply worsened the Euro Zone crisis”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Swedish central bank raised rates in 2010, with unemployment still at 9%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Svensson, 2011)</a:t>
            </a:r>
          </a:p>
          <a:p>
            <a:pPr lvl="2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India: real policy interest rates in 2016-19 almost always higher than RBI’s ‘neutral’ real policy rate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79FEB5E-C9A3-4BDD-89F4-466DDFD004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7580199"/>
              </p:ext>
            </p:extLst>
          </p:nvPr>
        </p:nvGraphicFramePr>
        <p:xfrm>
          <a:off x="6339840" y="1524000"/>
          <a:ext cx="5496560" cy="5212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3578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35C-F8E9-4044-80D3-9C6A53F58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82651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3200" kern="12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Declining Growth across 4 decades?!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CFFE1-8957-4235-9476-6FCDBB342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737" y="1863801"/>
            <a:ext cx="7404525" cy="444074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9407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CB90AA-E1F3-470C-BC7F-7CE0A7B33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3098800"/>
            <a:ext cx="10515600" cy="1463677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Slides</a:t>
            </a:r>
          </a:p>
        </p:txBody>
      </p:sp>
    </p:spTree>
    <p:extLst>
      <p:ext uri="{BB962C8B-B14F-4D97-AF65-F5344CB8AC3E}">
        <p14:creationId xmlns:p14="http://schemas.microsoft.com/office/powerpoint/2010/main" val="662424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9455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Inflation: IT vs. non-IT countries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5E8643B-8F89-496C-8FEE-BC3FE26F6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927830"/>
              </p:ext>
            </p:extLst>
          </p:nvPr>
        </p:nvGraphicFramePr>
        <p:xfrm>
          <a:off x="838201" y="1564640"/>
          <a:ext cx="10320621" cy="5132199"/>
        </p:xfrm>
        <a:graphic>
          <a:graphicData uri="http://schemas.openxmlformats.org/drawingml/2006/table">
            <a:tbl>
              <a:tblPr firstRow="1" firstCol="1" bandRow="1"/>
              <a:tblGrid>
                <a:gridCol w="2729411">
                  <a:extLst>
                    <a:ext uri="{9D8B030D-6E8A-4147-A177-3AD203B41FA5}">
                      <a16:colId xmlns:a16="http://schemas.microsoft.com/office/drawing/2014/main" val="3121181779"/>
                    </a:ext>
                  </a:extLst>
                </a:gridCol>
                <a:gridCol w="1215186">
                  <a:extLst>
                    <a:ext uri="{9D8B030D-6E8A-4147-A177-3AD203B41FA5}">
                      <a16:colId xmlns:a16="http://schemas.microsoft.com/office/drawing/2014/main" val="1013668271"/>
                    </a:ext>
                  </a:extLst>
                </a:gridCol>
                <a:gridCol w="1585024">
                  <a:extLst>
                    <a:ext uri="{9D8B030D-6E8A-4147-A177-3AD203B41FA5}">
                      <a16:colId xmlns:a16="http://schemas.microsoft.com/office/drawing/2014/main" val="1484657531"/>
                    </a:ext>
                  </a:extLst>
                </a:gridCol>
                <a:gridCol w="1102121">
                  <a:extLst>
                    <a:ext uri="{9D8B030D-6E8A-4147-A177-3AD203B41FA5}">
                      <a16:colId xmlns:a16="http://schemas.microsoft.com/office/drawing/2014/main" val="2658613557"/>
                    </a:ext>
                  </a:extLst>
                </a:gridCol>
                <a:gridCol w="1585024">
                  <a:extLst>
                    <a:ext uri="{9D8B030D-6E8A-4147-A177-3AD203B41FA5}">
                      <a16:colId xmlns:a16="http://schemas.microsoft.com/office/drawing/2014/main" val="342668620"/>
                    </a:ext>
                  </a:extLst>
                </a:gridCol>
                <a:gridCol w="1086270">
                  <a:extLst>
                    <a:ext uri="{9D8B030D-6E8A-4147-A177-3AD203B41FA5}">
                      <a16:colId xmlns:a16="http://schemas.microsoft.com/office/drawing/2014/main" val="1168413168"/>
                    </a:ext>
                  </a:extLst>
                </a:gridCol>
                <a:gridCol w="1017585">
                  <a:extLst>
                    <a:ext uri="{9D8B030D-6E8A-4147-A177-3AD203B41FA5}">
                      <a16:colId xmlns:a16="http://schemas.microsoft.com/office/drawing/2014/main" val="805957052"/>
                    </a:ext>
                  </a:extLst>
                </a:gridCol>
              </a:tblGrid>
              <a:tr h="355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of Countries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Average Inflation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Median Inflation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088477"/>
                  </a:ext>
                </a:extLst>
              </a:tr>
              <a:tr h="11595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 Regime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Non-IT Regime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 Regime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Non-IT Regime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 Regime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Non-IT Regime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041685"/>
                  </a:ext>
                </a:extLst>
              </a:tr>
              <a:tr h="32720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Advanced Economies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953711"/>
                  </a:ext>
                </a:extLst>
              </a:tr>
              <a:tr h="325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1990-99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2.0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139777"/>
                  </a:ext>
                </a:extLst>
              </a:tr>
              <a:tr h="325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2000-09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2.8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225146"/>
                  </a:ext>
                </a:extLst>
              </a:tr>
              <a:tr h="325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2010-19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1.8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1.5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188396"/>
                  </a:ext>
                </a:extLst>
              </a:tr>
              <a:tr h="327204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Emerging Markets &amp; LDCs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4391233"/>
                  </a:ext>
                </a:extLst>
              </a:tr>
              <a:tr h="325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1990-99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972446"/>
                  </a:ext>
                </a:extLst>
              </a:tr>
              <a:tr h="325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2000-09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5.0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5.0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4.7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728049"/>
                  </a:ext>
                </a:extLst>
              </a:tr>
              <a:tr h="3254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2010-19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352779"/>
                  </a:ext>
                </a:extLst>
              </a:tr>
              <a:tr h="1010279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Columns 1 and 2 take the mean of CPI inflation across countries over the decade.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Median inflation is taken for each of the years across countries and is then averaged over the decade for inflation targeters and non-inflation targeters.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06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075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8"/>
            <a:ext cx="10327640" cy="764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Anchoring of Inflation Expectations: IT vs. non-IT countries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4ABFEA5-32D9-4EED-84DD-4682D2362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673136"/>
              </p:ext>
            </p:extLst>
          </p:nvPr>
        </p:nvGraphicFramePr>
        <p:xfrm>
          <a:off x="914400" y="1381760"/>
          <a:ext cx="10251440" cy="5111113"/>
        </p:xfrm>
        <a:graphic>
          <a:graphicData uri="http://schemas.openxmlformats.org/drawingml/2006/table">
            <a:tbl>
              <a:tblPr firstRow="1" firstCol="1" bandRow="1"/>
              <a:tblGrid>
                <a:gridCol w="2588468">
                  <a:extLst>
                    <a:ext uri="{9D8B030D-6E8A-4147-A177-3AD203B41FA5}">
                      <a16:colId xmlns:a16="http://schemas.microsoft.com/office/drawing/2014/main" val="3863566309"/>
                    </a:ext>
                  </a:extLst>
                </a:gridCol>
                <a:gridCol w="1201337">
                  <a:extLst>
                    <a:ext uri="{9D8B030D-6E8A-4147-A177-3AD203B41FA5}">
                      <a16:colId xmlns:a16="http://schemas.microsoft.com/office/drawing/2014/main" val="1275449358"/>
                    </a:ext>
                  </a:extLst>
                </a:gridCol>
                <a:gridCol w="1201337">
                  <a:extLst>
                    <a:ext uri="{9D8B030D-6E8A-4147-A177-3AD203B41FA5}">
                      <a16:colId xmlns:a16="http://schemas.microsoft.com/office/drawing/2014/main" val="1899766164"/>
                    </a:ext>
                  </a:extLst>
                </a:gridCol>
                <a:gridCol w="1401560">
                  <a:extLst>
                    <a:ext uri="{9D8B030D-6E8A-4147-A177-3AD203B41FA5}">
                      <a16:colId xmlns:a16="http://schemas.microsoft.com/office/drawing/2014/main" val="3669700593"/>
                    </a:ext>
                  </a:extLst>
                </a:gridCol>
                <a:gridCol w="1576199">
                  <a:extLst>
                    <a:ext uri="{9D8B030D-6E8A-4147-A177-3AD203B41FA5}">
                      <a16:colId xmlns:a16="http://schemas.microsoft.com/office/drawing/2014/main" val="3320718350"/>
                    </a:ext>
                  </a:extLst>
                </a:gridCol>
                <a:gridCol w="1088990">
                  <a:extLst>
                    <a:ext uri="{9D8B030D-6E8A-4147-A177-3AD203B41FA5}">
                      <a16:colId xmlns:a16="http://schemas.microsoft.com/office/drawing/2014/main" val="1721690367"/>
                    </a:ext>
                  </a:extLst>
                </a:gridCol>
                <a:gridCol w="1193549">
                  <a:extLst>
                    <a:ext uri="{9D8B030D-6E8A-4147-A177-3AD203B41FA5}">
                      <a16:colId xmlns:a16="http://schemas.microsoft.com/office/drawing/2014/main" val="3225709941"/>
                    </a:ext>
                  </a:extLst>
                </a:gridCol>
              </a:tblGrid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Inflation Targeters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Non-Inflation Targeters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180278"/>
                  </a:ext>
                </a:extLst>
              </a:tr>
              <a:tr h="7408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years ahead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years ahead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years ahead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years ahead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years ahead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years ahead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364447"/>
                  </a:ext>
                </a:extLst>
              </a:tr>
              <a:tr h="7408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Advanced Economies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628956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1990-99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2.4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2.4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719101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2000-09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2.0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2.0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2.0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279946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2010-19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1.8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1.7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1.8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1.8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9411288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Emerging Markets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044642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1990-99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6.0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5.5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5.2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978056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2000-09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3.7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3.5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3.5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3.5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3.4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3.3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781205"/>
                  </a:ext>
                </a:extLst>
              </a:tr>
              <a:tr h="361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2010-19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3.7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3.6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3.5</a:t>
                      </a:r>
                      <a:endParaRPr lang="en-GB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3.0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2.9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2.9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010226"/>
                  </a:ext>
                </a:extLst>
              </a:tr>
              <a:tr h="740851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Excludes ‘high inflation’ cases (defined as inflation rate above 20 per cent. Results are similar for high-inflation cases.</a:t>
                      </a:r>
                      <a:r>
                        <a:rPr lang="en-GB" sz="2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3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921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727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Wages in US by Education Status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B11E74B-F388-624D-9E61-FF016D0410C9}"/>
              </a:ext>
            </a:extLst>
          </p:cNvPr>
          <p:cNvGraphicFramePr>
            <a:graphicFrameLocks noGrp="1"/>
          </p:cNvGraphicFramePr>
          <p:nvPr/>
        </p:nvGraphicFramePr>
        <p:xfrm>
          <a:off x="901622" y="1698336"/>
          <a:ext cx="10388755" cy="3997642"/>
        </p:xfrm>
        <a:graphic>
          <a:graphicData uri="http://schemas.openxmlformats.org/drawingml/2006/table">
            <a:tbl>
              <a:tblPr/>
              <a:tblGrid>
                <a:gridCol w="1631276">
                  <a:extLst>
                    <a:ext uri="{9D8B030D-6E8A-4147-A177-3AD203B41FA5}">
                      <a16:colId xmlns:a16="http://schemas.microsoft.com/office/drawing/2014/main" val="2044754806"/>
                    </a:ext>
                  </a:extLst>
                </a:gridCol>
                <a:gridCol w="1547461">
                  <a:extLst>
                    <a:ext uri="{9D8B030D-6E8A-4147-A177-3AD203B41FA5}">
                      <a16:colId xmlns:a16="http://schemas.microsoft.com/office/drawing/2014/main" val="2144932607"/>
                    </a:ext>
                  </a:extLst>
                </a:gridCol>
                <a:gridCol w="1505703">
                  <a:extLst>
                    <a:ext uri="{9D8B030D-6E8A-4147-A177-3AD203B41FA5}">
                      <a16:colId xmlns:a16="http://schemas.microsoft.com/office/drawing/2014/main" val="1630726368"/>
                    </a:ext>
                  </a:extLst>
                </a:gridCol>
                <a:gridCol w="1882126">
                  <a:extLst>
                    <a:ext uri="{9D8B030D-6E8A-4147-A177-3AD203B41FA5}">
                      <a16:colId xmlns:a16="http://schemas.microsoft.com/office/drawing/2014/main" val="204873256"/>
                    </a:ext>
                  </a:extLst>
                </a:gridCol>
                <a:gridCol w="1940063">
                  <a:extLst>
                    <a:ext uri="{9D8B030D-6E8A-4147-A177-3AD203B41FA5}">
                      <a16:colId xmlns:a16="http://schemas.microsoft.com/office/drawing/2014/main" val="445504205"/>
                    </a:ext>
                  </a:extLst>
                </a:gridCol>
                <a:gridCol w="1882126">
                  <a:extLst>
                    <a:ext uri="{9D8B030D-6E8A-4147-A177-3AD203B41FA5}">
                      <a16:colId xmlns:a16="http://schemas.microsoft.com/office/drawing/2014/main" val="1861014083"/>
                    </a:ext>
                  </a:extLst>
                </a:gridCol>
              </a:tblGrid>
              <a:tr h="588636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 Wage Growth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3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3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3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951987"/>
                  </a:ext>
                </a:extLst>
              </a:tr>
              <a:tr h="1054462"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HS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 school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Bachelor's degree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Advanced degree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853997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1980-89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-6.5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-3.2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308632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1990-99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595677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2000-09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4747561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2010-19</a:t>
                      </a:r>
                    </a:p>
                  </a:txBody>
                  <a:tcPr marL="21174" marR="21174" marT="211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535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816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727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Wages in US by Education Status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3F120E-0F26-C84D-B3AC-088CDB4A113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15436" y="1749129"/>
          <a:ext cx="9761128" cy="393931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05119">
                  <a:extLst>
                    <a:ext uri="{9D8B030D-6E8A-4147-A177-3AD203B41FA5}">
                      <a16:colId xmlns:a16="http://schemas.microsoft.com/office/drawing/2014/main" val="486522273"/>
                    </a:ext>
                  </a:extLst>
                </a:gridCol>
                <a:gridCol w="1529852">
                  <a:extLst>
                    <a:ext uri="{9D8B030D-6E8A-4147-A177-3AD203B41FA5}">
                      <a16:colId xmlns:a16="http://schemas.microsoft.com/office/drawing/2014/main" val="3981900880"/>
                    </a:ext>
                  </a:extLst>
                </a:gridCol>
                <a:gridCol w="1433442">
                  <a:extLst>
                    <a:ext uri="{9D8B030D-6E8A-4147-A177-3AD203B41FA5}">
                      <a16:colId xmlns:a16="http://schemas.microsoft.com/office/drawing/2014/main" val="2188824500"/>
                    </a:ext>
                  </a:extLst>
                </a:gridCol>
                <a:gridCol w="1433442">
                  <a:extLst>
                    <a:ext uri="{9D8B030D-6E8A-4147-A177-3AD203B41FA5}">
                      <a16:colId xmlns:a16="http://schemas.microsoft.com/office/drawing/2014/main" val="3091404963"/>
                    </a:ext>
                  </a:extLst>
                </a:gridCol>
                <a:gridCol w="1918060">
                  <a:extLst>
                    <a:ext uri="{9D8B030D-6E8A-4147-A177-3AD203B41FA5}">
                      <a16:colId xmlns:a16="http://schemas.microsoft.com/office/drawing/2014/main" val="1324760136"/>
                    </a:ext>
                  </a:extLst>
                </a:gridCol>
                <a:gridCol w="1841213">
                  <a:extLst>
                    <a:ext uri="{9D8B030D-6E8A-4147-A177-3AD203B41FA5}">
                      <a16:colId xmlns:a16="http://schemas.microsoft.com/office/drawing/2014/main" val="889599831"/>
                    </a:ext>
                  </a:extLst>
                </a:gridCol>
              </a:tblGrid>
              <a:tr h="59793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 Wage Growth - Women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736722"/>
                  </a:ext>
                </a:extLst>
              </a:tr>
              <a:tr h="949656">
                <a:tc>
                  <a:txBody>
                    <a:bodyPr/>
                    <a:lstStyle/>
                    <a:p>
                      <a:pPr algn="l" fontAlgn="b"/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HS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 school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college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Bachelor's degree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Advanced degree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83945"/>
                  </a:ext>
                </a:extLst>
              </a:tr>
              <a:tr h="597931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1980-89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-4.3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-0.5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6.6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3246429"/>
                  </a:ext>
                </a:extLst>
              </a:tr>
              <a:tr h="597931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1990-99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extLst>
                  <a:ext uri="{0D108BD9-81ED-4DB2-BD59-A6C34878D82A}">
                    <a16:rowId xmlns:a16="http://schemas.microsoft.com/office/drawing/2014/main" val="3567794336"/>
                  </a:ext>
                </a:extLst>
              </a:tr>
              <a:tr h="597931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2000-09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en-US" sz="2300" b="0" i="0" u="none" strike="noStrike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/>
                </a:tc>
                <a:extLst>
                  <a:ext uri="{0D108BD9-81ED-4DB2-BD59-A6C34878D82A}">
                    <a16:rowId xmlns:a16="http://schemas.microsoft.com/office/drawing/2014/main" val="2578357247"/>
                  </a:ext>
                </a:extLst>
              </a:tr>
              <a:tr h="597931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2010-19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US" sz="2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55" marR="14655" marT="17586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808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539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727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Declining Growth across 4 decades?!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D76F72-D329-4485-8193-E9038BBE2A4A}"/>
              </a:ext>
            </a:extLst>
          </p:cNvPr>
          <p:cNvGraphicFramePr>
            <a:graphicFrameLocks noGrp="1"/>
          </p:cNvGraphicFramePr>
          <p:nvPr/>
        </p:nvGraphicFramePr>
        <p:xfrm>
          <a:off x="945890" y="2125980"/>
          <a:ext cx="10300219" cy="26060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71460">
                  <a:extLst>
                    <a:ext uri="{9D8B030D-6E8A-4147-A177-3AD203B41FA5}">
                      <a16:colId xmlns:a16="http://schemas.microsoft.com/office/drawing/2014/main" val="2815811114"/>
                    </a:ext>
                  </a:extLst>
                </a:gridCol>
                <a:gridCol w="1471460">
                  <a:extLst>
                    <a:ext uri="{9D8B030D-6E8A-4147-A177-3AD203B41FA5}">
                      <a16:colId xmlns:a16="http://schemas.microsoft.com/office/drawing/2014/main" val="1173278656"/>
                    </a:ext>
                  </a:extLst>
                </a:gridCol>
                <a:gridCol w="1471460">
                  <a:extLst>
                    <a:ext uri="{9D8B030D-6E8A-4147-A177-3AD203B41FA5}">
                      <a16:colId xmlns:a16="http://schemas.microsoft.com/office/drawing/2014/main" val="215395991"/>
                    </a:ext>
                  </a:extLst>
                </a:gridCol>
                <a:gridCol w="1285287">
                  <a:extLst>
                    <a:ext uri="{9D8B030D-6E8A-4147-A177-3AD203B41FA5}">
                      <a16:colId xmlns:a16="http://schemas.microsoft.com/office/drawing/2014/main" val="1285204936"/>
                    </a:ext>
                  </a:extLst>
                </a:gridCol>
                <a:gridCol w="1657632">
                  <a:extLst>
                    <a:ext uri="{9D8B030D-6E8A-4147-A177-3AD203B41FA5}">
                      <a16:colId xmlns:a16="http://schemas.microsoft.com/office/drawing/2014/main" val="1220772685"/>
                    </a:ext>
                  </a:extLst>
                </a:gridCol>
                <a:gridCol w="1471460">
                  <a:extLst>
                    <a:ext uri="{9D8B030D-6E8A-4147-A177-3AD203B41FA5}">
                      <a16:colId xmlns:a16="http://schemas.microsoft.com/office/drawing/2014/main" val="608091467"/>
                    </a:ext>
                  </a:extLst>
                </a:gridCol>
                <a:gridCol w="1471460">
                  <a:extLst>
                    <a:ext uri="{9D8B030D-6E8A-4147-A177-3AD203B41FA5}">
                      <a16:colId xmlns:a16="http://schemas.microsoft.com/office/drawing/2014/main" val="143200089"/>
                    </a:ext>
                  </a:extLst>
                </a:gridCol>
              </a:tblGrid>
              <a:tr h="2398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Period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Premium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Growth in College Premium</a:t>
                      </a:r>
                      <a:endParaRPr lang="en-US" sz="2800" b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39666373"/>
                  </a:ext>
                </a:extLst>
              </a:tr>
              <a:tr h="386533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840035"/>
                  </a:ext>
                </a:extLst>
              </a:tr>
              <a:tr h="38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1980-89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11.7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75867286"/>
                  </a:ext>
                </a:extLst>
              </a:tr>
              <a:tr h="38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1990-99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11.6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60453954"/>
                  </a:ext>
                </a:extLst>
              </a:tr>
              <a:tr h="38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2000-09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16.7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19.7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5517823"/>
                  </a:ext>
                </a:extLst>
              </a:tr>
              <a:tr h="38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2010-19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34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20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DB82-B9C3-4A3E-A17F-C222C1D8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1439" y="202003"/>
            <a:ext cx="9154161" cy="7530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Inflation has been declining almost everywhere …</a:t>
            </a:r>
          </a:p>
        </p:txBody>
      </p:sp>
      <p:pic>
        <p:nvPicPr>
          <p:cNvPr id="9" name="Picture 8" descr="Chart, line chart, histogram&#10;&#10;Description automatically generated">
            <a:extLst>
              <a:ext uri="{FF2B5EF4-FFF2-40B4-BE49-F238E27FC236}">
                <a16:creationId xmlns:a16="http://schemas.microsoft.com/office/drawing/2014/main" id="{76E5833D-86BC-43F2-B390-D06639001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410" y="1199502"/>
            <a:ext cx="7924217" cy="509921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E985DBB-AF6D-4D0E-A6B4-DC45BAAC9603}"/>
              </a:ext>
            </a:extLst>
          </p:cNvPr>
          <p:cNvCxnSpPr>
            <a:cxnSpLocks/>
          </p:cNvCxnSpPr>
          <p:nvPr/>
        </p:nvCxnSpPr>
        <p:spPr>
          <a:xfrm>
            <a:off x="3600450" y="1961502"/>
            <a:ext cx="5506720" cy="19507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9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365127"/>
            <a:ext cx="11308080" cy="92932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and this may not be just a monetary phenomenon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9460-5BB5-4971-A0C0-C2A4BDF6B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40" y="1416367"/>
            <a:ext cx="5532119" cy="381000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bankers claim credit (“better monetary management”) …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Spread of best practices, particularly inflation targeting (IT)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Anchored expectations, in part due to spread of IT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Fewer policy mistakes</a:t>
            </a:r>
          </a:p>
          <a:p>
            <a:pPr marL="457189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021CCA-8725-4019-8DCF-F03183C3F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6240" y="5226370"/>
            <a:ext cx="11308080" cy="15503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Take-away from this presentation: </a:t>
            </a:r>
          </a:p>
          <a:p>
            <a:r>
              <a:rPr lang="en-US" sz="45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the structural view seriously and be cautious about giving too much credit to better monetary management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87A113-265D-4BF5-8112-113FE9EC38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416367"/>
            <a:ext cx="5532119" cy="381000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but structural factors may also be at play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Globalization (Rogoff, 2003)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Unlimited supplies of skilled labor (Bhalla)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Unfettered mobility of capital (Loungani)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786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" y="365127"/>
            <a:ext cx="11592560" cy="7727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Unlimited Supply of ‘Skilled’ Labor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D45BC-BFA2-45DD-BDF6-22E31AB60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1330961"/>
            <a:ext cx="5080000" cy="50495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Steady expansion of college-educated workers in developing world (the “Rest”)</a:t>
            </a:r>
          </a:p>
          <a:p>
            <a:pPr>
              <a:lnSpc>
                <a:spcPct val="12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workers have displaced those with less than a high school education in advanced economies (the “West”) and are now starting to threaten jobs of those with higher skills</a:t>
            </a:r>
          </a:p>
          <a:p>
            <a:pPr>
              <a:lnSpc>
                <a:spcPct val="12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 is low wage growth in advanced economies and low inflation</a:t>
            </a:r>
          </a:p>
          <a:p>
            <a:pPr>
              <a:lnSpc>
                <a:spcPct val="12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narrowing gap in skilled labor supplies between the Rest and the West can account for the decline in median inflation in the West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30252781-39D8-420B-83B7-BAD9B8CFCA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480" y="1330961"/>
            <a:ext cx="6319520" cy="50495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8" name="Picture 2" descr="The New Wealth of Nations: Bhalla, Surjit S.: 9789386797025: Amazon.com:  Books">
            <a:extLst>
              <a:ext uri="{FF2B5EF4-FFF2-40B4-BE49-F238E27FC236}">
                <a16:creationId xmlns:a16="http://schemas.microsoft.com/office/drawing/2014/main" id="{F5CDA095-C2DA-460A-896E-E85BB3795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85680" y="1664671"/>
            <a:ext cx="1960880" cy="27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127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321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Inflation Targeting: Vaccine or Placebo?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AFC45-9350-4141-84A5-4820E6FE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120" y="1554480"/>
            <a:ext cx="5948680" cy="4114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difference between median inflation in IT vs. non-IT countries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difference in inflation anchoring between IT and non-IT countries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guarantee against policy mistakes (Krugman, 2015, “rate hike fever”)</a:t>
            </a: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lacebo-Unblinding Should Be Uniform Across COVID Vaccine Trials, Advisory  Committee Says :: Pink Sheet">
            <a:extLst>
              <a:ext uri="{FF2B5EF4-FFF2-40B4-BE49-F238E27FC236}">
                <a16:creationId xmlns:a16="http://schemas.microsoft.com/office/drawing/2014/main" id="{45193912-1794-4DB3-9A6E-8204173DB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54480"/>
            <a:ext cx="441452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95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35C-F8E9-4044-80D3-9C6A53F58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365127"/>
            <a:ext cx="11236960" cy="8337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inflation developments in IT and non-IT countries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EE56738-9B99-41BE-8E92-DEB9954DE9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425693"/>
              </p:ext>
            </p:extLst>
          </p:nvPr>
        </p:nvGraphicFramePr>
        <p:xfrm>
          <a:off x="589280" y="1534161"/>
          <a:ext cx="5811520" cy="456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7CB05E6-87AC-42D9-8ACE-ABDE0D2DD8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277086"/>
              </p:ext>
            </p:extLst>
          </p:nvPr>
        </p:nvGraphicFramePr>
        <p:xfrm>
          <a:off x="6563360" y="1534161"/>
          <a:ext cx="5262880" cy="456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A6F23F5-2CC0-4157-BE2C-60F1306F6916}"/>
              </a:ext>
            </a:extLst>
          </p:cNvPr>
          <p:cNvSpPr txBox="1"/>
          <p:nvPr/>
        </p:nvSpPr>
        <p:spPr>
          <a:xfrm>
            <a:off x="1493520" y="2103121"/>
            <a:ext cx="1351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2000-2009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8710FD-0858-41F9-800B-8F228DAAADA3}"/>
              </a:ext>
            </a:extLst>
          </p:cNvPr>
          <p:cNvSpPr txBox="1"/>
          <p:nvPr/>
        </p:nvSpPr>
        <p:spPr>
          <a:xfrm>
            <a:off x="1493520" y="2103120"/>
            <a:ext cx="1361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2000-2009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738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35C-F8E9-4044-80D3-9C6A53F58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365127"/>
            <a:ext cx="11236960" cy="8337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inflation expectations in IT and non-IT countries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88EABF0-9C0B-4AD2-8F19-0E5A79638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7133302"/>
              </p:ext>
            </p:extLst>
          </p:nvPr>
        </p:nvGraphicFramePr>
        <p:xfrm>
          <a:off x="589280" y="1402080"/>
          <a:ext cx="5425441" cy="458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673AA2F-B56D-4505-9F98-8C9BE0198F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4046013"/>
              </p:ext>
            </p:extLst>
          </p:nvPr>
        </p:nvGraphicFramePr>
        <p:xfrm>
          <a:off x="6482080" y="1391920"/>
          <a:ext cx="5344160" cy="458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519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0167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adoption and inflation: Updating Ball &amp; Sheridan (2003)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309460-5BB5-4971-A0C0-C2A4BDF6BA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09040"/>
                <a:ext cx="10515600" cy="542544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 fontScale="92500" lnSpcReduction="10000"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Ball &amp; Sheridan (2003) suggested ‘regression to the mean’ rather than IT adoption explained inflation decline in advanced economies</a:t>
                </a: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π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post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π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pre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a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D</m:t>
                      </m:r>
                      <m:r>
                        <a:rPr lang="en-US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a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π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pre</m:t>
                          </m:r>
                        </m:sub>
                      </m:sSub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Claims about beneficial impact of IT adoption (‘D’ in equation above) arise because of exclusion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pre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find similar results after extending their data through 2019 and adding emerging markets. </a:t>
                </a: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Results are robust to use of other methods: Synthetic Control Analysis &amp; Structural Break Tests. </a:t>
                </a: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309460-5BB5-4971-A0C0-C2A4BDF6BA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09040"/>
                <a:ext cx="10515600" cy="5425440"/>
              </a:xfrm>
              <a:blipFill>
                <a:blip r:embed="rId2"/>
                <a:stretch>
                  <a:fillRect l="-843" t="-2331" r="-4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979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51C4-67C9-484F-8F72-63FC496F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7"/>
            <a:ext cx="10863805" cy="70167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Anchoring of Inflation Expectations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309460-5BB5-4971-A0C0-C2A4BDF6BA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09040"/>
                <a:ext cx="10515600" cy="542544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follow the method outlined by Levin, Natalucci &amp;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Piger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(2004) to study ‘anchoring’ of inflation expectations.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𝑆𝑢𝑟𝑝𝑟𝑖𝑠𝑒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modify the equation and include median inflation to account for the impact of global decline in inflation.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𝑆𝑢𝑟𝑝𝑟𝑖𝑠𝑒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</a:rPr>
                        <m:t>𝑀𝑒𝑑𝑖𝑎𝑛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find inflation to be anchored even for non-IT countries and very limited difference in the inflation surprise coefficient.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309460-5BB5-4971-A0C0-C2A4BDF6BA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09040"/>
                <a:ext cx="10515600" cy="5425440"/>
              </a:xfrm>
              <a:blipFill>
                <a:blip r:embed="rId2"/>
                <a:stretch>
                  <a:fillRect l="-984" r="-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53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1035</Words>
  <Application>Microsoft Office PowerPoint</Application>
  <PresentationFormat>Widescreen</PresentationFormat>
  <Paragraphs>321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  IEO webinar on: Inflation: Transitory or Troubling?  Presentation by: Surjit Bhalla  November 30, 2021 </vt:lpstr>
      <vt:lpstr>Inflation has been declining almost everywhere …</vt:lpstr>
      <vt:lpstr>… and this may not be just a monetary phenomenon</vt:lpstr>
      <vt:lpstr>Unlimited Supply of ‘Skilled’ Labor</vt:lpstr>
      <vt:lpstr>Inflation Targeting: Vaccine or Placebo?</vt:lpstr>
      <vt:lpstr>Similar inflation developments in IT and non-IT countries</vt:lpstr>
      <vt:lpstr>Similar inflation expectations in IT and non-IT countries</vt:lpstr>
      <vt:lpstr>IT adoption and inflation: Updating Ball &amp; Sheridan (2003)</vt:lpstr>
      <vt:lpstr>Anchoring of Inflation Expectations</vt:lpstr>
      <vt:lpstr>Policy mistakes?</vt:lpstr>
      <vt:lpstr>Declining Growth across 4 decades?!</vt:lpstr>
      <vt:lpstr>Additional Slides</vt:lpstr>
      <vt:lpstr>Average Inflation: IT vs. non-IT countries</vt:lpstr>
      <vt:lpstr>Anchoring of Inflation Expectations: IT vs. non-IT countries</vt:lpstr>
      <vt:lpstr>Wages in US by Education Status</vt:lpstr>
      <vt:lpstr>Wages in US by Education Status</vt:lpstr>
      <vt:lpstr>Declining Growth across 4 decades?!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Inflation – Transitionary or not?</dc:title>
  <dc:creator>Bhasin, Karan</dc:creator>
  <cp:lastModifiedBy>Wojnilower, Joshua</cp:lastModifiedBy>
  <cp:revision>43</cp:revision>
  <dcterms:created xsi:type="dcterms:W3CDTF">2021-11-23T23:35:54Z</dcterms:created>
  <dcterms:modified xsi:type="dcterms:W3CDTF">2021-11-30T20:46:24Z</dcterms:modified>
</cp:coreProperties>
</file>