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77" r:id="rId5"/>
    <p:sldId id="306" r:id="rId6"/>
    <p:sldId id="300" r:id="rId7"/>
    <p:sldId id="302" r:id="rId8"/>
    <p:sldId id="297" r:id="rId9"/>
    <p:sldId id="299" r:id="rId10"/>
    <p:sldId id="305" r:id="rId11"/>
    <p:sldId id="30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296" userDrawn="1">
          <p15:clr>
            <a:srgbClr val="A4A3A4"/>
          </p15:clr>
        </p15:guide>
        <p15:guide id="3" orient="horz" pos="4032" userDrawn="1">
          <p15:clr>
            <a:srgbClr val="A4A3A4"/>
          </p15:clr>
        </p15:guide>
        <p15:guide id="4" pos="408" userDrawn="1">
          <p15:clr>
            <a:srgbClr val="A4A3A4"/>
          </p15:clr>
        </p15:guide>
        <p15:guide id="5" orient="horz" pos="288" userDrawn="1">
          <p15:clr>
            <a:srgbClr val="A4A3A4"/>
          </p15:clr>
        </p15:guide>
        <p15:guide id="6" pos="792" userDrawn="1">
          <p15:clr>
            <a:srgbClr val="A4A3A4"/>
          </p15:clr>
        </p15:guide>
        <p15:guide id="7" orient="horz" pos="936" userDrawn="1">
          <p15:clr>
            <a:srgbClr val="A4A3A4"/>
          </p15:clr>
        </p15:guide>
        <p15:guide id="8" orient="horz" pos="36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B94"/>
    <a:srgbClr val="000000"/>
    <a:srgbClr val="003451"/>
    <a:srgbClr val="67BCE2"/>
    <a:srgbClr val="004165"/>
    <a:srgbClr val="115175"/>
    <a:srgbClr val="0065A4"/>
    <a:srgbClr val="E31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13"/>
    <p:restoredTop sz="69592"/>
  </p:normalViewPr>
  <p:slideViewPr>
    <p:cSldViewPr snapToGrid="0" snapToObjects="1">
      <p:cViewPr varScale="1">
        <p:scale>
          <a:sx n="77" d="100"/>
          <a:sy n="77" d="100"/>
        </p:scale>
        <p:origin x="1488" y="192"/>
      </p:cViewPr>
      <p:guideLst>
        <p:guide orient="horz" pos="2160"/>
        <p:guide pos="7296"/>
        <p:guide orient="horz" pos="4032"/>
        <p:guide pos="408"/>
        <p:guide orient="horz" pos="288"/>
        <p:guide pos="792"/>
        <p:guide orient="horz" pos="936"/>
        <p:guide orient="horz" pos="36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Dylan/Desktop/IFI%20Tracke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Dylan/Desktop/IFI%20Tracke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Dylan/Desktop/IFI%20Tracker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Dylan/Desktop/IFI%20Tracke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Dylan/Desktop/IFI%20Tracker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D78-EF45-830A-9729719404F8}"/>
              </c:ext>
            </c:extLst>
          </c:dPt>
          <c:dPt>
            <c:idx val="1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D78-EF45-830A-9729719404F8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D78-EF45-830A-9729719404F8}"/>
              </c:ext>
            </c:extLst>
          </c:dPt>
          <c:dLbls>
            <c:numFmt formatCode="_(&quot;$&quot;* #,##0.0_);_(&quot;$&quot;* \(#,##0.0\);_(&quot;$&quot;* &quot;-&quot;???_);_(@_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Summary!$B$3:$B$5</c:f>
              <c:strCache>
                <c:ptCount val="3"/>
                <c:pt idx="0">
                  <c:v>IMF</c:v>
                </c:pt>
                <c:pt idx="1">
                  <c:v>MDB</c:v>
                </c:pt>
                <c:pt idx="2">
                  <c:v>RFA</c:v>
                </c:pt>
              </c:strCache>
            </c:strRef>
          </c:cat>
          <c:val>
            <c:numRef>
              <c:f>Summary!$C$3:$C$5</c:f>
              <c:numCache>
                <c:formatCode>_("$"* #,##0.0_);_("$"* \(#,##0.0\);_("$"* "-"???_);_(@_)</c:formatCode>
                <c:ptCount val="3"/>
                <c:pt idx="0">
                  <c:v>102.88138000000004</c:v>
                </c:pt>
                <c:pt idx="1">
                  <c:v>131.01353679999997</c:v>
                </c:pt>
                <c:pt idx="2">
                  <c:v>1.825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D78-EF45-830A-9729719404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6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404864731459346"/>
          <c:y val="0.47778253515242131"/>
          <c:w val="0.26860411282496049"/>
          <c:h val="0.302134824438192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5B9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63-2D4F-8988-01F360C8F2AE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63-2D4F-8988-01F360C8F2AE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E63-2D4F-8988-01F360C8F2A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eorgia" panose="020405020504050203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Summary!$B$3:$B$5</c:f>
              <c:strCache>
                <c:ptCount val="3"/>
                <c:pt idx="0">
                  <c:v>IMF</c:v>
                </c:pt>
                <c:pt idx="1">
                  <c:v>MDB</c:v>
                </c:pt>
                <c:pt idx="2">
                  <c:v>RFA</c:v>
                </c:pt>
              </c:strCache>
            </c:strRef>
          </c:cat>
          <c:val>
            <c:numRef>
              <c:f>Summary!$C$3:$C$5</c:f>
              <c:numCache>
                <c:formatCode>_("$"* #,##0.0_);_("$"* \(#,##0.0\);_("$"* "-"???_);_(@_)</c:formatCode>
                <c:ptCount val="3"/>
                <c:pt idx="0">
                  <c:v>102.88138000000004</c:v>
                </c:pt>
                <c:pt idx="1">
                  <c:v>131.01353679999997</c:v>
                </c:pt>
                <c:pt idx="2">
                  <c:v>1.825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63-2D4F-8988-01F360C8F2A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eorgia" panose="020405020504050203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5B94"/>
            </a:solidFill>
            <a:ln>
              <a:noFill/>
            </a:ln>
            <a:effectLst/>
          </c:spPr>
          <c:invertIfNegative val="0"/>
          <c:dLbls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eorgia" panose="020405020504050203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Summary!$B$8:$B$20</c:f>
              <c:strCache>
                <c:ptCount val="13"/>
                <c:pt idx="0">
                  <c:v>AfDB</c:v>
                </c:pt>
                <c:pt idx="1">
                  <c:v>AIIB</c:v>
                </c:pt>
                <c:pt idx="2">
                  <c:v>AMF</c:v>
                </c:pt>
                <c:pt idx="3">
                  <c:v>AsDB</c:v>
                </c:pt>
                <c:pt idx="4">
                  <c:v>CAF</c:v>
                </c:pt>
                <c:pt idx="5">
                  <c:v>EBRD</c:v>
                </c:pt>
                <c:pt idx="6">
                  <c:v>EFSD</c:v>
                </c:pt>
                <c:pt idx="7">
                  <c:v>EIB</c:v>
                </c:pt>
                <c:pt idx="8">
                  <c:v>IADB</c:v>
                </c:pt>
                <c:pt idx="9">
                  <c:v>IsDB</c:v>
                </c:pt>
                <c:pt idx="10">
                  <c:v>IMF</c:v>
                </c:pt>
                <c:pt idx="11">
                  <c:v>NDB</c:v>
                </c:pt>
                <c:pt idx="12">
                  <c:v>WB</c:v>
                </c:pt>
              </c:strCache>
            </c:strRef>
          </c:cat>
          <c:val>
            <c:numRef>
              <c:f>Summary!$C$8:$C$20</c:f>
              <c:numCache>
                <c:formatCode>_("$"* #,##0_);_("$"* \(#,##0\);_("$"* "-"???_);_(@_)</c:formatCode>
                <c:ptCount val="13"/>
                <c:pt idx="0">
                  <c:v>3.6011848</c:v>
                </c:pt>
                <c:pt idx="1">
                  <c:v>6.7803399999999998</c:v>
                </c:pt>
                <c:pt idx="2">
                  <c:v>1.175</c:v>
                </c:pt>
                <c:pt idx="3">
                  <c:v>15.484335000000002</c:v>
                </c:pt>
                <c:pt idx="4">
                  <c:v>3.3793300000000008</c:v>
                </c:pt>
                <c:pt idx="5">
                  <c:v>5.0236439999999991</c:v>
                </c:pt>
                <c:pt idx="6">
                  <c:v>0.65</c:v>
                </c:pt>
                <c:pt idx="7">
                  <c:v>39.053882999999999</c:v>
                </c:pt>
                <c:pt idx="8">
                  <c:v>13.965969999999999</c:v>
                </c:pt>
                <c:pt idx="9">
                  <c:v>2.3138299999999998</c:v>
                </c:pt>
                <c:pt idx="10">
                  <c:v>102.88138000000004</c:v>
                </c:pt>
                <c:pt idx="11">
                  <c:v>6</c:v>
                </c:pt>
                <c:pt idx="12">
                  <c:v>35.411020000000022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8C-FF47-B0D4-0BF9176F06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52373439"/>
        <c:axId val="852768287"/>
      </c:barChart>
      <c:catAx>
        <c:axId val="8523734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en-US"/>
          </a:p>
        </c:txPr>
        <c:crossAx val="852768287"/>
        <c:crosses val="autoZero"/>
        <c:auto val="1"/>
        <c:lblAlgn val="ctr"/>
        <c:lblOffset val="100"/>
        <c:noMultiLvlLbl val="0"/>
      </c:catAx>
      <c:valAx>
        <c:axId val="852768287"/>
        <c:scaling>
          <c:orientation val="minMax"/>
        </c:scaling>
        <c:delete val="0"/>
        <c:axPos val="l"/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en-US"/>
          </a:p>
        </c:txPr>
        <c:crossAx val="8523734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latin typeface="Georgia" panose="02040502050405020303" pitchFamily="18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5B94"/>
            </a:solidFill>
            <a:ln>
              <a:noFill/>
            </a:ln>
            <a:effectLst/>
          </c:spPr>
          <c:invertIfNegative val="0"/>
          <c:dLbls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eorgia" panose="020405020504050203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Summary!$B$26:$B$31</c:f>
              <c:strCache>
                <c:ptCount val="6"/>
                <c:pt idx="0">
                  <c:v>Africa</c:v>
                </c:pt>
                <c:pt idx="1">
                  <c:v>Americas</c:v>
                </c:pt>
                <c:pt idx="2">
                  <c:v>Asia/Oceania</c:v>
                </c:pt>
                <c:pt idx="3">
                  <c:v>Eurasia</c:v>
                </c:pt>
                <c:pt idx="4">
                  <c:v>Middle East</c:v>
                </c:pt>
                <c:pt idx="5">
                  <c:v>Global</c:v>
                </c:pt>
              </c:strCache>
            </c:strRef>
          </c:cat>
          <c:val>
            <c:numRef>
              <c:f>Summary!$C$26:$C$31</c:f>
              <c:numCache>
                <c:formatCode>_("$"* #,##0.0_);_("$"* \(#,##0.0\);_("$"* "-"???_);_(@_)</c:formatCode>
                <c:ptCount val="6"/>
                <c:pt idx="0">
                  <c:v>47.546707800000007</c:v>
                </c:pt>
                <c:pt idx="1">
                  <c:v>92.523589999999999</c:v>
                </c:pt>
                <c:pt idx="2">
                  <c:v>42.868330000000014</c:v>
                </c:pt>
                <c:pt idx="3">
                  <c:v>44.811548999999999</c:v>
                </c:pt>
                <c:pt idx="4">
                  <c:v>6.1935699999999994</c:v>
                </c:pt>
                <c:pt idx="5">
                  <c:v>1.7761699999999998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64-4040-B9F7-3784C5FA59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8338015"/>
        <c:axId val="898363487"/>
      </c:barChart>
      <c:catAx>
        <c:axId val="898338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en-US"/>
          </a:p>
        </c:txPr>
        <c:crossAx val="898363487"/>
        <c:crosses val="autoZero"/>
        <c:auto val="1"/>
        <c:lblAlgn val="ctr"/>
        <c:lblOffset val="100"/>
        <c:noMultiLvlLbl val="0"/>
      </c:catAx>
      <c:valAx>
        <c:axId val="898363487"/>
        <c:scaling>
          <c:orientation val="minMax"/>
        </c:scaling>
        <c:delete val="0"/>
        <c:axPos val="l"/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en-US"/>
          </a:p>
        </c:txPr>
        <c:crossAx val="89833801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latin typeface="Georgia" panose="02040502050405020303" pitchFamily="18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5B94"/>
            </a:solidFill>
            <a:ln>
              <a:noFill/>
            </a:ln>
            <a:effectLst/>
          </c:spPr>
          <c:invertIfNegative val="0"/>
          <c:dLbls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eorgia" panose="02040502050405020303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Summary!$B$35:$B$38</c:f>
              <c:strCache>
                <c:ptCount val="4"/>
                <c:pt idx="0">
                  <c:v>High Income</c:v>
                </c:pt>
                <c:pt idx="1">
                  <c:v>Upper Middle Income</c:v>
                </c:pt>
                <c:pt idx="2">
                  <c:v>Lower Middle Income</c:v>
                </c:pt>
                <c:pt idx="3">
                  <c:v>Low Income</c:v>
                </c:pt>
              </c:strCache>
            </c:strRef>
          </c:cat>
          <c:val>
            <c:numRef>
              <c:f>Summary!$C$35:$C$38</c:f>
              <c:numCache>
                <c:formatCode>_("$"* #,##0.0_);_("$"* \(#,##0.0\);_("$"* "-"???_);_(@_)</c:formatCode>
                <c:ptCount val="4"/>
                <c:pt idx="0">
                  <c:v>59.381339999999994</c:v>
                </c:pt>
                <c:pt idx="1">
                  <c:v>84.118878999999993</c:v>
                </c:pt>
                <c:pt idx="2">
                  <c:v>71.467632799999976</c:v>
                </c:pt>
                <c:pt idx="3">
                  <c:v>10.877495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7A-AD4E-91B1-C26377FA953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54029663"/>
        <c:axId val="853466719"/>
      </c:barChart>
      <c:catAx>
        <c:axId val="8540296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en-US"/>
          </a:p>
        </c:txPr>
        <c:crossAx val="853466719"/>
        <c:crosses val="autoZero"/>
        <c:auto val="1"/>
        <c:lblAlgn val="ctr"/>
        <c:lblOffset val="100"/>
        <c:noMultiLvlLbl val="0"/>
      </c:catAx>
      <c:valAx>
        <c:axId val="853466719"/>
        <c:scaling>
          <c:orientation val="minMax"/>
        </c:scaling>
        <c:delete val="0"/>
        <c:axPos val="l"/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en-US"/>
          </a:p>
        </c:txPr>
        <c:crossAx val="8540296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latin typeface="Georgia" panose="02040502050405020303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4BEC6-907F-AA41-B2EE-B0BF19C650F1}" type="datetimeFigureOut">
              <a:rPr lang="en-US" smtClean="0"/>
              <a:t>3/29/21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245FC-8771-9E4F-BD05-AA36502E6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071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9245FC-8771-9E4F-BD05-AA36502E6B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937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9245FC-8771-9E4F-BD05-AA36502E6B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007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9245FC-8771-9E4F-BD05-AA36502E6B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4230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9245FC-8771-9E4F-BD05-AA36502E6B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88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9245FC-8771-9E4F-BD05-AA36502E6B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22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9245FC-8771-9E4F-BD05-AA36502E6B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078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9245FC-8771-9E4F-BD05-AA36502E6BF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7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80EFB-4C19-9E49-81C7-C71A978132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C605D5-2A59-BC4A-8993-73B20596B7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0B5AD-69E4-3A4A-91F5-1BE53C212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4C78-A12A-6146-995A-55C5ECB05086}" type="datetimeFigureOut">
              <a:rPr lang="en-US" smtClean="0"/>
              <a:t>3/29/21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5BE87-B50E-EA42-B20F-ADD87CF9E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333AC-2B12-AE4F-B5E7-722A2BB24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7DBB-A524-9C4A-992B-D50AAB55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637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B2550-71A5-D442-8E8B-2048A6981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78E400-19EA-7549-BA06-BBA5BB9EC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8095B-3998-4841-9CEB-63B5070DE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4C78-A12A-6146-995A-55C5ECB05086}" type="datetimeFigureOut">
              <a:rPr lang="en-US" smtClean="0"/>
              <a:t>3/29/21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C67D07-BB5D-6840-AD92-2D4D73219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79059-48AD-3B45-87F5-3D7602003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7DBB-A524-9C4A-992B-D50AAB55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951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7F2E56-135F-634D-967A-F26E6EE528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6E0F90-9DA9-AB40-A61F-8A1DD17C5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1D61C-D2B2-4444-9DBC-29EFC5EB2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4C78-A12A-6146-995A-55C5ECB05086}" type="datetimeFigureOut">
              <a:rPr lang="en-US" smtClean="0"/>
              <a:t>3/29/21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C66B5-9330-624D-BEB6-E8E996B58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54F1B-1FC7-B74E-B9EB-287287F9F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7DBB-A524-9C4A-992B-D50AAB55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41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3094-C60B-C44A-BB91-F90466336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A8317-23C6-1241-B42B-BDABE8AED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56B42-03CF-D941-84CD-2F869BC5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4C78-A12A-6146-995A-55C5ECB05086}" type="datetimeFigureOut">
              <a:rPr lang="en-US" smtClean="0"/>
              <a:t>3/29/21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DA854-323E-414A-97C3-B1D60B709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59023-1129-1446-80C7-EB9356B56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7DBB-A524-9C4A-992B-D50AAB55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2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55FF7-6CEC-E44E-8EAE-868166A02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FFB61A-D50B-B843-AACF-F52B5AC7C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864DD-423B-9D44-AD1B-00D18C3DC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4C78-A12A-6146-995A-55C5ECB05086}" type="datetimeFigureOut">
              <a:rPr lang="en-US" smtClean="0"/>
              <a:t>3/29/21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5A01D-C104-7841-A67D-FEC8A7E2B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F44BA-4876-B242-A09F-8F1E0B199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7DBB-A524-9C4A-992B-D50AAB55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213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B5906-05B8-2B4A-8A95-DF3205566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904F5-5B4D-1545-8164-F719E0EEFE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DB5876-E42C-374B-8E7E-001F413A4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BECECA-56BA-BF4F-A337-36BD87E78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4C78-A12A-6146-995A-55C5ECB05086}" type="datetimeFigureOut">
              <a:rPr lang="en-US" smtClean="0"/>
              <a:t>3/29/21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6BF2BE-4D26-F849-A156-574D5CF63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A4F162-ACA5-F64B-98B4-9B956AEC8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7DBB-A524-9C4A-992B-D50AAB55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878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5C791-33DD-1841-BDE8-AB28E40E7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F4F5FD-553C-4E4A-9845-9178B12A2B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4041B3-9191-FC44-9B4D-F4FE792CBE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73732C-A860-6943-BD37-B3B47E3DA4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B08E21-F4F4-904A-8AEE-3E7ED54737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839E10-C221-AF4A-B3F4-5F8509B13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4C78-A12A-6146-995A-55C5ECB05086}" type="datetimeFigureOut">
              <a:rPr lang="en-US" smtClean="0"/>
              <a:t>3/29/21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DD3DEA-BDAC-5446-AF85-EEFC16233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5AC063-4469-C14A-BD75-9DD3D75BA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7DBB-A524-9C4A-992B-D50AAB55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155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56588-B790-7747-BB3C-D7ED3651D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5E6066-68CA-5442-A825-0C2B9FEB1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4C78-A12A-6146-995A-55C5ECB05086}" type="datetimeFigureOut">
              <a:rPr lang="en-US" smtClean="0"/>
              <a:t>3/29/21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DAF416-0CF3-0047-ACEE-CE0AC205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82B4C1-7942-4342-BFD7-2DC5387EF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7DBB-A524-9C4A-992B-D50AAB55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308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F9350C-4D2A-7E48-BA30-289248F1F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4C78-A12A-6146-995A-55C5ECB05086}" type="datetimeFigureOut">
              <a:rPr lang="en-US" smtClean="0"/>
              <a:t>3/29/21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C35A1E-0F07-DC45-9E27-A953BEA7C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854EB2-2283-D247-8B6D-B39E7E853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7DBB-A524-9C4A-992B-D50AAB55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80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F28C9-6300-294D-B4B8-500751B01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94E47-B150-0A48-8EF3-5AB0EF444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B50DCD-D0BF-5D40-8D8E-3FF3984D4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E7BDE9-BCED-F24C-B479-CC2861994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4C78-A12A-6146-995A-55C5ECB05086}" type="datetimeFigureOut">
              <a:rPr lang="en-US" smtClean="0"/>
              <a:t>3/29/21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6A2D14-CB2A-9E43-A84A-95EA114CF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F98BB-61A8-474C-BF49-C86372A38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7DBB-A524-9C4A-992B-D50AAB55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199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96109-CA2E-CD4D-A5B3-577CBD747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368E70-24FB-F246-9408-60E2F5B7ED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A1B52C-A6E4-C448-840F-A47252F96D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730C8D-0725-EC46-91B3-F9A3E489C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4C78-A12A-6146-995A-55C5ECB05086}" type="datetimeFigureOut">
              <a:rPr lang="en-US" smtClean="0"/>
              <a:t>3/29/21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A8B9B-39B1-4E4E-A749-37246C67C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C4AA00-1A78-8749-B78B-10FB7C328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F7DBB-A524-9C4A-992B-D50AAB55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664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35A4C1-70B1-FD46-BBAC-E46192676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2982EC-6823-EA42-B00C-6F5C0C63E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17717-927D-DB4D-8947-3B2F6499D6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4C78-A12A-6146-995A-55C5ECB05086}" type="datetimeFigureOut">
              <a:rPr lang="en-US" smtClean="0"/>
              <a:t>3/29/21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E41B5-BB5A-3045-B3CD-0BE3D66481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5348CC-9D84-6043-933E-25DEA9F39B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F7DBB-A524-9C4A-992B-D50AAB55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225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BCBFC21-7C38-6042-935D-D4D37B4A28E9}"/>
              </a:ext>
            </a:extLst>
          </p:cNvPr>
          <p:cNvSpPr/>
          <p:nvPr/>
        </p:nvSpPr>
        <p:spPr>
          <a:xfrm>
            <a:off x="-125261" y="-100207"/>
            <a:ext cx="12425819" cy="7102256"/>
          </a:xfrm>
          <a:prstGeom prst="rect">
            <a:avLst/>
          </a:prstGeom>
          <a:gradFill flip="none" rotWithShape="1">
            <a:gsLst>
              <a:gs pos="1000">
                <a:srgbClr val="004165">
                  <a:lumMod val="80000"/>
                </a:srgbClr>
              </a:gs>
              <a:gs pos="100000">
                <a:srgbClr val="005B94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168B63-CEC1-6D49-81C6-4EE5911BB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0289" y="1785825"/>
            <a:ext cx="9143899" cy="1501660"/>
          </a:xfrm>
        </p:spPr>
        <p:txBody>
          <a:bodyPr anchor="t">
            <a:normAutofit fontScale="90000"/>
          </a:bodyPr>
          <a:lstStyle/>
          <a:p>
            <a:pPr algn="l">
              <a:lnSpc>
                <a:spcPct val="114000"/>
              </a:lnSpc>
              <a:spcAft>
                <a:spcPts val="1200"/>
              </a:spcAft>
            </a:pPr>
            <a:r>
              <a:rPr lang="en-US" sz="5400" spc="50" dirty="0">
                <a:solidFill>
                  <a:schemeClr val="bg1"/>
                </a:solidFill>
                <a:latin typeface="Georgia" panose="02040502050405020303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The Global Financial Safety Net and Covid-19 </a:t>
            </a:r>
            <a:endParaRPr lang="en-US" b="1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2E574E-2654-7248-95ED-EC9C8854E9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0289" y="4079008"/>
            <a:ext cx="7772299" cy="1169553"/>
          </a:xfrm>
        </p:spPr>
        <p:txBody>
          <a:bodyPr>
            <a:normAutofit/>
          </a:bodyPr>
          <a:lstStyle/>
          <a:p>
            <a:pPr algn="l"/>
            <a:r>
              <a:rPr lang="en-US" sz="1600" b="1" dirty="0">
                <a:solidFill>
                  <a:schemeClr val="bg1"/>
                </a:solidFill>
                <a:latin typeface="Georgia" panose="02040502050405020303" pitchFamily="18" charset="0"/>
                <a:ea typeface="Helvetica Neue Light" panose="02000403000000020004" pitchFamily="2" charset="0"/>
                <a:cs typeface="Helvetica Neue" panose="02000503000000020004" pitchFamily="2" charset="0"/>
              </a:rPr>
              <a:t>Stephanie Segal </a:t>
            </a:r>
            <a:r>
              <a:rPr lang="en-US" sz="1600" dirty="0">
                <a:solidFill>
                  <a:schemeClr val="bg1"/>
                </a:solidFill>
                <a:latin typeface="Georgia" panose="02040502050405020303" pitchFamily="18" charset="0"/>
                <a:ea typeface="Helvetica Neue Light" panose="02000403000000020004" pitchFamily="2" charset="0"/>
                <a:cs typeface="Helvetica Neue" panose="02000503000000020004" pitchFamily="2" charset="0"/>
              </a:rPr>
              <a:t>| </a:t>
            </a:r>
            <a:r>
              <a:rPr lang="en-US" sz="1600" b="1" dirty="0">
                <a:solidFill>
                  <a:schemeClr val="bg1"/>
                </a:solidFill>
                <a:latin typeface="Georgia" panose="02040502050405020303" pitchFamily="18" charset="0"/>
                <a:ea typeface="Helvetica Neue Light" panose="02000403000000020004" pitchFamily="2" charset="0"/>
                <a:cs typeface="Helvetica Neue" panose="02000503000000020004" pitchFamily="2" charset="0"/>
              </a:rPr>
              <a:t>CSIS Economics Program</a:t>
            </a:r>
            <a:r>
              <a:rPr lang="en-US" sz="1600" dirty="0">
                <a:solidFill>
                  <a:schemeClr val="bg1"/>
                </a:solidFill>
                <a:latin typeface="Georgia" panose="02040502050405020303" pitchFamily="18" charset="0"/>
                <a:ea typeface="Helvetica Neue Light" panose="02000403000000020004" pitchFamily="2" charset="0"/>
                <a:cs typeface="Helvetica Neue" panose="02000503000000020004" pitchFamily="2" charset="0"/>
              </a:rPr>
              <a:t>  </a:t>
            </a:r>
          </a:p>
          <a:p>
            <a:pPr algn="l"/>
            <a:r>
              <a:rPr lang="en-US" sz="1600" dirty="0">
                <a:solidFill>
                  <a:schemeClr val="bg1"/>
                </a:solidFill>
                <a:latin typeface="Georgia" panose="02040502050405020303" pitchFamily="18" charset="0"/>
                <a:ea typeface="Helvetica Neue Light" panose="02000403000000020004" pitchFamily="2" charset="0"/>
                <a:cs typeface="Helvetica Neue" panose="02000503000000020004" pitchFamily="2" charset="0"/>
              </a:rPr>
              <a:t>March 30, 2021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4F998CC-A658-BF4F-BED1-E61D9F4FE8C3}"/>
              </a:ext>
            </a:extLst>
          </p:cNvPr>
          <p:cNvSpPr/>
          <p:nvPr/>
        </p:nvSpPr>
        <p:spPr>
          <a:xfrm>
            <a:off x="1600302" y="3844219"/>
            <a:ext cx="1371600" cy="27432"/>
          </a:xfrm>
          <a:prstGeom prst="rect">
            <a:avLst/>
          </a:prstGeom>
          <a:solidFill>
            <a:srgbClr val="67BC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6DC26AA-254B-CB47-AD98-187B29BD6D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4590" y="6242050"/>
            <a:ext cx="2286000" cy="31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856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57220-ED1B-0D42-BE0F-880119559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Georgia" panose="02040502050405020303" pitchFamily="18" charset="0"/>
              </a:rPr>
              <a:t>CSIS Tracker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085F3-5F81-8947-BD31-DD18C11D2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IFI press releases of operations directly related to COVID-19</a:t>
            </a:r>
          </a:p>
          <a:p>
            <a:r>
              <a:rPr lang="en-US" dirty="0">
                <a:latin typeface="Georgia" panose="02040502050405020303" pitchFamily="18" charset="0"/>
              </a:rPr>
              <a:t>~1,200 operations through 2020 year-end</a:t>
            </a:r>
          </a:p>
          <a:p>
            <a:r>
              <a:rPr lang="en-US" dirty="0">
                <a:latin typeface="Georgia" panose="02040502050405020303" pitchFamily="18" charset="0"/>
              </a:rPr>
              <a:t>1Q2021 update in mid-April: </a:t>
            </a:r>
            <a:r>
              <a:rPr lang="en-US" dirty="0" err="1">
                <a:latin typeface="Georgia" panose="02040502050405020303" pitchFamily="18" charset="0"/>
              </a:rPr>
              <a:t>www.csis.org</a:t>
            </a:r>
            <a:r>
              <a:rPr lang="en-US" dirty="0">
                <a:latin typeface="Georgia" panose="02040502050405020303" pitchFamily="18" charset="0"/>
              </a:rPr>
              <a:t>/economics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746E2A-C31C-E445-B5B6-F0054A48A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190" y="6175375"/>
            <a:ext cx="2286000" cy="31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089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02967-CBE6-0E46-B9BF-ED79FE72C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Georgia" panose="02040502050405020303" pitchFamily="18" charset="0"/>
              </a:rPr>
              <a:t>Approvals by Institution Type (USD Billions)</a:t>
            </a:r>
            <a:endParaRPr lang="en-US" sz="3200" i="1" dirty="0">
              <a:latin typeface="Georgia" panose="02040502050405020303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31EEB3-07D3-C544-980E-FFD137920897}"/>
              </a:ext>
            </a:extLst>
          </p:cNvPr>
          <p:cNvSpPr/>
          <p:nvPr/>
        </p:nvSpPr>
        <p:spPr>
          <a:xfrm>
            <a:off x="8854398" y="6128921"/>
            <a:ext cx="24994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Georgia" panose="02040502050405020303" pitchFamily="18" charset="0"/>
              </a:rPr>
              <a:t>Source</a:t>
            </a:r>
            <a:r>
              <a:rPr lang="en-US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Georgia" panose="02040502050405020303" pitchFamily="18" charset="0"/>
              </a:rPr>
              <a:t>: IFI press releases</a:t>
            </a:r>
            <a:endParaRPr lang="en-US" sz="1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B2F203-EED0-CE40-BF84-67ED8DD78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190" y="6175375"/>
            <a:ext cx="2286000" cy="317500"/>
          </a:xfrm>
          <a:prstGeom prst="rect">
            <a:avLst/>
          </a:prstGeom>
        </p:spPr>
      </p:pic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9DF9DB5E-5FEB-4234-BCAC-E584163F143D}"/>
              </a:ext>
              <a:ext uri="{147F2762-F138-4A5C-976F-8EAC2B608ADB}">
                <a16:predDERef xmlns:a16="http://schemas.microsoft.com/office/drawing/2014/main" pred="{57363BF3-D8D2-462A-8658-CB285A1DDC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1235868"/>
              </p:ext>
            </p:extLst>
          </p:nvPr>
        </p:nvGraphicFramePr>
        <p:xfrm>
          <a:off x="1448448" y="1690687"/>
          <a:ext cx="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88466004-1578-EB42-9B02-85863A006B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5391747"/>
              </p:ext>
            </p:extLst>
          </p:nvPr>
        </p:nvGraphicFramePr>
        <p:xfrm>
          <a:off x="838200" y="1549399"/>
          <a:ext cx="10515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070539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02967-CBE6-0E46-B9BF-ED79FE72C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Georgia" panose="02040502050405020303" pitchFamily="18" charset="0"/>
              </a:rPr>
              <a:t>Approvals by Institution (USD Billions)</a:t>
            </a:r>
            <a:endParaRPr lang="en-US" sz="3200" i="1" dirty="0">
              <a:latin typeface="Georgia" panose="02040502050405020303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31EEB3-07D3-C544-980E-FFD137920897}"/>
              </a:ext>
            </a:extLst>
          </p:cNvPr>
          <p:cNvSpPr/>
          <p:nvPr/>
        </p:nvSpPr>
        <p:spPr>
          <a:xfrm>
            <a:off x="8854398" y="6128921"/>
            <a:ext cx="24994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Georgia" panose="02040502050405020303" pitchFamily="18" charset="0"/>
              </a:rPr>
              <a:t>Source</a:t>
            </a:r>
            <a:r>
              <a:rPr lang="en-US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Georgia" panose="02040502050405020303" pitchFamily="18" charset="0"/>
              </a:rPr>
              <a:t>: IFI press releases</a:t>
            </a:r>
            <a:endParaRPr lang="en-US" sz="1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B2F203-EED0-CE40-BF84-67ED8DD78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190" y="6175375"/>
            <a:ext cx="2286000" cy="317500"/>
          </a:xfrm>
          <a:prstGeom prst="rect">
            <a:avLst/>
          </a:prstGeom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E17FA95-69ED-724A-8C5E-841669589258}"/>
              </a:ext>
            </a:extLst>
          </p:cNvPr>
          <p:cNvGraphicFramePr>
            <a:graphicFrameLocks/>
          </p:cNvGraphicFramePr>
          <p:nvPr/>
        </p:nvGraphicFramePr>
        <p:xfrm>
          <a:off x="838200" y="1554480"/>
          <a:ext cx="10515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68745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02967-CBE6-0E46-B9BF-ED79FE72C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Georgia" panose="02040502050405020303" pitchFamily="18" charset="0"/>
              </a:rPr>
              <a:t>Approvals by Region (USD Billions)</a:t>
            </a:r>
            <a:endParaRPr lang="en-US" sz="3200" i="1" dirty="0">
              <a:latin typeface="Georgia" panose="02040502050405020303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31EEB3-07D3-C544-980E-FFD137920897}"/>
              </a:ext>
            </a:extLst>
          </p:cNvPr>
          <p:cNvSpPr/>
          <p:nvPr/>
        </p:nvSpPr>
        <p:spPr>
          <a:xfrm>
            <a:off x="8854398" y="6128921"/>
            <a:ext cx="24994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Georgia" panose="02040502050405020303" pitchFamily="18" charset="0"/>
              </a:rPr>
              <a:t>Source</a:t>
            </a:r>
            <a:r>
              <a:rPr lang="en-US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Georgia" panose="02040502050405020303" pitchFamily="18" charset="0"/>
              </a:rPr>
              <a:t>: IFI press releases</a:t>
            </a:r>
            <a:endParaRPr lang="en-US" sz="1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B2F203-EED0-CE40-BF84-67ED8DD78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190" y="6175375"/>
            <a:ext cx="2286000" cy="317500"/>
          </a:xfrm>
          <a:prstGeom prst="rect">
            <a:avLst/>
          </a:prstGeom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4406A89-3E3D-E240-80A2-CC2B6DC33D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2242504"/>
              </p:ext>
            </p:extLst>
          </p:nvPr>
        </p:nvGraphicFramePr>
        <p:xfrm>
          <a:off x="841248" y="1554480"/>
          <a:ext cx="10515600" cy="4352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25986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02967-CBE6-0E46-B9BF-ED79FE72C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Georgia" panose="02040502050405020303" pitchFamily="18" charset="0"/>
              </a:rPr>
              <a:t>Approvals by Income Group (USD Billions)</a:t>
            </a:r>
            <a:endParaRPr lang="en-US" sz="3200" i="1" dirty="0">
              <a:latin typeface="Georgia" panose="02040502050405020303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31EEB3-07D3-C544-980E-FFD137920897}"/>
              </a:ext>
            </a:extLst>
          </p:cNvPr>
          <p:cNvSpPr/>
          <p:nvPr/>
        </p:nvSpPr>
        <p:spPr>
          <a:xfrm>
            <a:off x="7217731" y="6215957"/>
            <a:ext cx="413606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Georgia" panose="02040502050405020303" pitchFamily="18" charset="0"/>
              </a:rPr>
              <a:t>Based on World Bank country classification</a:t>
            </a:r>
            <a:endParaRPr lang="en-US" sz="1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B2F203-EED0-CE40-BF84-67ED8DD78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190" y="6175375"/>
            <a:ext cx="2286000" cy="317500"/>
          </a:xfrm>
          <a:prstGeom prst="rect">
            <a:avLst/>
          </a:prstGeom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745ABDD4-E95B-5646-9FDE-D67C56E4DF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0912932"/>
              </p:ext>
            </p:extLst>
          </p:nvPr>
        </p:nvGraphicFramePr>
        <p:xfrm>
          <a:off x="838200" y="1552528"/>
          <a:ext cx="10515600" cy="4352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40093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02967-CBE6-0E46-B9BF-ED79FE72C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Georgia" panose="02040502050405020303" pitchFamily="18" charset="0"/>
              </a:rPr>
              <a:t>IMF Operations</a:t>
            </a:r>
            <a:endParaRPr lang="en-US" sz="3200" i="1" dirty="0">
              <a:latin typeface="Georgia" panose="02040502050405020303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31EEB3-07D3-C544-980E-FFD137920897}"/>
              </a:ext>
            </a:extLst>
          </p:cNvPr>
          <p:cNvSpPr/>
          <p:nvPr/>
        </p:nvSpPr>
        <p:spPr>
          <a:xfrm>
            <a:off x="8854398" y="6128921"/>
            <a:ext cx="24994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Georgia" panose="02040502050405020303" pitchFamily="18" charset="0"/>
              </a:rPr>
              <a:t>Source</a:t>
            </a:r>
            <a:r>
              <a:rPr lang="en-US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Georgia" panose="02040502050405020303" pitchFamily="18" charset="0"/>
              </a:rPr>
              <a:t>: IFI press releases</a:t>
            </a:r>
            <a:endParaRPr lang="en-US" sz="1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B2F203-EED0-CE40-BF84-67ED8DD78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190" y="6175375"/>
            <a:ext cx="2286000" cy="317500"/>
          </a:xfrm>
          <a:prstGeom prst="rect">
            <a:avLst/>
          </a:prstGeom>
        </p:spPr>
      </p:pic>
      <p:pic>
        <p:nvPicPr>
          <p:cNvPr id="20" name="Content Placeholder 19">
            <a:extLst>
              <a:ext uri="{FF2B5EF4-FFF2-40B4-BE49-F238E27FC236}">
                <a16:creationId xmlns:a16="http://schemas.microsoft.com/office/drawing/2014/main" id="{D8F81444-0C97-AA4E-A1C3-27D5735D789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693666" y="2061556"/>
            <a:ext cx="5027684" cy="3565338"/>
          </a:xfrm>
          <a:prstGeom prst="rect">
            <a:avLst/>
          </a:prstGeom>
        </p:spPr>
      </p:pic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id="{3D044AC4-61F5-524A-9436-ED06CF30506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6496049" y="2061556"/>
            <a:ext cx="4993275" cy="3552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028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02967-CBE6-0E46-B9BF-ED79FE72C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Georgia" panose="02040502050405020303" pitchFamily="18" charset="0"/>
              </a:rPr>
              <a:t>For Discussion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716FE-F772-AC47-8A51-3793E06C1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New entrants, but not RFAs</a:t>
            </a:r>
          </a:p>
          <a:p>
            <a:r>
              <a:rPr lang="en-US" dirty="0">
                <a:latin typeface="Georgia" panose="02040502050405020303" pitchFamily="18" charset="0"/>
              </a:rPr>
              <a:t>Use of precautionary instruments and “outright loans”</a:t>
            </a:r>
          </a:p>
          <a:p>
            <a:pPr lvl="1"/>
            <a:r>
              <a:rPr lang="en-US" dirty="0">
                <a:latin typeface="Georgia" panose="02040502050405020303" pitchFamily="18" charset="0"/>
              </a:rPr>
              <a:t>Lack of conditionality</a:t>
            </a:r>
          </a:p>
          <a:p>
            <a:pPr lvl="1"/>
            <a:r>
              <a:rPr lang="en-US" dirty="0">
                <a:latin typeface="Georgia" panose="02040502050405020303" pitchFamily="18" charset="0"/>
              </a:rPr>
              <a:t>No phasing of disbursements</a:t>
            </a:r>
          </a:p>
          <a:p>
            <a:r>
              <a:rPr lang="en-US" dirty="0">
                <a:latin typeface="Georgia" panose="02040502050405020303" pitchFamily="18" charset="0"/>
              </a:rPr>
              <a:t>Support for LICs relative to other income groups </a:t>
            </a:r>
          </a:p>
          <a:p>
            <a:pPr lvl="1"/>
            <a:r>
              <a:rPr lang="en-US" dirty="0">
                <a:latin typeface="Georgia" panose="02040502050405020303" pitchFamily="18" charset="0"/>
              </a:rPr>
              <a:t>Country need, country capacity?</a:t>
            </a:r>
          </a:p>
          <a:p>
            <a:pPr lvl="1"/>
            <a:r>
              <a:rPr lang="en-US" dirty="0">
                <a:latin typeface="Georgia" panose="02040502050405020303" pitchFamily="18" charset="0"/>
              </a:rPr>
              <a:t>Debt sustainability?</a:t>
            </a:r>
          </a:p>
          <a:p>
            <a:pPr lvl="1"/>
            <a:r>
              <a:rPr lang="en-US" dirty="0">
                <a:latin typeface="Georgia" panose="02040502050405020303" pitchFamily="18" charset="0"/>
              </a:rPr>
              <a:t>Country ceilings?</a:t>
            </a:r>
          </a:p>
          <a:p>
            <a:pPr lvl="1"/>
            <a:r>
              <a:rPr lang="en-US" dirty="0">
                <a:latin typeface="Georgia" panose="02040502050405020303" pitchFamily="18" charset="0"/>
              </a:rPr>
              <a:t>IFI capacity?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B2F203-EED0-CE40-BF84-67ED8DD78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190" y="6175375"/>
            <a:ext cx="2286000" cy="31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584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27BEC4B423034BB0772E27445BBD30" ma:contentTypeVersion="12" ma:contentTypeDescription="Create a new document." ma:contentTypeScope="" ma:versionID="6cefb3e516de620062dc7d60b4c91177">
  <xsd:schema xmlns:xsd="http://www.w3.org/2001/XMLSchema" xmlns:xs="http://www.w3.org/2001/XMLSchema" xmlns:p="http://schemas.microsoft.com/office/2006/metadata/properties" xmlns:ns2="ba96551c-d7d8-472e-96b7-37664f94aa58" xmlns:ns3="90c68173-bf2a-45c2-8762-df8e8c07bf40" targetNamespace="http://schemas.microsoft.com/office/2006/metadata/properties" ma:root="true" ma:fieldsID="d96b4856897e51108e3b6fa29e2485eb" ns2:_="" ns3:_="">
    <xsd:import namespace="ba96551c-d7d8-472e-96b7-37664f94aa58"/>
    <xsd:import namespace="90c68173-bf2a-45c2-8762-df8e8c07bf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96551c-d7d8-472e-96b7-37664f94aa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c68173-bf2a-45c2-8762-df8e8c07bf4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77BCBA-1D0F-4699-8F88-DB5816EE0E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96551c-d7d8-472e-96b7-37664f94aa58"/>
    <ds:schemaRef ds:uri="90c68173-bf2a-45c2-8762-df8e8c07bf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FB6AFA0-8D68-493D-A04A-93A66F6990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3C1D1D-2469-4840-A151-A6642D2B29B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2728</TotalTime>
  <Words>159</Words>
  <Application>Microsoft Macintosh PowerPoint</Application>
  <PresentationFormat>Widescreen</PresentationFormat>
  <Paragraphs>34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Georgia</vt:lpstr>
      <vt:lpstr>Helvetica Neue</vt:lpstr>
      <vt:lpstr>Office Theme</vt:lpstr>
      <vt:lpstr>The Global Financial Safety Net and Covid-19 </vt:lpstr>
      <vt:lpstr>CSIS Tracker Data</vt:lpstr>
      <vt:lpstr>Approvals by Institution Type (USD Billions)</vt:lpstr>
      <vt:lpstr>Approvals by Institution (USD Billions)</vt:lpstr>
      <vt:lpstr>Approvals by Region (USD Billions)</vt:lpstr>
      <vt:lpstr>Approvals by Income Group (USD Billions)</vt:lpstr>
      <vt:lpstr>IMF Operations</vt:lpstr>
      <vt:lpstr>For Discussion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H. Taylor</dc:creator>
  <cp:lastModifiedBy>Stephanie Segal</cp:lastModifiedBy>
  <cp:revision>222</cp:revision>
  <dcterms:created xsi:type="dcterms:W3CDTF">2020-03-24T13:25:23Z</dcterms:created>
  <dcterms:modified xsi:type="dcterms:W3CDTF">2021-03-30T12:52:45Z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0x0101008427BEC4B423034BB0772E27445BBD30</vt:lpwstr>
  </property>
</Properties>
</file>