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1" r:id="rId5"/>
    <p:sldMasterId id="2147483669" r:id="rId6"/>
  </p:sldMasterIdLst>
  <p:notesMasterIdLst>
    <p:notesMasterId r:id="rId15"/>
  </p:notesMasterIdLst>
  <p:sldIdLst>
    <p:sldId id="267" r:id="rId7"/>
    <p:sldId id="268" r:id="rId8"/>
    <p:sldId id="269" r:id="rId9"/>
    <p:sldId id="271" r:id="rId10"/>
    <p:sldId id="270" r:id="rId11"/>
    <p:sldId id="272" r:id="rId12"/>
    <p:sldId id="273" r:id="rId13"/>
    <p:sldId id="27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TheMixBold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F"/>
    <a:srgbClr val="696158"/>
    <a:srgbClr val="693C5E"/>
    <a:srgbClr val="1B365D"/>
    <a:srgbClr val="319B42"/>
    <a:srgbClr val="FFBF3F"/>
    <a:srgbClr val="DC4405"/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82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36AF1-2FBB-4453-B321-E56DCFA6852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19223-B211-494D-9473-F4EA2655E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435100" y="3225800"/>
            <a:ext cx="92583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Title or Closing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8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85800" y="1788841"/>
            <a:ext cx="6350000" cy="44262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27900" y="1789114"/>
            <a:ext cx="4191000" cy="4425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08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85801" y="2057399"/>
            <a:ext cx="3402014" cy="3649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20394" y="2057398"/>
            <a:ext cx="3402014" cy="3649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54987" y="2057399"/>
            <a:ext cx="3402014" cy="36496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6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2603500"/>
            <a:ext cx="7353300" cy="2400300"/>
          </a:xfrm>
          <a:prstGeom prst="rect">
            <a:avLst/>
          </a:prstGeom>
        </p:spPr>
        <p:txBody>
          <a:bodyPr/>
          <a:lstStyle>
            <a:lvl1pPr>
              <a:defRPr sz="4000" baseline="0"/>
            </a:lvl1pPr>
          </a:lstStyle>
          <a:p>
            <a:pPr lvl="0"/>
            <a:r>
              <a:rPr lang="en-US" dirty="0"/>
              <a:t>Section header or quote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5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435100" y="3225800"/>
            <a:ext cx="92583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6000">
                <a:solidFill>
                  <a:srgbClr val="00677F"/>
                </a:solidFill>
              </a:defRPr>
            </a:lvl1pPr>
          </a:lstStyle>
          <a:p>
            <a:r>
              <a:rPr lang="en-US" dirty="0"/>
              <a:t>Title or Closing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66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0" y="1725614"/>
            <a:ext cx="10810980" cy="4336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910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85800" y="1788841"/>
            <a:ext cx="6350000" cy="4426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289800" y="1788841"/>
            <a:ext cx="4191000" cy="44262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6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85801" y="2057399"/>
            <a:ext cx="3402014" cy="3649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20394" y="2057398"/>
            <a:ext cx="3402014" cy="3649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54987" y="2057399"/>
            <a:ext cx="3402014" cy="3649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33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2603500"/>
            <a:ext cx="7353300" cy="24003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00677F"/>
                </a:solidFill>
              </a:defRPr>
            </a:lvl1pPr>
          </a:lstStyle>
          <a:p>
            <a:pPr lvl="0"/>
            <a:r>
              <a:rPr lang="en-US" dirty="0"/>
              <a:t>Section header or quote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3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725613"/>
            <a:ext cx="10810981" cy="4336140"/>
          </a:xfrm>
        </p:spPr>
        <p:txBody>
          <a:bodyPr lIns="0" tIns="0" rIns="0" bIns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1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25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79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85800" y="1725613"/>
            <a:ext cx="6350000" cy="43361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1725613"/>
            <a:ext cx="4181581" cy="4336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85801" y="2057399"/>
            <a:ext cx="3402014" cy="36496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20394" y="2057398"/>
            <a:ext cx="3402014" cy="36496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54987" y="2057399"/>
            <a:ext cx="3402014" cy="36496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2603500"/>
            <a:ext cx="7353300" cy="2400300"/>
          </a:xfrm>
          <a:prstGeom prst="rect">
            <a:avLst/>
          </a:prstGeom>
        </p:spPr>
        <p:txBody>
          <a:bodyPr/>
          <a:lstStyle>
            <a:lvl1pPr>
              <a:defRPr sz="4000" baseline="0"/>
            </a:lvl1pPr>
          </a:lstStyle>
          <a:p>
            <a:pPr lvl="0"/>
            <a:r>
              <a:rPr lang="en-US" dirty="0"/>
              <a:t>Section header or quote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4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7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435100" y="3225800"/>
            <a:ext cx="92583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Title or Closing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3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5799" y="1725614"/>
            <a:ext cx="10810981" cy="4336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89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5473700" y="6642100"/>
            <a:ext cx="6235700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696158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5" r:id="rId6"/>
    <p:sldLayoutId id="2147483660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63500" algn="l"/>
        </a:tabLst>
        <a:defRPr sz="4000" kern="1200">
          <a:solidFill>
            <a:srgbClr val="00677F"/>
          </a:solidFill>
          <a:latin typeface="TheMixBold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735637" y="6591300"/>
            <a:ext cx="60753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6158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18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63500" algn="l"/>
        </a:tabLst>
        <a:defRPr sz="4000" kern="1200">
          <a:solidFill>
            <a:srgbClr val="00677F"/>
          </a:solidFill>
          <a:latin typeface="TheMixBold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735637" y="6591300"/>
            <a:ext cx="60753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6158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68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63500" algn="l"/>
        </a:tabLst>
        <a:defRPr sz="4000" kern="1200">
          <a:solidFill>
            <a:srgbClr val="00677F"/>
          </a:solidFill>
          <a:latin typeface="TheMixBold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00677F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0067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7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7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7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491049"/>
            <a:ext cx="9258300" cy="4464908"/>
          </a:xfrm>
        </p:spPr>
        <p:txBody>
          <a:bodyPr/>
          <a:lstStyle/>
          <a:p>
            <a:r>
              <a:rPr lang="en-US" sz="4800" dirty="0"/>
              <a:t>A Renewed Commitment:</a:t>
            </a:r>
            <a:br>
              <a:rPr lang="en-US" sz="4800" dirty="0"/>
            </a:br>
            <a:r>
              <a:rPr lang="en-US" sz="4800" dirty="0"/>
              <a:t>SDGs in a Post-</a:t>
            </a:r>
            <a:r>
              <a:rPr lang="en-US" sz="4800" dirty="0" err="1"/>
              <a:t>Covid</a:t>
            </a:r>
            <a:r>
              <a:rPr lang="en-US" sz="4800" dirty="0"/>
              <a:t> World</a:t>
            </a:r>
            <a:br>
              <a:rPr lang="en-US" sz="4800" dirty="0"/>
            </a:br>
            <a:br>
              <a:rPr lang="en-US" sz="3600" dirty="0"/>
            </a:br>
            <a:r>
              <a:rPr lang="en-US" sz="3200" dirty="0"/>
              <a:t>IEO Webinar</a:t>
            </a:r>
            <a:br>
              <a:rPr lang="en-US" sz="3200" dirty="0"/>
            </a:br>
            <a:r>
              <a:rPr lang="en-US" sz="3200" dirty="0"/>
              <a:t>January 28, 2021</a:t>
            </a:r>
            <a:br>
              <a:rPr lang="en-US" sz="3200" dirty="0"/>
            </a:br>
            <a:br>
              <a:rPr lang="en-US" sz="3200" dirty="0"/>
            </a:br>
            <a:r>
              <a:rPr lang="en-US" sz="4000" dirty="0"/>
              <a:t>Mark Plant</a:t>
            </a:r>
            <a:br>
              <a:rPr lang="en-US" sz="4000" dirty="0"/>
            </a:br>
            <a:r>
              <a:rPr lang="en-US" sz="4000" dirty="0"/>
              <a:t>Senior Policy Fellow</a:t>
            </a:r>
            <a:br>
              <a:rPr lang="en-US" sz="40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0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B7A1-6C84-414E-B94A-746178FC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IMF Involvement in Climate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2E4B0-0420-4F59-9188-D51FB2653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990F0-FEEE-4FE8-8BF8-F85BA057F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9" y="1458097"/>
            <a:ext cx="10972801" cy="472362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/>
              <a:t>Economic issues are at the core of the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Actions are diffuse but results are shared</a:t>
            </a:r>
          </a:p>
          <a:p>
            <a:endParaRPr lang="en-US" sz="3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/>
              <a:t>Within the IMF’s core mandate and comparative advantage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Risks threaten global economic growth and stability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Financial system will be a critical help or hindrance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Fiscal implications are large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78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28F7-F552-4027-BD65-98AD48C9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big issues – action or inaction	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8CEFE-D3AB-458B-AD38-F940D54152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C5719-E374-43EA-BB27-9D32DB3EB8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432560"/>
            <a:ext cx="10810981" cy="4657769"/>
          </a:xfrm>
        </p:spPr>
        <p:txBody>
          <a:bodyPr>
            <a:noAutofit/>
          </a:bodyPr>
          <a:lstStyle/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4400" dirty="0"/>
              <a:t>Costs of increased extreme weather events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4400" dirty="0"/>
              <a:t>Increased public infrastructure investment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4400" dirty="0"/>
              <a:t>Change in productive infrastructure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4400" dirty="0"/>
              <a:t>Trade impacts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4400" dirty="0"/>
              <a:t>Migration impacts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4400" dirty="0"/>
              <a:t>Changes in asset valuation</a:t>
            </a:r>
          </a:p>
        </p:txBody>
      </p:sp>
    </p:spTree>
    <p:extLst>
      <p:ext uri="{BB962C8B-B14F-4D97-AF65-F5344CB8AC3E}">
        <p14:creationId xmlns:p14="http://schemas.microsoft.com/office/powerpoint/2010/main" val="5679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1925-EAB6-49C1-8DED-E314F460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policy debates ahead in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35B76-E0E5-4114-A4A1-7BFE585685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Presenter Name  |  Date  |  CGDev.org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F494D-D7E5-4A57-9887-A64B45E47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9" y="1424354"/>
            <a:ext cx="10810981" cy="4637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How can financing help ensure the post-Covid rebuilding is green?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Private – regulatory role, blended finance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Public finance – how to direct/redirect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Development assistance – additionality and conditionality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Fund programs – what links?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How should debt relief be used to promote a green recovery?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How do climate risk and investment need figure into the DSA?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Should debt relief be conditioned on sustainable recovery plans?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Carbon pricing within countries and at the border?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80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126E-975E-4383-AC6B-27BD728A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Tools Exist – how to lean into climate?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DB2BA-6D43-4D04-88FD-EE4A33F626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EB43E-D1F6-40DA-8AA0-22D85AA57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Surveillance publications (WEO, GFSR, FM)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Article IV consultations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4000" dirty="0"/>
              <a:t>Climate Change Policy Assessments (CCPAs)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FSSA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PIMA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DSA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Facilities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1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5ACF-92E9-4A41-AF41-4CAE4F54D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 To Be Made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57A73-2E98-491C-AB67-6158FFD9FC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C8BB0-3A29-4DD9-B690-C9DEE784F0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What and how fast?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Where are the impact points – global policies and countries?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How to structure the work within the Fund?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Board mandate and adequate staffing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60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043F-B070-485A-859F-F2C45021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Partnering with others?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A66FC-E9D5-4C2B-9FFF-B4FAD1C9B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20398-A372-4AB0-A743-161AC43E7C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Public pressure and attention will build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Fund is not well understood by climate advocates and experts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Considerable informed expertise beyond the World Bank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Learn lessons from the reform of the ESAF to the PRGT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C61943C-DA04-42D1-887A-E49F175C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8F0BB-F251-44D1-97DE-6EEBC4BC1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35637" y="6591300"/>
            <a:ext cx="6075363" cy="2667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Presenter Name  |  Date  |  CGDev.org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FAD78A6-8C31-485B-8C30-8D5313A44F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9" y="1725614"/>
            <a:ext cx="10810981" cy="433614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Thank you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5224374"/>
      </p:ext>
    </p:extLst>
  </p:cSld>
  <p:clrMapOvr>
    <a:masterClrMapping/>
  </p:clrMapOvr>
</p:sld>
</file>

<file path=ppt/theme/theme1.xml><?xml version="1.0" encoding="utf-8"?>
<a:theme xmlns:a="http://schemas.openxmlformats.org/drawingml/2006/main" name="CGD Black Theme">
  <a:themeElements>
    <a:clrScheme name="CG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7F"/>
      </a:accent1>
      <a:accent2>
        <a:srgbClr val="696158"/>
      </a:accent2>
      <a:accent3>
        <a:srgbClr val="E4002B"/>
      </a:accent3>
      <a:accent4>
        <a:srgbClr val="DC4405"/>
      </a:accent4>
      <a:accent5>
        <a:srgbClr val="FFBF3F"/>
      </a:accent5>
      <a:accent6>
        <a:srgbClr val="319B42"/>
      </a:accent6>
      <a:hlink>
        <a:srgbClr val="00677F"/>
      </a:hlink>
      <a:folHlink>
        <a:srgbClr val="0067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solidFill>
              <a:schemeClr val="bg1">
                <a:lumMod val="95000"/>
              </a:schemeClr>
            </a:solidFill>
            <a:latin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to CGD’s PowerPoint Template" id="{0F638D93-557D-414D-9E2B-DE59FC7E19FD}" vid="{4FF202E4-614A-4648-9BD3-9ED70A2ED1FB}"/>
    </a:ext>
  </a:extLst>
</a:theme>
</file>

<file path=ppt/theme/theme2.xml><?xml version="1.0" encoding="utf-8"?>
<a:theme xmlns:a="http://schemas.openxmlformats.org/drawingml/2006/main" name="CGD Teal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7F"/>
      </a:accent1>
      <a:accent2>
        <a:srgbClr val="696158"/>
      </a:accent2>
      <a:accent3>
        <a:srgbClr val="E4002B"/>
      </a:accent3>
      <a:accent4>
        <a:srgbClr val="DC4405"/>
      </a:accent4>
      <a:accent5>
        <a:srgbClr val="FFBF3F"/>
      </a:accent5>
      <a:accent6>
        <a:srgbClr val="319B42"/>
      </a:accent6>
      <a:hlink>
        <a:srgbClr val="00677F"/>
      </a:hlink>
      <a:folHlink>
        <a:srgbClr val="0067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solidFill>
              <a:schemeClr val="bg1">
                <a:lumMod val="95000"/>
              </a:schemeClr>
            </a:solidFill>
            <a:latin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to CGD’s PowerPoint Template" id="{0F638D93-557D-414D-9E2B-DE59FC7E19FD}" vid="{20803A92-599A-4603-ACEC-118EA14D10EA}"/>
    </a:ext>
  </a:extLst>
</a:theme>
</file>

<file path=ppt/theme/theme3.xml><?xml version="1.0" encoding="utf-8"?>
<a:theme xmlns:a="http://schemas.openxmlformats.org/drawingml/2006/main" name="CGD White Theme">
  <a:themeElements>
    <a:clrScheme name="Custom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7F"/>
      </a:accent1>
      <a:accent2>
        <a:srgbClr val="696158"/>
      </a:accent2>
      <a:accent3>
        <a:srgbClr val="E4002B"/>
      </a:accent3>
      <a:accent4>
        <a:srgbClr val="DC4405"/>
      </a:accent4>
      <a:accent5>
        <a:srgbClr val="FFBF3F"/>
      </a:accent5>
      <a:accent6>
        <a:srgbClr val="319B42"/>
      </a:accent6>
      <a:hlink>
        <a:srgbClr val="00677F"/>
      </a:hlink>
      <a:folHlink>
        <a:srgbClr val="0067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solidFill>
              <a:srgbClr val="00677F"/>
            </a:solidFill>
            <a:latin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to CGD’s PowerPoint Template" id="{0F638D93-557D-414D-9E2B-DE59FC7E19FD}" vid="{972418CB-417B-4429-BE0E-4661810F2E4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F25B7318F274B937758F41DA2E7B7" ma:contentTypeVersion="3" ma:contentTypeDescription="Create a new document." ma:contentTypeScope="" ma:versionID="32bb4dcdd1fa04369d8fba0db131ffe6">
  <xsd:schema xmlns:xsd="http://www.w3.org/2001/XMLSchema" xmlns:xs="http://www.w3.org/2001/XMLSchema" xmlns:p="http://schemas.microsoft.com/office/2006/metadata/properties" xmlns:ns1="http://schemas.microsoft.com/sharepoint/v3" xmlns:ns2="5d28b61e-6b01-457b-ae54-89ec81614c6b" targetNamespace="http://schemas.microsoft.com/office/2006/metadata/properties" ma:root="true" ma:fieldsID="7d7eaf6ee3ef01059cff67991198c4c2" ns1:_="" ns2:_="">
    <xsd:import namespace="http://schemas.microsoft.com/sharepoint/v3"/>
    <xsd:import namespace="5d28b61e-6b01-457b-ae54-89ec81614c6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8b61e-6b01-457b-ae54-89ec81614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681E941-13D7-4093-B6E2-44B223C3AB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9FEF5A-143C-4966-882C-AA03E1A4F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28b61e-6b01-457b-ae54-89ec81614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DEAC2A-7387-47CD-A354-9580B59D7A0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374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TheMixBold</vt:lpstr>
      <vt:lpstr>Arial</vt:lpstr>
      <vt:lpstr>Lato</vt:lpstr>
      <vt:lpstr>Calibri</vt:lpstr>
      <vt:lpstr>Wingdings</vt:lpstr>
      <vt:lpstr>CGD Black Theme</vt:lpstr>
      <vt:lpstr>CGD Teal Theme</vt:lpstr>
      <vt:lpstr>CGD White Theme</vt:lpstr>
      <vt:lpstr>A Renewed Commitment: SDGs in a Post-Covid World  IEO Webinar January 28, 2021  Mark Plant Senior Policy Fellow     </vt:lpstr>
      <vt:lpstr>The Case for IMF Involvement in Climate</vt:lpstr>
      <vt:lpstr>Some big issues – action or inaction </vt:lpstr>
      <vt:lpstr>Big policy debates ahead in 2021</vt:lpstr>
      <vt:lpstr>The Tools Exist – how to lean into climate?</vt:lpstr>
      <vt:lpstr>Decisions To Be Made</vt:lpstr>
      <vt:lpstr>Partnering with others?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Renewed Commitment: SDGs in a Post-Covid World  IEO Webinar January 28, 2021  Mark Plant Senior Policy Fellow     </dc:title>
  <dc:creator>Mark Plant</dc:creator>
  <cp:lastModifiedBy>Mark Plant</cp:lastModifiedBy>
  <cp:revision>4</cp:revision>
  <dcterms:created xsi:type="dcterms:W3CDTF">2021-01-27T15:14:11Z</dcterms:created>
  <dcterms:modified xsi:type="dcterms:W3CDTF">2021-01-28T10:48:47Z</dcterms:modified>
</cp:coreProperties>
</file>