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1164" r:id="rId2"/>
    <p:sldId id="1163" r:id="rId3"/>
    <p:sldId id="1165" r:id="rId4"/>
    <p:sldId id="1169" r:id="rId5"/>
    <p:sldId id="1179" r:id="rId6"/>
    <p:sldId id="1189" r:id="rId7"/>
    <p:sldId id="1192" r:id="rId8"/>
    <p:sldId id="1175" r:id="rId9"/>
    <p:sldId id="1190" r:id="rId10"/>
    <p:sldId id="1185" r:id="rId11"/>
    <p:sldId id="1184" r:id="rId12"/>
    <p:sldId id="1187" r:id="rId13"/>
    <p:sldId id="1174" r:id="rId14"/>
    <p:sldId id="1193" r:id="rId15"/>
    <p:sldId id="1194" r:id="rId16"/>
    <p:sldId id="1195" r:id="rId17"/>
    <p:sldId id="1196" r:id="rId18"/>
    <p:sldId id="1197" r:id="rId19"/>
  </p:sldIdLst>
  <p:sldSz cx="12192000" cy="6858000"/>
  <p:notesSz cx="7023100" cy="9309100"/>
  <p:defaultText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754463-30FA-824E-9681-17E0926DDDD5}">
          <p14:sldIdLst>
            <p14:sldId id="1164"/>
            <p14:sldId id="1163"/>
            <p14:sldId id="1165"/>
            <p14:sldId id="1169"/>
            <p14:sldId id="1179"/>
            <p14:sldId id="1189"/>
            <p14:sldId id="1192"/>
            <p14:sldId id="1175"/>
            <p14:sldId id="1190"/>
            <p14:sldId id="1185"/>
            <p14:sldId id="1184"/>
            <p14:sldId id="1187"/>
            <p14:sldId id="1174"/>
            <p14:sldId id="1193"/>
            <p14:sldId id="1194"/>
            <p14:sldId id="1195"/>
            <p14:sldId id="1196"/>
            <p14:sldId id="119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44" userDrawn="1">
          <p15:clr>
            <a:srgbClr val="A4A3A4"/>
          </p15:clr>
        </p15:guide>
        <p15:guide id="2" pos="2124" userDrawn="1">
          <p15:clr>
            <a:srgbClr val="A4A3A4"/>
          </p15:clr>
        </p15:guide>
        <p15:guide id="3" orient="horz" pos="2932" userDrawn="1">
          <p15:clr>
            <a:srgbClr val="A4A3A4"/>
          </p15:clr>
        </p15:guide>
        <p15:guide id="4"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pofford, Laura" initials="SL" lastIdx="2" clrIdx="6">
    <p:extLst>
      <p:ext uri="{19B8F6BF-5375-455C-9EA6-DF929625EA0E}">
        <p15:presenceInfo xmlns:p15="http://schemas.microsoft.com/office/powerpoint/2012/main" userId="S::lspofford@imf.org::729f3023-7458-4886-8b15-5f4e1b9d797d" providerId="AD"/>
      </p:ext>
    </p:extLst>
  </p:cmAuthor>
  <p:cmAuthor id="1" name="Nandwa, Boaz" initials="NB" lastIdx="10" clrIdx="0"/>
  <p:cmAuthor id="2" name="Kamil Dybczak" initials="KD" lastIdx="10" clrIdx="1"/>
  <p:cmAuthor id="3" name="Tamirisa, Natalia" initials="TN" lastIdx="12" clrIdx="2"/>
  <p:cmAuthor id="4" name="Almalik, Mansour" initials="AM" lastIdx="6" clrIdx="3"/>
  <p:cmAuthor id="5" name="Pierre, Gaelle" initials="PG" lastIdx="3" clrIdx="4"/>
  <p:cmAuthor id="6" name="Basile, Gregory" initials="BG" lastIdx="9"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E8AB4"/>
    <a:srgbClr val="E46C0A"/>
    <a:srgbClr val="25D129"/>
    <a:srgbClr val="DC4234"/>
    <a:srgbClr val="00AEB3"/>
    <a:srgbClr val="FFCC00"/>
    <a:srgbClr val="A6A6A6"/>
    <a:srgbClr val="70A814"/>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450" autoAdjust="0"/>
  </p:normalViewPr>
  <p:slideViewPr>
    <p:cSldViewPr snapToGrid="0">
      <p:cViewPr varScale="1">
        <p:scale>
          <a:sx n="73" d="100"/>
          <a:sy n="73" d="100"/>
        </p:scale>
        <p:origin x="1950" y="60"/>
      </p:cViewPr>
      <p:guideLst/>
    </p:cSldViewPr>
  </p:slideViewPr>
  <p:outlineViewPr>
    <p:cViewPr>
      <p:scale>
        <a:sx n="33" d="100"/>
        <a:sy n="33" d="100"/>
      </p:scale>
      <p:origin x="0" y="-28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2" d="100"/>
          <a:sy n="82" d="100"/>
        </p:scale>
        <p:origin x="3834" y="108"/>
      </p:cViewPr>
      <p:guideLst>
        <p:guide orient="horz" pos="2844"/>
        <p:guide pos="2124"/>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DATA1\RES\DATA\DIgan\Real%20estate\RRE-CRE\House_Prices_indices_2021-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ATA1\RES\DATA\DIgan\Real%20estate\RRE-CRE\series%20from%20Haver%2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ATA1\RES\DATA\DIgan\Real%20estate\RRE-CRE\series%20from%20Haver%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1" Type="http://schemas.openxmlformats.org/officeDocument/2006/relationships/oleObject" Target="file:///\\DATA1\RES\DATA\DIgan\Real%20estate\RRE-CRE\NAREIT.xls"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DATA1\RES\DATA\DIgan\Real%20estate\RRE-CRE\Construction%20cost%20index%20for%20various%20countrie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1" Type="http://schemas.openxmlformats.org/officeDocument/2006/relationships/oleObject" Target="file:///\\data3\users1\digan\My%20Documents\Country%20Work\United%20States\Housing\HAI%202020Q.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DATA1\RES\DATA\DIgan\Real%20estate\RRE-CRE\HHD_C_Report_2020Q4_NY%20Fed.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DATA1\RES\DATA\DIgan\Real%20estate\RRE-CRE\HHD_C_Report_2020Q4_NY%20Fed.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DATA1\RES\DATA\DIgan\Real%20estate\RRE-CRE\series%20from%20Haver%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1\RES\DATA\DIgan\Real%20estate\RRE-CRE\NAREIT.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1\RES\DATA\DIgan\Real%20estate\RRE-CRE\series%20from%20Haver%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ATA1\RES\DATA\DIgan\Real%20estate\RRE-CRE\series%20from%20Haver.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1\RES\DATA\DIgan\Real%20estate\RRE-CRE\series%20from%20Haver%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ATA1\RES\DATA\DIgan\Real%20estate\RRE-CRE\series%20from%20Haver%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ATA1\RES\DATA\DIgan\Real%20estate\RRE-CRE\HHD_C_Report_2020Q4_NY%20F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ATA1\RES\DATA\DIgan\Real%20estate\RRE-CRE\series%20from%20Haver%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Global housing prices </a:t>
            </a:r>
          </a:p>
          <a:p>
            <a:pPr>
              <a:defRPr/>
            </a:pPr>
            <a:r>
              <a:rPr lang="en-US" sz="1200" dirty="0"/>
              <a:t>(GDP-weighted indices, </a:t>
            </a:r>
            <a:r>
              <a:rPr lang="en-US" sz="1200" baseline="0" dirty="0"/>
              <a:t>2015=100)</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Real house price</c:v>
          </c:tx>
          <c:spPr>
            <a:ln w="28575" cap="rnd">
              <a:solidFill>
                <a:schemeClr val="accent1"/>
              </a:solidFill>
              <a:round/>
            </a:ln>
            <a:effectLst/>
          </c:spPr>
          <c:marker>
            <c:symbol val="none"/>
          </c:marker>
          <c:cat>
            <c:strRef>
              <c:f>'[House_Prices_indices_2021-04.xlsx]Real'!$A$135:$A$210</c:f>
              <c:strCache>
                <c:ptCount val="76"/>
                <c:pt idx="0">
                  <c:v>2002Q1</c:v>
                </c:pt>
                <c:pt idx="1">
                  <c:v>2002Q2</c:v>
                </c:pt>
                <c:pt idx="2">
                  <c:v>2002Q3</c:v>
                </c:pt>
                <c:pt idx="3">
                  <c:v>2002Q4</c:v>
                </c:pt>
                <c:pt idx="4">
                  <c:v>2003Q1</c:v>
                </c:pt>
                <c:pt idx="5">
                  <c:v>2003Q2</c:v>
                </c:pt>
                <c:pt idx="6">
                  <c:v>2003Q3</c:v>
                </c:pt>
                <c:pt idx="7">
                  <c:v>2003Q4</c:v>
                </c:pt>
                <c:pt idx="8">
                  <c:v>2004Q1</c:v>
                </c:pt>
                <c:pt idx="9">
                  <c:v>2004Q2</c:v>
                </c:pt>
                <c:pt idx="10">
                  <c:v>2004Q3</c:v>
                </c:pt>
                <c:pt idx="11">
                  <c:v>2004Q4</c:v>
                </c:pt>
                <c:pt idx="12">
                  <c:v>2005Q1</c:v>
                </c:pt>
                <c:pt idx="13">
                  <c:v>2005Q2</c:v>
                </c:pt>
                <c:pt idx="14">
                  <c:v>2005Q3</c:v>
                </c:pt>
                <c:pt idx="15">
                  <c:v>2005Q4</c:v>
                </c:pt>
                <c:pt idx="16">
                  <c:v>2006Q1</c:v>
                </c:pt>
                <c:pt idx="17">
                  <c:v>2006Q2</c:v>
                </c:pt>
                <c:pt idx="18">
                  <c:v>2006Q3</c:v>
                </c:pt>
                <c:pt idx="19">
                  <c:v>2006Q4</c:v>
                </c:pt>
                <c:pt idx="20">
                  <c:v>2007Q1</c:v>
                </c:pt>
                <c:pt idx="21">
                  <c:v>2007Q2</c:v>
                </c:pt>
                <c:pt idx="22">
                  <c:v>2007Q3</c:v>
                </c:pt>
                <c:pt idx="23">
                  <c:v>2007Q4</c:v>
                </c:pt>
                <c:pt idx="24">
                  <c:v>2008Q1</c:v>
                </c:pt>
                <c:pt idx="25">
                  <c:v>2008Q2</c:v>
                </c:pt>
                <c:pt idx="26">
                  <c:v>2008Q3</c:v>
                </c:pt>
                <c:pt idx="27">
                  <c:v>2008Q4</c:v>
                </c:pt>
                <c:pt idx="28">
                  <c:v>2009Q1</c:v>
                </c:pt>
                <c:pt idx="29">
                  <c:v>2009Q2</c:v>
                </c:pt>
                <c:pt idx="30">
                  <c:v>2009Q3</c:v>
                </c:pt>
                <c:pt idx="31">
                  <c:v>2009Q4</c:v>
                </c:pt>
                <c:pt idx="32">
                  <c:v>2010Q1</c:v>
                </c:pt>
                <c:pt idx="33">
                  <c:v>2010Q2</c:v>
                </c:pt>
                <c:pt idx="34">
                  <c:v>2010Q3</c:v>
                </c:pt>
                <c:pt idx="35">
                  <c:v>2010Q4</c:v>
                </c:pt>
                <c:pt idx="36">
                  <c:v>2011Q1</c:v>
                </c:pt>
                <c:pt idx="37">
                  <c:v>2011Q2</c:v>
                </c:pt>
                <c:pt idx="38">
                  <c:v>2011Q3</c:v>
                </c:pt>
                <c:pt idx="39">
                  <c:v>2011Q4</c:v>
                </c:pt>
                <c:pt idx="40">
                  <c:v>2012Q1</c:v>
                </c:pt>
                <c:pt idx="41">
                  <c:v>2012Q2</c:v>
                </c:pt>
                <c:pt idx="42">
                  <c:v>2012Q3</c:v>
                </c:pt>
                <c:pt idx="43">
                  <c:v>2012Q4</c:v>
                </c:pt>
                <c:pt idx="44">
                  <c:v>2013Q1</c:v>
                </c:pt>
                <c:pt idx="45">
                  <c:v>2013Q2</c:v>
                </c:pt>
                <c:pt idx="46">
                  <c:v>2013Q3</c:v>
                </c:pt>
                <c:pt idx="47">
                  <c:v>2013Q4</c:v>
                </c:pt>
                <c:pt idx="48">
                  <c:v>2014Q1</c:v>
                </c:pt>
                <c:pt idx="49">
                  <c:v>2014Q2</c:v>
                </c:pt>
                <c:pt idx="50">
                  <c:v>2014Q3</c:v>
                </c:pt>
                <c:pt idx="51">
                  <c:v>2014Q4</c:v>
                </c:pt>
                <c:pt idx="52">
                  <c:v>2015Q1</c:v>
                </c:pt>
                <c:pt idx="53">
                  <c:v>2015Q2</c:v>
                </c:pt>
                <c:pt idx="54">
                  <c:v>2015Q3</c:v>
                </c:pt>
                <c:pt idx="55">
                  <c:v>2015Q4</c:v>
                </c:pt>
                <c:pt idx="56">
                  <c:v>2016Q1</c:v>
                </c:pt>
                <c:pt idx="57">
                  <c:v>2016Q2</c:v>
                </c:pt>
                <c:pt idx="58">
                  <c:v>2016Q3</c:v>
                </c:pt>
                <c:pt idx="59">
                  <c:v>2016Q4</c:v>
                </c:pt>
                <c:pt idx="60">
                  <c:v>2017Q1</c:v>
                </c:pt>
                <c:pt idx="61">
                  <c:v>2017Q2</c:v>
                </c:pt>
                <c:pt idx="62">
                  <c:v>2017Q3</c:v>
                </c:pt>
                <c:pt idx="63">
                  <c:v>2017Q4</c:v>
                </c:pt>
                <c:pt idx="64">
                  <c:v>2018Q1</c:v>
                </c:pt>
                <c:pt idx="65">
                  <c:v>2018Q2</c:v>
                </c:pt>
                <c:pt idx="66">
                  <c:v>2018Q3</c:v>
                </c:pt>
                <c:pt idx="67">
                  <c:v>2018Q4</c:v>
                </c:pt>
                <c:pt idx="68">
                  <c:v>2019Q1</c:v>
                </c:pt>
                <c:pt idx="69">
                  <c:v>2019Q2</c:v>
                </c:pt>
                <c:pt idx="70">
                  <c:v>2019Q3</c:v>
                </c:pt>
                <c:pt idx="71">
                  <c:v>2019Q4</c:v>
                </c:pt>
                <c:pt idx="72">
                  <c:v>2020Q1</c:v>
                </c:pt>
                <c:pt idx="73">
                  <c:v>2020Q2</c:v>
                </c:pt>
                <c:pt idx="74">
                  <c:v>2020Q3</c:v>
                </c:pt>
                <c:pt idx="75">
                  <c:v>2020Q4</c:v>
                </c:pt>
              </c:strCache>
            </c:strRef>
          </c:cat>
          <c:val>
            <c:numRef>
              <c:f>'[House_Prices_indices_2021-04.xlsx]Real'!$AW$135:$AW$210</c:f>
              <c:numCache>
                <c:formatCode>0.000</c:formatCode>
                <c:ptCount val="76"/>
                <c:pt idx="0">
                  <c:v>86.098381693944603</c:v>
                </c:pt>
                <c:pt idx="1">
                  <c:v>87.292095294221795</c:v>
                </c:pt>
                <c:pt idx="2">
                  <c:v>88.3831767028191</c:v>
                </c:pt>
                <c:pt idx="3">
                  <c:v>89.426312668699495</c:v>
                </c:pt>
                <c:pt idx="4">
                  <c:v>90.090259201023997</c:v>
                </c:pt>
                <c:pt idx="5">
                  <c:v>91.390891234175598</c:v>
                </c:pt>
                <c:pt idx="6">
                  <c:v>92.265192947281093</c:v>
                </c:pt>
                <c:pt idx="7">
                  <c:v>93.558089613055998</c:v>
                </c:pt>
                <c:pt idx="8">
                  <c:v>94.382650661902503</c:v>
                </c:pt>
                <c:pt idx="9">
                  <c:v>95.409977377248197</c:v>
                </c:pt>
                <c:pt idx="10">
                  <c:v>96.495489614807497</c:v>
                </c:pt>
                <c:pt idx="11">
                  <c:v>97.562731900871</c:v>
                </c:pt>
                <c:pt idx="12">
                  <c:v>98.898856872149096</c:v>
                </c:pt>
                <c:pt idx="13">
                  <c:v>99.976402628165403</c:v>
                </c:pt>
                <c:pt idx="14">
                  <c:v>101.113706580024</c:v>
                </c:pt>
                <c:pt idx="15">
                  <c:v>102.079619461066</c:v>
                </c:pt>
                <c:pt idx="16">
                  <c:v>103.080228388449</c:v>
                </c:pt>
                <c:pt idx="17">
                  <c:v>103.69884620485701</c:v>
                </c:pt>
                <c:pt idx="18">
                  <c:v>104.38741904676699</c:v>
                </c:pt>
                <c:pt idx="19">
                  <c:v>106.120160049812</c:v>
                </c:pt>
                <c:pt idx="20">
                  <c:v>106.398755740167</c:v>
                </c:pt>
                <c:pt idx="21">
                  <c:v>106.668647589982</c:v>
                </c:pt>
                <c:pt idx="22">
                  <c:v>106.40521667993301</c:v>
                </c:pt>
                <c:pt idx="23">
                  <c:v>105.22319224556099</c:v>
                </c:pt>
                <c:pt idx="24">
                  <c:v>103.92796780553201</c:v>
                </c:pt>
                <c:pt idx="25">
                  <c:v>102.447375359368</c:v>
                </c:pt>
                <c:pt idx="26">
                  <c:v>100.004492161587</c:v>
                </c:pt>
                <c:pt idx="27">
                  <c:v>98.490903350193804</c:v>
                </c:pt>
                <c:pt idx="28">
                  <c:v>97.730180013417197</c:v>
                </c:pt>
                <c:pt idx="29">
                  <c:v>96.814836852076894</c:v>
                </c:pt>
                <c:pt idx="30">
                  <c:v>96.887457040587805</c:v>
                </c:pt>
                <c:pt idx="31">
                  <c:v>97.097715660549895</c:v>
                </c:pt>
                <c:pt idx="32">
                  <c:v>96.822678295190599</c:v>
                </c:pt>
                <c:pt idx="33">
                  <c:v>96.781030447920401</c:v>
                </c:pt>
                <c:pt idx="34">
                  <c:v>96.161035160374993</c:v>
                </c:pt>
                <c:pt idx="35">
                  <c:v>95.6443003045393</c:v>
                </c:pt>
                <c:pt idx="36">
                  <c:v>94.5478620634956</c:v>
                </c:pt>
                <c:pt idx="37">
                  <c:v>93.893557464631598</c:v>
                </c:pt>
                <c:pt idx="38">
                  <c:v>93.684685749810001</c:v>
                </c:pt>
                <c:pt idx="39">
                  <c:v>93.019882334429596</c:v>
                </c:pt>
                <c:pt idx="40">
                  <c:v>92.707595541572502</c:v>
                </c:pt>
                <c:pt idx="41">
                  <c:v>92.774408089037394</c:v>
                </c:pt>
                <c:pt idx="42">
                  <c:v>92.992955457989297</c:v>
                </c:pt>
                <c:pt idx="43">
                  <c:v>93.184438728211006</c:v>
                </c:pt>
                <c:pt idx="44">
                  <c:v>93.395275816433397</c:v>
                </c:pt>
                <c:pt idx="45">
                  <c:v>94.275344692512306</c:v>
                </c:pt>
                <c:pt idx="46">
                  <c:v>94.775196294882505</c:v>
                </c:pt>
                <c:pt idx="47">
                  <c:v>95.227395859257697</c:v>
                </c:pt>
                <c:pt idx="48">
                  <c:v>95.626386606306198</c:v>
                </c:pt>
                <c:pt idx="49">
                  <c:v>95.927133105319101</c:v>
                </c:pt>
                <c:pt idx="50">
                  <c:v>96.5492346991917</c:v>
                </c:pt>
                <c:pt idx="51">
                  <c:v>97.427071805885006</c:v>
                </c:pt>
                <c:pt idx="52">
                  <c:v>98.583232737673299</c:v>
                </c:pt>
                <c:pt idx="53">
                  <c:v>99.4237257203512</c:v>
                </c:pt>
                <c:pt idx="54">
                  <c:v>100.503998577781</c:v>
                </c:pt>
                <c:pt idx="55">
                  <c:v>101.489042964194</c:v>
                </c:pt>
                <c:pt idx="56">
                  <c:v>102.762671405647</c:v>
                </c:pt>
                <c:pt idx="57">
                  <c:v>103.675843942209</c:v>
                </c:pt>
                <c:pt idx="58">
                  <c:v>104.74422993748399</c:v>
                </c:pt>
                <c:pt idx="59">
                  <c:v>105.48122395163</c:v>
                </c:pt>
                <c:pt idx="60">
                  <c:v>106.180443043465</c:v>
                </c:pt>
                <c:pt idx="61">
                  <c:v>107.394551560164</c:v>
                </c:pt>
                <c:pt idx="62">
                  <c:v>108.466337975594</c:v>
                </c:pt>
                <c:pt idx="63">
                  <c:v>109.01562221309401</c:v>
                </c:pt>
                <c:pt idx="64">
                  <c:v>109.74462117207</c:v>
                </c:pt>
                <c:pt idx="65">
                  <c:v>110.367942091522</c:v>
                </c:pt>
                <c:pt idx="66">
                  <c:v>110.934735231269</c:v>
                </c:pt>
                <c:pt idx="67">
                  <c:v>111.263530005454</c:v>
                </c:pt>
                <c:pt idx="68">
                  <c:v>112.01889827061601</c:v>
                </c:pt>
                <c:pt idx="69">
                  <c:v>112.487985774599</c:v>
                </c:pt>
                <c:pt idx="70">
                  <c:v>113.323117887886</c:v>
                </c:pt>
                <c:pt idx="71">
                  <c:v>114.06573120895</c:v>
                </c:pt>
                <c:pt idx="72">
                  <c:v>115.471373327333</c:v>
                </c:pt>
                <c:pt idx="73">
                  <c:v>116.842800450914</c:v>
                </c:pt>
                <c:pt idx="74">
                  <c:v>118.84026994331801</c:v>
                </c:pt>
                <c:pt idx="75">
                  <c:v>121.697153506741</c:v>
                </c:pt>
              </c:numCache>
            </c:numRef>
          </c:val>
          <c:smooth val="0"/>
          <c:extLst>
            <c:ext xmlns:c16="http://schemas.microsoft.com/office/drawing/2014/chart" uri="{C3380CC4-5D6E-409C-BE32-E72D297353CC}">
              <c16:uniqueId val="{00000000-0E44-4DD8-B788-697A8BE4AE41}"/>
            </c:ext>
          </c:extLst>
        </c:ser>
        <c:ser>
          <c:idx val="3"/>
          <c:order val="1"/>
          <c:tx>
            <c:v>Price-income ratio</c:v>
          </c:tx>
          <c:spPr>
            <a:ln w="28575" cap="rnd">
              <a:solidFill>
                <a:schemeClr val="accent4"/>
              </a:solidFill>
              <a:round/>
            </a:ln>
            <a:effectLst/>
          </c:spPr>
          <c:marker>
            <c:symbol val="none"/>
          </c:marker>
          <c:val>
            <c:numRef>
              <c:f>'[House_Prices_indices_2021-04.xlsx]Price_income'!$AW$135:$AW$210</c:f>
              <c:numCache>
                <c:formatCode>0.000</c:formatCode>
                <c:ptCount val="76"/>
                <c:pt idx="0">
                  <c:v>99.560364728661895</c:v>
                </c:pt>
                <c:pt idx="1">
                  <c:v>101.184058910866</c:v>
                </c:pt>
                <c:pt idx="2">
                  <c:v>102.300504430464</c:v>
                </c:pt>
                <c:pt idx="3">
                  <c:v>103.25950226102501</c:v>
                </c:pt>
                <c:pt idx="4">
                  <c:v>104.013549176187</c:v>
                </c:pt>
                <c:pt idx="5">
                  <c:v>104.996507193504</c:v>
                </c:pt>
                <c:pt idx="6">
                  <c:v>105.228476619642</c:v>
                </c:pt>
                <c:pt idx="7">
                  <c:v>106.317795795357</c:v>
                </c:pt>
                <c:pt idx="8">
                  <c:v>106.985256509538</c:v>
                </c:pt>
                <c:pt idx="9">
                  <c:v>107.226182719074</c:v>
                </c:pt>
                <c:pt idx="10">
                  <c:v>108.097121578819</c:v>
                </c:pt>
                <c:pt idx="11">
                  <c:v>108.592272571839</c:v>
                </c:pt>
                <c:pt idx="12">
                  <c:v>110.721971140723</c:v>
                </c:pt>
                <c:pt idx="13">
                  <c:v>111.04744123942</c:v>
                </c:pt>
                <c:pt idx="14">
                  <c:v>112.11126269392599</c:v>
                </c:pt>
                <c:pt idx="15">
                  <c:v>112.603697184363</c:v>
                </c:pt>
                <c:pt idx="16">
                  <c:v>112.90681416184501</c:v>
                </c:pt>
                <c:pt idx="17">
                  <c:v>113.140180242211</c:v>
                </c:pt>
                <c:pt idx="18">
                  <c:v>113.35232657453599</c:v>
                </c:pt>
                <c:pt idx="19">
                  <c:v>114.051988384908</c:v>
                </c:pt>
                <c:pt idx="20">
                  <c:v>113.973286306508</c:v>
                </c:pt>
                <c:pt idx="21">
                  <c:v>114.000752928642</c:v>
                </c:pt>
                <c:pt idx="22">
                  <c:v>113.576652440584</c:v>
                </c:pt>
                <c:pt idx="23">
                  <c:v>112.276675331774</c:v>
                </c:pt>
                <c:pt idx="24">
                  <c:v>110.624253328826</c:v>
                </c:pt>
                <c:pt idx="25">
                  <c:v>108.531321195869</c:v>
                </c:pt>
                <c:pt idx="26">
                  <c:v>107.058209214423</c:v>
                </c:pt>
                <c:pt idx="27">
                  <c:v>104.934238859898</c:v>
                </c:pt>
                <c:pt idx="28">
                  <c:v>104.142788532384</c:v>
                </c:pt>
                <c:pt idx="29">
                  <c:v>102.703405808654</c:v>
                </c:pt>
                <c:pt idx="30">
                  <c:v>103.322572623274</c:v>
                </c:pt>
                <c:pt idx="31">
                  <c:v>103.371343321908</c:v>
                </c:pt>
                <c:pt idx="32">
                  <c:v>103.053646432308</c:v>
                </c:pt>
                <c:pt idx="33">
                  <c:v>102.362008688828</c:v>
                </c:pt>
                <c:pt idx="34">
                  <c:v>101.23735442296601</c:v>
                </c:pt>
                <c:pt idx="35">
                  <c:v>100.50062489914301</c:v>
                </c:pt>
                <c:pt idx="36">
                  <c:v>99.006865785128497</c:v>
                </c:pt>
                <c:pt idx="37">
                  <c:v>98.390758872609496</c:v>
                </c:pt>
                <c:pt idx="38">
                  <c:v>98.090983466355596</c:v>
                </c:pt>
                <c:pt idx="39">
                  <c:v>97.641070518991199</c:v>
                </c:pt>
                <c:pt idx="40">
                  <c:v>96.544104584655202</c:v>
                </c:pt>
                <c:pt idx="41">
                  <c:v>96.497683580054797</c:v>
                </c:pt>
                <c:pt idx="42">
                  <c:v>96.958503196360098</c:v>
                </c:pt>
                <c:pt idx="43">
                  <c:v>96.426842285932096</c:v>
                </c:pt>
                <c:pt idx="44">
                  <c:v>98.041841434948495</c:v>
                </c:pt>
                <c:pt idx="45">
                  <c:v>98.442842844950405</c:v>
                </c:pt>
                <c:pt idx="46">
                  <c:v>98.793595643062503</c:v>
                </c:pt>
                <c:pt idx="47">
                  <c:v>99.214141336658599</c:v>
                </c:pt>
                <c:pt idx="48">
                  <c:v>99.196439979755198</c:v>
                </c:pt>
                <c:pt idx="49">
                  <c:v>98.992516069058297</c:v>
                </c:pt>
                <c:pt idx="50">
                  <c:v>98.920972409703495</c:v>
                </c:pt>
                <c:pt idx="51">
                  <c:v>99.091949736110806</c:v>
                </c:pt>
                <c:pt idx="52">
                  <c:v>99.297810288899001</c:v>
                </c:pt>
                <c:pt idx="53">
                  <c:v>99.6930781911975</c:v>
                </c:pt>
                <c:pt idx="54">
                  <c:v>100.15754957450299</c:v>
                </c:pt>
                <c:pt idx="55">
                  <c:v>100.851561945401</c:v>
                </c:pt>
                <c:pt idx="56">
                  <c:v>101.65501881427301</c:v>
                </c:pt>
                <c:pt idx="57">
                  <c:v>102.528917781187</c:v>
                </c:pt>
                <c:pt idx="58">
                  <c:v>103.156605283858</c:v>
                </c:pt>
                <c:pt idx="59">
                  <c:v>103.78524299531399</c:v>
                </c:pt>
                <c:pt idx="60">
                  <c:v>104.18209889534</c:v>
                </c:pt>
                <c:pt idx="61">
                  <c:v>104.659579103604</c:v>
                </c:pt>
                <c:pt idx="62">
                  <c:v>105.098686874279</c:v>
                </c:pt>
                <c:pt idx="63">
                  <c:v>105.382082969725</c:v>
                </c:pt>
                <c:pt idx="64">
                  <c:v>105.59541276437599</c:v>
                </c:pt>
                <c:pt idx="65">
                  <c:v>105.694511425461</c:v>
                </c:pt>
                <c:pt idx="66">
                  <c:v>105.94561130676099</c:v>
                </c:pt>
                <c:pt idx="67">
                  <c:v>105.793862040506</c:v>
                </c:pt>
                <c:pt idx="68">
                  <c:v>105.99346033981099</c:v>
                </c:pt>
                <c:pt idx="69">
                  <c:v>106.592817948212</c:v>
                </c:pt>
                <c:pt idx="70">
                  <c:v>107.007823865479</c:v>
                </c:pt>
                <c:pt idx="71">
                  <c:v>107.588296400041</c:v>
                </c:pt>
                <c:pt idx="72">
                  <c:v>108.971399713643</c:v>
                </c:pt>
                <c:pt idx="73">
                  <c:v>106.23374923719599</c:v>
                </c:pt>
                <c:pt idx="74">
                  <c:v>109.381398182721</c:v>
                </c:pt>
                <c:pt idx="75">
                  <c:v>113.32842295865601</c:v>
                </c:pt>
              </c:numCache>
            </c:numRef>
          </c:val>
          <c:smooth val="0"/>
          <c:extLst>
            <c:ext xmlns:c16="http://schemas.microsoft.com/office/drawing/2014/chart" uri="{C3380CC4-5D6E-409C-BE32-E72D297353CC}">
              <c16:uniqueId val="{00000001-0E44-4DD8-B788-697A8BE4AE41}"/>
            </c:ext>
          </c:extLst>
        </c:ser>
        <c:ser>
          <c:idx val="1"/>
          <c:order val="2"/>
          <c:tx>
            <c:v>Price-rent ratio</c:v>
          </c:tx>
          <c:spPr>
            <a:ln w="28575" cap="rnd">
              <a:solidFill>
                <a:schemeClr val="accent2"/>
              </a:solidFill>
              <a:round/>
            </a:ln>
            <a:effectLst/>
          </c:spPr>
          <c:marker>
            <c:symbol val="none"/>
          </c:marker>
          <c:val>
            <c:numRef>
              <c:f>'[House_Prices_indices_2021-04.xlsx]Price_rent'!$AW$135:$AW$210</c:f>
              <c:numCache>
                <c:formatCode>0.000</c:formatCode>
                <c:ptCount val="76"/>
                <c:pt idx="0">
                  <c:v>90.143051785098805</c:v>
                </c:pt>
                <c:pt idx="1">
                  <c:v>91.249449332517102</c:v>
                </c:pt>
                <c:pt idx="2">
                  <c:v>92.270744512831996</c:v>
                </c:pt>
                <c:pt idx="3">
                  <c:v>93.232042697245106</c:v>
                </c:pt>
                <c:pt idx="4">
                  <c:v>94.112607647728495</c:v>
                </c:pt>
                <c:pt idx="5">
                  <c:v>95.188011815564593</c:v>
                </c:pt>
                <c:pt idx="6">
                  <c:v>96.065894906309694</c:v>
                </c:pt>
                <c:pt idx="7">
                  <c:v>97.247703139915302</c:v>
                </c:pt>
                <c:pt idx="8">
                  <c:v>98.223745670734502</c:v>
                </c:pt>
                <c:pt idx="9">
                  <c:v>99.169109459148601</c:v>
                </c:pt>
                <c:pt idx="10">
                  <c:v>100.19297703743401</c:v>
                </c:pt>
                <c:pt idx="11">
                  <c:v>101.309023632406</c:v>
                </c:pt>
                <c:pt idx="12">
                  <c:v>102.555357142475</c:v>
                </c:pt>
                <c:pt idx="13">
                  <c:v>103.645190779854</c:v>
                </c:pt>
                <c:pt idx="14">
                  <c:v>105.099042377738</c:v>
                </c:pt>
                <c:pt idx="15">
                  <c:v>106.11249687286001</c:v>
                </c:pt>
                <c:pt idx="16">
                  <c:v>106.983985104925</c:v>
                </c:pt>
                <c:pt idx="17">
                  <c:v>107.512845272601</c:v>
                </c:pt>
                <c:pt idx="18">
                  <c:v>107.99642459062299</c:v>
                </c:pt>
                <c:pt idx="19">
                  <c:v>109.077739417846</c:v>
                </c:pt>
                <c:pt idx="20">
                  <c:v>109.32012737418199</c:v>
                </c:pt>
                <c:pt idx="21">
                  <c:v>109.50787435678301</c:v>
                </c:pt>
                <c:pt idx="22">
                  <c:v>109.124090372092</c:v>
                </c:pt>
                <c:pt idx="23">
                  <c:v>108.302512369396</c:v>
                </c:pt>
                <c:pt idx="24">
                  <c:v>107.134645687008</c:v>
                </c:pt>
                <c:pt idx="25">
                  <c:v>105.87418874149699</c:v>
                </c:pt>
                <c:pt idx="26">
                  <c:v>103.610443766361</c:v>
                </c:pt>
                <c:pt idx="27">
                  <c:v>100.91147030166999</c:v>
                </c:pt>
                <c:pt idx="28">
                  <c:v>99.286949170705697</c:v>
                </c:pt>
                <c:pt idx="29">
                  <c:v>98.140780505343201</c:v>
                </c:pt>
                <c:pt idx="30">
                  <c:v>98.223870134862807</c:v>
                </c:pt>
                <c:pt idx="31">
                  <c:v>98.770440665997796</c:v>
                </c:pt>
                <c:pt idx="32">
                  <c:v>98.8041674851614</c:v>
                </c:pt>
                <c:pt idx="33">
                  <c:v>98.805690499878907</c:v>
                </c:pt>
                <c:pt idx="34">
                  <c:v>98.158673512102894</c:v>
                </c:pt>
                <c:pt idx="35">
                  <c:v>97.799364070876706</c:v>
                </c:pt>
                <c:pt idx="36">
                  <c:v>97.095787474913294</c:v>
                </c:pt>
                <c:pt idx="37">
                  <c:v>96.667250905914102</c:v>
                </c:pt>
                <c:pt idx="38">
                  <c:v>96.354754909354497</c:v>
                </c:pt>
                <c:pt idx="39">
                  <c:v>95.719171133997705</c:v>
                </c:pt>
                <c:pt idx="40">
                  <c:v>95.453217471622693</c:v>
                </c:pt>
                <c:pt idx="41">
                  <c:v>95.335191111849298</c:v>
                </c:pt>
                <c:pt idx="42">
                  <c:v>95.245062893713396</c:v>
                </c:pt>
                <c:pt idx="43">
                  <c:v>95.432822227647605</c:v>
                </c:pt>
                <c:pt idx="44">
                  <c:v>95.5304864857289</c:v>
                </c:pt>
                <c:pt idx="45">
                  <c:v>96.146505463368896</c:v>
                </c:pt>
                <c:pt idx="46">
                  <c:v>96.521342176782099</c:v>
                </c:pt>
                <c:pt idx="47">
                  <c:v>96.926147045628994</c:v>
                </c:pt>
                <c:pt idx="48">
                  <c:v>97.335618015575903</c:v>
                </c:pt>
                <c:pt idx="49">
                  <c:v>97.606236940505198</c:v>
                </c:pt>
                <c:pt idx="50">
                  <c:v>97.874463469503297</c:v>
                </c:pt>
                <c:pt idx="51">
                  <c:v>98.331953360498005</c:v>
                </c:pt>
                <c:pt idx="52">
                  <c:v>98.881957958517503</c:v>
                </c:pt>
                <c:pt idx="53">
                  <c:v>99.6795545678238</c:v>
                </c:pt>
                <c:pt idx="54">
                  <c:v>100.405001813637</c:v>
                </c:pt>
                <c:pt idx="55">
                  <c:v>101.033485660022</c:v>
                </c:pt>
                <c:pt idx="56">
                  <c:v>101.809674206656</c:v>
                </c:pt>
                <c:pt idx="57">
                  <c:v>102.65190144983301</c:v>
                </c:pt>
                <c:pt idx="58">
                  <c:v>103.468033269887</c:v>
                </c:pt>
                <c:pt idx="59">
                  <c:v>104.255823099689</c:v>
                </c:pt>
                <c:pt idx="60">
                  <c:v>105.04175268397501</c:v>
                </c:pt>
                <c:pt idx="61">
                  <c:v>105.970358855136</c:v>
                </c:pt>
                <c:pt idx="62">
                  <c:v>106.79533088650599</c:v>
                </c:pt>
                <c:pt idx="63">
                  <c:v>107.42390768888001</c:v>
                </c:pt>
                <c:pt idx="64">
                  <c:v>108.292655765855</c:v>
                </c:pt>
                <c:pt idx="65">
                  <c:v>108.901383080437</c:v>
                </c:pt>
                <c:pt idx="66">
                  <c:v>109.458177286473</c:v>
                </c:pt>
                <c:pt idx="67">
                  <c:v>109.753343015129</c:v>
                </c:pt>
                <c:pt idx="68">
                  <c:v>110.049297795595</c:v>
                </c:pt>
                <c:pt idx="69">
                  <c:v>110.462162161687</c:v>
                </c:pt>
                <c:pt idx="70">
                  <c:v>110.974525242933</c:v>
                </c:pt>
                <c:pt idx="71">
                  <c:v>111.643629771758</c:v>
                </c:pt>
                <c:pt idx="72">
                  <c:v>112.859417473853</c:v>
                </c:pt>
                <c:pt idx="73">
                  <c:v>113.58401597408201</c:v>
                </c:pt>
                <c:pt idx="74">
                  <c:v>115.643473912212</c:v>
                </c:pt>
                <c:pt idx="75">
                  <c:v>118.503707851149</c:v>
                </c:pt>
              </c:numCache>
            </c:numRef>
          </c:val>
          <c:smooth val="0"/>
          <c:extLst>
            <c:ext xmlns:c16="http://schemas.microsoft.com/office/drawing/2014/chart" uri="{C3380CC4-5D6E-409C-BE32-E72D297353CC}">
              <c16:uniqueId val="{00000002-0E44-4DD8-B788-697A8BE4AE41}"/>
            </c:ext>
          </c:extLst>
        </c:ser>
        <c:dLbls>
          <c:showLegendKey val="0"/>
          <c:showVal val="0"/>
          <c:showCatName val="0"/>
          <c:showSerName val="0"/>
          <c:showPercent val="0"/>
          <c:showBubbleSize val="0"/>
        </c:dLbls>
        <c:smooth val="0"/>
        <c:axId val="45793327"/>
        <c:axId val="333692592"/>
      </c:lineChart>
      <c:catAx>
        <c:axId val="45793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692592"/>
        <c:crosses val="autoZero"/>
        <c:auto val="1"/>
        <c:lblAlgn val="ctr"/>
        <c:lblOffset val="100"/>
        <c:noMultiLvlLbl val="0"/>
      </c:catAx>
      <c:valAx>
        <c:axId val="333692592"/>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93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 prices and rents</a:t>
            </a:r>
          </a:p>
          <a:p>
            <a:pPr>
              <a:defRPr/>
            </a:pPr>
            <a:r>
              <a:rPr lang="en-US"/>
              <a:t>(nominal, y-o-y growth, percent)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61152705466949E-2"/>
          <c:y val="0.13962366437246118"/>
          <c:w val="0.91044106688272397"/>
          <c:h val="0.67746857411899841"/>
        </c:manualLayout>
      </c:layout>
      <c:barChart>
        <c:barDir val="col"/>
        <c:grouping val="clustered"/>
        <c:varyColors val="0"/>
        <c:ser>
          <c:idx val="0"/>
          <c:order val="0"/>
          <c:tx>
            <c:strRef>
              <c:f>'price-rent'!$A$5</c:f>
              <c:strCache>
                <c:ptCount val="1"/>
                <c:pt idx="0">
                  <c:v>2020q1</c:v>
                </c:pt>
              </c:strCache>
            </c:strRef>
          </c:tx>
          <c:spPr>
            <a:solidFill>
              <a:schemeClr val="accent5">
                <a:tint val="54000"/>
              </a:schemeClr>
            </a:solidFill>
            <a:ln>
              <a:noFill/>
            </a:ln>
            <a:effectLst/>
          </c:spPr>
          <c:invertIfNegative val="0"/>
          <c:cat>
            <c:multiLvlStrRef>
              <c:f>'price-rent'!$B$3:$G$4</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'price-rent'!$B$5:$G$5</c:f>
              <c:numCache>
                <c:formatCode>0.0</c:formatCode>
                <c:ptCount val="6"/>
                <c:pt idx="0">
                  <c:v>2.6514805546866471</c:v>
                </c:pt>
                <c:pt idx="1">
                  <c:v>1.2083584501648925</c:v>
                </c:pt>
                <c:pt idx="2">
                  <c:v>4.7020602965730625</c:v>
                </c:pt>
                <c:pt idx="3">
                  <c:v>2.5577930763969969</c:v>
                </c:pt>
                <c:pt idx="4">
                  <c:v>6.5736352738127497</c:v>
                </c:pt>
                <c:pt idx="5">
                  <c:v>3.7364100888762408</c:v>
                </c:pt>
              </c:numCache>
            </c:numRef>
          </c:val>
          <c:extLst>
            <c:ext xmlns:c16="http://schemas.microsoft.com/office/drawing/2014/chart" uri="{C3380CC4-5D6E-409C-BE32-E72D297353CC}">
              <c16:uniqueId val="{00000000-5CE8-4CE5-AFE4-B305A94ACFC1}"/>
            </c:ext>
          </c:extLst>
        </c:ser>
        <c:ser>
          <c:idx val="1"/>
          <c:order val="1"/>
          <c:tx>
            <c:strRef>
              <c:f>'price-rent'!$A$6</c:f>
              <c:strCache>
                <c:ptCount val="1"/>
                <c:pt idx="0">
                  <c:v>2020q2</c:v>
                </c:pt>
              </c:strCache>
            </c:strRef>
          </c:tx>
          <c:spPr>
            <a:solidFill>
              <a:schemeClr val="accent5">
                <a:tint val="77000"/>
              </a:schemeClr>
            </a:solidFill>
            <a:ln>
              <a:noFill/>
            </a:ln>
            <a:effectLst/>
          </c:spPr>
          <c:invertIfNegative val="0"/>
          <c:cat>
            <c:multiLvlStrRef>
              <c:f>'price-rent'!$B$3:$G$4</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'price-rent'!$B$6:$G$6</c:f>
              <c:numCache>
                <c:formatCode>0.0</c:formatCode>
                <c:ptCount val="6"/>
                <c:pt idx="0">
                  <c:v>1.7713651670018538</c:v>
                </c:pt>
                <c:pt idx="1">
                  <c:v>1.0081655366839137</c:v>
                </c:pt>
                <c:pt idx="2">
                  <c:v>4.3430030033182128</c:v>
                </c:pt>
                <c:pt idx="3">
                  <c:v>1.8662092334344127</c:v>
                </c:pt>
                <c:pt idx="4">
                  <c:v>6.2385357313680831</c:v>
                </c:pt>
                <c:pt idx="5">
                  <c:v>3.3788273727858362</c:v>
                </c:pt>
              </c:numCache>
            </c:numRef>
          </c:val>
          <c:extLst>
            <c:ext xmlns:c16="http://schemas.microsoft.com/office/drawing/2014/chart" uri="{C3380CC4-5D6E-409C-BE32-E72D297353CC}">
              <c16:uniqueId val="{00000001-5CE8-4CE5-AFE4-B305A94ACFC1}"/>
            </c:ext>
          </c:extLst>
        </c:ser>
        <c:ser>
          <c:idx val="2"/>
          <c:order val="2"/>
          <c:tx>
            <c:strRef>
              <c:f>'price-rent'!$A$7</c:f>
              <c:strCache>
                <c:ptCount val="1"/>
                <c:pt idx="0">
                  <c:v>2020q3</c:v>
                </c:pt>
              </c:strCache>
            </c:strRef>
          </c:tx>
          <c:spPr>
            <a:solidFill>
              <a:schemeClr val="accent5"/>
            </a:solidFill>
            <a:ln>
              <a:noFill/>
            </a:ln>
            <a:effectLst/>
          </c:spPr>
          <c:invertIfNegative val="0"/>
          <c:cat>
            <c:multiLvlStrRef>
              <c:f>'price-rent'!$B$3:$G$4</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'price-rent'!$B$7:$G$7</c:f>
              <c:numCache>
                <c:formatCode>0.0</c:formatCode>
                <c:ptCount val="6"/>
                <c:pt idx="0">
                  <c:v>1.3834030040705159</c:v>
                </c:pt>
                <c:pt idx="1">
                  <c:v>0.83592972762227546</c:v>
                </c:pt>
                <c:pt idx="2">
                  <c:v>4.4985643280462728</c:v>
                </c:pt>
                <c:pt idx="3">
                  <c:v>1.7269319948853612</c:v>
                </c:pt>
                <c:pt idx="4">
                  <c:v>7.5425184086163384</c:v>
                </c:pt>
                <c:pt idx="5">
                  <c:v>2.6715226831238947</c:v>
                </c:pt>
              </c:numCache>
            </c:numRef>
          </c:val>
          <c:extLst>
            <c:ext xmlns:c16="http://schemas.microsoft.com/office/drawing/2014/chart" uri="{C3380CC4-5D6E-409C-BE32-E72D297353CC}">
              <c16:uniqueId val="{00000002-5CE8-4CE5-AFE4-B305A94ACFC1}"/>
            </c:ext>
          </c:extLst>
        </c:ser>
        <c:ser>
          <c:idx val="3"/>
          <c:order val="3"/>
          <c:tx>
            <c:strRef>
              <c:f>'price-rent'!$A$8</c:f>
              <c:strCache>
                <c:ptCount val="1"/>
                <c:pt idx="0">
                  <c:v>2020q4</c:v>
                </c:pt>
              </c:strCache>
            </c:strRef>
          </c:tx>
          <c:spPr>
            <a:solidFill>
              <a:schemeClr val="accent5">
                <a:shade val="76000"/>
              </a:schemeClr>
            </a:solidFill>
            <a:ln>
              <a:noFill/>
            </a:ln>
            <a:effectLst/>
          </c:spPr>
          <c:invertIfNegative val="0"/>
          <c:cat>
            <c:multiLvlStrRef>
              <c:f>'price-rent'!$B$3:$G$4</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'price-rent'!$B$8:$G$8</c:f>
              <c:numCache>
                <c:formatCode>0.0</c:formatCode>
                <c:ptCount val="6"/>
                <c:pt idx="0">
                  <c:v>1.650167199942254</c:v>
                </c:pt>
                <c:pt idx="1">
                  <c:v>0.53163488406927639</c:v>
                </c:pt>
                <c:pt idx="2">
                  <c:v>5.1569031808324066</c:v>
                </c:pt>
                <c:pt idx="3">
                  <c:v>1.5558659261786123</c:v>
                </c:pt>
                <c:pt idx="4">
                  <c:v>8.1829492400520554</c:v>
                </c:pt>
                <c:pt idx="5">
                  <c:v>2.7205681586749075</c:v>
                </c:pt>
              </c:numCache>
            </c:numRef>
          </c:val>
          <c:extLst>
            <c:ext xmlns:c16="http://schemas.microsoft.com/office/drawing/2014/chart" uri="{C3380CC4-5D6E-409C-BE32-E72D297353CC}">
              <c16:uniqueId val="{00000003-5CE8-4CE5-AFE4-B305A94ACFC1}"/>
            </c:ext>
          </c:extLst>
        </c:ser>
        <c:ser>
          <c:idx val="4"/>
          <c:order val="4"/>
          <c:tx>
            <c:strRef>
              <c:f>'price-rent'!$A$9</c:f>
              <c:strCache>
                <c:ptCount val="1"/>
                <c:pt idx="0">
                  <c:v>2021q1</c:v>
                </c:pt>
              </c:strCache>
            </c:strRef>
          </c:tx>
          <c:spPr>
            <a:solidFill>
              <a:schemeClr val="accent5">
                <a:shade val="53000"/>
              </a:schemeClr>
            </a:solidFill>
            <a:ln>
              <a:noFill/>
            </a:ln>
            <a:effectLst/>
          </c:spPr>
          <c:invertIfNegative val="0"/>
          <c:cat>
            <c:multiLvlStrRef>
              <c:f>'price-rent'!$B$3:$G$4</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'price-rent'!$B$9:$G$9</c:f>
              <c:numCache>
                <c:formatCode>0.0</c:formatCode>
                <c:ptCount val="6"/>
                <c:pt idx="0">
                  <c:v>3.1025068255150057</c:v>
                </c:pt>
                <c:pt idx="1">
                  <c:v>0.48619210012817993</c:v>
                </c:pt>
                <c:pt idx="2">
                  <c:v>6.3424252382517254</c:v>
                </c:pt>
                <c:pt idx="3">
                  <c:v>1.2554815329990143</c:v>
                </c:pt>
                <c:pt idx="4">
                  <c:v>10.228236421960846</c:v>
                </c:pt>
                <c:pt idx="5">
                  <c:v>2.2498033489226299</c:v>
                </c:pt>
              </c:numCache>
            </c:numRef>
          </c:val>
          <c:extLst>
            <c:ext xmlns:c16="http://schemas.microsoft.com/office/drawing/2014/chart" uri="{C3380CC4-5D6E-409C-BE32-E72D297353CC}">
              <c16:uniqueId val="{00000004-5CE8-4CE5-AFE4-B305A94ACFC1}"/>
            </c:ext>
          </c:extLst>
        </c:ser>
        <c:dLbls>
          <c:showLegendKey val="0"/>
          <c:showVal val="0"/>
          <c:showCatName val="0"/>
          <c:showSerName val="0"/>
          <c:showPercent val="0"/>
          <c:showBubbleSize val="0"/>
        </c:dLbls>
        <c:gapWidth val="219"/>
        <c:overlap val="-27"/>
        <c:axId val="1227826159"/>
        <c:axId val="1281638639"/>
      </c:barChart>
      <c:catAx>
        <c:axId val="1227826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1638639"/>
        <c:crosses val="autoZero"/>
        <c:auto val="1"/>
        <c:lblAlgn val="ctr"/>
        <c:lblOffset val="100"/>
        <c:noMultiLvlLbl val="0"/>
      </c:catAx>
      <c:valAx>
        <c:axId val="1281638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826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 prices and rents</a:t>
            </a:r>
          </a:p>
          <a:p>
            <a:pPr>
              <a:defRPr/>
            </a:pPr>
            <a:r>
              <a:rPr lang="en-US"/>
              <a:t>(real, y-o-y growth, percent)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583504764607128E-2"/>
          <c:y val="0.13555861828324992"/>
          <c:w val="0.9159900688089665"/>
          <c:h val="0.66841892271948"/>
        </c:manualLayout>
      </c:layout>
      <c:barChart>
        <c:barDir val="col"/>
        <c:grouping val="clustered"/>
        <c:varyColors val="0"/>
        <c:ser>
          <c:idx val="0"/>
          <c:order val="0"/>
          <c:tx>
            <c:strRef>
              <c:f>'price-rent'!$A$27</c:f>
              <c:strCache>
                <c:ptCount val="1"/>
                <c:pt idx="0">
                  <c:v>2020q1</c:v>
                </c:pt>
              </c:strCache>
            </c:strRef>
          </c:tx>
          <c:spPr>
            <a:solidFill>
              <a:schemeClr val="accent5">
                <a:tint val="54000"/>
              </a:schemeClr>
            </a:solidFill>
            <a:ln>
              <a:noFill/>
            </a:ln>
            <a:effectLst/>
          </c:spPr>
          <c:invertIfNegative val="0"/>
          <c:cat>
            <c:multiLvlStrRef>
              <c:f>'price-rent'!$B$25:$G$26</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'price-rent'!$B$27:$G$27</c:f>
              <c:numCache>
                <c:formatCode>0.00</c:formatCode>
                <c:ptCount val="6"/>
                <c:pt idx="0" formatCode="0.0">
                  <c:v>1.0970364426533818</c:v>
                </c:pt>
                <c:pt idx="1">
                  <c:v>-0.42469933128501391</c:v>
                </c:pt>
                <c:pt idx="2" formatCode="0.0">
                  <c:v>2.3961925330138301</c:v>
                </c:pt>
                <c:pt idx="3">
                  <c:v>0.37098152373239435</c:v>
                </c:pt>
                <c:pt idx="4" formatCode="0.0">
                  <c:v>4.7654515314416779</c:v>
                </c:pt>
                <c:pt idx="5">
                  <c:v>0.98592757297101263</c:v>
                </c:pt>
              </c:numCache>
            </c:numRef>
          </c:val>
          <c:extLst>
            <c:ext xmlns:c16="http://schemas.microsoft.com/office/drawing/2014/chart" uri="{C3380CC4-5D6E-409C-BE32-E72D297353CC}">
              <c16:uniqueId val="{00000000-DB34-4A92-B364-389B66471928}"/>
            </c:ext>
          </c:extLst>
        </c:ser>
        <c:ser>
          <c:idx val="1"/>
          <c:order val="1"/>
          <c:tx>
            <c:strRef>
              <c:f>'price-rent'!$A$28</c:f>
              <c:strCache>
                <c:ptCount val="1"/>
                <c:pt idx="0">
                  <c:v>2020q2</c:v>
                </c:pt>
              </c:strCache>
            </c:strRef>
          </c:tx>
          <c:spPr>
            <a:solidFill>
              <a:schemeClr val="accent5">
                <a:tint val="77000"/>
              </a:schemeClr>
            </a:solidFill>
            <a:ln>
              <a:noFill/>
            </a:ln>
            <a:effectLst/>
          </c:spPr>
          <c:invertIfNegative val="0"/>
          <c:cat>
            <c:multiLvlStrRef>
              <c:f>'price-rent'!$B$25:$G$26</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'price-rent'!$B$28:$G$28</c:f>
              <c:numCache>
                <c:formatCode>0.00</c:formatCode>
                <c:ptCount val="6"/>
                <c:pt idx="0" formatCode="0.0">
                  <c:v>1.1498589437033691</c:v>
                </c:pt>
                <c:pt idx="1">
                  <c:v>0.22590858756269538</c:v>
                </c:pt>
                <c:pt idx="2" formatCode="0.0">
                  <c:v>3.9080723955408847</c:v>
                </c:pt>
                <c:pt idx="3">
                  <c:v>0.75407730599065248</c:v>
                </c:pt>
                <c:pt idx="4" formatCode="0.0">
                  <c:v>5.5520451423362482</c:v>
                </c:pt>
                <c:pt idx="5">
                  <c:v>1.7361661607709133</c:v>
                </c:pt>
              </c:numCache>
            </c:numRef>
          </c:val>
          <c:extLst>
            <c:ext xmlns:c16="http://schemas.microsoft.com/office/drawing/2014/chart" uri="{C3380CC4-5D6E-409C-BE32-E72D297353CC}">
              <c16:uniqueId val="{00000001-DB34-4A92-B364-389B66471928}"/>
            </c:ext>
          </c:extLst>
        </c:ser>
        <c:ser>
          <c:idx val="2"/>
          <c:order val="2"/>
          <c:tx>
            <c:strRef>
              <c:f>'price-rent'!$A$29</c:f>
              <c:strCache>
                <c:ptCount val="1"/>
                <c:pt idx="0">
                  <c:v>2020q3</c:v>
                </c:pt>
              </c:strCache>
            </c:strRef>
          </c:tx>
          <c:spPr>
            <a:solidFill>
              <a:schemeClr val="accent5"/>
            </a:solidFill>
            <a:ln>
              <a:noFill/>
            </a:ln>
            <a:effectLst/>
          </c:spPr>
          <c:invertIfNegative val="0"/>
          <c:cat>
            <c:multiLvlStrRef>
              <c:f>'price-rent'!$B$25:$G$26</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'price-rent'!$B$29:$G$29</c:f>
              <c:numCache>
                <c:formatCode>0.00</c:formatCode>
                <c:ptCount val="6"/>
                <c:pt idx="0" formatCode="0.0">
                  <c:v>0.24196872617026077</c:v>
                </c:pt>
                <c:pt idx="1">
                  <c:v>-0.21530497681636895</c:v>
                </c:pt>
                <c:pt idx="2" formatCode="0.0">
                  <c:v>4.0322058395064637</c:v>
                </c:pt>
                <c:pt idx="3">
                  <c:v>0.42882025583028671</c:v>
                </c:pt>
                <c:pt idx="4" formatCode="0.0">
                  <c:v>5.5665753791522778</c:v>
                </c:pt>
                <c:pt idx="5">
                  <c:v>1.4743265586385779</c:v>
                </c:pt>
              </c:numCache>
            </c:numRef>
          </c:val>
          <c:extLst>
            <c:ext xmlns:c16="http://schemas.microsoft.com/office/drawing/2014/chart" uri="{C3380CC4-5D6E-409C-BE32-E72D297353CC}">
              <c16:uniqueId val="{00000002-DB34-4A92-B364-389B66471928}"/>
            </c:ext>
          </c:extLst>
        </c:ser>
        <c:ser>
          <c:idx val="3"/>
          <c:order val="3"/>
          <c:tx>
            <c:strRef>
              <c:f>'price-rent'!$A$30</c:f>
              <c:strCache>
                <c:ptCount val="1"/>
                <c:pt idx="0">
                  <c:v>2020q4</c:v>
                </c:pt>
              </c:strCache>
            </c:strRef>
          </c:tx>
          <c:spPr>
            <a:solidFill>
              <a:schemeClr val="accent5">
                <a:shade val="76000"/>
              </a:schemeClr>
            </a:solidFill>
            <a:ln>
              <a:noFill/>
            </a:ln>
            <a:effectLst/>
          </c:spPr>
          <c:invertIfNegative val="0"/>
          <c:cat>
            <c:multiLvlStrRef>
              <c:f>'price-rent'!$B$25:$G$26</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'price-rent'!$B$30:$G$30</c:f>
              <c:numCache>
                <c:formatCode>0.00</c:formatCode>
                <c:ptCount val="6"/>
                <c:pt idx="0" formatCode="0.0">
                  <c:v>1.5499378231033478</c:v>
                </c:pt>
                <c:pt idx="1">
                  <c:v>-0.38357107327095519</c:v>
                </c:pt>
                <c:pt idx="2" formatCode="0.0">
                  <c:v>4.223580571221297</c:v>
                </c:pt>
                <c:pt idx="3">
                  <c:v>0.40168545528725952</c:v>
                </c:pt>
                <c:pt idx="4" formatCode="0.0">
                  <c:v>7.7360397551430875</c:v>
                </c:pt>
                <c:pt idx="5">
                  <c:v>1.5880487231814233</c:v>
                </c:pt>
              </c:numCache>
            </c:numRef>
          </c:val>
          <c:extLst>
            <c:ext xmlns:c16="http://schemas.microsoft.com/office/drawing/2014/chart" uri="{C3380CC4-5D6E-409C-BE32-E72D297353CC}">
              <c16:uniqueId val="{00000003-DB34-4A92-B364-389B66471928}"/>
            </c:ext>
          </c:extLst>
        </c:ser>
        <c:ser>
          <c:idx val="4"/>
          <c:order val="4"/>
          <c:tx>
            <c:strRef>
              <c:f>'price-rent'!$A$31</c:f>
              <c:strCache>
                <c:ptCount val="1"/>
                <c:pt idx="0">
                  <c:v>2021q1</c:v>
                </c:pt>
              </c:strCache>
            </c:strRef>
          </c:tx>
          <c:spPr>
            <a:solidFill>
              <a:schemeClr val="accent5">
                <a:shade val="53000"/>
              </a:schemeClr>
            </a:solidFill>
            <a:ln>
              <a:noFill/>
            </a:ln>
            <a:effectLst/>
          </c:spPr>
          <c:invertIfNegative val="0"/>
          <c:cat>
            <c:multiLvlStrRef>
              <c:f>'price-rent'!$B$25:$G$26</c:f>
              <c:multiLvlStrCache>
                <c:ptCount val="6"/>
                <c:lvl>
                  <c:pt idx="0">
                    <c:v>25th percentile</c:v>
                  </c:pt>
                  <c:pt idx="1">
                    <c:v>25th percentile</c:v>
                  </c:pt>
                  <c:pt idx="2">
                    <c:v>Median</c:v>
                  </c:pt>
                  <c:pt idx="3">
                    <c:v>Median</c:v>
                  </c:pt>
                  <c:pt idx="4">
                    <c:v>75th percentile</c:v>
                  </c:pt>
                  <c:pt idx="5">
                    <c:v>75th percentile</c:v>
                  </c:pt>
                </c:lvl>
                <c:lvl>
                  <c:pt idx="0">
                    <c:v>Prices</c:v>
                  </c:pt>
                  <c:pt idx="1">
                    <c:v>Rents</c:v>
                  </c:pt>
                  <c:pt idx="2">
                    <c:v>Prices</c:v>
                  </c:pt>
                  <c:pt idx="3">
                    <c:v>Rents</c:v>
                  </c:pt>
                  <c:pt idx="4">
                    <c:v>Prices</c:v>
                  </c:pt>
                  <c:pt idx="5">
                    <c:v>Rents</c:v>
                  </c:pt>
                </c:lvl>
              </c:multiLvlStrCache>
            </c:multiLvlStrRef>
          </c:cat>
          <c:val>
            <c:numRef>
              <c:f>'price-rent'!$B$31:$G$31</c:f>
              <c:numCache>
                <c:formatCode>0.00</c:formatCode>
                <c:ptCount val="6"/>
                <c:pt idx="0" formatCode="0.0">
                  <c:v>1.6138029264829268</c:v>
                </c:pt>
                <c:pt idx="1">
                  <c:v>-1.0667812891529822</c:v>
                </c:pt>
                <c:pt idx="2" formatCode="0.0">
                  <c:v>4.4598551199828922</c:v>
                </c:pt>
                <c:pt idx="3">
                  <c:v>-9.0304117333295242E-2</c:v>
                </c:pt>
                <c:pt idx="4" formatCode="0.0">
                  <c:v>8.0848783161814648</c:v>
                </c:pt>
                <c:pt idx="5">
                  <c:v>0.59398904592821711</c:v>
                </c:pt>
              </c:numCache>
            </c:numRef>
          </c:val>
          <c:extLst>
            <c:ext xmlns:c16="http://schemas.microsoft.com/office/drawing/2014/chart" uri="{C3380CC4-5D6E-409C-BE32-E72D297353CC}">
              <c16:uniqueId val="{00000004-DB34-4A92-B364-389B66471928}"/>
            </c:ext>
          </c:extLst>
        </c:ser>
        <c:dLbls>
          <c:showLegendKey val="0"/>
          <c:showVal val="0"/>
          <c:showCatName val="0"/>
          <c:showSerName val="0"/>
          <c:showPercent val="0"/>
          <c:showBubbleSize val="0"/>
        </c:dLbls>
        <c:gapWidth val="219"/>
        <c:overlap val="-27"/>
        <c:axId val="1227826159"/>
        <c:axId val="1281638639"/>
      </c:barChart>
      <c:catAx>
        <c:axId val="12278261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1638639"/>
        <c:crosses val="autoZero"/>
        <c:auto val="1"/>
        <c:lblAlgn val="ctr"/>
        <c:lblOffset val="100"/>
        <c:noMultiLvlLbl val="0"/>
      </c:catAx>
      <c:valAx>
        <c:axId val="12816386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7826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REIT price</a:t>
            </a:r>
            <a:r>
              <a:rPr lang="en-US" baseline="0" dirty="0"/>
              <a:t> index by region </a:t>
            </a:r>
          </a:p>
          <a:p>
            <a:pPr>
              <a:defRPr sz="1400" b="0" i="0" u="none" strike="noStrike" kern="1200" spc="0" baseline="0">
                <a:solidFill>
                  <a:schemeClr val="tx1">
                    <a:lumMod val="65000"/>
                    <a:lumOff val="35000"/>
                  </a:schemeClr>
                </a:solidFill>
                <a:latin typeface="+mn-lt"/>
                <a:ea typeface="+mn-ea"/>
                <a:cs typeface="+mn-cs"/>
              </a:defRPr>
            </a:pPr>
            <a:r>
              <a:rPr lang="en-US" sz="1200" baseline="0" dirty="0"/>
              <a:t>(2019=100)</a:t>
            </a:r>
            <a:endParaRPr lang="en-US" sz="1200" dirty="0"/>
          </a:p>
        </c:rich>
      </c:tx>
      <c:overlay val="0"/>
      <c:spPr>
        <a:noFill/>
        <a:ln>
          <a:noFill/>
        </a:ln>
        <a:effectLst/>
      </c:spPr>
    </c:title>
    <c:autoTitleDeleted val="0"/>
    <c:plotArea>
      <c:layout/>
      <c:lineChart>
        <c:grouping val="standard"/>
        <c:varyColors val="0"/>
        <c:ser>
          <c:idx val="1"/>
          <c:order val="0"/>
          <c:tx>
            <c:strRef>
              <c:f>'global returns'!$G$3:$J$3</c:f>
              <c:strCache>
                <c:ptCount val="1"/>
                <c:pt idx="0">
                  <c:v>Americas</c:v>
                </c:pt>
              </c:strCache>
            </c:strRef>
          </c:tx>
          <c:spPr>
            <a:ln w="28575" cap="rnd">
              <a:solidFill>
                <a:schemeClr val="accent2"/>
              </a:solidFill>
              <a:round/>
            </a:ln>
            <a:effectLst/>
          </c:spPr>
          <c:marker>
            <c:symbol val="none"/>
          </c:marker>
          <c:cat>
            <c:numRef>
              <c:f>'global returns'!$B$19:$B$23</c:f>
              <c:numCache>
                <c:formatCode>General</c:formatCode>
                <c:ptCount val="5"/>
                <c:pt idx="0">
                  <c:v>2017</c:v>
                </c:pt>
                <c:pt idx="1">
                  <c:v>2018</c:v>
                </c:pt>
                <c:pt idx="2">
                  <c:v>2019</c:v>
                </c:pt>
                <c:pt idx="3">
                  <c:v>2020</c:v>
                </c:pt>
                <c:pt idx="4">
                  <c:v>2021</c:v>
                </c:pt>
              </c:numCache>
            </c:numRef>
          </c:cat>
          <c:val>
            <c:numRef>
              <c:f>'global returns'!$H$19:$H$23</c:f>
              <c:numCache>
                <c:formatCode>0</c:formatCode>
                <c:ptCount val="5"/>
                <c:pt idx="0">
                  <c:v>90.358589417482122</c:v>
                </c:pt>
                <c:pt idx="1">
                  <c:v>83.229296712442775</c:v>
                </c:pt>
                <c:pt idx="2" formatCode="General">
                  <c:v>100</c:v>
                </c:pt>
                <c:pt idx="3">
                  <c:v>86.22</c:v>
                </c:pt>
                <c:pt idx="4">
                  <c:v>99.084023999999999</c:v>
                </c:pt>
              </c:numCache>
            </c:numRef>
          </c:val>
          <c:smooth val="0"/>
          <c:extLst>
            <c:ext xmlns:c16="http://schemas.microsoft.com/office/drawing/2014/chart" uri="{C3380CC4-5D6E-409C-BE32-E72D297353CC}">
              <c16:uniqueId val="{00000000-9C90-4C68-A0B9-82BB6D3298A2}"/>
            </c:ext>
          </c:extLst>
        </c:ser>
        <c:ser>
          <c:idx val="2"/>
          <c:order val="1"/>
          <c:tx>
            <c:strRef>
              <c:f>'global returns'!$K$3</c:f>
              <c:strCache>
                <c:ptCount val="1"/>
                <c:pt idx="0">
                  <c:v>Asia-Pacific</c:v>
                </c:pt>
              </c:strCache>
            </c:strRef>
          </c:tx>
          <c:spPr>
            <a:ln w="28575" cap="rnd">
              <a:solidFill>
                <a:schemeClr val="accent3"/>
              </a:solidFill>
              <a:round/>
            </a:ln>
            <a:effectLst/>
          </c:spPr>
          <c:marker>
            <c:symbol val="none"/>
          </c:marker>
          <c:cat>
            <c:numRef>
              <c:f>'global returns'!$B$19:$B$23</c:f>
              <c:numCache>
                <c:formatCode>General</c:formatCode>
                <c:ptCount val="5"/>
                <c:pt idx="0">
                  <c:v>2017</c:v>
                </c:pt>
                <c:pt idx="1">
                  <c:v>2018</c:v>
                </c:pt>
                <c:pt idx="2">
                  <c:v>2019</c:v>
                </c:pt>
                <c:pt idx="3">
                  <c:v>2020</c:v>
                </c:pt>
                <c:pt idx="4">
                  <c:v>2021</c:v>
                </c:pt>
              </c:numCache>
            </c:numRef>
          </c:cat>
          <c:val>
            <c:numRef>
              <c:f>'global returns'!$L$19:$L$23</c:f>
              <c:numCache>
                <c:formatCode>0</c:formatCode>
                <c:ptCount val="5"/>
                <c:pt idx="0">
                  <c:v>92.963501469539139</c:v>
                </c:pt>
                <c:pt idx="1">
                  <c:v>86.288722064026231</c:v>
                </c:pt>
                <c:pt idx="2" formatCode="General">
                  <c:v>100</c:v>
                </c:pt>
                <c:pt idx="3">
                  <c:v>85.87</c:v>
                </c:pt>
                <c:pt idx="4">
                  <c:v>90.979265000000012</c:v>
                </c:pt>
              </c:numCache>
            </c:numRef>
          </c:val>
          <c:smooth val="0"/>
          <c:extLst>
            <c:ext xmlns:c16="http://schemas.microsoft.com/office/drawing/2014/chart" uri="{C3380CC4-5D6E-409C-BE32-E72D297353CC}">
              <c16:uniqueId val="{00000001-9C90-4C68-A0B9-82BB6D3298A2}"/>
            </c:ext>
          </c:extLst>
        </c:ser>
        <c:ser>
          <c:idx val="3"/>
          <c:order val="2"/>
          <c:tx>
            <c:strRef>
              <c:f>'global returns'!$O$3</c:f>
              <c:strCache>
                <c:ptCount val="1"/>
                <c:pt idx="0">
                  <c:v>Europe</c:v>
                </c:pt>
              </c:strCache>
            </c:strRef>
          </c:tx>
          <c:spPr>
            <a:ln w="28575" cap="rnd">
              <a:solidFill>
                <a:srgbClr val="00B050"/>
              </a:solidFill>
              <a:round/>
            </a:ln>
            <a:effectLst/>
          </c:spPr>
          <c:marker>
            <c:symbol val="none"/>
          </c:marker>
          <c:cat>
            <c:numRef>
              <c:f>'global returns'!$B$19:$B$23</c:f>
              <c:numCache>
                <c:formatCode>General</c:formatCode>
                <c:ptCount val="5"/>
                <c:pt idx="0">
                  <c:v>2017</c:v>
                </c:pt>
                <c:pt idx="1">
                  <c:v>2018</c:v>
                </c:pt>
                <c:pt idx="2">
                  <c:v>2019</c:v>
                </c:pt>
                <c:pt idx="3">
                  <c:v>2020</c:v>
                </c:pt>
                <c:pt idx="4">
                  <c:v>2021</c:v>
                </c:pt>
              </c:numCache>
            </c:numRef>
          </c:cat>
          <c:val>
            <c:numRef>
              <c:f>'global returns'!$P$19:$P$23</c:f>
              <c:numCache>
                <c:formatCode>0</c:formatCode>
                <c:ptCount val="5"/>
                <c:pt idx="0">
                  <c:v>96.910664396450358</c:v>
                </c:pt>
                <c:pt idx="1">
                  <c:v>81.685999019768019</c:v>
                </c:pt>
                <c:pt idx="2" formatCode="General">
                  <c:v>100</c:v>
                </c:pt>
                <c:pt idx="3">
                  <c:v>94.95</c:v>
                </c:pt>
                <c:pt idx="4">
                  <c:v>97.257284999999996</c:v>
                </c:pt>
              </c:numCache>
            </c:numRef>
          </c:val>
          <c:smooth val="0"/>
          <c:extLst>
            <c:ext xmlns:c16="http://schemas.microsoft.com/office/drawing/2014/chart" uri="{C3380CC4-5D6E-409C-BE32-E72D297353CC}">
              <c16:uniqueId val="{00000002-9C90-4C68-A0B9-82BB6D3298A2}"/>
            </c:ext>
          </c:extLst>
        </c:ser>
        <c:ser>
          <c:idx val="4"/>
          <c:order val="3"/>
          <c:tx>
            <c:strRef>
              <c:f>'global returns'!$S$3</c:f>
              <c:strCache>
                <c:ptCount val="1"/>
                <c:pt idx="0">
                  <c:v>Middle East &amp; Africa</c:v>
                </c:pt>
              </c:strCache>
            </c:strRef>
          </c:tx>
          <c:spPr>
            <a:ln w="28575" cap="rnd">
              <a:solidFill>
                <a:srgbClr val="FF0000"/>
              </a:solidFill>
              <a:round/>
            </a:ln>
            <a:effectLst/>
          </c:spPr>
          <c:marker>
            <c:symbol val="none"/>
          </c:marker>
          <c:cat>
            <c:numRef>
              <c:f>'global returns'!$B$19:$B$23</c:f>
              <c:numCache>
                <c:formatCode>General</c:formatCode>
                <c:ptCount val="5"/>
                <c:pt idx="0">
                  <c:v>2017</c:v>
                </c:pt>
                <c:pt idx="1">
                  <c:v>2018</c:v>
                </c:pt>
                <c:pt idx="2">
                  <c:v>2019</c:v>
                </c:pt>
                <c:pt idx="3">
                  <c:v>2020</c:v>
                </c:pt>
                <c:pt idx="4">
                  <c:v>2021</c:v>
                </c:pt>
              </c:numCache>
            </c:numRef>
          </c:cat>
          <c:val>
            <c:numRef>
              <c:f>'global returns'!$T$19:$T$23</c:f>
              <c:numCache>
                <c:formatCode>0</c:formatCode>
                <c:ptCount val="5"/>
                <c:pt idx="0">
                  <c:v>141.17900848852906</c:v>
                </c:pt>
                <c:pt idx="1">
                  <c:v>103.95010395010395</c:v>
                </c:pt>
                <c:pt idx="2" formatCode="General">
                  <c:v>100</c:v>
                </c:pt>
                <c:pt idx="3">
                  <c:v>61.97999999999999</c:v>
                </c:pt>
                <c:pt idx="4">
                  <c:v>70.57662599999999</c:v>
                </c:pt>
              </c:numCache>
            </c:numRef>
          </c:val>
          <c:smooth val="0"/>
          <c:extLst>
            <c:ext xmlns:c16="http://schemas.microsoft.com/office/drawing/2014/chart" uri="{C3380CC4-5D6E-409C-BE32-E72D297353CC}">
              <c16:uniqueId val="{00000003-9C90-4C68-A0B9-82BB6D3298A2}"/>
            </c:ext>
          </c:extLst>
        </c:ser>
        <c:dLbls>
          <c:showLegendKey val="0"/>
          <c:showVal val="0"/>
          <c:showCatName val="0"/>
          <c:showSerName val="0"/>
          <c:showPercent val="0"/>
          <c:showBubbleSize val="0"/>
        </c:dLbls>
        <c:smooth val="0"/>
        <c:axId val="1191129951"/>
        <c:axId val="1"/>
      </c:lineChart>
      <c:catAx>
        <c:axId val="1191129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1129951"/>
        <c:crosses val="autoZero"/>
        <c:crossBetween val="between"/>
      </c:valAx>
      <c:spPr>
        <a:noFill/>
        <a:ln w="25400">
          <a:noFill/>
        </a:ln>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Construction cost indices </a:t>
            </a:r>
          </a:p>
          <a:p>
            <a:pPr>
              <a:defRPr/>
            </a:pPr>
            <a:r>
              <a:rPr lang="en-US" sz="1200" dirty="0"/>
              <a:t>(2010=100;</a:t>
            </a:r>
            <a:r>
              <a:rPr lang="en-US" sz="1200" baseline="0" dirty="0"/>
              <a:t> </a:t>
            </a:r>
            <a:r>
              <a:rPr lang="en-US" sz="1200" dirty="0"/>
              <a:t>sample</a:t>
            </a:r>
            <a:r>
              <a:rPr lang="en-US" sz="1200" baseline="0" dirty="0"/>
              <a:t> of 22 countries)</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Sheet2!$AA$161</c:f>
              <c:strCache>
                <c:ptCount val="1"/>
                <c:pt idx="0">
                  <c:v>25th</c:v>
                </c:pt>
              </c:strCache>
            </c:strRef>
          </c:tx>
          <c:spPr>
            <a:ln w="28575" cap="rnd">
              <a:solidFill>
                <a:schemeClr val="accent1"/>
              </a:solidFill>
              <a:round/>
            </a:ln>
            <a:effectLst/>
          </c:spPr>
          <c:marker>
            <c:symbol val="none"/>
          </c:marker>
          <c:cat>
            <c:numRef>
              <c:f>Sheet2!$A$162:$A$207</c:f>
              <c:numCache>
                <c:formatCode>m/d/yyyy</c:formatCode>
                <c:ptCount val="46"/>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numCache>
            </c:numRef>
          </c:cat>
          <c:val>
            <c:numRef>
              <c:f>Sheet2!$AA$162:$AA$206</c:f>
              <c:numCache>
                <c:formatCode>0</c:formatCode>
                <c:ptCount val="45"/>
                <c:pt idx="0">
                  <c:v>100</c:v>
                </c:pt>
                <c:pt idx="1">
                  <c:v>100.59681697612733</c:v>
                </c:pt>
                <c:pt idx="2">
                  <c:v>100.79575596816977</c:v>
                </c:pt>
                <c:pt idx="3">
                  <c:v>101.23231145298379</c:v>
                </c:pt>
                <c:pt idx="4">
                  <c:v>101.63485905227512</c:v>
                </c:pt>
                <c:pt idx="5">
                  <c:v>102.97872340425531</c:v>
                </c:pt>
                <c:pt idx="6">
                  <c:v>103.36879432624113</c:v>
                </c:pt>
                <c:pt idx="7">
                  <c:v>103.78242074927955</c:v>
                </c:pt>
                <c:pt idx="8">
                  <c:v>104.52014412053721</c:v>
                </c:pt>
                <c:pt idx="9">
                  <c:v>104.89913544668585</c:v>
                </c:pt>
                <c:pt idx="10">
                  <c:v>105.47550432276655</c:v>
                </c:pt>
                <c:pt idx="11">
                  <c:v>105.4861111111111</c:v>
                </c:pt>
                <c:pt idx="12">
                  <c:v>105.35460992907804</c:v>
                </c:pt>
                <c:pt idx="13">
                  <c:v>105.97222222222223</c:v>
                </c:pt>
                <c:pt idx="14">
                  <c:v>106.07638888888889</c:v>
                </c:pt>
                <c:pt idx="15">
                  <c:v>105.59027777777779</c:v>
                </c:pt>
                <c:pt idx="16">
                  <c:v>105.23297491039428</c:v>
                </c:pt>
                <c:pt idx="17">
                  <c:v>105.08960573476705</c:v>
                </c:pt>
                <c:pt idx="18">
                  <c:v>105.3763440860215</c:v>
                </c:pt>
                <c:pt idx="19">
                  <c:v>105.98566308243727</c:v>
                </c:pt>
                <c:pt idx="20">
                  <c:v>105.63528176408821</c:v>
                </c:pt>
                <c:pt idx="21">
                  <c:v>106.20567375886525</c:v>
                </c:pt>
                <c:pt idx="22">
                  <c:v>106.38297872340425</c:v>
                </c:pt>
                <c:pt idx="23">
                  <c:v>107.34042553191492</c:v>
                </c:pt>
                <c:pt idx="24">
                  <c:v>106.27721335268502</c:v>
                </c:pt>
                <c:pt idx="25">
                  <c:v>107.38472622478386</c:v>
                </c:pt>
                <c:pt idx="26">
                  <c:v>107.31268011527375</c:v>
                </c:pt>
                <c:pt idx="27">
                  <c:v>107.24063400576367</c:v>
                </c:pt>
                <c:pt idx="28">
                  <c:v>108.33041652082605</c:v>
                </c:pt>
                <c:pt idx="29">
                  <c:v>108.78543927196358</c:v>
                </c:pt>
                <c:pt idx="30">
                  <c:v>109.06545327266363</c:v>
                </c:pt>
                <c:pt idx="31">
                  <c:v>110.28673835125448</c:v>
                </c:pt>
                <c:pt idx="32">
                  <c:v>110.80901856763926</c:v>
                </c:pt>
                <c:pt idx="33">
                  <c:v>111.54121863799283</c:v>
                </c:pt>
                <c:pt idx="34">
                  <c:v>111.64874551971326</c:v>
                </c:pt>
                <c:pt idx="35">
                  <c:v>111.86379928315414</c:v>
                </c:pt>
                <c:pt idx="36">
                  <c:v>112.22222222222223</c:v>
                </c:pt>
                <c:pt idx="37">
                  <c:v>112.56562828141408</c:v>
                </c:pt>
                <c:pt idx="38">
                  <c:v>112.40143369175628</c:v>
                </c:pt>
                <c:pt idx="39">
                  <c:v>112.85658950760742</c:v>
                </c:pt>
                <c:pt idx="40">
                  <c:v>113.57853982300884</c:v>
                </c:pt>
                <c:pt idx="41">
                  <c:v>113.0529538904899</c:v>
                </c:pt>
                <c:pt idx="42">
                  <c:v>112.85404825797892</c:v>
                </c:pt>
                <c:pt idx="43">
                  <c:v>113.20232045283174</c:v>
                </c:pt>
                <c:pt idx="44">
                  <c:v>116.65823221860512</c:v>
                </c:pt>
              </c:numCache>
            </c:numRef>
          </c:val>
          <c:smooth val="0"/>
          <c:extLst>
            <c:ext xmlns:c16="http://schemas.microsoft.com/office/drawing/2014/chart" uri="{C3380CC4-5D6E-409C-BE32-E72D297353CC}">
              <c16:uniqueId val="{00000000-74B5-4BE3-98BB-79C8E51A7DF0}"/>
            </c:ext>
          </c:extLst>
        </c:ser>
        <c:ser>
          <c:idx val="1"/>
          <c:order val="1"/>
          <c:tx>
            <c:strRef>
              <c:f>Sheet2!$AB$161</c:f>
              <c:strCache>
                <c:ptCount val="1"/>
                <c:pt idx="0">
                  <c:v>Median</c:v>
                </c:pt>
              </c:strCache>
            </c:strRef>
          </c:tx>
          <c:spPr>
            <a:ln w="28575" cap="rnd">
              <a:solidFill>
                <a:schemeClr val="accent2"/>
              </a:solidFill>
              <a:round/>
            </a:ln>
            <a:effectLst/>
          </c:spPr>
          <c:marker>
            <c:symbol val="none"/>
          </c:marker>
          <c:cat>
            <c:numRef>
              <c:f>Sheet2!$A$162:$A$207</c:f>
              <c:numCache>
                <c:formatCode>m/d/yyyy</c:formatCode>
                <c:ptCount val="46"/>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numCache>
            </c:numRef>
          </c:cat>
          <c:val>
            <c:numRef>
              <c:f>Sheet2!$AB$162:$AB$206</c:f>
              <c:numCache>
                <c:formatCode>0</c:formatCode>
                <c:ptCount val="45"/>
                <c:pt idx="0">
                  <c:v>100</c:v>
                </c:pt>
                <c:pt idx="1">
                  <c:v>101.29972430090588</c:v>
                </c:pt>
                <c:pt idx="2">
                  <c:v>101.76329178744548</c:v>
                </c:pt>
                <c:pt idx="3">
                  <c:v>102.51135444516389</c:v>
                </c:pt>
                <c:pt idx="4">
                  <c:v>103.26164874551974</c:v>
                </c:pt>
                <c:pt idx="5">
                  <c:v>104.86916197416365</c:v>
                </c:pt>
                <c:pt idx="6">
                  <c:v>105.35643954312721</c:v>
                </c:pt>
                <c:pt idx="7">
                  <c:v>106.27522935779818</c:v>
                </c:pt>
                <c:pt idx="8">
                  <c:v>106.858407079646</c:v>
                </c:pt>
                <c:pt idx="9">
                  <c:v>107.92660550458717</c:v>
                </c:pt>
                <c:pt idx="10">
                  <c:v>107.74336283185842</c:v>
                </c:pt>
                <c:pt idx="11">
                  <c:v>107.83744557329462</c:v>
                </c:pt>
                <c:pt idx="12">
                  <c:v>108.85341074020319</c:v>
                </c:pt>
                <c:pt idx="13">
                  <c:v>108.4542815674891</c:v>
                </c:pt>
                <c:pt idx="14">
                  <c:v>107.85861358956761</c:v>
                </c:pt>
                <c:pt idx="15">
                  <c:v>108.40366972477062</c:v>
                </c:pt>
                <c:pt idx="16">
                  <c:v>109.28381962864722</c:v>
                </c:pt>
                <c:pt idx="17">
                  <c:v>108.84955752212389</c:v>
                </c:pt>
                <c:pt idx="18">
                  <c:v>109.29203539823007</c:v>
                </c:pt>
                <c:pt idx="19">
                  <c:v>109.40265486725664</c:v>
                </c:pt>
                <c:pt idx="20">
                  <c:v>110.20183486238533</c:v>
                </c:pt>
                <c:pt idx="21">
                  <c:v>110.12844036697248</c:v>
                </c:pt>
                <c:pt idx="22">
                  <c:v>110.27522935779817</c:v>
                </c:pt>
                <c:pt idx="23">
                  <c:v>109.07079646017699</c:v>
                </c:pt>
                <c:pt idx="24">
                  <c:v>108.40707964601771</c:v>
                </c:pt>
                <c:pt idx="25">
                  <c:v>108.84955752212389</c:v>
                </c:pt>
                <c:pt idx="26">
                  <c:v>109.32510885341074</c:v>
                </c:pt>
                <c:pt idx="27">
                  <c:v>110.37735849056602</c:v>
                </c:pt>
                <c:pt idx="28">
                  <c:v>112.05752212389379</c:v>
                </c:pt>
                <c:pt idx="29">
                  <c:v>113.05309734513274</c:v>
                </c:pt>
                <c:pt idx="30">
                  <c:v>113.05309734513274</c:v>
                </c:pt>
                <c:pt idx="31">
                  <c:v>113.93805309734513</c:v>
                </c:pt>
                <c:pt idx="32">
                  <c:v>115.15486725663715</c:v>
                </c:pt>
                <c:pt idx="33">
                  <c:v>115.48672566371681</c:v>
                </c:pt>
                <c:pt idx="34">
                  <c:v>116.48230088495575</c:v>
                </c:pt>
                <c:pt idx="35">
                  <c:v>115.77981651376147</c:v>
                </c:pt>
                <c:pt idx="36">
                  <c:v>116.59574468085108</c:v>
                </c:pt>
                <c:pt idx="37">
                  <c:v>116.95035460992909</c:v>
                </c:pt>
                <c:pt idx="38">
                  <c:v>117.26950354609929</c:v>
                </c:pt>
                <c:pt idx="39">
                  <c:v>117.54354136429608</c:v>
                </c:pt>
                <c:pt idx="40">
                  <c:v>118.14913174608077</c:v>
                </c:pt>
                <c:pt idx="41">
                  <c:v>117.50671648704568</c:v>
                </c:pt>
                <c:pt idx="42">
                  <c:v>117.46919680079053</c:v>
                </c:pt>
                <c:pt idx="43">
                  <c:v>118.72278664731493</c:v>
                </c:pt>
                <c:pt idx="44">
                  <c:v>122.36074720557639</c:v>
                </c:pt>
              </c:numCache>
            </c:numRef>
          </c:val>
          <c:smooth val="0"/>
          <c:extLst>
            <c:ext xmlns:c16="http://schemas.microsoft.com/office/drawing/2014/chart" uri="{C3380CC4-5D6E-409C-BE32-E72D297353CC}">
              <c16:uniqueId val="{00000001-74B5-4BE3-98BB-79C8E51A7DF0}"/>
            </c:ext>
          </c:extLst>
        </c:ser>
        <c:ser>
          <c:idx val="2"/>
          <c:order val="2"/>
          <c:tx>
            <c:strRef>
              <c:f>Sheet2!$AC$161</c:f>
              <c:strCache>
                <c:ptCount val="1"/>
                <c:pt idx="0">
                  <c:v>75th</c:v>
                </c:pt>
              </c:strCache>
            </c:strRef>
          </c:tx>
          <c:spPr>
            <a:ln w="28575" cap="rnd">
              <a:solidFill>
                <a:schemeClr val="accent3"/>
              </a:solidFill>
              <a:round/>
            </a:ln>
            <a:effectLst/>
          </c:spPr>
          <c:marker>
            <c:symbol val="none"/>
          </c:marker>
          <c:cat>
            <c:numRef>
              <c:f>Sheet2!$A$162:$A$207</c:f>
              <c:numCache>
                <c:formatCode>m/d/yyyy</c:formatCode>
                <c:ptCount val="46"/>
                <c:pt idx="0">
                  <c:v>40179</c:v>
                </c:pt>
                <c:pt idx="1">
                  <c:v>40269</c:v>
                </c:pt>
                <c:pt idx="2">
                  <c:v>40360</c:v>
                </c:pt>
                <c:pt idx="3">
                  <c:v>40452</c:v>
                </c:pt>
                <c:pt idx="4">
                  <c:v>40544</c:v>
                </c:pt>
                <c:pt idx="5">
                  <c:v>40634</c:v>
                </c:pt>
                <c:pt idx="6">
                  <c:v>40725</c:v>
                </c:pt>
                <c:pt idx="7">
                  <c:v>40817</c:v>
                </c:pt>
                <c:pt idx="8">
                  <c:v>40909</c:v>
                </c:pt>
                <c:pt idx="9">
                  <c:v>41000</c:v>
                </c:pt>
                <c:pt idx="10">
                  <c:v>41091</c:v>
                </c:pt>
                <c:pt idx="11">
                  <c:v>41183</c:v>
                </c:pt>
                <c:pt idx="12">
                  <c:v>41275</c:v>
                </c:pt>
                <c:pt idx="13">
                  <c:v>41365</c:v>
                </c:pt>
                <c:pt idx="14">
                  <c:v>41456</c:v>
                </c:pt>
                <c:pt idx="15">
                  <c:v>41548</c:v>
                </c:pt>
                <c:pt idx="16">
                  <c:v>41640</c:v>
                </c:pt>
                <c:pt idx="17">
                  <c:v>41730</c:v>
                </c:pt>
                <c:pt idx="18">
                  <c:v>41821</c:v>
                </c:pt>
                <c:pt idx="19">
                  <c:v>41913</c:v>
                </c:pt>
                <c:pt idx="20">
                  <c:v>42005</c:v>
                </c:pt>
                <c:pt idx="21">
                  <c:v>42095</c:v>
                </c:pt>
                <c:pt idx="22">
                  <c:v>42186</c:v>
                </c:pt>
                <c:pt idx="23">
                  <c:v>42278</c:v>
                </c:pt>
                <c:pt idx="24">
                  <c:v>42370</c:v>
                </c:pt>
                <c:pt idx="25">
                  <c:v>42461</c:v>
                </c:pt>
                <c:pt idx="26">
                  <c:v>42552</c:v>
                </c:pt>
                <c:pt idx="27">
                  <c:v>42644</c:v>
                </c:pt>
                <c:pt idx="28">
                  <c:v>42736</c:v>
                </c:pt>
                <c:pt idx="29">
                  <c:v>42826</c:v>
                </c:pt>
                <c:pt idx="30">
                  <c:v>42917</c:v>
                </c:pt>
                <c:pt idx="31">
                  <c:v>43009</c:v>
                </c:pt>
                <c:pt idx="32">
                  <c:v>43101</c:v>
                </c:pt>
                <c:pt idx="33">
                  <c:v>43191</c:v>
                </c:pt>
                <c:pt idx="34">
                  <c:v>43282</c:v>
                </c:pt>
                <c:pt idx="35">
                  <c:v>43374</c:v>
                </c:pt>
                <c:pt idx="36">
                  <c:v>43466</c:v>
                </c:pt>
                <c:pt idx="37">
                  <c:v>43556</c:v>
                </c:pt>
                <c:pt idx="38">
                  <c:v>43647</c:v>
                </c:pt>
                <c:pt idx="39">
                  <c:v>43739</c:v>
                </c:pt>
                <c:pt idx="40">
                  <c:v>43831</c:v>
                </c:pt>
                <c:pt idx="41">
                  <c:v>43922</c:v>
                </c:pt>
                <c:pt idx="42">
                  <c:v>44013</c:v>
                </c:pt>
                <c:pt idx="43">
                  <c:v>44105</c:v>
                </c:pt>
                <c:pt idx="44">
                  <c:v>44197</c:v>
                </c:pt>
                <c:pt idx="45">
                  <c:v>44287</c:v>
                </c:pt>
              </c:numCache>
            </c:numRef>
          </c:cat>
          <c:val>
            <c:numRef>
              <c:f>Sheet2!$AC$162:$AC$206</c:f>
              <c:numCache>
                <c:formatCode>0</c:formatCode>
                <c:ptCount val="45"/>
                <c:pt idx="0">
                  <c:v>100</c:v>
                </c:pt>
                <c:pt idx="1">
                  <c:v>101.61467889908258</c:v>
                </c:pt>
                <c:pt idx="2">
                  <c:v>102.61248185776486</c:v>
                </c:pt>
                <c:pt idx="3">
                  <c:v>103.08417997097241</c:v>
                </c:pt>
                <c:pt idx="4">
                  <c:v>104.07339449541286</c:v>
                </c:pt>
                <c:pt idx="5">
                  <c:v>105.90825688073396</c:v>
                </c:pt>
                <c:pt idx="6">
                  <c:v>107.69230769230769</c:v>
                </c:pt>
                <c:pt idx="7">
                  <c:v>107.49037451872594</c:v>
                </c:pt>
                <c:pt idx="8">
                  <c:v>107.87373004354137</c:v>
                </c:pt>
                <c:pt idx="9">
                  <c:v>108.97165394203753</c:v>
                </c:pt>
                <c:pt idx="10">
                  <c:v>109.8199574433703</c:v>
                </c:pt>
                <c:pt idx="11">
                  <c:v>110.20876321481448</c:v>
                </c:pt>
                <c:pt idx="12">
                  <c:v>111.09865470852016</c:v>
                </c:pt>
                <c:pt idx="13">
                  <c:v>111.19845063303606</c:v>
                </c:pt>
                <c:pt idx="14">
                  <c:v>111.58725640448024</c:v>
                </c:pt>
                <c:pt idx="15">
                  <c:v>111.94071619670221</c:v>
                </c:pt>
                <c:pt idx="16">
                  <c:v>113.5880267821977</c:v>
                </c:pt>
                <c:pt idx="17">
                  <c:v>112.62868908716541</c:v>
                </c:pt>
                <c:pt idx="18">
                  <c:v>114.53208046466779</c:v>
                </c:pt>
                <c:pt idx="19">
                  <c:v>114.31230517368975</c:v>
                </c:pt>
                <c:pt idx="20">
                  <c:v>114.15058645478622</c:v>
                </c:pt>
                <c:pt idx="21">
                  <c:v>114.2262580401059</c:v>
                </c:pt>
                <c:pt idx="22">
                  <c:v>113.31920938636794</c:v>
                </c:pt>
                <c:pt idx="23">
                  <c:v>113.63732319936774</c:v>
                </c:pt>
                <c:pt idx="24">
                  <c:v>114.06147495003411</c:v>
                </c:pt>
                <c:pt idx="25">
                  <c:v>113.92657711197327</c:v>
                </c:pt>
                <c:pt idx="26">
                  <c:v>114.41658630665378</c:v>
                </c:pt>
                <c:pt idx="27">
                  <c:v>115.51066009814426</c:v>
                </c:pt>
                <c:pt idx="28">
                  <c:v>115.72273597347743</c:v>
                </c:pt>
                <c:pt idx="29">
                  <c:v>116.07619576569941</c:v>
                </c:pt>
                <c:pt idx="30">
                  <c:v>116.85380730858779</c:v>
                </c:pt>
                <c:pt idx="31">
                  <c:v>117.56072689303177</c:v>
                </c:pt>
                <c:pt idx="32">
                  <c:v>118.69179822814209</c:v>
                </c:pt>
                <c:pt idx="33">
                  <c:v>119.59361393323658</c:v>
                </c:pt>
                <c:pt idx="34">
                  <c:v>120.10159651669083</c:v>
                </c:pt>
                <c:pt idx="35">
                  <c:v>120.73991031390135</c:v>
                </c:pt>
                <c:pt idx="36">
                  <c:v>121.97309417040358</c:v>
                </c:pt>
                <c:pt idx="37">
                  <c:v>123.20627802690582</c:v>
                </c:pt>
                <c:pt idx="38">
                  <c:v>123.87892376681613</c:v>
                </c:pt>
                <c:pt idx="39">
                  <c:v>125.30820052630776</c:v>
                </c:pt>
                <c:pt idx="40">
                  <c:v>125.3807226636398</c:v>
                </c:pt>
                <c:pt idx="41">
                  <c:v>125.57936057510405</c:v>
                </c:pt>
                <c:pt idx="42">
                  <c:v>125.82424341139721</c:v>
                </c:pt>
                <c:pt idx="43">
                  <c:v>125.3340906385174</c:v>
                </c:pt>
                <c:pt idx="44">
                  <c:v>135.29538967885733</c:v>
                </c:pt>
              </c:numCache>
            </c:numRef>
          </c:val>
          <c:smooth val="0"/>
          <c:extLst>
            <c:ext xmlns:c16="http://schemas.microsoft.com/office/drawing/2014/chart" uri="{C3380CC4-5D6E-409C-BE32-E72D297353CC}">
              <c16:uniqueId val="{00000002-74B5-4BE3-98BB-79C8E51A7DF0}"/>
            </c:ext>
          </c:extLst>
        </c:ser>
        <c:dLbls>
          <c:showLegendKey val="0"/>
          <c:showVal val="0"/>
          <c:showCatName val="0"/>
          <c:showSerName val="0"/>
          <c:showPercent val="0"/>
          <c:showBubbleSize val="0"/>
        </c:dLbls>
        <c:smooth val="0"/>
        <c:axId val="1851350063"/>
        <c:axId val="1850617343"/>
      </c:lineChart>
      <c:dateAx>
        <c:axId val="1851350063"/>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0617343"/>
        <c:crosses val="autoZero"/>
        <c:auto val="1"/>
        <c:lblOffset val="100"/>
        <c:baseTimeUnit val="months"/>
      </c:dateAx>
      <c:valAx>
        <c:axId val="1850617343"/>
        <c:scaling>
          <c:orientation val="minMax"/>
          <c:min val="1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3500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9216202824011"/>
          <c:y val="0.16016929296428556"/>
          <c:w val="0.83023678400140466"/>
          <c:h val="0.64961893037591967"/>
        </c:manualLayout>
      </c:layout>
      <c:scatterChart>
        <c:scatterStyle val="lineMarker"/>
        <c:varyColors val="0"/>
        <c:ser>
          <c:idx val="0"/>
          <c:order val="0"/>
          <c:spPr>
            <a:ln w="22225">
              <a:solidFill>
                <a:schemeClr val="tx2">
                  <a:lumMod val="20000"/>
                  <a:lumOff val="80000"/>
                </a:schemeClr>
              </a:solidFill>
            </a:ln>
          </c:spPr>
          <c:marker>
            <c:symbol val="none"/>
          </c:marker>
          <c:xVal>
            <c:numRef>
              <c:f>'[HAI 2020Q.xlsx]HAI'!$BW$14:$BW$64</c:f>
              <c:numCache>
                <c:formatCode>General</c:formatCode>
                <c:ptCount val="51"/>
                <c:pt idx="0">
                  <c:v>0</c:v>
                </c:pt>
                <c:pt idx="1">
                  <c:v>50</c:v>
                </c:pt>
                <c:pt idx="2">
                  <c:v>55</c:v>
                </c:pt>
                <c:pt idx="3">
                  <c:v>60</c:v>
                </c:pt>
                <c:pt idx="4">
                  <c:v>65</c:v>
                </c:pt>
                <c:pt idx="5">
                  <c:v>70</c:v>
                </c:pt>
                <c:pt idx="6">
                  <c:v>75</c:v>
                </c:pt>
                <c:pt idx="7">
                  <c:v>80</c:v>
                </c:pt>
                <c:pt idx="8">
                  <c:v>85</c:v>
                </c:pt>
                <c:pt idx="9">
                  <c:v>90</c:v>
                </c:pt>
                <c:pt idx="10">
                  <c:v>95</c:v>
                </c:pt>
                <c:pt idx="11">
                  <c:v>100</c:v>
                </c:pt>
                <c:pt idx="12">
                  <c:v>105</c:v>
                </c:pt>
                <c:pt idx="13">
                  <c:v>110</c:v>
                </c:pt>
                <c:pt idx="14">
                  <c:v>115</c:v>
                </c:pt>
                <c:pt idx="15">
                  <c:v>120</c:v>
                </c:pt>
                <c:pt idx="16">
                  <c:v>125</c:v>
                </c:pt>
                <c:pt idx="17">
                  <c:v>130</c:v>
                </c:pt>
                <c:pt idx="18">
                  <c:v>135</c:v>
                </c:pt>
                <c:pt idx="19">
                  <c:v>140</c:v>
                </c:pt>
                <c:pt idx="20">
                  <c:v>145</c:v>
                </c:pt>
                <c:pt idx="21">
                  <c:v>150</c:v>
                </c:pt>
                <c:pt idx="22">
                  <c:v>155</c:v>
                </c:pt>
                <c:pt idx="23">
                  <c:v>160</c:v>
                </c:pt>
                <c:pt idx="24">
                  <c:v>165</c:v>
                </c:pt>
                <c:pt idx="25">
                  <c:v>170</c:v>
                </c:pt>
                <c:pt idx="26">
                  <c:v>175</c:v>
                </c:pt>
                <c:pt idx="27">
                  <c:v>180</c:v>
                </c:pt>
                <c:pt idx="28">
                  <c:v>185</c:v>
                </c:pt>
                <c:pt idx="29">
                  <c:v>190</c:v>
                </c:pt>
                <c:pt idx="30">
                  <c:v>195</c:v>
                </c:pt>
                <c:pt idx="31">
                  <c:v>200</c:v>
                </c:pt>
                <c:pt idx="32">
                  <c:v>205</c:v>
                </c:pt>
                <c:pt idx="33">
                  <c:v>210</c:v>
                </c:pt>
                <c:pt idx="34">
                  <c:v>215</c:v>
                </c:pt>
                <c:pt idx="35">
                  <c:v>220</c:v>
                </c:pt>
                <c:pt idx="36">
                  <c:v>225</c:v>
                </c:pt>
                <c:pt idx="37">
                  <c:v>230</c:v>
                </c:pt>
                <c:pt idx="38">
                  <c:v>235</c:v>
                </c:pt>
                <c:pt idx="39">
                  <c:v>240</c:v>
                </c:pt>
                <c:pt idx="40">
                  <c:v>245</c:v>
                </c:pt>
                <c:pt idx="41">
                  <c:v>250</c:v>
                </c:pt>
                <c:pt idx="42">
                  <c:v>255</c:v>
                </c:pt>
                <c:pt idx="43">
                  <c:v>260</c:v>
                </c:pt>
                <c:pt idx="44">
                  <c:v>265</c:v>
                </c:pt>
                <c:pt idx="45">
                  <c:v>270</c:v>
                </c:pt>
                <c:pt idx="46">
                  <c:v>275</c:v>
                </c:pt>
                <c:pt idx="47">
                  <c:v>280</c:v>
                </c:pt>
                <c:pt idx="48">
                  <c:v>285</c:v>
                </c:pt>
                <c:pt idx="49">
                  <c:v>290</c:v>
                </c:pt>
                <c:pt idx="50">
                  <c:v>300</c:v>
                </c:pt>
              </c:numCache>
            </c:numRef>
          </c:xVal>
          <c:yVal>
            <c:numRef>
              <c:f>'[HAI 2020Q.xlsx]HAI'!$BX$14:$BX$64</c:f>
              <c:numCache>
                <c:formatCode>General</c:formatCode>
                <c:ptCount val="51"/>
                <c:pt idx="0">
                  <c:v>0</c:v>
                </c:pt>
                <c:pt idx="1">
                  <c:v>50</c:v>
                </c:pt>
                <c:pt idx="2">
                  <c:v>55</c:v>
                </c:pt>
                <c:pt idx="3">
                  <c:v>60</c:v>
                </c:pt>
                <c:pt idx="4">
                  <c:v>65</c:v>
                </c:pt>
                <c:pt idx="5">
                  <c:v>70</c:v>
                </c:pt>
                <c:pt idx="6">
                  <c:v>75</c:v>
                </c:pt>
                <c:pt idx="7">
                  <c:v>80</c:v>
                </c:pt>
                <c:pt idx="8">
                  <c:v>85</c:v>
                </c:pt>
                <c:pt idx="9">
                  <c:v>90</c:v>
                </c:pt>
                <c:pt idx="10">
                  <c:v>95</c:v>
                </c:pt>
                <c:pt idx="11">
                  <c:v>100</c:v>
                </c:pt>
                <c:pt idx="12">
                  <c:v>105</c:v>
                </c:pt>
                <c:pt idx="13">
                  <c:v>110</c:v>
                </c:pt>
                <c:pt idx="14">
                  <c:v>115</c:v>
                </c:pt>
                <c:pt idx="15">
                  <c:v>120</c:v>
                </c:pt>
                <c:pt idx="16">
                  <c:v>125</c:v>
                </c:pt>
                <c:pt idx="17">
                  <c:v>130</c:v>
                </c:pt>
                <c:pt idx="18">
                  <c:v>135</c:v>
                </c:pt>
                <c:pt idx="19">
                  <c:v>140</c:v>
                </c:pt>
                <c:pt idx="20">
                  <c:v>145</c:v>
                </c:pt>
                <c:pt idx="21">
                  <c:v>150</c:v>
                </c:pt>
                <c:pt idx="22">
                  <c:v>155</c:v>
                </c:pt>
                <c:pt idx="23">
                  <c:v>160</c:v>
                </c:pt>
                <c:pt idx="24">
                  <c:v>165</c:v>
                </c:pt>
                <c:pt idx="25">
                  <c:v>170</c:v>
                </c:pt>
                <c:pt idx="26">
                  <c:v>175</c:v>
                </c:pt>
                <c:pt idx="27">
                  <c:v>180</c:v>
                </c:pt>
                <c:pt idx="28">
                  <c:v>185</c:v>
                </c:pt>
                <c:pt idx="29">
                  <c:v>190</c:v>
                </c:pt>
                <c:pt idx="30">
                  <c:v>195</c:v>
                </c:pt>
                <c:pt idx="31">
                  <c:v>200</c:v>
                </c:pt>
                <c:pt idx="32">
                  <c:v>205</c:v>
                </c:pt>
                <c:pt idx="33">
                  <c:v>210</c:v>
                </c:pt>
                <c:pt idx="34">
                  <c:v>215</c:v>
                </c:pt>
                <c:pt idx="35">
                  <c:v>220</c:v>
                </c:pt>
                <c:pt idx="36">
                  <c:v>225</c:v>
                </c:pt>
                <c:pt idx="37">
                  <c:v>230</c:v>
                </c:pt>
                <c:pt idx="38">
                  <c:v>235</c:v>
                </c:pt>
                <c:pt idx="39">
                  <c:v>240</c:v>
                </c:pt>
                <c:pt idx="40">
                  <c:v>245</c:v>
                </c:pt>
                <c:pt idx="41">
                  <c:v>250</c:v>
                </c:pt>
                <c:pt idx="42">
                  <c:v>255</c:v>
                </c:pt>
                <c:pt idx="43">
                  <c:v>260</c:v>
                </c:pt>
                <c:pt idx="44">
                  <c:v>265</c:v>
                </c:pt>
                <c:pt idx="45">
                  <c:v>270</c:v>
                </c:pt>
                <c:pt idx="46">
                  <c:v>275</c:v>
                </c:pt>
                <c:pt idx="47">
                  <c:v>280</c:v>
                </c:pt>
                <c:pt idx="48">
                  <c:v>285</c:v>
                </c:pt>
                <c:pt idx="49">
                  <c:v>290</c:v>
                </c:pt>
                <c:pt idx="50">
                  <c:v>300</c:v>
                </c:pt>
              </c:numCache>
            </c:numRef>
          </c:yVal>
          <c:smooth val="0"/>
          <c:extLst>
            <c:ext xmlns:c16="http://schemas.microsoft.com/office/drawing/2014/chart" uri="{C3380CC4-5D6E-409C-BE32-E72D297353CC}">
              <c16:uniqueId val="{00000000-5ACC-4867-9CD3-153EBF51CC13}"/>
            </c:ext>
          </c:extLst>
        </c:ser>
        <c:ser>
          <c:idx val="1"/>
          <c:order val="1"/>
          <c:spPr>
            <a:ln w="28575">
              <a:noFill/>
            </a:ln>
          </c:spPr>
          <c:dLbls>
            <c:dLbl>
              <c:idx val="1"/>
              <c:layout>
                <c:manualLayout>
                  <c:x val="-0.10496102942986046"/>
                  <c:y val="-9.8205848738248166E-3"/>
                </c:manualLayout>
              </c:layout>
              <c:tx>
                <c:strRef>
                  <c:f>'[HAI 2020Q.xlsx]HAI'!$A$15</c:f>
                  <c:strCache>
                    <c:ptCount val="1"/>
                    <c:pt idx="0">
                      <c:v>Alaska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{E6417C71-1E38-439E-A844-BB24B078E079}</c15:txfldGUID>
                      <c15:f>'[HAI 2020Q.xlsx]HAI'!$A$15</c15:f>
                      <c15:dlblFieldTableCache>
                        <c:ptCount val="1"/>
                        <c:pt idx="0">
                          <c:v>Alaska             </c:v>
                        </c:pt>
                      </c15:dlblFieldTableCache>
                    </c15:dlblFTEntry>
                  </c15:dlblFieldTable>
                  <c15:showDataLabelsRange val="0"/>
                </c:ext>
                <c:ext xmlns:c16="http://schemas.microsoft.com/office/drawing/2014/chart" uri="{C3380CC4-5D6E-409C-BE32-E72D297353CC}">
                  <c16:uniqueId val="{00000002-5ACC-4867-9CD3-153EBF51CC13}"/>
                </c:ext>
              </c:extLst>
            </c:dLbl>
            <c:dLbl>
              <c:idx val="2"/>
              <c:tx>
                <c:strRef>
                  <c:f>'[HAI 2020Q.xlsx]HAI'!$A$16</c:f>
                  <c:strCache>
                    <c:ptCount val="1"/>
                    <c:pt idx="0">
                      <c:v>Arizona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{60BB0090-04DB-465A-9EA0-6B45D73358B4}</c15:txfldGUID>
                      <c15:f>'[HAI 2020Q.xlsx]HAI'!$A$16</c15:f>
                      <c15:dlblFieldTableCache>
                        <c:ptCount val="1"/>
                        <c:pt idx="0">
                          <c:v>Arizona            </c:v>
                        </c:pt>
                      </c15:dlblFieldTableCache>
                    </c15:dlblFTEntry>
                  </c15:dlblFieldTable>
                  <c15:showDataLabelsRange val="0"/>
                </c:ext>
                <c:ext xmlns:c16="http://schemas.microsoft.com/office/drawing/2014/chart" uri="{C3380CC4-5D6E-409C-BE32-E72D297353CC}">
                  <c16:uniqueId val="{00000003-5ACC-4867-9CD3-153EBF51CC13}"/>
                </c:ext>
              </c:extLst>
            </c:dLbl>
            <c:dLbl>
              <c:idx val="4"/>
              <c:layout>
                <c:manualLayout>
                  <c:x val="-0.14927790852246831"/>
                  <c:y val="2.4551462184562041E-3"/>
                </c:manualLayout>
              </c:layout>
              <c:tx>
                <c:strRef>
                  <c:f>'[HAI 2020Q.xlsx]HAI'!$A$18</c:f>
                  <c:strCache>
                    <c:ptCount val="1"/>
                    <c:pt idx="0">
                      <c:v>California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{044891B2-5385-4BAF-9F81-F1E030391F5B}</c15:txfldGUID>
                      <c15:f>'[HAI 2020Q.xlsx]HAI'!$A$18</c15:f>
                      <c15:dlblFieldTableCache>
                        <c:ptCount val="1"/>
                        <c:pt idx="0">
                          <c:v>California         </c:v>
                        </c:pt>
                      </c15:dlblFieldTableCache>
                    </c15:dlblFTEntry>
                  </c15:dlblFieldTable>
                  <c15:showDataLabelsRange val="0"/>
                </c:ext>
                <c:ext xmlns:c16="http://schemas.microsoft.com/office/drawing/2014/chart" uri="{C3380CC4-5D6E-409C-BE32-E72D297353CC}">
                  <c16:uniqueId val="{00000005-5ACC-4867-9CD3-153EBF51CC13}"/>
                </c:ext>
              </c:extLst>
            </c:dLbl>
            <c:dLbl>
              <c:idx val="8"/>
              <c:layout>
                <c:manualLayout>
                  <c:x val="-0.14242862741828194"/>
                  <c:y val="-3.5953199886792631E-2"/>
                </c:manualLayout>
              </c:layout>
              <c:tx>
                <c:strRef>
                  <c:f>'[HAI 2020Q.xlsx]HAI'!$A$22</c:f>
                  <c:strCache>
                    <c:ptCount val="1"/>
                    <c:pt idx="0">
                      <c:v>District of Columbia</c:v>
                    </c:pt>
                  </c:strCache>
                </c:strRef>
              </c:tx>
              <c:dLblPos val="r"/>
              <c:showLegendKey val="0"/>
              <c:showVal val="1"/>
              <c:showCatName val="0"/>
              <c:showSerName val="0"/>
              <c:showPercent val="0"/>
              <c:showBubbleSize val="0"/>
              <c:extLst>
                <c:ext xmlns:c15="http://schemas.microsoft.com/office/drawing/2012/chart" uri="{CE6537A1-D6FC-4f65-9D91-7224C49458BB}">
                  <c15:layout>
                    <c:manualLayout>
                      <c:w val="0.21045852634347359"/>
                      <c:h val="6.3833801679861302E-2"/>
                    </c:manualLayout>
                  </c15:layout>
                  <c15:dlblFieldTable>
                    <c15:dlblFTEntry>
                      <c15:txfldGUID>{AABBDEC9-3A38-4887-AC36-B081FA911F52}</c15:txfldGUID>
                      <c15:f>'[HAI 2020Q.xlsx]HAI'!$A$22</c15:f>
                      <c15:dlblFieldTableCache>
                        <c:ptCount val="1"/>
                        <c:pt idx="0">
                          <c:v>District of Columbia</c:v>
                        </c:pt>
                      </c15:dlblFieldTableCache>
                    </c15:dlblFTEntry>
                  </c15:dlblFieldTable>
                  <c15:showDataLabelsRange val="0"/>
                </c:ext>
                <c:ext xmlns:c16="http://schemas.microsoft.com/office/drawing/2014/chart" uri="{C3380CC4-5D6E-409C-BE32-E72D297353CC}">
                  <c16:uniqueId val="{00000009-5ACC-4867-9CD3-153EBF51CC13}"/>
                </c:ext>
              </c:extLst>
            </c:dLbl>
            <c:dLbl>
              <c:idx val="11"/>
              <c:layout>
                <c:manualLayout>
                  <c:x val="-0.115620405085293"/>
                  <c:y val="2.7620394957632296E-2"/>
                </c:manualLayout>
              </c:layout>
              <c:tx>
                <c:strRef>
                  <c:f>'[HAI 2020Q.xlsx]HAI'!$A$25</c:f>
                  <c:strCache>
                    <c:ptCount val="1"/>
                    <c:pt idx="0">
                      <c:v>Hawaii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{2F771980-1B83-4006-ACA2-F8BB36E0E53B}</c15:txfldGUID>
                      <c15:f>'[HAI 2020Q.xlsx]HAI'!$A$25</c15:f>
                      <c15:dlblFieldTableCache>
                        <c:ptCount val="1"/>
                        <c:pt idx="0">
                          <c:v>Hawaii             </c:v>
                        </c:pt>
                      </c15:dlblFieldTableCache>
                    </c15:dlblFTEntry>
                  </c15:dlblFieldTable>
                  <c15:showDataLabelsRange val="0"/>
                </c:ext>
                <c:ext xmlns:c16="http://schemas.microsoft.com/office/drawing/2014/chart" uri="{C3380CC4-5D6E-409C-BE32-E72D297353CC}">
                  <c16:uniqueId val="{0000000C-5ACC-4867-9CD3-153EBF51CC13}"/>
                </c:ext>
              </c:extLst>
            </c:dLbl>
            <c:dLbl>
              <c:idx val="12"/>
              <c:tx>
                <c:strRef>
                  <c:f>'[HAI 2020Q.xlsx]HAI'!$A$26</c:f>
                  <c:strCache>
                    <c:ptCount val="1"/>
                    <c:pt idx="0">
                      <c:v>Idaho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{5BF41FD7-F2D1-47CD-84A6-E44D5A088EBC}</c15:txfldGUID>
                      <c15:f>'[HAI 2020Q.xlsx]HAI'!$A$26</c15:f>
                      <c15:dlblFieldTableCache>
                        <c:ptCount val="1"/>
                        <c:pt idx="0">
                          <c:v>Idaho              </c:v>
                        </c:pt>
                      </c15:dlblFieldTableCache>
                    </c15:dlblFTEntry>
                  </c15:dlblFieldTable>
                  <c15:showDataLabelsRange val="0"/>
                </c:ext>
                <c:ext xmlns:c16="http://schemas.microsoft.com/office/drawing/2014/chart" uri="{C3380CC4-5D6E-409C-BE32-E72D297353CC}">
                  <c16:uniqueId val="{0000000D-5ACC-4867-9CD3-153EBF51CC13}"/>
                </c:ext>
              </c:extLst>
            </c:dLbl>
            <c:dLbl>
              <c:idx val="15"/>
              <c:tx>
                <c:strRef>
                  <c:f>'[HAI 2020Q.xlsx]HAI'!$A$29</c:f>
                  <c:strCache>
                    <c:ptCount val="1"/>
                    <c:pt idx="0">
                      <c:v>Iowa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{111ED55E-1068-45F3-8653-1BE51597352D}</c15:txfldGUID>
                      <c15:f>'[HAI 2020Q.xlsx]HAI'!$A$29</c15:f>
                      <c15:dlblFieldTableCache>
                        <c:ptCount val="1"/>
                        <c:pt idx="0">
                          <c:v>Iowa               </c:v>
                        </c:pt>
                      </c15:dlblFieldTableCache>
                    </c15:dlblFTEntry>
                  </c15:dlblFieldTable>
                  <c15:showDataLabelsRange val="0"/>
                </c:ext>
                <c:ext xmlns:c16="http://schemas.microsoft.com/office/drawing/2014/chart" uri="{C3380CC4-5D6E-409C-BE32-E72D297353CC}">
                  <c16:uniqueId val="{00000010-5ACC-4867-9CD3-153EBF51CC13}"/>
                </c:ext>
              </c:extLst>
            </c:dLbl>
            <c:dLbl>
              <c:idx val="16"/>
              <c:layout>
                <c:manualLayout>
                  <c:x val="-0.12362076799516904"/>
                  <c:y val="-7.365438655368612E-3"/>
                </c:manualLayout>
              </c:layout>
              <c:tx>
                <c:strRef>
                  <c:f>'[HAI 2020Q.xlsx]HAI'!$A$30</c:f>
                  <c:strCache>
                    <c:ptCount val="1"/>
                    <c:pt idx="0">
                      <c:v>Kansas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{29C54264-8F76-4E05-A193-EFBD751BF69E}</c15:txfldGUID>
                      <c15:f>'[HAI 2020Q.xlsx]HAI'!$A$30</c15:f>
                      <c15:dlblFieldTableCache>
                        <c:ptCount val="1"/>
                        <c:pt idx="0">
                          <c:v>Kansas             </c:v>
                        </c:pt>
                      </c15:dlblFieldTableCache>
                    </c15:dlblFTEntry>
                  </c15:dlblFieldTable>
                  <c15:showDataLabelsRange val="0"/>
                </c:ext>
                <c:ext xmlns:c16="http://schemas.microsoft.com/office/drawing/2014/chart" uri="{C3380CC4-5D6E-409C-BE32-E72D297353CC}">
                  <c16:uniqueId val="{00000011-5ACC-4867-9CD3-153EBF51CC13}"/>
                </c:ext>
              </c:extLst>
            </c:dLbl>
            <c:dLbl>
              <c:idx val="17"/>
              <c:tx>
                <c:strRef>
                  <c:f>'[HAI 2020Q.xlsx]HAI'!$A$31</c:f>
                  <c:strCache>
                    <c:ptCount val="1"/>
                    <c:pt idx="0">
                      <c:v>Kentucky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{93746E89-D9A2-4688-AE01-53E414B770ED}</c15:txfldGUID>
                      <c15:f>'[HAI 2020Q.xlsx]HAI'!$A$31</c15:f>
                      <c15:dlblFieldTableCache>
                        <c:ptCount val="1"/>
                        <c:pt idx="0">
                          <c:v>Kentucky           </c:v>
                        </c:pt>
                      </c15:dlblFieldTableCache>
                    </c15:dlblFTEntry>
                  </c15:dlblFieldTable>
                  <c15:showDataLabelsRange val="0"/>
                </c:ext>
                <c:ext xmlns:c16="http://schemas.microsoft.com/office/drawing/2014/chart" uri="{C3380CC4-5D6E-409C-BE32-E72D297353CC}">
                  <c16:uniqueId val="{00000012-5ACC-4867-9CD3-153EBF51CC13}"/>
                </c:ext>
              </c:extLst>
            </c:dLbl>
            <c:dLbl>
              <c:idx val="24"/>
              <c:layout>
                <c:manualLayout>
                  <c:x val="-0.15860777780512253"/>
                  <c:y val="-4.9102924369124083E-3"/>
                </c:manualLayout>
              </c:layout>
              <c:tx>
                <c:strRef>
                  <c:f>'[HAI 2020Q.xlsx]HAI'!$A$38</c:f>
                  <c:strCache>
                    <c:ptCount val="1"/>
                    <c:pt idx="0">
                      <c:v>Mississippi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{786DDD2A-1A57-44EC-A16A-5E968D7167F4}</c15:txfldGUID>
                      <c15:f>'[HAI 2020Q.xlsx]HAI'!$A$38</c15:f>
                      <c15:dlblFieldTableCache>
                        <c:ptCount val="1"/>
                        <c:pt idx="0">
                          <c:v>Mississippi        </c:v>
                        </c:pt>
                      </c15:dlblFieldTableCache>
                    </c15:dlblFTEntry>
                  </c15:dlblFieldTable>
                  <c15:showDataLabelsRange val="0"/>
                </c:ext>
                <c:ext xmlns:c16="http://schemas.microsoft.com/office/drawing/2014/chart" uri="{C3380CC4-5D6E-409C-BE32-E72D297353CC}">
                  <c16:uniqueId val="{00000019-5ACC-4867-9CD3-153EBF51CC13}"/>
                </c:ext>
              </c:extLst>
            </c:dLbl>
            <c:dLbl>
              <c:idx val="25"/>
              <c:layout>
                <c:manualLayout>
                  <c:x val="-9.3298692826542674E-3"/>
                  <c:y val="7.365438655368612E-3"/>
                </c:manualLayout>
              </c:layout>
              <c:tx>
                <c:strRef>
                  <c:f>'[HAI 2020Q.xlsx]HAI'!$A$39</c:f>
                  <c:strCache>
                    <c:ptCount val="1"/>
                    <c:pt idx="0">
                      <c:v>Missouri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{71072951-8880-4D11-B733-ECF8E59FF760}</c15:txfldGUID>
                      <c15:f>'[HAI 2020Q.xlsx]HAI'!$A$39</c15:f>
                      <c15:dlblFieldTableCache>
                        <c:ptCount val="1"/>
                        <c:pt idx="0">
                          <c:v>Missouri           </c:v>
                        </c:pt>
                      </c15:dlblFieldTableCache>
                    </c15:dlblFTEntry>
                  </c15:dlblFieldTable>
                  <c15:showDataLabelsRange val="0"/>
                </c:ext>
                <c:ext xmlns:c16="http://schemas.microsoft.com/office/drawing/2014/chart" uri="{C3380CC4-5D6E-409C-BE32-E72D297353CC}">
                  <c16:uniqueId val="{0000001A-5ACC-4867-9CD3-153EBF51CC13}"/>
                </c:ext>
              </c:extLst>
            </c:dLbl>
            <c:dLbl>
              <c:idx val="27"/>
              <c:delete val="1"/>
              <c:extLst>
                <c:ext xmlns:c15="http://schemas.microsoft.com/office/drawing/2012/chart" uri="{CE6537A1-D6FC-4f65-9D91-7224C49458BB}"/>
                <c:ext xmlns:c16="http://schemas.microsoft.com/office/drawing/2014/chart" uri="{C3380CC4-5D6E-409C-BE32-E72D297353CC}">
                  <c16:uniqueId val="{0000001C-5ACC-4867-9CD3-153EBF51CC13}"/>
                </c:ext>
              </c:extLst>
            </c:dLbl>
            <c:dLbl>
              <c:idx val="32"/>
              <c:layout>
                <c:manualLayout>
                  <c:x val="-0.13402357224532854"/>
                  <c:y val="-3.3758260503772806E-2"/>
                </c:manualLayout>
              </c:layout>
              <c:tx>
                <c:strRef>
                  <c:f>'[HAI 2020Q.xlsx]HAI'!$A$46</c:f>
                  <c:strCache>
                    <c:ptCount val="1"/>
                    <c:pt idx="0">
                      <c:v>New York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{E8DB154B-B71F-4819-8D23-692A53C15360}</c15:txfldGUID>
                      <c15:f>'[HAI 2020Q.xlsx]HAI'!$A$46</c15:f>
                      <c15:dlblFieldTableCache>
                        <c:ptCount val="1"/>
                        <c:pt idx="0">
                          <c:v>New York           </c:v>
                        </c:pt>
                      </c15:dlblFieldTableCache>
                    </c15:dlblFTEntry>
                  </c15:dlblFieldTable>
                  <c15:showDataLabelsRange val="0"/>
                </c:ext>
                <c:ext xmlns:c16="http://schemas.microsoft.com/office/drawing/2014/chart" uri="{C3380CC4-5D6E-409C-BE32-E72D297353CC}">
                  <c16:uniqueId val="{00000021-5ACC-4867-9CD3-153EBF51CC13}"/>
                </c:ext>
              </c:extLst>
            </c:dLbl>
            <c:dLbl>
              <c:idx val="35"/>
              <c:tx>
                <c:strRef>
                  <c:f>'[HAI 2020Q.xlsx]HAI'!$A$49</c:f>
                  <c:strCache>
                    <c:ptCount val="1"/>
                    <c:pt idx="0">
                      <c:v>Ohio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{B4CF4ACD-C4C4-4DDD-915D-9E17B73C8BE4}</c15:txfldGUID>
                      <c15:f>'[HAI 2020Q.xlsx]HAI'!$A$49</c15:f>
                      <c15:dlblFieldTableCache>
                        <c:ptCount val="1"/>
                        <c:pt idx="0">
                          <c:v>Ohio               </c:v>
                        </c:pt>
                      </c15:dlblFieldTableCache>
                    </c15:dlblFTEntry>
                  </c15:dlblFieldTable>
                  <c15:showDataLabelsRange val="0"/>
                </c:ext>
                <c:ext xmlns:c16="http://schemas.microsoft.com/office/drawing/2014/chart" uri="{C3380CC4-5D6E-409C-BE32-E72D297353CC}">
                  <c16:uniqueId val="{00000024-5ACC-4867-9CD3-153EBF51CC13}"/>
                </c:ext>
              </c:extLst>
            </c:dLbl>
            <c:dLbl>
              <c:idx val="36"/>
              <c:layout>
                <c:manualLayout>
                  <c:x val="-0.139948039239814"/>
                  <c:y val="-2.4551462184562039E-2"/>
                </c:manualLayout>
              </c:layout>
              <c:tx>
                <c:strRef>
                  <c:f>'[HAI 2020Q.xlsx]HAI'!$A$50</c:f>
                  <c:strCache>
                    <c:ptCount val="1"/>
                    <c:pt idx="0">
                      <c:v>Oklahoma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{08C33112-D60E-4E96-AF34-62161A2EBC6C}</c15:txfldGUID>
                      <c15:f>'[HAI 2020Q.xlsx]HAI'!$A$50</c15:f>
                      <c15:dlblFieldTableCache>
                        <c:ptCount val="1"/>
                        <c:pt idx="0">
                          <c:v>Oklahoma           </c:v>
                        </c:pt>
                      </c15:dlblFieldTableCache>
                    </c15:dlblFTEntry>
                  </c15:dlblFieldTable>
                  <c15:showDataLabelsRange val="0"/>
                </c:ext>
                <c:ext xmlns:c16="http://schemas.microsoft.com/office/drawing/2014/chart" uri="{C3380CC4-5D6E-409C-BE32-E72D297353CC}">
                  <c16:uniqueId val="{00000025-5ACC-4867-9CD3-153EBF51CC13}"/>
                </c:ext>
              </c:extLst>
            </c:dLbl>
            <c:dLbl>
              <c:idx val="37"/>
              <c:tx>
                <c:strRef>
                  <c:f>'[HAI 2020Q.xlsx]HAI'!$A$51</c:f>
                  <c:strCache>
                    <c:ptCount val="1"/>
                    <c:pt idx="0">
                      <c:v>Oregon             </c:v>
                    </c:pt>
                  </c:strCache>
                </c:strRef>
              </c:tx>
              <c:dLblPos val="t"/>
              <c:showLegendKey val="0"/>
              <c:showVal val="1"/>
              <c:showCatName val="0"/>
              <c:showSerName val="0"/>
              <c:showPercent val="0"/>
              <c:showBubbleSize val="0"/>
              <c:extLst>
                <c:ext xmlns:c15="http://schemas.microsoft.com/office/drawing/2012/chart" uri="{CE6537A1-D6FC-4f65-9D91-7224C49458BB}">
                  <c15:dlblFieldTable>
                    <c15:dlblFTEntry>
                      <c15:txfldGUID>{93411B68-C294-418D-A1AA-FAE074B8DE62}</c15:txfldGUID>
                      <c15:f>'[HAI 2020Q.xlsx]HAI'!$A$51</c15:f>
                      <c15:dlblFieldTableCache>
                        <c:ptCount val="1"/>
                        <c:pt idx="0">
                          <c:v>Oregon             </c:v>
                        </c:pt>
                      </c15:dlblFieldTableCache>
                    </c15:dlblFTEntry>
                  </c15:dlblFieldTable>
                  <c15:showDataLabelsRange val="0"/>
                </c:ext>
                <c:ext xmlns:c16="http://schemas.microsoft.com/office/drawing/2014/chart" uri="{C3380CC4-5D6E-409C-BE32-E72D297353CC}">
                  <c16:uniqueId val="{00000026-5ACC-4867-9CD3-153EBF51CC13}"/>
                </c:ext>
              </c:extLst>
            </c:dLbl>
            <c:dLbl>
              <c:idx val="39"/>
              <c:layout>
                <c:manualLayout>
                  <c:x val="-0.18426491833242178"/>
                  <c:y val="-9.0020988079924723E-17"/>
                </c:manualLayout>
              </c:layout>
              <c:tx>
                <c:strRef>
                  <c:f>'[HAI 2020Q.xlsx]HAI'!$A$53</c:f>
                  <c:strCache>
                    <c:ptCount val="1"/>
                    <c:pt idx="0">
                      <c:v>Rhode Island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{91D85A76-0D11-476E-81A3-7C2210D134A4}</c15:txfldGUID>
                      <c15:f>'[HAI 2020Q.xlsx]HAI'!$A$53</c15:f>
                      <c15:dlblFieldTableCache>
                        <c:ptCount val="1"/>
                        <c:pt idx="0">
                          <c:v>Rhode Island       </c:v>
                        </c:pt>
                      </c15:dlblFieldTableCache>
                    </c15:dlblFTEntry>
                  </c15:dlblFieldTable>
                  <c15:showDataLabelsRange val="0"/>
                </c:ext>
                <c:ext xmlns:c16="http://schemas.microsoft.com/office/drawing/2014/chart" uri="{C3380CC4-5D6E-409C-BE32-E72D297353CC}">
                  <c16:uniqueId val="{00000028-5ACC-4867-9CD3-153EBF51CC13}"/>
                </c:ext>
              </c:extLst>
            </c:dLbl>
            <c:dLbl>
              <c:idx val="43"/>
              <c:layout>
                <c:manualLayout>
                  <c:x val="-8.6301290864551974E-2"/>
                  <c:y val="-2.7006608403018335E-2"/>
                </c:manualLayout>
              </c:layout>
              <c:tx>
                <c:strRef>
                  <c:f>'[HAI 2020Q.xlsx]HAI'!$A$57</c:f>
                  <c:strCache>
                    <c:ptCount val="1"/>
                    <c:pt idx="0">
                      <c:v>Texas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{E052F0B0-6F13-4B6B-9800-551118F08155}</c15:txfldGUID>
                      <c15:f>'[HAI 2020Q.xlsx]HAI'!$A$57</c15:f>
                      <c15:dlblFieldTableCache>
                        <c:ptCount val="1"/>
                        <c:pt idx="0">
                          <c:v>Texas              </c:v>
                        </c:pt>
                      </c15:dlblFieldTableCache>
                    </c15:dlblFTEntry>
                  </c15:dlblFieldTable>
                  <c15:showDataLabelsRange val="0"/>
                </c:ext>
                <c:ext xmlns:c16="http://schemas.microsoft.com/office/drawing/2014/chart" uri="{C3380CC4-5D6E-409C-BE32-E72D297353CC}">
                  <c16:uniqueId val="{0000002C-5ACC-4867-9CD3-153EBF51CC13}"/>
                </c:ext>
              </c:extLst>
            </c:dLbl>
            <c:dLbl>
              <c:idx val="47"/>
              <c:layout>
                <c:manualLayout>
                  <c:x val="-1.8659738565308535E-2"/>
                  <c:y val="2.2096315966105836E-2"/>
                </c:manualLayout>
              </c:layout>
              <c:tx>
                <c:strRef>
                  <c:f>'[HAI 2020Q.xlsx]HAI'!$A$61</c:f>
                  <c:strCache>
                    <c:ptCount val="1"/>
                    <c:pt idx="0">
                      <c:v>Washington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{7A1698B4-96E9-427E-B81C-7B541B09F3AC}</c15:txfldGUID>
                      <c15:f>'[HAI 2020Q.xlsx]HAI'!$A$61</c15:f>
                      <c15:dlblFieldTableCache>
                        <c:ptCount val="1"/>
                        <c:pt idx="0">
                          <c:v>Washington         </c:v>
                        </c:pt>
                      </c15:dlblFieldTableCache>
                    </c15:dlblFTEntry>
                  </c15:dlblFieldTable>
                  <c15:showDataLabelsRange val="0"/>
                </c:ext>
                <c:ext xmlns:c16="http://schemas.microsoft.com/office/drawing/2014/chart" uri="{C3380CC4-5D6E-409C-BE32-E72D297353CC}">
                  <c16:uniqueId val="{00000030-5ACC-4867-9CD3-153EBF51CC13}"/>
                </c:ext>
              </c:extLst>
            </c:dLbl>
            <c:dLbl>
              <c:idx val="48"/>
              <c:tx>
                <c:strRef>
                  <c:f>'[HAI 2020Q.xlsx]HAI'!$A$62</c:f>
                  <c:strCache>
                    <c:ptCount val="1"/>
                    <c:pt idx="0">
                      <c:v>West Virginia      </c:v>
                    </c:pt>
                  </c:strCache>
                </c:strRef>
              </c:tx>
              <c:dLblPos val="r"/>
              <c:showLegendKey val="0"/>
              <c:showVal val="1"/>
              <c:showCatName val="0"/>
              <c:showSerName val="0"/>
              <c:showPercent val="0"/>
              <c:showBubbleSize val="0"/>
              <c:extLst>
                <c:ext xmlns:c15="http://schemas.microsoft.com/office/drawing/2012/chart" uri="{CE6537A1-D6FC-4f65-9D91-7224C49458BB}">
                  <c15:dlblFieldTable>
                    <c15:dlblFTEntry>
                      <c15:txfldGUID>{6A432F74-3006-4191-BC9D-3B87FE04EF96}</c15:txfldGUID>
                      <c15:f>'[HAI 2020Q.xlsx]HAI'!$A$62</c15:f>
                      <c15:dlblFieldTableCache>
                        <c:ptCount val="1"/>
                        <c:pt idx="0">
                          <c:v>West Virginia      </c:v>
                        </c:pt>
                      </c15:dlblFieldTableCache>
                    </c15:dlblFTEntry>
                  </c15:dlblFieldTable>
                  <c15:showDataLabelsRange val="0"/>
                </c:ext>
                <c:ext xmlns:c16="http://schemas.microsoft.com/office/drawing/2014/chart" uri="{C3380CC4-5D6E-409C-BE32-E72D297353CC}">
                  <c16:uniqueId val="{00000031-5ACC-4867-9CD3-153EBF51CC13}"/>
                </c:ext>
              </c:extLst>
            </c:dLbl>
            <c:spPr>
              <a:noFill/>
              <a:ln>
                <a:noFill/>
              </a:ln>
              <a:effectLst/>
            </c:spPr>
            <c:txPr>
              <a:bodyPr/>
              <a:lstStyle/>
              <a:p>
                <a:pPr>
                  <a:defRPr sz="1000">
                    <a:latin typeface="+mj-lt"/>
                    <a:ea typeface="Segoe UI"/>
                    <a:cs typeface="Segoe UI"/>
                  </a:defRPr>
                </a:pPr>
                <a:endParaRPr lang="en-US"/>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xVal>
            <c:numRef>
              <c:f>'[HAI 2020Q.xlsx]HAI'!$BF$14:$BF$64</c:f>
              <c:numCache>
                <c:formatCode>#,##0.00_);[Red]\(#,##0.00\)</c:formatCode>
                <c:ptCount val="51"/>
                <c:pt idx="0">
                  <c:v>143.10802185205944</c:v>
                </c:pt>
                <c:pt idx="1">
                  <c:v>96.148192099996407</c:v>
                </c:pt>
                <c:pt idx="2">
                  <c:v>98.399300627392009</c:v>
                </c:pt>
                <c:pt idx="3">
                  <c:v>157.05658451192045</c:v>
                </c:pt>
                <c:pt idx="4">
                  <c:v>50.561790867910773</c:v>
                </c:pt>
                <c:pt idx="5">
                  <c:v>73.427096028024579</c:v>
                </c:pt>
                <c:pt idx="6">
                  <c:v>113.17798006632557</c:v>
                </c:pt>
                <c:pt idx="7">
                  <c:v>100.93912688439883</c:v>
                </c:pt>
                <c:pt idx="8">
                  <c:v>54.441490366977078</c:v>
                </c:pt>
                <c:pt idx="9">
                  <c:v>90.690407439367519</c:v>
                </c:pt>
                <c:pt idx="10">
                  <c:v>113.4006163482765</c:v>
                </c:pt>
                <c:pt idx="11">
                  <c:v>49.252264475614474</c:v>
                </c:pt>
                <c:pt idx="12">
                  <c:v>87.888787959583325</c:v>
                </c:pt>
                <c:pt idx="13">
                  <c:v>136.54870139521913</c:v>
                </c:pt>
                <c:pt idx="14">
                  <c:v>160.80977024520294</c:v>
                </c:pt>
                <c:pt idx="15">
                  <c:v>186.09749194874814</c:v>
                </c:pt>
                <c:pt idx="16">
                  <c:v>171.06392024463145</c:v>
                </c:pt>
                <c:pt idx="17">
                  <c:v>154.48388664327965</c:v>
                </c:pt>
                <c:pt idx="18">
                  <c:v>118.28164834404198</c:v>
                </c:pt>
                <c:pt idx="19">
                  <c:v>100.22137849169248</c:v>
                </c:pt>
                <c:pt idx="20">
                  <c:v>111.33941627893311</c:v>
                </c:pt>
                <c:pt idx="21">
                  <c:v>81.610609279103329</c:v>
                </c:pt>
                <c:pt idx="22">
                  <c:v>143.51365420191624</c:v>
                </c:pt>
                <c:pt idx="23">
                  <c:v>114.22052476163036</c:v>
                </c:pt>
                <c:pt idx="24">
                  <c:v>139.61727310233033</c:v>
                </c:pt>
                <c:pt idx="25">
                  <c:v>155.66268686690563</c:v>
                </c:pt>
                <c:pt idx="26">
                  <c:v>83.025546675187684</c:v>
                </c:pt>
                <c:pt idx="27">
                  <c:v>157.03816903384816</c:v>
                </c:pt>
                <c:pt idx="28">
                  <c:v>81.655383689705587</c:v>
                </c:pt>
                <c:pt idx="29">
                  <c:v>114.28196114971085</c:v>
                </c:pt>
                <c:pt idx="30">
                  <c:v>88.537567868980943</c:v>
                </c:pt>
                <c:pt idx="31">
                  <c:v>99.293889141451373</c:v>
                </c:pt>
                <c:pt idx="32">
                  <c:v>85.257448228958495</c:v>
                </c:pt>
                <c:pt idx="33">
                  <c:v>108.02861348331869</c:v>
                </c:pt>
                <c:pt idx="34">
                  <c:v>116.49394157570754</c:v>
                </c:pt>
                <c:pt idx="35">
                  <c:v>170.5029343997802</c:v>
                </c:pt>
                <c:pt idx="36">
                  <c:v>173.12177159373567</c:v>
                </c:pt>
                <c:pt idx="37">
                  <c:v>77.574821318703556</c:v>
                </c:pt>
                <c:pt idx="38">
                  <c:v>136.60034183642242</c:v>
                </c:pt>
                <c:pt idx="39">
                  <c:v>83.960194517803473</c:v>
                </c:pt>
                <c:pt idx="40">
                  <c:v>124.20903670199395</c:v>
                </c:pt>
                <c:pt idx="41">
                  <c:v>114.04703475428333</c:v>
                </c:pt>
                <c:pt idx="42">
                  <c:v>124.93021101879435</c:v>
                </c:pt>
                <c:pt idx="43">
                  <c:v>118.17165296529215</c:v>
                </c:pt>
                <c:pt idx="44">
                  <c:v>92.094393754307262</c:v>
                </c:pt>
                <c:pt idx="45">
                  <c:v>111.671290214574</c:v>
                </c:pt>
                <c:pt idx="46">
                  <c:v>111.90149078957454</c:v>
                </c:pt>
                <c:pt idx="47">
                  <c:v>79.472092403791791</c:v>
                </c:pt>
                <c:pt idx="48">
                  <c:v>193.15133446093526</c:v>
                </c:pt>
                <c:pt idx="49">
                  <c:v>134.70131265649133</c:v>
                </c:pt>
                <c:pt idx="50">
                  <c:v>104.65230756422181</c:v>
                </c:pt>
              </c:numCache>
            </c:numRef>
          </c:xVal>
          <c:yVal>
            <c:numRef>
              <c:f>'[HAI 2020Q.xlsx]HAI'!$BE$14:$BE$64</c:f>
              <c:numCache>
                <c:formatCode>#,##0.00_);[Red]\(#,##0.00\)</c:formatCode>
                <c:ptCount val="51"/>
                <c:pt idx="0">
                  <c:v>156.29480639130392</c:v>
                </c:pt>
                <c:pt idx="1">
                  <c:v>121.62423434093546</c:v>
                </c:pt>
                <c:pt idx="2">
                  <c:v>97.853099292577099</c:v>
                </c:pt>
                <c:pt idx="3">
                  <c:v>167.19825895880749</c:v>
                </c:pt>
                <c:pt idx="4">
                  <c:v>62.191049564498172</c:v>
                </c:pt>
                <c:pt idx="5">
                  <c:v>82.56302729069904</c:v>
                </c:pt>
                <c:pt idx="6">
                  <c:v>127.92938514967021</c:v>
                </c:pt>
                <c:pt idx="7">
                  <c:v>118.55111537012198</c:v>
                </c:pt>
                <c:pt idx="8">
                  <c:v>65.230978627021713</c:v>
                </c:pt>
                <c:pt idx="9">
                  <c:v>106.21781577991814</c:v>
                </c:pt>
                <c:pt idx="10">
                  <c:v>133.3429242342082</c:v>
                </c:pt>
                <c:pt idx="11">
                  <c:v>58.275630494181996</c:v>
                </c:pt>
                <c:pt idx="12">
                  <c:v>86.70357481312243</c:v>
                </c:pt>
                <c:pt idx="13">
                  <c:v>151.08687207339753</c:v>
                </c:pt>
                <c:pt idx="14">
                  <c:v>160.35352959075021</c:v>
                </c:pt>
                <c:pt idx="15">
                  <c:v>187.79066806270635</c:v>
                </c:pt>
                <c:pt idx="16">
                  <c:v>175.81619259624327</c:v>
                </c:pt>
                <c:pt idx="17">
                  <c:v>157.47016652119521</c:v>
                </c:pt>
                <c:pt idx="18">
                  <c:v>135.43131969398169</c:v>
                </c:pt>
                <c:pt idx="19">
                  <c:v>104.28340963536083</c:v>
                </c:pt>
                <c:pt idx="20">
                  <c:v>121.98717536613034</c:v>
                </c:pt>
                <c:pt idx="21">
                  <c:v>87.86169684725256</c:v>
                </c:pt>
                <c:pt idx="22">
                  <c:v>149.62928841539511</c:v>
                </c:pt>
                <c:pt idx="23">
                  <c:v>125.34473583959458</c:v>
                </c:pt>
                <c:pt idx="24">
                  <c:v>165.35034609290474</c:v>
                </c:pt>
                <c:pt idx="25">
                  <c:v>152.05963477527325</c:v>
                </c:pt>
                <c:pt idx="26">
                  <c:v>87.34847490470213</c:v>
                </c:pt>
                <c:pt idx="27">
                  <c:v>156.99081197187058</c:v>
                </c:pt>
                <c:pt idx="28">
                  <c:v>91.508170323388342</c:v>
                </c:pt>
                <c:pt idx="29">
                  <c:v>111.92970337131094</c:v>
                </c:pt>
                <c:pt idx="30">
                  <c:v>110.72521720515603</c:v>
                </c:pt>
                <c:pt idx="31">
                  <c:v>109.94509446609429</c:v>
                </c:pt>
                <c:pt idx="32">
                  <c:v>98.273134479633001</c:v>
                </c:pt>
                <c:pt idx="33">
                  <c:v>121.28326345138312</c:v>
                </c:pt>
                <c:pt idx="34">
                  <c:v>127.06303842979629</c:v>
                </c:pt>
                <c:pt idx="35">
                  <c:v>167.77303512377884</c:v>
                </c:pt>
                <c:pt idx="36">
                  <c:v>181.93077957526458</c:v>
                </c:pt>
                <c:pt idx="37">
                  <c:v>80.863904351428047</c:v>
                </c:pt>
                <c:pt idx="38">
                  <c:v>143.26101078547683</c:v>
                </c:pt>
                <c:pt idx="39">
                  <c:v>102.19243209402644</c:v>
                </c:pt>
                <c:pt idx="40">
                  <c:v>129.81294228078673</c:v>
                </c:pt>
                <c:pt idx="41">
                  <c:v>125.98980415238235</c:v>
                </c:pt>
                <c:pt idx="42">
                  <c:v>127.41426416119303</c:v>
                </c:pt>
                <c:pt idx="43">
                  <c:v>135.36389505498454</c:v>
                </c:pt>
                <c:pt idx="44">
                  <c:v>92.905084980334479</c:v>
                </c:pt>
                <c:pt idx="45">
                  <c:v>109.59515973924334</c:v>
                </c:pt>
                <c:pt idx="46">
                  <c:v>118.2121147927374</c:v>
                </c:pt>
                <c:pt idx="47">
                  <c:v>80.297815507664822</c:v>
                </c:pt>
                <c:pt idx="48">
                  <c:v>207.3648358107429</c:v>
                </c:pt>
                <c:pt idx="49">
                  <c:v>141.84610040717592</c:v>
                </c:pt>
                <c:pt idx="50">
                  <c:v>114.21474625889741</c:v>
                </c:pt>
              </c:numCache>
            </c:numRef>
          </c:yVal>
          <c:smooth val="0"/>
          <c:extLst>
            <c:ext xmlns:c16="http://schemas.microsoft.com/office/drawing/2014/chart" uri="{C3380CC4-5D6E-409C-BE32-E72D297353CC}">
              <c16:uniqueId val="{00000034-5ACC-4867-9CD3-153EBF51CC13}"/>
            </c:ext>
          </c:extLst>
        </c:ser>
        <c:dLbls>
          <c:showLegendKey val="0"/>
          <c:showVal val="0"/>
          <c:showCatName val="0"/>
          <c:showSerName val="0"/>
          <c:showPercent val="0"/>
          <c:showBubbleSize val="0"/>
        </c:dLbls>
        <c:axId val="300464000"/>
        <c:axId val="300527616"/>
      </c:scatterChart>
      <c:valAx>
        <c:axId val="300464000"/>
        <c:scaling>
          <c:orientation val="minMax"/>
          <c:max val="250"/>
          <c:min val="0"/>
        </c:scaling>
        <c:delete val="0"/>
        <c:axPos val="b"/>
        <c:title>
          <c:tx>
            <c:rich>
              <a:bodyPr/>
              <a:lstStyle/>
              <a:p>
                <a:pPr>
                  <a:defRPr sz="1200">
                    <a:solidFill>
                      <a:schemeClr val="accent1"/>
                    </a:solidFill>
                    <a:latin typeface="+mj-lt"/>
                    <a:ea typeface="Segoe UI" pitchFamily="34" charset="0"/>
                    <a:cs typeface="Segoe UI" pitchFamily="34" charset="0"/>
                  </a:defRPr>
                </a:pPr>
                <a:r>
                  <a:rPr lang="en-US" sz="1200">
                    <a:solidFill>
                      <a:sysClr val="windowText" lastClr="000000"/>
                    </a:solidFill>
                    <a:latin typeface="+mj-lt"/>
                    <a:ea typeface="Segoe UI" pitchFamily="34" charset="0"/>
                    <a:cs typeface="Segoe UI" pitchFamily="34" charset="0"/>
                  </a:rPr>
                  <a:t>2018</a:t>
                </a:r>
              </a:p>
            </c:rich>
          </c:tx>
          <c:overlay val="0"/>
        </c:title>
        <c:numFmt formatCode="General" sourceLinked="1"/>
        <c:majorTickMark val="out"/>
        <c:minorTickMark val="none"/>
        <c:tickLblPos val="nextTo"/>
        <c:txPr>
          <a:bodyPr/>
          <a:lstStyle/>
          <a:p>
            <a:pPr>
              <a:defRPr sz="900">
                <a:latin typeface="+mj-lt"/>
                <a:ea typeface="Segoe UI" pitchFamily="34" charset="0"/>
                <a:cs typeface="Segoe UI" pitchFamily="34" charset="0"/>
              </a:defRPr>
            </a:pPr>
            <a:endParaRPr lang="en-US"/>
          </a:p>
        </c:txPr>
        <c:crossAx val="300527616"/>
        <c:crosses val="autoZero"/>
        <c:crossBetween val="midCat"/>
        <c:majorUnit val="50"/>
      </c:valAx>
      <c:valAx>
        <c:axId val="300527616"/>
        <c:scaling>
          <c:orientation val="minMax"/>
          <c:max val="250"/>
          <c:min val="0"/>
        </c:scaling>
        <c:delete val="0"/>
        <c:axPos val="l"/>
        <c:title>
          <c:tx>
            <c:rich>
              <a:bodyPr rot="-5400000" vert="horz"/>
              <a:lstStyle/>
              <a:p>
                <a:pPr>
                  <a:defRPr sz="1200">
                    <a:solidFill>
                      <a:sysClr val="windowText" lastClr="000000"/>
                    </a:solidFill>
                    <a:latin typeface="+mj-lt"/>
                    <a:ea typeface="Segoe UI" pitchFamily="34" charset="0"/>
                    <a:cs typeface="Segoe UI" pitchFamily="34" charset="0"/>
                  </a:defRPr>
                </a:pPr>
                <a:r>
                  <a:rPr lang="en-US" sz="1200">
                    <a:solidFill>
                      <a:sysClr val="windowText" lastClr="000000"/>
                    </a:solidFill>
                    <a:latin typeface="+mj-lt"/>
                    <a:ea typeface="Segoe UI" pitchFamily="34" charset="0"/>
                    <a:cs typeface="Segoe UI" pitchFamily="34" charset="0"/>
                  </a:rPr>
                  <a:t>2020</a:t>
                </a:r>
              </a:p>
            </c:rich>
          </c:tx>
          <c:layout>
            <c:manualLayout>
              <c:xMode val="edge"/>
              <c:yMode val="edge"/>
              <c:x val="1.5936990884587759E-2"/>
              <c:y val="0.45920160021481782"/>
            </c:manualLayout>
          </c:layout>
          <c:overlay val="0"/>
        </c:title>
        <c:numFmt formatCode="General" sourceLinked="1"/>
        <c:majorTickMark val="out"/>
        <c:minorTickMark val="none"/>
        <c:tickLblPos val="nextTo"/>
        <c:txPr>
          <a:bodyPr/>
          <a:lstStyle/>
          <a:p>
            <a:pPr>
              <a:defRPr sz="900">
                <a:latin typeface="+mj-lt"/>
                <a:ea typeface="Segoe UI" pitchFamily="34" charset="0"/>
                <a:cs typeface="Segoe UI" pitchFamily="34" charset="0"/>
              </a:defRPr>
            </a:pPr>
            <a:endParaRPr lang="en-US"/>
          </a:p>
        </c:txPr>
        <c:crossAx val="300464000"/>
        <c:crosses val="autoZero"/>
        <c:crossBetween val="midCat"/>
        <c:majorUnit val="50"/>
      </c:valAx>
      <c:spPr>
        <a:ln>
          <a:solidFill>
            <a:schemeClr val="tx1">
              <a:lumMod val="50000"/>
              <a:lumOff val="50000"/>
            </a:schemeClr>
          </a:solidFill>
        </a:ln>
      </c:spPr>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Consumers with new</a:t>
            </a:r>
            <a:r>
              <a:rPr lang="en-US" baseline="0"/>
              <a:t> foreclosures &amp; bankruptcies</a:t>
            </a:r>
          </a:p>
          <a:p>
            <a:pPr>
              <a:defRPr/>
            </a:pPr>
            <a:r>
              <a:rPr lang="en-US" sz="1200" baseline="0"/>
              <a:t>(thousands)</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'Page 17 Data'!$B$4</c:f>
              <c:strCache>
                <c:ptCount val="1"/>
                <c:pt idx="0">
                  <c:v>foreclosure</c:v>
                </c:pt>
              </c:strCache>
            </c:strRef>
          </c:tx>
          <c:spPr>
            <a:ln w="28575" cap="rnd">
              <a:solidFill>
                <a:schemeClr val="accent1"/>
              </a:solidFill>
              <a:round/>
            </a:ln>
            <a:effectLst/>
          </c:spPr>
          <c:marker>
            <c:symbol val="none"/>
          </c:marker>
          <c:cat>
            <c:strRef>
              <c:f>'Page 17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17 Data'!$B$5:$B$76</c:f>
              <c:numCache>
                <c:formatCode>0.00</c:formatCode>
                <c:ptCount val="72"/>
                <c:pt idx="0">
                  <c:v>203.32</c:v>
                </c:pt>
                <c:pt idx="1">
                  <c:v>169.9</c:v>
                </c:pt>
                <c:pt idx="2">
                  <c:v>178.16</c:v>
                </c:pt>
                <c:pt idx="3">
                  <c:v>193.24</c:v>
                </c:pt>
                <c:pt idx="4">
                  <c:v>186.06</c:v>
                </c:pt>
                <c:pt idx="5">
                  <c:v>171.44</c:v>
                </c:pt>
                <c:pt idx="6">
                  <c:v>168.8</c:v>
                </c:pt>
                <c:pt idx="7">
                  <c:v>184.14</c:v>
                </c:pt>
                <c:pt idx="8">
                  <c:v>171.52</c:v>
                </c:pt>
                <c:pt idx="9">
                  <c:v>148.78</c:v>
                </c:pt>
                <c:pt idx="10">
                  <c:v>157.9</c:v>
                </c:pt>
                <c:pt idx="11">
                  <c:v>166.72</c:v>
                </c:pt>
                <c:pt idx="12">
                  <c:v>172.86</c:v>
                </c:pt>
                <c:pt idx="13">
                  <c:v>179.42</c:v>
                </c:pt>
                <c:pt idx="14">
                  <c:v>189.26</c:v>
                </c:pt>
                <c:pt idx="15">
                  <c:v>220.2</c:v>
                </c:pt>
                <c:pt idx="16">
                  <c:v>267.66000000000003</c:v>
                </c:pt>
                <c:pt idx="17">
                  <c:v>243.9</c:v>
                </c:pt>
                <c:pt idx="18">
                  <c:v>325.44</c:v>
                </c:pt>
                <c:pt idx="19">
                  <c:v>348.52</c:v>
                </c:pt>
                <c:pt idx="20">
                  <c:v>429.8</c:v>
                </c:pt>
                <c:pt idx="21">
                  <c:v>455.44</c:v>
                </c:pt>
                <c:pt idx="22">
                  <c:v>446.58</c:v>
                </c:pt>
                <c:pt idx="23">
                  <c:v>424.04</c:v>
                </c:pt>
                <c:pt idx="24">
                  <c:v>517.38</c:v>
                </c:pt>
                <c:pt idx="25">
                  <c:v>566.17999999999995</c:v>
                </c:pt>
                <c:pt idx="26">
                  <c:v>488.58</c:v>
                </c:pt>
                <c:pt idx="27">
                  <c:v>465.8</c:v>
                </c:pt>
                <c:pt idx="28">
                  <c:v>456.5</c:v>
                </c:pt>
                <c:pt idx="29">
                  <c:v>483.76</c:v>
                </c:pt>
                <c:pt idx="30">
                  <c:v>457.32</c:v>
                </c:pt>
                <c:pt idx="31">
                  <c:v>447.06</c:v>
                </c:pt>
                <c:pt idx="32">
                  <c:v>368.06</c:v>
                </c:pt>
                <c:pt idx="33">
                  <c:v>284.22000000000003</c:v>
                </c:pt>
                <c:pt idx="34">
                  <c:v>264.33999999999997</c:v>
                </c:pt>
                <c:pt idx="35">
                  <c:v>289.38</c:v>
                </c:pt>
                <c:pt idx="36">
                  <c:v>291.42</c:v>
                </c:pt>
                <c:pt idx="37">
                  <c:v>255.66</c:v>
                </c:pt>
                <c:pt idx="38">
                  <c:v>241.68</c:v>
                </c:pt>
                <c:pt idx="39">
                  <c:v>209.66</c:v>
                </c:pt>
                <c:pt idx="40">
                  <c:v>183.54</c:v>
                </c:pt>
                <c:pt idx="41">
                  <c:v>199.62</c:v>
                </c:pt>
                <c:pt idx="42">
                  <c:v>167.66</c:v>
                </c:pt>
                <c:pt idx="43">
                  <c:v>157.32</c:v>
                </c:pt>
                <c:pt idx="44">
                  <c:v>145.13999999999999</c:v>
                </c:pt>
                <c:pt idx="45">
                  <c:v>115.64</c:v>
                </c:pt>
                <c:pt idx="46">
                  <c:v>113.08</c:v>
                </c:pt>
                <c:pt idx="47">
                  <c:v>121.76</c:v>
                </c:pt>
                <c:pt idx="48">
                  <c:v>112.34</c:v>
                </c:pt>
                <c:pt idx="49">
                  <c:v>95.14</c:v>
                </c:pt>
                <c:pt idx="50">
                  <c:v>92.6</c:v>
                </c:pt>
                <c:pt idx="51">
                  <c:v>104.1</c:v>
                </c:pt>
                <c:pt idx="52">
                  <c:v>96.82</c:v>
                </c:pt>
                <c:pt idx="53">
                  <c:v>82.84</c:v>
                </c:pt>
                <c:pt idx="54">
                  <c:v>80.62</c:v>
                </c:pt>
                <c:pt idx="55">
                  <c:v>78.92</c:v>
                </c:pt>
                <c:pt idx="56">
                  <c:v>90.66</c:v>
                </c:pt>
                <c:pt idx="57">
                  <c:v>84.82</c:v>
                </c:pt>
                <c:pt idx="58">
                  <c:v>69.58</c:v>
                </c:pt>
                <c:pt idx="59">
                  <c:v>69.16</c:v>
                </c:pt>
                <c:pt idx="60">
                  <c:v>76.48</c:v>
                </c:pt>
                <c:pt idx="61">
                  <c:v>75.540000000000006</c:v>
                </c:pt>
                <c:pt idx="62">
                  <c:v>64.36</c:v>
                </c:pt>
                <c:pt idx="63">
                  <c:v>67.98</c:v>
                </c:pt>
                <c:pt idx="64">
                  <c:v>71.16</c:v>
                </c:pt>
                <c:pt idx="65">
                  <c:v>70.400000000000006</c:v>
                </c:pt>
                <c:pt idx="66">
                  <c:v>64.58</c:v>
                </c:pt>
                <c:pt idx="67">
                  <c:v>71.42</c:v>
                </c:pt>
                <c:pt idx="68">
                  <c:v>74.86</c:v>
                </c:pt>
                <c:pt idx="69">
                  <c:v>23.9</c:v>
                </c:pt>
                <c:pt idx="70">
                  <c:v>16.02</c:v>
                </c:pt>
                <c:pt idx="71">
                  <c:v>14.22</c:v>
                </c:pt>
              </c:numCache>
            </c:numRef>
          </c:val>
          <c:smooth val="0"/>
          <c:extLst>
            <c:ext xmlns:c16="http://schemas.microsoft.com/office/drawing/2014/chart" uri="{C3380CC4-5D6E-409C-BE32-E72D297353CC}">
              <c16:uniqueId val="{00000000-6633-4A0F-AA9E-CEB452E4B69A}"/>
            </c:ext>
          </c:extLst>
        </c:ser>
        <c:ser>
          <c:idx val="1"/>
          <c:order val="1"/>
          <c:tx>
            <c:strRef>
              <c:f>'Page 17 Data'!$C$4</c:f>
              <c:strCache>
                <c:ptCount val="1"/>
                <c:pt idx="0">
                  <c:v>bankruptcy</c:v>
                </c:pt>
              </c:strCache>
            </c:strRef>
          </c:tx>
          <c:spPr>
            <a:ln w="28575" cap="rnd">
              <a:solidFill>
                <a:schemeClr val="accent2"/>
              </a:solidFill>
              <a:round/>
            </a:ln>
            <a:effectLst/>
          </c:spPr>
          <c:marker>
            <c:symbol val="none"/>
          </c:marker>
          <c:cat>
            <c:strRef>
              <c:f>'Page 17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17 Data'!$C$5:$C$76</c:f>
              <c:numCache>
                <c:formatCode>0.00</c:formatCode>
                <c:ptCount val="72"/>
                <c:pt idx="0">
                  <c:v>612.26</c:v>
                </c:pt>
                <c:pt idx="1">
                  <c:v>628.66</c:v>
                </c:pt>
                <c:pt idx="2">
                  <c:v>542.44000000000005</c:v>
                </c:pt>
                <c:pt idx="3">
                  <c:v>516.02</c:v>
                </c:pt>
                <c:pt idx="4">
                  <c:v>534.9</c:v>
                </c:pt>
                <c:pt idx="5">
                  <c:v>579.32000000000005</c:v>
                </c:pt>
                <c:pt idx="6">
                  <c:v>530.52</c:v>
                </c:pt>
                <c:pt idx="7">
                  <c:v>572.91999999999996</c:v>
                </c:pt>
                <c:pt idx="8">
                  <c:v>462.08</c:v>
                </c:pt>
                <c:pt idx="9">
                  <c:v>662.5</c:v>
                </c:pt>
                <c:pt idx="10">
                  <c:v>667.92</c:v>
                </c:pt>
                <c:pt idx="11">
                  <c:v>948.62</c:v>
                </c:pt>
                <c:pt idx="12">
                  <c:v>213.86</c:v>
                </c:pt>
                <c:pt idx="13">
                  <c:v>250.96</c:v>
                </c:pt>
                <c:pt idx="14">
                  <c:v>271.27999999999997</c:v>
                </c:pt>
                <c:pt idx="15">
                  <c:v>276.16000000000003</c:v>
                </c:pt>
                <c:pt idx="16">
                  <c:v>258.83999999999997</c:v>
                </c:pt>
                <c:pt idx="17">
                  <c:v>290.56</c:v>
                </c:pt>
                <c:pt idx="18">
                  <c:v>318.42</c:v>
                </c:pt>
                <c:pt idx="19">
                  <c:v>352.32</c:v>
                </c:pt>
                <c:pt idx="20">
                  <c:v>326.86</c:v>
                </c:pt>
                <c:pt idx="21">
                  <c:v>385.46</c:v>
                </c:pt>
                <c:pt idx="22">
                  <c:v>404.08</c:v>
                </c:pt>
                <c:pt idx="23">
                  <c:v>431.76</c:v>
                </c:pt>
                <c:pt idx="24">
                  <c:v>413.9</c:v>
                </c:pt>
                <c:pt idx="25">
                  <c:v>524.08000000000004</c:v>
                </c:pt>
                <c:pt idx="26">
                  <c:v>517.55999999999995</c:v>
                </c:pt>
                <c:pt idx="27">
                  <c:v>486.86</c:v>
                </c:pt>
                <c:pt idx="28">
                  <c:v>463.18</c:v>
                </c:pt>
                <c:pt idx="29">
                  <c:v>621.41999999999996</c:v>
                </c:pt>
                <c:pt idx="30">
                  <c:v>521.52</c:v>
                </c:pt>
                <c:pt idx="31">
                  <c:v>500.12</c:v>
                </c:pt>
                <c:pt idx="32">
                  <c:v>433.6</c:v>
                </c:pt>
                <c:pt idx="33">
                  <c:v>473.36</c:v>
                </c:pt>
                <c:pt idx="34">
                  <c:v>423.34</c:v>
                </c:pt>
                <c:pt idx="35">
                  <c:v>425.4</c:v>
                </c:pt>
                <c:pt idx="36">
                  <c:v>371.42</c:v>
                </c:pt>
                <c:pt idx="37">
                  <c:v>398.98</c:v>
                </c:pt>
                <c:pt idx="38">
                  <c:v>354.3</c:v>
                </c:pt>
                <c:pt idx="39">
                  <c:v>335.92</c:v>
                </c:pt>
                <c:pt idx="40">
                  <c:v>309.2</c:v>
                </c:pt>
                <c:pt idx="41">
                  <c:v>380.02</c:v>
                </c:pt>
                <c:pt idx="42">
                  <c:v>355.46</c:v>
                </c:pt>
                <c:pt idx="43">
                  <c:v>332.36</c:v>
                </c:pt>
                <c:pt idx="44">
                  <c:v>266.04000000000002</c:v>
                </c:pt>
                <c:pt idx="45">
                  <c:v>308.12</c:v>
                </c:pt>
                <c:pt idx="46">
                  <c:v>262.76</c:v>
                </c:pt>
                <c:pt idx="47">
                  <c:v>267.76</c:v>
                </c:pt>
                <c:pt idx="48">
                  <c:v>255.22</c:v>
                </c:pt>
                <c:pt idx="49">
                  <c:v>265.3</c:v>
                </c:pt>
                <c:pt idx="50">
                  <c:v>225.86</c:v>
                </c:pt>
                <c:pt idx="51">
                  <c:v>213.28</c:v>
                </c:pt>
                <c:pt idx="52">
                  <c:v>206.9</c:v>
                </c:pt>
                <c:pt idx="53">
                  <c:v>224.42</c:v>
                </c:pt>
                <c:pt idx="54">
                  <c:v>213.3</c:v>
                </c:pt>
                <c:pt idx="55">
                  <c:v>204.16</c:v>
                </c:pt>
                <c:pt idx="56">
                  <c:v>203.44</c:v>
                </c:pt>
                <c:pt idx="57">
                  <c:v>224.02</c:v>
                </c:pt>
                <c:pt idx="58">
                  <c:v>208.44</c:v>
                </c:pt>
                <c:pt idx="59">
                  <c:v>200.4</c:v>
                </c:pt>
                <c:pt idx="60">
                  <c:v>191.54</c:v>
                </c:pt>
                <c:pt idx="61">
                  <c:v>224.9</c:v>
                </c:pt>
                <c:pt idx="62">
                  <c:v>214.54</c:v>
                </c:pt>
                <c:pt idx="63">
                  <c:v>195.2</c:v>
                </c:pt>
                <c:pt idx="64">
                  <c:v>192.08</c:v>
                </c:pt>
                <c:pt idx="65">
                  <c:v>234.28</c:v>
                </c:pt>
                <c:pt idx="66">
                  <c:v>186.12</c:v>
                </c:pt>
                <c:pt idx="67">
                  <c:v>201.82</c:v>
                </c:pt>
                <c:pt idx="68">
                  <c:v>188.98</c:v>
                </c:pt>
                <c:pt idx="69">
                  <c:v>135.6</c:v>
                </c:pt>
                <c:pt idx="70">
                  <c:v>131.84</c:v>
                </c:pt>
                <c:pt idx="71">
                  <c:v>120.64</c:v>
                </c:pt>
              </c:numCache>
            </c:numRef>
          </c:val>
          <c:smooth val="0"/>
          <c:extLst>
            <c:ext xmlns:c16="http://schemas.microsoft.com/office/drawing/2014/chart" uri="{C3380CC4-5D6E-409C-BE32-E72D297353CC}">
              <c16:uniqueId val="{00000001-6633-4A0F-AA9E-CEB452E4B69A}"/>
            </c:ext>
          </c:extLst>
        </c:ser>
        <c:dLbls>
          <c:showLegendKey val="0"/>
          <c:showVal val="0"/>
          <c:showCatName val="0"/>
          <c:showSerName val="0"/>
          <c:showPercent val="0"/>
          <c:showBubbleSize val="0"/>
        </c:dLbls>
        <c:smooth val="0"/>
        <c:axId val="1273443951"/>
        <c:axId val="205937952"/>
      </c:lineChart>
      <c:catAx>
        <c:axId val="12734439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937952"/>
        <c:crosses val="autoZero"/>
        <c:auto val="1"/>
        <c:lblAlgn val="ctr"/>
        <c:lblOffset val="100"/>
        <c:noMultiLvlLbl val="0"/>
      </c:catAx>
      <c:valAx>
        <c:axId val="205937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34439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Transition rate for 30-60 day late mortgages</a:t>
            </a:r>
          </a:p>
          <a:p>
            <a:pPr>
              <a:defRPr/>
            </a:pPr>
            <a:r>
              <a:rPr lang="en-US" sz="1200"/>
              <a:t>(percent of total)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80927384076991E-2"/>
          <c:y val="0.20712962962962964"/>
          <c:w val="0.90286351706036749"/>
          <c:h val="0.63140912420226769"/>
        </c:manualLayout>
      </c:layout>
      <c:lineChart>
        <c:grouping val="standard"/>
        <c:varyColors val="0"/>
        <c:ser>
          <c:idx val="0"/>
          <c:order val="0"/>
          <c:tx>
            <c:strRef>
              <c:f>'Page 16 Data'!$B$4</c:f>
              <c:strCache>
                <c:ptCount val="1"/>
                <c:pt idx="0">
                  <c:v>To current</c:v>
                </c:pt>
              </c:strCache>
            </c:strRef>
          </c:tx>
          <c:spPr>
            <a:ln w="28575" cap="rnd">
              <a:solidFill>
                <a:schemeClr val="accent1"/>
              </a:solidFill>
              <a:round/>
            </a:ln>
            <a:effectLst/>
          </c:spPr>
          <c:marker>
            <c:symbol val="none"/>
          </c:marker>
          <c:cat>
            <c:strRef>
              <c:f>'Page 16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16 Data'!$B$5:$B$76</c:f>
              <c:numCache>
                <c:formatCode>0.0</c:formatCode>
                <c:ptCount val="72"/>
                <c:pt idx="0">
                  <c:v>41.28</c:v>
                </c:pt>
                <c:pt idx="1">
                  <c:v>50</c:v>
                </c:pt>
                <c:pt idx="2">
                  <c:v>46.52</c:v>
                </c:pt>
                <c:pt idx="3">
                  <c:v>43.2</c:v>
                </c:pt>
                <c:pt idx="4">
                  <c:v>48.09</c:v>
                </c:pt>
                <c:pt idx="5">
                  <c:v>47.88</c:v>
                </c:pt>
                <c:pt idx="6">
                  <c:v>40.369999999999997</c:v>
                </c:pt>
                <c:pt idx="7">
                  <c:v>41.41</c:v>
                </c:pt>
                <c:pt idx="8">
                  <c:v>43.14</c:v>
                </c:pt>
                <c:pt idx="9">
                  <c:v>50.12</c:v>
                </c:pt>
                <c:pt idx="10">
                  <c:v>39.64</c:v>
                </c:pt>
                <c:pt idx="11">
                  <c:v>43.3</c:v>
                </c:pt>
                <c:pt idx="12">
                  <c:v>47.24</c:v>
                </c:pt>
                <c:pt idx="13">
                  <c:v>45.9</c:v>
                </c:pt>
                <c:pt idx="14">
                  <c:v>37.020000000000003</c:v>
                </c:pt>
                <c:pt idx="15">
                  <c:v>36.869999999999997</c:v>
                </c:pt>
                <c:pt idx="16">
                  <c:v>39.880000000000003</c:v>
                </c:pt>
                <c:pt idx="17">
                  <c:v>36.729999999999997</c:v>
                </c:pt>
                <c:pt idx="18">
                  <c:v>31.12</c:v>
                </c:pt>
                <c:pt idx="19">
                  <c:v>25.4</c:v>
                </c:pt>
                <c:pt idx="20">
                  <c:v>26.85</c:v>
                </c:pt>
                <c:pt idx="21">
                  <c:v>29.33</c:v>
                </c:pt>
                <c:pt idx="22">
                  <c:v>22.27</c:v>
                </c:pt>
                <c:pt idx="23">
                  <c:v>21.21</c:v>
                </c:pt>
                <c:pt idx="24">
                  <c:v>22.84</c:v>
                </c:pt>
                <c:pt idx="25">
                  <c:v>25.73</c:v>
                </c:pt>
                <c:pt idx="26">
                  <c:v>20.47</c:v>
                </c:pt>
                <c:pt idx="27">
                  <c:v>20.91</c:v>
                </c:pt>
                <c:pt idx="28">
                  <c:v>24.13</c:v>
                </c:pt>
                <c:pt idx="29">
                  <c:v>29</c:v>
                </c:pt>
                <c:pt idx="30">
                  <c:v>25.15</c:v>
                </c:pt>
                <c:pt idx="31">
                  <c:v>28.66</c:v>
                </c:pt>
                <c:pt idx="32">
                  <c:v>30.98</c:v>
                </c:pt>
                <c:pt idx="33">
                  <c:v>29.94</c:v>
                </c:pt>
                <c:pt idx="34">
                  <c:v>25.620170801138677</c:v>
                </c:pt>
                <c:pt idx="35">
                  <c:v>27.24</c:v>
                </c:pt>
                <c:pt idx="36">
                  <c:v>31.77</c:v>
                </c:pt>
                <c:pt idx="37">
                  <c:v>28.45</c:v>
                </c:pt>
                <c:pt idx="38">
                  <c:v>26.35</c:v>
                </c:pt>
                <c:pt idx="39">
                  <c:v>28.05</c:v>
                </c:pt>
                <c:pt idx="40">
                  <c:v>34.700000000000003</c:v>
                </c:pt>
                <c:pt idx="41">
                  <c:v>35.799999999999997</c:v>
                </c:pt>
                <c:pt idx="42" formatCode="General">
                  <c:v>25.7</c:v>
                </c:pt>
                <c:pt idx="43">
                  <c:v>26.9</c:v>
                </c:pt>
                <c:pt idx="44">
                  <c:v>35.1</c:v>
                </c:pt>
                <c:pt idx="45">
                  <c:v>35.200000000000003</c:v>
                </c:pt>
                <c:pt idx="46">
                  <c:v>30.4</c:v>
                </c:pt>
                <c:pt idx="47">
                  <c:v>39.200000000000003</c:v>
                </c:pt>
                <c:pt idx="48">
                  <c:v>37.700000000000003</c:v>
                </c:pt>
                <c:pt idx="49">
                  <c:v>33.6</c:v>
                </c:pt>
                <c:pt idx="50">
                  <c:v>30.516431924882632</c:v>
                </c:pt>
                <c:pt idx="51">
                  <c:v>32.94</c:v>
                </c:pt>
                <c:pt idx="52">
                  <c:v>38.090000000000003</c:v>
                </c:pt>
                <c:pt idx="53">
                  <c:v>36.93</c:v>
                </c:pt>
                <c:pt idx="54">
                  <c:v>32.700000000000003</c:v>
                </c:pt>
                <c:pt idx="55">
                  <c:v>36.6</c:v>
                </c:pt>
                <c:pt idx="56">
                  <c:v>36</c:v>
                </c:pt>
                <c:pt idx="57">
                  <c:v>36.299999999999997</c:v>
                </c:pt>
                <c:pt idx="58">
                  <c:v>30.9</c:v>
                </c:pt>
                <c:pt idx="59">
                  <c:v>35.9</c:v>
                </c:pt>
                <c:pt idx="60">
                  <c:v>40.517241379310342</c:v>
                </c:pt>
                <c:pt idx="61">
                  <c:v>42.897526501766784</c:v>
                </c:pt>
                <c:pt idx="62">
                  <c:v>34.836363636363636</c:v>
                </c:pt>
                <c:pt idx="63">
                  <c:v>35.082174462705431</c:v>
                </c:pt>
                <c:pt idx="64">
                  <c:v>38.703208556149733</c:v>
                </c:pt>
                <c:pt idx="65" formatCode="0.00">
                  <c:v>42.963970088375255</c:v>
                </c:pt>
                <c:pt idx="66" formatCode="0.00">
                  <c:v>31.444759206798867</c:v>
                </c:pt>
                <c:pt idx="67" formatCode="0.00">
                  <c:v>37.889273356401382</c:v>
                </c:pt>
                <c:pt idx="68" formatCode="0.00">
                  <c:v>37.413684871311993</c:v>
                </c:pt>
                <c:pt idx="69" formatCode="0.00">
                  <c:v>61.049723756906083</c:v>
                </c:pt>
                <c:pt idx="70" formatCode="0.00">
                  <c:v>47.026893614000969</c:v>
                </c:pt>
                <c:pt idx="71" formatCode="0.00">
                  <c:v>53.705781656472119</c:v>
                </c:pt>
              </c:numCache>
            </c:numRef>
          </c:val>
          <c:smooth val="0"/>
          <c:extLst>
            <c:ext xmlns:c16="http://schemas.microsoft.com/office/drawing/2014/chart" uri="{C3380CC4-5D6E-409C-BE32-E72D297353CC}">
              <c16:uniqueId val="{00000000-43C5-45E0-83F8-DD820B2A0636}"/>
            </c:ext>
          </c:extLst>
        </c:ser>
        <c:ser>
          <c:idx val="1"/>
          <c:order val="1"/>
          <c:tx>
            <c:strRef>
              <c:f>'Page 16 Data'!$C$4</c:f>
              <c:strCache>
                <c:ptCount val="1"/>
                <c:pt idx="0">
                  <c:v>To 90+ days late</c:v>
                </c:pt>
              </c:strCache>
            </c:strRef>
          </c:tx>
          <c:spPr>
            <a:ln w="28575" cap="rnd">
              <a:solidFill>
                <a:schemeClr val="accent2"/>
              </a:solidFill>
              <a:round/>
            </a:ln>
            <a:effectLst/>
          </c:spPr>
          <c:marker>
            <c:symbol val="none"/>
          </c:marker>
          <c:cat>
            <c:strRef>
              <c:f>'Page 16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16 Data'!$C$5:$C$76</c:f>
              <c:numCache>
                <c:formatCode>0.0</c:formatCode>
                <c:ptCount val="72"/>
                <c:pt idx="0">
                  <c:v>12.28</c:v>
                </c:pt>
                <c:pt idx="1">
                  <c:v>11.12</c:v>
                </c:pt>
                <c:pt idx="2">
                  <c:v>12</c:v>
                </c:pt>
                <c:pt idx="3">
                  <c:v>14.97</c:v>
                </c:pt>
                <c:pt idx="4">
                  <c:v>12.93</c:v>
                </c:pt>
                <c:pt idx="5">
                  <c:v>11.16</c:v>
                </c:pt>
                <c:pt idx="6">
                  <c:v>16.55</c:v>
                </c:pt>
                <c:pt idx="7">
                  <c:v>16.329999999999998</c:v>
                </c:pt>
                <c:pt idx="8">
                  <c:v>13.34</c:v>
                </c:pt>
                <c:pt idx="9">
                  <c:v>10.44</c:v>
                </c:pt>
                <c:pt idx="10">
                  <c:v>15.73</c:v>
                </c:pt>
                <c:pt idx="11">
                  <c:v>14.56</c:v>
                </c:pt>
                <c:pt idx="12">
                  <c:v>13.72</c:v>
                </c:pt>
                <c:pt idx="13">
                  <c:v>11.97</c:v>
                </c:pt>
                <c:pt idx="14">
                  <c:v>17.190000000000001</c:v>
                </c:pt>
                <c:pt idx="15">
                  <c:v>19.670000000000002</c:v>
                </c:pt>
                <c:pt idx="16">
                  <c:v>19.940000000000001</c:v>
                </c:pt>
                <c:pt idx="17">
                  <c:v>22.27</c:v>
                </c:pt>
                <c:pt idx="18">
                  <c:v>27.11</c:v>
                </c:pt>
                <c:pt idx="19">
                  <c:v>34.19</c:v>
                </c:pt>
                <c:pt idx="20">
                  <c:v>34.6</c:v>
                </c:pt>
                <c:pt idx="21">
                  <c:v>31.33</c:v>
                </c:pt>
                <c:pt idx="22">
                  <c:v>40.130000000000003</c:v>
                </c:pt>
                <c:pt idx="23">
                  <c:v>40.85</c:v>
                </c:pt>
                <c:pt idx="24">
                  <c:v>44.23</c:v>
                </c:pt>
                <c:pt idx="25">
                  <c:v>41.17</c:v>
                </c:pt>
                <c:pt idx="26">
                  <c:v>41.43</c:v>
                </c:pt>
                <c:pt idx="27">
                  <c:v>41.29</c:v>
                </c:pt>
                <c:pt idx="28">
                  <c:v>39.020000000000003</c:v>
                </c:pt>
                <c:pt idx="29">
                  <c:v>32.97</c:v>
                </c:pt>
                <c:pt idx="30">
                  <c:v>31.85</c:v>
                </c:pt>
                <c:pt idx="31">
                  <c:v>29.63</c:v>
                </c:pt>
                <c:pt idx="32">
                  <c:v>27.56</c:v>
                </c:pt>
                <c:pt idx="33">
                  <c:v>28.17</c:v>
                </c:pt>
                <c:pt idx="34">
                  <c:v>31.272875152501019</c:v>
                </c:pt>
                <c:pt idx="35">
                  <c:v>28.82</c:v>
                </c:pt>
                <c:pt idx="36">
                  <c:v>27.72</c:v>
                </c:pt>
                <c:pt idx="37">
                  <c:v>23.51</c:v>
                </c:pt>
                <c:pt idx="38">
                  <c:v>26.3</c:v>
                </c:pt>
                <c:pt idx="39">
                  <c:v>26.09</c:v>
                </c:pt>
                <c:pt idx="40">
                  <c:v>22.8</c:v>
                </c:pt>
                <c:pt idx="41">
                  <c:v>19.8</c:v>
                </c:pt>
                <c:pt idx="42" formatCode="General">
                  <c:v>22.7</c:v>
                </c:pt>
                <c:pt idx="43">
                  <c:v>20.9</c:v>
                </c:pt>
                <c:pt idx="44">
                  <c:v>18.3</c:v>
                </c:pt>
                <c:pt idx="45">
                  <c:v>17.7</c:v>
                </c:pt>
                <c:pt idx="46">
                  <c:v>18.2</c:v>
                </c:pt>
                <c:pt idx="47">
                  <c:v>18.399999999999999</c:v>
                </c:pt>
                <c:pt idx="48">
                  <c:v>20.8</c:v>
                </c:pt>
                <c:pt idx="49">
                  <c:v>17.3</c:v>
                </c:pt>
                <c:pt idx="50">
                  <c:v>18.846411804158283</c:v>
                </c:pt>
                <c:pt idx="51">
                  <c:v>17.72</c:v>
                </c:pt>
                <c:pt idx="52">
                  <c:v>17.52</c:v>
                </c:pt>
                <c:pt idx="53">
                  <c:v>16.12</c:v>
                </c:pt>
                <c:pt idx="54">
                  <c:v>15.1</c:v>
                </c:pt>
                <c:pt idx="55">
                  <c:v>18.100000000000001</c:v>
                </c:pt>
                <c:pt idx="56">
                  <c:v>18.109090909090899</c:v>
                </c:pt>
                <c:pt idx="57">
                  <c:v>12.8</c:v>
                </c:pt>
                <c:pt idx="58">
                  <c:v>16.2</c:v>
                </c:pt>
                <c:pt idx="59">
                  <c:v>15</c:v>
                </c:pt>
                <c:pt idx="60">
                  <c:v>14.655172413793101</c:v>
                </c:pt>
                <c:pt idx="61">
                  <c:v>13.356890459363957</c:v>
                </c:pt>
                <c:pt idx="62">
                  <c:v>14.109090909090909</c:v>
                </c:pt>
                <c:pt idx="63">
                  <c:v>14.791403286978507</c:v>
                </c:pt>
                <c:pt idx="64">
                  <c:v>11.697860962566844</c:v>
                </c:pt>
                <c:pt idx="65" formatCode="0.00">
                  <c:v>10.53704962610469</c:v>
                </c:pt>
                <c:pt idx="66" formatCode="0.00">
                  <c:v>14.943342776203966</c:v>
                </c:pt>
                <c:pt idx="67" formatCode="0.00">
                  <c:v>17.416378316032297</c:v>
                </c:pt>
                <c:pt idx="68" formatCode="0.00">
                  <c:v>15.128688010043941</c:v>
                </c:pt>
                <c:pt idx="69" formatCode="0.00">
                  <c:v>7.7348066298342539</c:v>
                </c:pt>
                <c:pt idx="70" formatCode="0.00">
                  <c:v>10.957275206276853</c:v>
                </c:pt>
                <c:pt idx="71" formatCode="0.00">
                  <c:v>8.3692824818485274</c:v>
                </c:pt>
              </c:numCache>
            </c:numRef>
          </c:val>
          <c:smooth val="0"/>
          <c:extLst>
            <c:ext xmlns:c16="http://schemas.microsoft.com/office/drawing/2014/chart" uri="{C3380CC4-5D6E-409C-BE32-E72D297353CC}">
              <c16:uniqueId val="{00000001-43C5-45E0-83F8-DD820B2A0636}"/>
            </c:ext>
          </c:extLst>
        </c:ser>
        <c:dLbls>
          <c:showLegendKey val="0"/>
          <c:showVal val="0"/>
          <c:showCatName val="0"/>
          <c:showSerName val="0"/>
          <c:showPercent val="0"/>
          <c:showBubbleSize val="0"/>
        </c:dLbls>
        <c:smooth val="0"/>
        <c:axId val="143312784"/>
        <c:axId val="575432528"/>
      </c:lineChart>
      <c:catAx>
        <c:axId val="143312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5432528"/>
        <c:crosses val="autoZero"/>
        <c:auto val="1"/>
        <c:lblAlgn val="ctr"/>
        <c:lblOffset val="100"/>
        <c:noMultiLvlLbl val="0"/>
      </c:catAx>
      <c:valAx>
        <c:axId val="575432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1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Housing permits </a:t>
            </a:r>
            <a:r>
              <a:rPr lang="en-US" sz="1200" dirty="0"/>
              <a:t>(index, 2020Q1=100)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'[series from Haver 2.xlsx]intl activity'!$BF$3</c:f>
              <c:strCache>
                <c:ptCount val="1"/>
                <c:pt idx="0">
                  <c:v>Australia</c:v>
                </c:pt>
              </c:strCache>
            </c:strRef>
          </c:tx>
          <c:spPr>
            <a:ln w="28575" cap="rnd">
              <a:solidFill>
                <a:schemeClr val="accent1"/>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activity'!$BF$101:$BF$109</c:f>
              <c:numCache>
                <c:formatCode>0</c:formatCode>
                <c:ptCount val="9"/>
                <c:pt idx="0">
                  <c:v>102.50998918298417</c:v>
                </c:pt>
                <c:pt idx="1">
                  <c:v>95.697476765491515</c:v>
                </c:pt>
                <c:pt idx="2">
                  <c:v>90.900461378838386</c:v>
                </c:pt>
                <c:pt idx="3">
                  <c:v>100.79913463873375</c:v>
                </c:pt>
                <c:pt idx="4">
                  <c:v>100</c:v>
                </c:pt>
                <c:pt idx="5">
                  <c:v>90.434667431952136</c:v>
                </c:pt>
                <c:pt idx="6">
                  <c:v>97.953597209651434</c:v>
                </c:pt>
                <c:pt idx="7">
                  <c:v>120.98059559813683</c:v>
                </c:pt>
                <c:pt idx="8">
                  <c:v>131.03159010132674</c:v>
                </c:pt>
              </c:numCache>
            </c:numRef>
          </c:val>
          <c:smooth val="0"/>
          <c:extLst>
            <c:ext xmlns:c16="http://schemas.microsoft.com/office/drawing/2014/chart" uri="{C3380CC4-5D6E-409C-BE32-E72D297353CC}">
              <c16:uniqueId val="{00000000-7A06-42C6-8072-DEA34097207E}"/>
            </c:ext>
          </c:extLst>
        </c:ser>
        <c:ser>
          <c:idx val="1"/>
          <c:order val="1"/>
          <c:tx>
            <c:strRef>
              <c:f>'[series from Haver 2.xlsx]intl activity'!$BG$3</c:f>
              <c:strCache>
                <c:ptCount val="1"/>
                <c:pt idx="0">
                  <c:v>Belgium</c:v>
                </c:pt>
              </c:strCache>
            </c:strRef>
          </c:tx>
          <c:spPr>
            <a:ln w="28575" cap="rnd">
              <a:solidFill>
                <a:schemeClr val="accent2"/>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activity'!$BG$101:$BG$109</c:f>
              <c:numCache>
                <c:formatCode>0</c:formatCode>
                <c:ptCount val="9"/>
                <c:pt idx="0">
                  <c:v>85.526220614828205</c:v>
                </c:pt>
                <c:pt idx="1">
                  <c:v>96.723327305605793</c:v>
                </c:pt>
                <c:pt idx="2">
                  <c:v>123.3490054249548</c:v>
                </c:pt>
                <c:pt idx="3">
                  <c:v>100.39783001808318</c:v>
                </c:pt>
                <c:pt idx="4">
                  <c:v>100</c:v>
                </c:pt>
                <c:pt idx="5">
                  <c:v>89.902350813743226</c:v>
                </c:pt>
                <c:pt idx="6">
                  <c:v>104.20253164556962</c:v>
                </c:pt>
                <c:pt idx="7">
                  <c:v>107.32007233273056</c:v>
                </c:pt>
                <c:pt idx="8">
                  <c:v>#N/A</c:v>
                </c:pt>
              </c:numCache>
            </c:numRef>
          </c:val>
          <c:smooth val="0"/>
          <c:extLst>
            <c:ext xmlns:c16="http://schemas.microsoft.com/office/drawing/2014/chart" uri="{C3380CC4-5D6E-409C-BE32-E72D297353CC}">
              <c16:uniqueId val="{00000001-7A06-42C6-8072-DEA34097207E}"/>
            </c:ext>
          </c:extLst>
        </c:ser>
        <c:ser>
          <c:idx val="2"/>
          <c:order val="2"/>
          <c:tx>
            <c:strRef>
              <c:f>'[series from Haver 2.xlsx]intl activity'!$BH$3</c:f>
              <c:strCache>
                <c:ptCount val="1"/>
                <c:pt idx="0">
                  <c:v>Canada</c:v>
                </c:pt>
              </c:strCache>
            </c:strRef>
          </c:tx>
          <c:spPr>
            <a:ln w="28575" cap="rnd">
              <a:solidFill>
                <a:schemeClr val="accent3"/>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activity'!$BH$101:$BH$109</c:f>
              <c:numCache>
                <c:formatCode>0</c:formatCode>
                <c:ptCount val="9"/>
                <c:pt idx="0">
                  <c:v>94.098360655737721</c:v>
                </c:pt>
                <c:pt idx="1">
                  <c:v>101.47540983606558</c:v>
                </c:pt>
                <c:pt idx="2">
                  <c:v>95.573770491803273</c:v>
                </c:pt>
                <c:pt idx="3">
                  <c:v>92.459016393442624</c:v>
                </c:pt>
                <c:pt idx="4">
                  <c:v>100</c:v>
                </c:pt>
                <c:pt idx="5">
                  <c:v>92.131147540983605</c:v>
                </c:pt>
                <c:pt idx="6">
                  <c:v>108.68852459016394</c:v>
                </c:pt>
                <c:pt idx="7">
                  <c:v>116.06557377049182</c:v>
                </c:pt>
                <c:pt idx="8">
                  <c:v>128.19672131147541</c:v>
                </c:pt>
              </c:numCache>
            </c:numRef>
          </c:val>
          <c:smooth val="0"/>
          <c:extLst>
            <c:ext xmlns:c16="http://schemas.microsoft.com/office/drawing/2014/chart" uri="{C3380CC4-5D6E-409C-BE32-E72D297353CC}">
              <c16:uniqueId val="{00000002-7A06-42C6-8072-DEA34097207E}"/>
            </c:ext>
          </c:extLst>
        </c:ser>
        <c:ser>
          <c:idx val="5"/>
          <c:order val="3"/>
          <c:tx>
            <c:strRef>
              <c:f>'[series from Haver 2.xlsx]intl activity'!$BK$3</c:f>
              <c:strCache>
                <c:ptCount val="1"/>
                <c:pt idx="0">
                  <c:v>Finland</c:v>
                </c:pt>
              </c:strCache>
            </c:strRef>
          </c:tx>
          <c:spPr>
            <a:ln w="28575" cap="rnd">
              <a:solidFill>
                <a:schemeClr val="accent6"/>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activity'!$BK$101:$BK$109</c:f>
              <c:numCache>
                <c:formatCode>0</c:formatCode>
                <c:ptCount val="9"/>
                <c:pt idx="0">
                  <c:v>111.87419768934531</c:v>
                </c:pt>
                <c:pt idx="1">
                  <c:v>105.43431750106974</c:v>
                </c:pt>
                <c:pt idx="2">
                  <c:v>97.261446298673519</c:v>
                </c:pt>
                <c:pt idx="3">
                  <c:v>100.36371416345743</c:v>
                </c:pt>
                <c:pt idx="4">
                  <c:v>100</c:v>
                </c:pt>
                <c:pt idx="5">
                  <c:v>94.394522892597351</c:v>
                </c:pt>
                <c:pt idx="6">
                  <c:v>111.21095421480531</c:v>
                </c:pt>
                <c:pt idx="7">
                  <c:v>121.54471544715447</c:v>
                </c:pt>
                <c:pt idx="8">
                  <c:v>#N/A</c:v>
                </c:pt>
              </c:numCache>
            </c:numRef>
          </c:val>
          <c:smooth val="0"/>
          <c:extLst>
            <c:ext xmlns:c16="http://schemas.microsoft.com/office/drawing/2014/chart" uri="{C3380CC4-5D6E-409C-BE32-E72D297353CC}">
              <c16:uniqueId val="{00000003-7A06-42C6-8072-DEA34097207E}"/>
            </c:ext>
          </c:extLst>
        </c:ser>
        <c:ser>
          <c:idx val="6"/>
          <c:order val="4"/>
          <c:tx>
            <c:strRef>
              <c:f>'[series from Haver 2.xlsx]intl activity'!$BL$3</c:f>
              <c:strCache>
                <c:ptCount val="1"/>
                <c:pt idx="0">
                  <c:v>France</c:v>
                </c:pt>
              </c:strCache>
            </c:strRef>
          </c:tx>
          <c:spPr>
            <a:ln w="28575" cap="rnd">
              <a:solidFill>
                <a:schemeClr val="accent1">
                  <a:lumMod val="60000"/>
                </a:schemeClr>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activity'!$BL$101:$BL$109</c:f>
              <c:numCache>
                <c:formatCode>0</c:formatCode>
                <c:ptCount val="9"/>
                <c:pt idx="0">
                  <c:v>94.233157756362019</c:v>
                </c:pt>
                <c:pt idx="1">
                  <c:v>110.56997543131193</c:v>
                </c:pt>
                <c:pt idx="2">
                  <c:v>98.647362265758858</c:v>
                </c:pt>
                <c:pt idx="3">
                  <c:v>103.82401203956374</c:v>
                </c:pt>
                <c:pt idx="4">
                  <c:v>100</c:v>
                </c:pt>
                <c:pt idx="5">
                  <c:v>65.49685865298315</c:v>
                </c:pt>
                <c:pt idx="6">
                  <c:v>87.800875769471361</c:v>
                </c:pt>
                <c:pt idx="7">
                  <c:v>93.847855452707549</c:v>
                </c:pt>
                <c:pt idx="8">
                  <c:v>98.025439017977746</c:v>
                </c:pt>
              </c:numCache>
            </c:numRef>
          </c:val>
          <c:smooth val="0"/>
          <c:extLst>
            <c:ext xmlns:c16="http://schemas.microsoft.com/office/drawing/2014/chart" uri="{C3380CC4-5D6E-409C-BE32-E72D297353CC}">
              <c16:uniqueId val="{00000004-7A06-42C6-8072-DEA34097207E}"/>
            </c:ext>
          </c:extLst>
        </c:ser>
        <c:ser>
          <c:idx val="8"/>
          <c:order val="5"/>
          <c:tx>
            <c:strRef>
              <c:f>'[series from Haver 2.xlsx]intl activity'!$BN$3</c:f>
              <c:strCache>
                <c:ptCount val="1"/>
                <c:pt idx="0">
                  <c:v>Italy</c:v>
                </c:pt>
              </c:strCache>
            </c:strRef>
          </c:tx>
          <c:spPr>
            <a:ln w="28575" cap="rnd">
              <a:solidFill>
                <a:schemeClr val="accent3">
                  <a:lumMod val="60000"/>
                </a:schemeClr>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activity'!$BN$101:$BN$109</c:f>
              <c:numCache>
                <c:formatCode>0</c:formatCode>
                <c:ptCount val="9"/>
                <c:pt idx="0">
                  <c:v>101.1941189641018</c:v>
                </c:pt>
                <c:pt idx="1">
                  <c:v>99.41040376147474</c:v>
                </c:pt>
                <c:pt idx="2">
                  <c:v>103.01515038435704</c:v>
                </c:pt>
                <c:pt idx="3">
                  <c:v>107.59011866557206</c:v>
                </c:pt>
                <c:pt idx="4">
                  <c:v>100</c:v>
                </c:pt>
                <c:pt idx="5">
                  <c:v>74.542876334054782</c:v>
                </c:pt>
                <c:pt idx="6">
                  <c:v>99.014851854616012</c:v>
                </c:pt>
                <c:pt idx="7">
                  <c:v>#N/A</c:v>
                </c:pt>
                <c:pt idx="8">
                  <c:v>#N/A</c:v>
                </c:pt>
              </c:numCache>
            </c:numRef>
          </c:val>
          <c:smooth val="0"/>
          <c:extLst>
            <c:ext xmlns:c16="http://schemas.microsoft.com/office/drawing/2014/chart" uri="{C3380CC4-5D6E-409C-BE32-E72D297353CC}">
              <c16:uniqueId val="{00000005-7A06-42C6-8072-DEA34097207E}"/>
            </c:ext>
          </c:extLst>
        </c:ser>
        <c:ser>
          <c:idx val="9"/>
          <c:order val="6"/>
          <c:tx>
            <c:strRef>
              <c:f>'[series from Haver 2.xlsx]intl activity'!$BO$3</c:f>
              <c:strCache>
                <c:ptCount val="1"/>
                <c:pt idx="0">
                  <c:v>Japan</c:v>
                </c:pt>
              </c:strCache>
            </c:strRef>
          </c:tx>
          <c:spPr>
            <a:ln w="28575" cap="rnd">
              <a:solidFill>
                <a:schemeClr val="accent4">
                  <a:lumMod val="60000"/>
                </a:schemeClr>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activity'!$BO$101:$BO$109</c:f>
              <c:numCache>
                <c:formatCode>0</c:formatCode>
                <c:ptCount val="9"/>
                <c:pt idx="0">
                  <c:v>164.59919508526352</c:v>
                </c:pt>
                <c:pt idx="1">
                  <c:v>115.17755381284341</c:v>
                </c:pt>
                <c:pt idx="2">
                  <c:v>132.29635440957989</c:v>
                </c:pt>
                <c:pt idx="3">
                  <c:v>102.22108283579553</c:v>
                </c:pt>
                <c:pt idx="4">
                  <c:v>100</c:v>
                </c:pt>
                <c:pt idx="5">
                  <c:v>59.065483489364063</c:v>
                </c:pt>
                <c:pt idx="6">
                  <c:v>99.249446350857582</c:v>
                </c:pt>
                <c:pt idx="7">
                  <c:v>119.88905396264528</c:v>
                </c:pt>
                <c:pt idx="8">
                  <c:v>132.73587615555917</c:v>
                </c:pt>
              </c:numCache>
            </c:numRef>
          </c:val>
          <c:smooth val="0"/>
          <c:extLst>
            <c:ext xmlns:c16="http://schemas.microsoft.com/office/drawing/2014/chart" uri="{C3380CC4-5D6E-409C-BE32-E72D297353CC}">
              <c16:uniqueId val="{00000006-7A06-42C6-8072-DEA34097207E}"/>
            </c:ext>
          </c:extLst>
        </c:ser>
        <c:ser>
          <c:idx val="12"/>
          <c:order val="7"/>
          <c:tx>
            <c:strRef>
              <c:f>'[series from Haver 2.xlsx]intl activity'!$BR$3</c:f>
              <c:strCache>
                <c:ptCount val="1"/>
                <c:pt idx="0">
                  <c:v>Portugal</c:v>
                </c:pt>
              </c:strCache>
            </c:strRef>
          </c:tx>
          <c:spPr>
            <a:ln w="28575" cap="rnd">
              <a:solidFill>
                <a:schemeClr val="accent1">
                  <a:lumMod val="80000"/>
                  <a:lumOff val="20000"/>
                </a:schemeClr>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activity'!$BR$101:$BR$109</c:f>
              <c:numCache>
                <c:formatCode>0</c:formatCode>
                <c:ptCount val="9"/>
                <c:pt idx="0">
                  <c:v>102.95722584052103</c:v>
                </c:pt>
                <c:pt idx="1">
                  <c:v>102.60517514522091</c:v>
                </c:pt>
                <c:pt idx="2">
                  <c:v>102.95722584052103</c:v>
                </c:pt>
                <c:pt idx="3">
                  <c:v>104.36542862172153</c:v>
                </c:pt>
                <c:pt idx="4">
                  <c:v>100</c:v>
                </c:pt>
                <c:pt idx="5">
                  <c:v>90.389016018306634</c:v>
                </c:pt>
                <c:pt idx="6">
                  <c:v>107.09382151029749</c:v>
                </c:pt>
                <c:pt idx="7">
                  <c:v>105.93205421580707</c:v>
                </c:pt>
                <c:pt idx="8">
                  <c:v>105.58000352050695</c:v>
                </c:pt>
              </c:numCache>
            </c:numRef>
          </c:val>
          <c:smooth val="0"/>
          <c:extLst>
            <c:ext xmlns:c16="http://schemas.microsoft.com/office/drawing/2014/chart" uri="{C3380CC4-5D6E-409C-BE32-E72D297353CC}">
              <c16:uniqueId val="{00000007-7A06-42C6-8072-DEA34097207E}"/>
            </c:ext>
          </c:extLst>
        </c:ser>
        <c:ser>
          <c:idx val="13"/>
          <c:order val="8"/>
          <c:tx>
            <c:strRef>
              <c:f>'[series from Haver 2.xlsx]intl activity'!$BS$3</c:f>
              <c:strCache>
                <c:ptCount val="1"/>
                <c:pt idx="0">
                  <c:v>Spain</c:v>
                </c:pt>
              </c:strCache>
            </c:strRef>
          </c:tx>
          <c:spPr>
            <a:ln w="28575" cap="rnd">
              <a:solidFill>
                <a:schemeClr val="accent2">
                  <a:lumMod val="80000"/>
                  <a:lumOff val="20000"/>
                </a:schemeClr>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activity'!$BS$101:$BS$109</c:f>
              <c:numCache>
                <c:formatCode>0</c:formatCode>
                <c:ptCount val="9"/>
                <c:pt idx="0">
                  <c:v>117.76705417854792</c:v>
                </c:pt>
                <c:pt idx="1">
                  <c:v>128.05439789427507</c:v>
                </c:pt>
                <c:pt idx="2">
                  <c:v>111.30511076990568</c:v>
                </c:pt>
                <c:pt idx="3">
                  <c:v>107.78679534985743</c:v>
                </c:pt>
                <c:pt idx="4">
                  <c:v>100</c:v>
                </c:pt>
                <c:pt idx="5">
                  <c:v>78.969072164948457</c:v>
                </c:pt>
                <c:pt idx="6">
                  <c:v>95.832419390217154</c:v>
                </c:pt>
                <c:pt idx="7">
                  <c:v>101.95656942311911</c:v>
                </c:pt>
                <c:pt idx="8">
                  <c:v>#N/A</c:v>
                </c:pt>
              </c:numCache>
            </c:numRef>
          </c:val>
          <c:smooth val="0"/>
          <c:extLst>
            <c:ext xmlns:c16="http://schemas.microsoft.com/office/drawing/2014/chart" uri="{C3380CC4-5D6E-409C-BE32-E72D297353CC}">
              <c16:uniqueId val="{00000008-7A06-42C6-8072-DEA34097207E}"/>
            </c:ext>
          </c:extLst>
        </c:ser>
        <c:ser>
          <c:idx val="14"/>
          <c:order val="9"/>
          <c:tx>
            <c:strRef>
              <c:f>'[series from Haver 2.xlsx]intl activity'!$BT$3</c:f>
              <c:strCache>
                <c:ptCount val="1"/>
                <c:pt idx="0">
                  <c:v>US</c:v>
                </c:pt>
              </c:strCache>
            </c:strRef>
          </c:tx>
          <c:spPr>
            <a:ln w="28575" cap="rnd">
              <a:solidFill>
                <a:schemeClr val="accent3">
                  <a:lumMod val="80000"/>
                  <a:lumOff val="20000"/>
                </a:schemeClr>
              </a:solidFill>
              <a:round/>
            </a:ln>
            <a:effectLst/>
          </c:spPr>
          <c:marker>
            <c:symbol val="none"/>
          </c:marker>
          <c:cat>
            <c:strRef>
              <c:f>'[series from Haver 2.xlsx]intl activity'!$B$101:$B$109</c:f>
              <c:strCache>
                <c:ptCount val="9"/>
                <c:pt idx="0">
                  <c:v>Q1-19</c:v>
                </c:pt>
                <c:pt idx="1">
                  <c:v>Q2-19</c:v>
                </c:pt>
                <c:pt idx="2">
                  <c:v>Q3-19</c:v>
                </c:pt>
                <c:pt idx="3">
                  <c:v>Q4-19</c:v>
                </c:pt>
                <c:pt idx="4">
                  <c:v>Q1-20</c:v>
                </c:pt>
                <c:pt idx="5">
                  <c:v>Q2-20</c:v>
                </c:pt>
                <c:pt idx="6">
                  <c:v>Q3-20</c:v>
                </c:pt>
                <c:pt idx="7">
                  <c:v>Q4-20</c:v>
                </c:pt>
                <c:pt idx="8">
                  <c:v>Q1-21</c:v>
                </c:pt>
              </c:strCache>
            </c:strRef>
          </c:cat>
          <c:val>
            <c:numRef>
              <c:f>'[series from Haver 2.xlsx]intl activity'!$BT$101:$BT$109</c:f>
              <c:numCache>
                <c:formatCode>0</c:formatCode>
                <c:ptCount val="9"/>
                <c:pt idx="0">
                  <c:v>91.412742382271475</c:v>
                </c:pt>
                <c:pt idx="1">
                  <c:v>91.13573407202216</c:v>
                </c:pt>
                <c:pt idx="2">
                  <c:v>98.89196675900277</c:v>
                </c:pt>
                <c:pt idx="3">
                  <c:v>103.04709141274238</c:v>
                </c:pt>
                <c:pt idx="4">
                  <c:v>100</c:v>
                </c:pt>
                <c:pt idx="5">
                  <c:v>81.717451523545705</c:v>
                </c:pt>
                <c:pt idx="6">
                  <c:v>104.15512465373961</c:v>
                </c:pt>
                <c:pt idx="7">
                  <c:v>112.74238227146814</c:v>
                </c:pt>
                <c:pt idx="8">
                  <c:v>123.82271468144044</c:v>
                </c:pt>
              </c:numCache>
            </c:numRef>
          </c:val>
          <c:smooth val="0"/>
          <c:extLst>
            <c:ext xmlns:c16="http://schemas.microsoft.com/office/drawing/2014/chart" uri="{C3380CC4-5D6E-409C-BE32-E72D297353CC}">
              <c16:uniqueId val="{00000009-7A06-42C6-8072-DEA34097207E}"/>
            </c:ext>
          </c:extLst>
        </c:ser>
        <c:dLbls>
          <c:showLegendKey val="0"/>
          <c:showVal val="0"/>
          <c:showCatName val="0"/>
          <c:showSerName val="0"/>
          <c:showPercent val="0"/>
          <c:showBubbleSize val="0"/>
        </c:dLbls>
        <c:smooth val="0"/>
        <c:axId val="27869343"/>
        <c:axId val="114977919"/>
      </c:lineChart>
      <c:catAx>
        <c:axId val="27869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4977919"/>
        <c:crosses val="autoZero"/>
        <c:auto val="1"/>
        <c:lblAlgn val="ctr"/>
        <c:lblOffset val="100"/>
        <c:noMultiLvlLbl val="0"/>
      </c:catAx>
      <c:valAx>
        <c:axId val="114977919"/>
        <c:scaling>
          <c:orientation val="minMax"/>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8693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Selected REITs (index, 2020Q1=100)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7"/>
          <c:order val="0"/>
          <c:tx>
            <c:strRef>
              <c:f>'[NAREIT.xls]index by segment'!$L$3</c:f>
              <c:strCache>
                <c:ptCount val="1"/>
                <c:pt idx="0">
                  <c:v>Office</c:v>
                </c:pt>
              </c:strCache>
            </c:strRef>
          </c:tx>
          <c:spPr>
            <a:ln w="28575" cap="rnd">
              <a:solidFill>
                <a:schemeClr val="accent6">
                  <a:lumMod val="80000"/>
                  <a:lumOff val="20000"/>
                </a:schemeClr>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segment'!$L$294:$L$336</c:f>
              <c:numCache>
                <c:formatCode>0</c:formatCode>
                <c:ptCount val="43"/>
                <c:pt idx="0">
                  <c:v>94.490631982808821</c:v>
                </c:pt>
                <c:pt idx="1">
                  <c:v>97.140536005148974</c:v>
                </c:pt>
                <c:pt idx="2">
                  <c:v>98.50707698966896</c:v>
                </c:pt>
                <c:pt idx="3">
                  <c:v>94.746787756529272</c:v>
                </c:pt>
                <c:pt idx="4">
                  <c:v>88.543812570206626</c:v>
                </c:pt>
                <c:pt idx="5">
                  <c:v>91.363867984485296</c:v>
                </c:pt>
                <c:pt idx="6">
                  <c:v>92.044877328679675</c:v>
                </c:pt>
                <c:pt idx="7">
                  <c:v>94.973710115972679</c:v>
                </c:pt>
                <c:pt idx="8">
                  <c:v>97.973930577909073</c:v>
                </c:pt>
                <c:pt idx="9">
                  <c:v>97.316259511963494</c:v>
                </c:pt>
                <c:pt idx="10">
                  <c:v>99.325208812986105</c:v>
                </c:pt>
                <c:pt idx="11">
                  <c:v>95.57186453461938</c:v>
                </c:pt>
                <c:pt idx="12">
                  <c:v>90.749400997650838</c:v>
                </c:pt>
                <c:pt idx="13">
                  <c:v>94.155255271503322</c:v>
                </c:pt>
                <c:pt idx="14">
                  <c:v>84.224939009568686</c:v>
                </c:pt>
                <c:pt idx="15">
                  <c:v>96.461384032579915</c:v>
                </c:pt>
                <c:pt idx="16">
                  <c:v>98.437546686650919</c:v>
                </c:pt>
                <c:pt idx="17">
                  <c:v>101.32866675442075</c:v>
                </c:pt>
                <c:pt idx="18">
                  <c:v>102.12127990671149</c:v>
                </c:pt>
                <c:pt idx="19">
                  <c:v>99.615362562979044</c:v>
                </c:pt>
                <c:pt idx="20">
                  <c:v>97.96981205821811</c:v>
                </c:pt>
                <c:pt idx="21">
                  <c:v>101.50963935495905</c:v>
                </c:pt>
                <c:pt idx="22">
                  <c:v>100.50698169842907</c:v>
                </c:pt>
                <c:pt idx="23">
                  <c:v>103.45818370051418</c:v>
                </c:pt>
                <c:pt idx="24">
                  <c:v>107.71883269846219</c:v>
                </c:pt>
                <c:pt idx="25">
                  <c:v>109.03457860679362</c:v>
                </c:pt>
                <c:pt idx="26">
                  <c:v>110.6856204711425</c:v>
                </c:pt>
                <c:pt idx="27">
                  <c:v>111.42614646263574</c:v>
                </c:pt>
                <c:pt idx="28" formatCode="General">
                  <c:v>100</c:v>
                </c:pt>
                <c:pt idx="29">
                  <c:v>79.649231330790627</c:v>
                </c:pt>
                <c:pt idx="30">
                  <c:v>85.640982985668359</c:v>
                </c:pt>
                <c:pt idx="31">
                  <c:v>79.969773295679843</c:v>
                </c:pt>
                <c:pt idx="32">
                  <c:v>83.552812747060727</c:v>
                </c:pt>
                <c:pt idx="33">
                  <c:v>84.765111131389659</c:v>
                </c:pt>
                <c:pt idx="34">
                  <c:v>82.326414489436814</c:v>
                </c:pt>
                <c:pt idx="35">
                  <c:v>77.246373885677968</c:v>
                </c:pt>
                <c:pt idx="36">
                  <c:v>70.87568611711616</c:v>
                </c:pt>
                <c:pt idx="37">
                  <c:v>88.640638160588352</c:v>
                </c:pt>
                <c:pt idx="38">
                  <c:v>90.280535795185202</c:v>
                </c:pt>
                <c:pt idx="39">
                  <c:v>87.292751647609762</c:v>
                </c:pt>
                <c:pt idx="40">
                  <c:v>91.496468167476777</c:v>
                </c:pt>
                <c:pt idx="41">
                  <c:v>94.963131173237045</c:v>
                </c:pt>
                <c:pt idx="42">
                  <c:v>101.46861566862552</c:v>
                </c:pt>
              </c:numCache>
            </c:numRef>
          </c:val>
          <c:smooth val="0"/>
          <c:extLst>
            <c:ext xmlns:c16="http://schemas.microsoft.com/office/drawing/2014/chart" uri="{C3380CC4-5D6E-409C-BE32-E72D297353CC}">
              <c16:uniqueId val="{00000000-1116-4DC2-AD6A-A54D386C306F}"/>
            </c:ext>
          </c:extLst>
        </c:ser>
        <c:ser>
          <c:idx val="0"/>
          <c:order val="1"/>
          <c:tx>
            <c:strRef>
              <c:f>'[NAREIT.xls]index by segment'!$X$3</c:f>
              <c:strCache>
                <c:ptCount val="1"/>
                <c:pt idx="0">
                  <c:v>Industrial</c:v>
                </c:pt>
              </c:strCache>
            </c:strRef>
          </c:tx>
          <c:spPr>
            <a:ln w="28575" cap="rnd">
              <a:solidFill>
                <a:schemeClr val="accent1"/>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segment'!$X$294:$X$336</c:f>
              <c:numCache>
                <c:formatCode>0</c:formatCode>
                <c:ptCount val="43"/>
                <c:pt idx="0">
                  <c:v>72.884672627091476</c:v>
                </c:pt>
                <c:pt idx="1">
                  <c:v>75.150361985895344</c:v>
                </c:pt>
                <c:pt idx="2">
                  <c:v>73.068595336165799</c:v>
                </c:pt>
                <c:pt idx="3">
                  <c:v>72.558557389809621</c:v>
                </c:pt>
                <c:pt idx="4">
                  <c:v>67.495598150610647</c:v>
                </c:pt>
                <c:pt idx="5">
                  <c:v>70.595278507515403</c:v>
                </c:pt>
                <c:pt idx="6">
                  <c:v>73.960439211955446</c:v>
                </c:pt>
                <c:pt idx="7">
                  <c:v>75.205497717092427</c:v>
                </c:pt>
                <c:pt idx="8">
                  <c:v>77.199249000890092</c:v>
                </c:pt>
                <c:pt idx="9">
                  <c:v>76.841839731600714</c:v>
                </c:pt>
                <c:pt idx="10">
                  <c:v>78.386144715078004</c:v>
                </c:pt>
                <c:pt idx="11">
                  <c:v>78.444091287473398</c:v>
                </c:pt>
                <c:pt idx="12">
                  <c:v>75.798441064227731</c:v>
                </c:pt>
                <c:pt idx="13">
                  <c:v>79.259451453529238</c:v>
                </c:pt>
                <c:pt idx="14">
                  <c:v>71.235537681488452</c:v>
                </c:pt>
                <c:pt idx="15">
                  <c:v>82.149140351066862</c:v>
                </c:pt>
                <c:pt idx="16">
                  <c:v>83.123493226953812</c:v>
                </c:pt>
                <c:pt idx="17">
                  <c:v>86.392357394854727</c:v>
                </c:pt>
                <c:pt idx="18">
                  <c:v>90.098271332663046</c:v>
                </c:pt>
                <c:pt idx="19">
                  <c:v>87.643758310900665</c:v>
                </c:pt>
                <c:pt idx="20">
                  <c:v>94.179828971124024</c:v>
                </c:pt>
                <c:pt idx="21">
                  <c:v>96.134300550996954</c:v>
                </c:pt>
                <c:pt idx="22">
                  <c:v>99.018367766138013</c:v>
                </c:pt>
                <c:pt idx="23">
                  <c:v>100.9894161017957</c:v>
                </c:pt>
                <c:pt idx="24">
                  <c:v>106.12410224254675</c:v>
                </c:pt>
                <c:pt idx="25">
                  <c:v>108.54791222968177</c:v>
                </c:pt>
                <c:pt idx="26">
                  <c:v>105.93361369672466</c:v>
                </c:pt>
                <c:pt idx="27">
                  <c:v>109.87116977841201</c:v>
                </c:pt>
                <c:pt idx="28" formatCode="General">
                  <c:v>100</c:v>
                </c:pt>
                <c:pt idx="29">
                  <c:v>94.990504401849392</c:v>
                </c:pt>
                <c:pt idx="30">
                  <c:v>102.57343322630516</c:v>
                </c:pt>
                <c:pt idx="31">
                  <c:v>105.05461320302561</c:v>
                </c:pt>
                <c:pt idx="32">
                  <c:v>108.36967606857013</c:v>
                </c:pt>
                <c:pt idx="33">
                  <c:v>121.8436956075201</c:v>
                </c:pt>
                <c:pt idx="34">
                  <c:v>118.30001765784856</c:v>
                </c:pt>
                <c:pt idx="35">
                  <c:v>115.43541011254176</c:v>
                </c:pt>
                <c:pt idx="36">
                  <c:v>114.94509850556945</c:v>
                </c:pt>
                <c:pt idx="37">
                  <c:v>116.3278882294223</c:v>
                </c:pt>
                <c:pt idx="38">
                  <c:v>118.82254582932428</c:v>
                </c:pt>
                <c:pt idx="39">
                  <c:v>119.87026886777156</c:v>
                </c:pt>
                <c:pt idx="40">
                  <c:v>117.75039009430733</c:v>
                </c:pt>
                <c:pt idx="41">
                  <c:v>126.34406858452525</c:v>
                </c:pt>
                <c:pt idx="42">
                  <c:v>138.40841522611058</c:v>
                </c:pt>
              </c:numCache>
            </c:numRef>
          </c:val>
          <c:smooth val="0"/>
          <c:extLst>
            <c:ext xmlns:c16="http://schemas.microsoft.com/office/drawing/2014/chart" uri="{C3380CC4-5D6E-409C-BE32-E72D297353CC}">
              <c16:uniqueId val="{00000001-1116-4DC2-AD6A-A54D386C306F}"/>
            </c:ext>
          </c:extLst>
        </c:ser>
        <c:ser>
          <c:idx val="1"/>
          <c:order val="2"/>
          <c:tx>
            <c:strRef>
              <c:f>'[NAREIT.xls]index by segment'!$AJ$3</c:f>
              <c:strCache>
                <c:ptCount val="1"/>
                <c:pt idx="0">
                  <c:v>Retail</c:v>
                </c:pt>
              </c:strCache>
            </c:strRef>
          </c:tx>
          <c:spPr>
            <a:ln w="28575" cap="rnd">
              <a:solidFill>
                <a:schemeClr val="accent2"/>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segment'!$AJ$294:$AJ$336</c:f>
              <c:numCache>
                <c:formatCode>0</c:formatCode>
                <c:ptCount val="43"/>
                <c:pt idx="0">
                  <c:v>95.621795558087513</c:v>
                </c:pt>
                <c:pt idx="1">
                  <c:v>102.56310295030764</c:v>
                </c:pt>
                <c:pt idx="2">
                  <c:v>106.34160542129641</c:v>
                </c:pt>
                <c:pt idx="3">
                  <c:v>99.591431972605548</c:v>
                </c:pt>
                <c:pt idx="4">
                  <c:v>93.631555701787164</c:v>
                </c:pt>
                <c:pt idx="5">
                  <c:v>94.391693426365634</c:v>
                </c:pt>
                <c:pt idx="6">
                  <c:v>94.463815561670614</c:v>
                </c:pt>
                <c:pt idx="7">
                  <c:v>98.344570235626719</c:v>
                </c:pt>
                <c:pt idx="8">
                  <c:v>104.0211200411869</c:v>
                </c:pt>
                <c:pt idx="9">
                  <c:v>106.53114274550545</c:v>
                </c:pt>
                <c:pt idx="10">
                  <c:v>110.76953035197816</c:v>
                </c:pt>
                <c:pt idx="11">
                  <c:v>107.35678104305474</c:v>
                </c:pt>
                <c:pt idx="12">
                  <c:v>107.68266769816762</c:v>
                </c:pt>
                <c:pt idx="13">
                  <c:v>110.51465897337769</c:v>
                </c:pt>
                <c:pt idx="14">
                  <c:v>101.06766815511421</c:v>
                </c:pt>
                <c:pt idx="15">
                  <c:v>112.24468906132594</c:v>
                </c:pt>
                <c:pt idx="16">
                  <c:v>112.67783327199899</c:v>
                </c:pt>
                <c:pt idx="17">
                  <c:v>115.64176603336385</c:v>
                </c:pt>
                <c:pt idx="18">
                  <c:v>111.58782224161239</c:v>
                </c:pt>
                <c:pt idx="19">
                  <c:v>108.46207260190471</c:v>
                </c:pt>
                <c:pt idx="20">
                  <c:v>107.83508117437913</c:v>
                </c:pt>
                <c:pt idx="21">
                  <c:v>109.70831724061865</c:v>
                </c:pt>
                <c:pt idx="22">
                  <c:v>108.22346127282297</c:v>
                </c:pt>
                <c:pt idx="23">
                  <c:v>114.38474666304113</c:v>
                </c:pt>
                <c:pt idx="24">
                  <c:v>116.35769797271465</c:v>
                </c:pt>
                <c:pt idx="25">
                  <c:v>115.03005513430162</c:v>
                </c:pt>
                <c:pt idx="26">
                  <c:v>111.82839261280482</c:v>
                </c:pt>
                <c:pt idx="27">
                  <c:v>108.07633721031031</c:v>
                </c:pt>
                <c:pt idx="28" formatCode="General">
                  <c:v>100</c:v>
                </c:pt>
                <c:pt idx="29">
                  <c:v>57.321885605458135</c:v>
                </c:pt>
                <c:pt idx="30">
                  <c:v>65.794527239550007</c:v>
                </c:pt>
                <c:pt idx="31">
                  <c:v>62.398576716725749</c:v>
                </c:pt>
                <c:pt idx="32">
                  <c:v>70.661640025816254</c:v>
                </c:pt>
                <c:pt idx="33">
                  <c:v>67.408983638178256</c:v>
                </c:pt>
                <c:pt idx="34">
                  <c:v>70.066522213431568</c:v>
                </c:pt>
                <c:pt idx="35">
                  <c:v>67.774384172663702</c:v>
                </c:pt>
                <c:pt idx="36">
                  <c:v>64.731482423817013</c:v>
                </c:pt>
                <c:pt idx="37">
                  <c:v>80.154580176785927</c:v>
                </c:pt>
                <c:pt idx="38">
                  <c:v>83.665105277453748</c:v>
                </c:pt>
                <c:pt idx="39">
                  <c:v>86.003780363561006</c:v>
                </c:pt>
                <c:pt idx="40">
                  <c:v>96.637539302057959</c:v>
                </c:pt>
                <c:pt idx="41">
                  <c:v>98.790918390125796</c:v>
                </c:pt>
                <c:pt idx="42">
                  <c:v>108.31857276729686</c:v>
                </c:pt>
              </c:numCache>
            </c:numRef>
          </c:val>
          <c:smooth val="0"/>
          <c:extLst>
            <c:ext xmlns:c16="http://schemas.microsoft.com/office/drawing/2014/chart" uri="{C3380CC4-5D6E-409C-BE32-E72D297353CC}">
              <c16:uniqueId val="{00000002-1116-4DC2-AD6A-A54D386C306F}"/>
            </c:ext>
          </c:extLst>
        </c:ser>
        <c:ser>
          <c:idx val="5"/>
          <c:order val="3"/>
          <c:tx>
            <c:strRef>
              <c:f>'[NAREIT.xls]index by segment'!$CF$3</c:f>
              <c:strCache>
                <c:ptCount val="1"/>
                <c:pt idx="0">
                  <c:v>Residential</c:v>
                </c:pt>
              </c:strCache>
            </c:strRef>
          </c:tx>
          <c:spPr>
            <a:ln w="28575" cap="rnd">
              <a:solidFill>
                <a:srgbClr val="00B050"/>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segment'!$CF$294:$CF$336</c:f>
              <c:numCache>
                <c:formatCode>0</c:formatCode>
                <c:ptCount val="43"/>
                <c:pt idx="0">
                  <c:v>78.096631471329601</c:v>
                </c:pt>
                <c:pt idx="1">
                  <c:v>78.220768614028032</c:v>
                </c:pt>
                <c:pt idx="2">
                  <c:v>77.120360147276642</c:v>
                </c:pt>
                <c:pt idx="3">
                  <c:v>73.734257845237735</c:v>
                </c:pt>
                <c:pt idx="4">
                  <c:v>68.770267765526086</c:v>
                </c:pt>
                <c:pt idx="5">
                  <c:v>73.491218258629374</c:v>
                </c:pt>
                <c:pt idx="6">
                  <c:v>73.956305221398381</c:v>
                </c:pt>
                <c:pt idx="7">
                  <c:v>75.290993166581472</c:v>
                </c:pt>
                <c:pt idx="8">
                  <c:v>78.147963568633045</c:v>
                </c:pt>
                <c:pt idx="9">
                  <c:v>79.098061398743567</c:v>
                </c:pt>
                <c:pt idx="10">
                  <c:v>81.964005570146838</c:v>
                </c:pt>
                <c:pt idx="11">
                  <c:v>81.334826824946873</c:v>
                </c:pt>
                <c:pt idx="12">
                  <c:v>79.562293716812405</c:v>
                </c:pt>
                <c:pt idx="13">
                  <c:v>84.700951807119495</c:v>
                </c:pt>
                <c:pt idx="14">
                  <c:v>79.503323232501288</c:v>
                </c:pt>
                <c:pt idx="15">
                  <c:v>87.760740079578099</c:v>
                </c:pt>
                <c:pt idx="16">
                  <c:v>89.075023382544842</c:v>
                </c:pt>
                <c:pt idx="17">
                  <c:v>92.644981125705954</c:v>
                </c:pt>
                <c:pt idx="18">
                  <c:v>93.177798680962724</c:v>
                </c:pt>
                <c:pt idx="19">
                  <c:v>94.911605701121132</c:v>
                </c:pt>
                <c:pt idx="20">
                  <c:v>95.903367460364521</c:v>
                </c:pt>
                <c:pt idx="21">
                  <c:v>98.243170988231</c:v>
                </c:pt>
                <c:pt idx="22">
                  <c:v>103.6958575905536</c:v>
                </c:pt>
                <c:pt idx="23">
                  <c:v>105.84817343732222</c:v>
                </c:pt>
                <c:pt idx="24">
                  <c:v>109.63718730019342</c:v>
                </c:pt>
                <c:pt idx="25">
                  <c:v>107.69709041553359</c:v>
                </c:pt>
                <c:pt idx="26">
                  <c:v>104.06260699751031</c:v>
                </c:pt>
                <c:pt idx="27">
                  <c:v>107.86988889084745</c:v>
                </c:pt>
                <c:pt idx="28" formatCode="General">
                  <c:v>100</c:v>
                </c:pt>
                <c:pt idx="29">
                  <c:v>78.524701635522874</c:v>
                </c:pt>
                <c:pt idx="30">
                  <c:v>85.279973591478765</c:v>
                </c:pt>
                <c:pt idx="31">
                  <c:v>85.235104744720289</c:v>
                </c:pt>
                <c:pt idx="32">
                  <c:v>85.690897446375047</c:v>
                </c:pt>
                <c:pt idx="33">
                  <c:v>86.903317784141308</c:v>
                </c:pt>
                <c:pt idx="34">
                  <c:v>86.578659628667552</c:v>
                </c:pt>
                <c:pt idx="35">
                  <c:v>82.76795915652977</c:v>
                </c:pt>
                <c:pt idx="36">
                  <c:v>80.899545596095976</c:v>
                </c:pt>
                <c:pt idx="37">
                  <c:v>90.397746301925679</c:v>
                </c:pt>
                <c:pt idx="38">
                  <c:v>92.935400077879493</c:v>
                </c:pt>
                <c:pt idx="39">
                  <c:v>93.402463406517626</c:v>
                </c:pt>
                <c:pt idx="40">
                  <c:v>97.478477642761703</c:v>
                </c:pt>
                <c:pt idx="41">
                  <c:v>103.97634129808779</c:v>
                </c:pt>
                <c:pt idx="42">
                  <c:v>111.61221778697232</c:v>
                </c:pt>
              </c:numCache>
            </c:numRef>
          </c:val>
          <c:smooth val="0"/>
          <c:extLst>
            <c:ext xmlns:c16="http://schemas.microsoft.com/office/drawing/2014/chart" uri="{C3380CC4-5D6E-409C-BE32-E72D297353CC}">
              <c16:uniqueId val="{00000003-1116-4DC2-AD6A-A54D386C306F}"/>
            </c:ext>
          </c:extLst>
        </c:ser>
        <c:ser>
          <c:idx val="2"/>
          <c:order val="4"/>
          <c:tx>
            <c:strRef>
              <c:f>'[NAREIT.xls]index by segment'!$EZ$3</c:f>
              <c:strCache>
                <c:ptCount val="1"/>
                <c:pt idx="0">
                  <c:v>Lodging/resorts</c:v>
                </c:pt>
              </c:strCache>
            </c:strRef>
          </c:tx>
          <c:spPr>
            <a:ln w="28575" cap="rnd">
              <a:solidFill>
                <a:schemeClr val="accent3"/>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segment'!$EZ$294:$EZ$336</c:f>
              <c:numCache>
                <c:formatCode>0</c:formatCode>
                <c:ptCount val="43"/>
                <c:pt idx="0">
                  <c:v>125.55785864489788</c:v>
                </c:pt>
                <c:pt idx="1">
                  <c:v>128.21276487566362</c:v>
                </c:pt>
                <c:pt idx="2">
                  <c:v>129.22881755557998</c:v>
                </c:pt>
                <c:pt idx="3">
                  <c:v>133.39897675041456</c:v>
                </c:pt>
                <c:pt idx="4">
                  <c:v>117.36065483963253</c:v>
                </c:pt>
                <c:pt idx="5">
                  <c:v>122.79217019643256</c:v>
                </c:pt>
                <c:pt idx="6">
                  <c:v>127.69397898288746</c:v>
                </c:pt>
                <c:pt idx="7">
                  <c:v>142.90970533147478</c:v>
                </c:pt>
                <c:pt idx="8">
                  <c:v>140.15311148006688</c:v>
                </c:pt>
                <c:pt idx="9">
                  <c:v>140.54485945804078</c:v>
                </c:pt>
                <c:pt idx="10">
                  <c:v>143.28526922334646</c:v>
                </c:pt>
                <c:pt idx="11">
                  <c:v>141.63875329544874</c:v>
                </c:pt>
                <c:pt idx="12">
                  <c:v>127.46206675792295</c:v>
                </c:pt>
                <c:pt idx="13">
                  <c:v>128.74830774254556</c:v>
                </c:pt>
                <c:pt idx="14">
                  <c:v>112.66426220797482</c:v>
                </c:pt>
                <c:pt idx="15">
                  <c:v>126.84273902051191</c:v>
                </c:pt>
                <c:pt idx="16">
                  <c:v>132.20464848487237</c:v>
                </c:pt>
                <c:pt idx="17">
                  <c:v>130.48408678250698</c:v>
                </c:pt>
                <c:pt idx="18">
                  <c:v>133.13215416272956</c:v>
                </c:pt>
                <c:pt idx="19">
                  <c:v>123.92416108608109</c:v>
                </c:pt>
                <c:pt idx="20">
                  <c:v>126.12129399645598</c:v>
                </c:pt>
                <c:pt idx="21">
                  <c:v>122.21827963880844</c:v>
                </c:pt>
                <c:pt idx="22">
                  <c:v>116.51679081030355</c:v>
                </c:pt>
                <c:pt idx="23">
                  <c:v>124.56375473662011</c:v>
                </c:pt>
                <c:pt idx="24">
                  <c:v>120.72114425785402</c:v>
                </c:pt>
                <c:pt idx="25">
                  <c:v>123.85047336661574</c:v>
                </c:pt>
                <c:pt idx="26">
                  <c:v>130.29392377080615</c:v>
                </c:pt>
                <c:pt idx="27">
                  <c:v>116.07992790204476</c:v>
                </c:pt>
                <c:pt idx="28" formatCode="General">
                  <c:v>100</c:v>
                </c:pt>
                <c:pt idx="29">
                  <c:v>63.444481960651906</c:v>
                </c:pt>
                <c:pt idx="30">
                  <c:v>70.604758479369039</c:v>
                </c:pt>
                <c:pt idx="31">
                  <c:v>70.697136669952414</c:v>
                </c:pt>
                <c:pt idx="32">
                  <c:v>66.911027270543144</c:v>
                </c:pt>
                <c:pt idx="33">
                  <c:v>61.143477294121062</c:v>
                </c:pt>
                <c:pt idx="34">
                  <c:v>68.208511182236748</c:v>
                </c:pt>
                <c:pt idx="35">
                  <c:v>65.970810640105668</c:v>
                </c:pt>
                <c:pt idx="36">
                  <c:v>64.714968525175024</c:v>
                </c:pt>
                <c:pt idx="37">
                  <c:v>94.890197062731588</c:v>
                </c:pt>
                <c:pt idx="38">
                  <c:v>99.549280363153699</c:v>
                </c:pt>
                <c:pt idx="39">
                  <c:v>94.413661660222274</c:v>
                </c:pt>
                <c:pt idx="40">
                  <c:v>116.98552061376358</c:v>
                </c:pt>
                <c:pt idx="41">
                  <c:v>117.42528376754066</c:v>
                </c:pt>
                <c:pt idx="42">
                  <c:v>122.70279966786819</c:v>
                </c:pt>
              </c:numCache>
            </c:numRef>
          </c:val>
          <c:smooth val="0"/>
          <c:extLst>
            <c:ext xmlns:c16="http://schemas.microsoft.com/office/drawing/2014/chart" uri="{C3380CC4-5D6E-409C-BE32-E72D297353CC}">
              <c16:uniqueId val="{00000004-1116-4DC2-AD6A-A54D386C306F}"/>
            </c:ext>
          </c:extLst>
        </c:ser>
        <c:ser>
          <c:idx val="3"/>
          <c:order val="5"/>
          <c:tx>
            <c:strRef>
              <c:f>'[NAREIT.xls]index by segment'!$GJ$3</c:f>
              <c:strCache>
                <c:ptCount val="1"/>
                <c:pt idx="0">
                  <c:v>Infrastructure</c:v>
                </c:pt>
              </c:strCache>
            </c:strRef>
          </c:tx>
          <c:spPr>
            <a:ln w="28575" cap="rnd">
              <a:solidFill>
                <a:schemeClr val="accent4"/>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segment'!$GJ$294:$GJ$336</c:f>
              <c:numCache>
                <c:formatCode>0</c:formatCode>
                <c:ptCount val="43"/>
                <c:pt idx="0">
                  <c:v>63.816148415221399</c:v>
                </c:pt>
                <c:pt idx="1">
                  <c:v>65.685616315674849</c:v>
                </c:pt>
                <c:pt idx="2">
                  <c:v>65.150952465017866</c:v>
                </c:pt>
                <c:pt idx="3">
                  <c:v>67.107271670624797</c:v>
                </c:pt>
                <c:pt idx="4">
                  <c:v>63.661001573374534</c:v>
                </c:pt>
                <c:pt idx="5">
                  <c:v>66.049695956002225</c:v>
                </c:pt>
                <c:pt idx="6">
                  <c:v>62.030696910851141</c:v>
                </c:pt>
                <c:pt idx="7">
                  <c:v>63.253393192867883</c:v>
                </c:pt>
                <c:pt idx="8">
                  <c:v>66.095724570543481</c:v>
                </c:pt>
                <c:pt idx="9">
                  <c:v>67.008384887872907</c:v>
                </c:pt>
                <c:pt idx="10">
                  <c:v>67.955863042965632</c:v>
                </c:pt>
                <c:pt idx="11">
                  <c:v>67.263165897590198</c:v>
                </c:pt>
                <c:pt idx="12">
                  <c:v>69.047895788742579</c:v>
                </c:pt>
                <c:pt idx="13">
                  <c:v>72.879146537738436</c:v>
                </c:pt>
                <c:pt idx="14">
                  <c:v>69.703326765793975</c:v>
                </c:pt>
                <c:pt idx="15">
                  <c:v>76.341240581981069</c:v>
                </c:pt>
                <c:pt idx="16">
                  <c:v>76.461827305071012</c:v>
                </c:pt>
                <c:pt idx="17">
                  <c:v>84.58391910715828</c:v>
                </c:pt>
                <c:pt idx="18">
                  <c:v>84.141853695497261</c:v>
                </c:pt>
                <c:pt idx="19">
                  <c:v>88.710876644086198</c:v>
                </c:pt>
                <c:pt idx="20">
                  <c:v>88.723040981187793</c:v>
                </c:pt>
                <c:pt idx="21">
                  <c:v>92.075475588211418</c:v>
                </c:pt>
                <c:pt idx="22">
                  <c:v>99.805087115467131</c:v>
                </c:pt>
                <c:pt idx="23">
                  <c:v>95.702148989934798</c:v>
                </c:pt>
                <c:pt idx="24">
                  <c:v>94.853402986190119</c:v>
                </c:pt>
                <c:pt idx="25">
                  <c:v>92.557203954955867</c:v>
                </c:pt>
                <c:pt idx="26">
                  <c:v>98.94567154485793</c:v>
                </c:pt>
                <c:pt idx="27">
                  <c:v>101.3844407304272</c:v>
                </c:pt>
                <c:pt idx="28" formatCode="General">
                  <c:v>100</c:v>
                </c:pt>
                <c:pt idx="29">
                  <c:v>98.261118320084421</c:v>
                </c:pt>
                <c:pt idx="30">
                  <c:v>107.67100622520259</c:v>
                </c:pt>
                <c:pt idx="31">
                  <c:v>116.66967768372466</c:v>
                </c:pt>
                <c:pt idx="32">
                  <c:v>115.37064503201513</c:v>
                </c:pt>
                <c:pt idx="33">
                  <c:v>116.73959685015834</c:v>
                </c:pt>
                <c:pt idx="34">
                  <c:v>112.83159738105947</c:v>
                </c:pt>
                <c:pt idx="35">
                  <c:v>113.1473804795893</c:v>
                </c:pt>
                <c:pt idx="36">
                  <c:v>106.21399182257592</c:v>
                </c:pt>
                <c:pt idx="37">
                  <c:v>109.08328060831995</c:v>
                </c:pt>
                <c:pt idx="38">
                  <c:v>106.12353245133299</c:v>
                </c:pt>
                <c:pt idx="39">
                  <c:v>106.10363654403967</c:v>
                </c:pt>
                <c:pt idx="40">
                  <c:v>101.82748547431251</c:v>
                </c:pt>
                <c:pt idx="41">
                  <c:v>112.49140829262447</c:v>
                </c:pt>
                <c:pt idx="42">
                  <c:v>121.6469533103362</c:v>
                </c:pt>
              </c:numCache>
            </c:numRef>
          </c:val>
          <c:smooth val="0"/>
          <c:extLst>
            <c:ext xmlns:c16="http://schemas.microsoft.com/office/drawing/2014/chart" uri="{C3380CC4-5D6E-409C-BE32-E72D297353CC}">
              <c16:uniqueId val="{00000005-1116-4DC2-AD6A-A54D386C306F}"/>
            </c:ext>
          </c:extLst>
        </c:ser>
        <c:ser>
          <c:idx val="4"/>
          <c:order val="6"/>
          <c:tx>
            <c:strRef>
              <c:f>'[NAREIT.xls]index by segment'!$GV$3</c:f>
              <c:strCache>
                <c:ptCount val="1"/>
                <c:pt idx="0">
                  <c:v>Data centers</c:v>
                </c:pt>
              </c:strCache>
            </c:strRef>
          </c:tx>
          <c:spPr>
            <a:ln w="28575" cap="rnd">
              <a:solidFill>
                <a:schemeClr val="accent5"/>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segment'!$GV$294:$GV$336</c:f>
              <c:numCache>
                <c:formatCode>0</c:formatCode>
                <c:ptCount val="43"/>
                <c:pt idx="0">
                  <c:v>83.79934496996357</c:v>
                </c:pt>
                <c:pt idx="1">
                  <c:v>83.571416374384853</c:v>
                </c:pt>
                <c:pt idx="2">
                  <c:v>82.019323044557751</c:v>
                </c:pt>
                <c:pt idx="3">
                  <c:v>81.07110047095226</c:v>
                </c:pt>
                <c:pt idx="4">
                  <c:v>70.479831700311806</c:v>
                </c:pt>
                <c:pt idx="5">
                  <c:v>74.953878098841912</c:v>
                </c:pt>
                <c:pt idx="6">
                  <c:v>75.627179306788335</c:v>
                </c:pt>
                <c:pt idx="7">
                  <c:v>74.489892797743252</c:v>
                </c:pt>
                <c:pt idx="8">
                  <c:v>79.468189378131285</c:v>
                </c:pt>
                <c:pt idx="9">
                  <c:v>83.323987145291682</c:v>
                </c:pt>
                <c:pt idx="10">
                  <c:v>84.854257524478257</c:v>
                </c:pt>
                <c:pt idx="11">
                  <c:v>81.288612791186125</c:v>
                </c:pt>
                <c:pt idx="12">
                  <c:v>71.922502911434336</c:v>
                </c:pt>
                <c:pt idx="13">
                  <c:v>76.165205542141521</c:v>
                </c:pt>
                <c:pt idx="14">
                  <c:v>70.44861702599971</c:v>
                </c:pt>
                <c:pt idx="15">
                  <c:v>75.673249980362769</c:v>
                </c:pt>
                <c:pt idx="16">
                  <c:v>79.374613658639873</c:v>
                </c:pt>
                <c:pt idx="17">
                  <c:v>84.653240486183918</c:v>
                </c:pt>
                <c:pt idx="18">
                  <c:v>85.006608358292553</c:v>
                </c:pt>
                <c:pt idx="19">
                  <c:v>88.960524024029155</c:v>
                </c:pt>
                <c:pt idx="20">
                  <c:v>90.909494520356134</c:v>
                </c:pt>
                <c:pt idx="21">
                  <c:v>89.424372718238047</c:v>
                </c:pt>
                <c:pt idx="22">
                  <c:v>99.704314387096119</c:v>
                </c:pt>
                <c:pt idx="23">
                  <c:v>104.64617107963841</c:v>
                </c:pt>
                <c:pt idx="24">
                  <c:v>101.97888740518628</c:v>
                </c:pt>
                <c:pt idx="25">
                  <c:v>99.422289463169079</c:v>
                </c:pt>
                <c:pt idx="26">
                  <c:v>101.59058232101937</c:v>
                </c:pt>
                <c:pt idx="27">
                  <c:v>102.75846877337258</c:v>
                </c:pt>
                <c:pt idx="28" formatCode="General">
                  <c:v>100</c:v>
                </c:pt>
                <c:pt idx="29">
                  <c:v>110.53208383564825</c:v>
                </c:pt>
                <c:pt idx="30">
                  <c:v>119.53242876804494</c:v>
                </c:pt>
                <c:pt idx="31">
                  <c:v>121.18414267223569</c:v>
                </c:pt>
                <c:pt idx="32">
                  <c:v>121.07359354669053</c:v>
                </c:pt>
                <c:pt idx="33">
                  <c:v>135.85251237146147</c:v>
                </c:pt>
                <c:pt idx="34">
                  <c:v>134.61741532934215</c:v>
                </c:pt>
                <c:pt idx="35">
                  <c:v>127.83768369357709</c:v>
                </c:pt>
                <c:pt idx="36">
                  <c:v>124.55734244956645</c:v>
                </c:pt>
                <c:pt idx="37">
                  <c:v>119.04938680582356</c:v>
                </c:pt>
                <c:pt idx="38">
                  <c:v>122.92851019941192</c:v>
                </c:pt>
                <c:pt idx="39">
                  <c:v>127.10154331633719</c:v>
                </c:pt>
                <c:pt idx="40">
                  <c:v>114.77867976271384</c:v>
                </c:pt>
                <c:pt idx="41">
                  <c:v>120.04419232884011</c:v>
                </c:pt>
                <c:pt idx="42">
                  <c:v>128.67313727967871</c:v>
                </c:pt>
              </c:numCache>
            </c:numRef>
          </c:val>
          <c:smooth val="0"/>
          <c:extLst>
            <c:ext xmlns:c16="http://schemas.microsoft.com/office/drawing/2014/chart" uri="{C3380CC4-5D6E-409C-BE32-E72D297353CC}">
              <c16:uniqueId val="{00000006-1116-4DC2-AD6A-A54D386C306F}"/>
            </c:ext>
          </c:extLst>
        </c:ser>
        <c:ser>
          <c:idx val="6"/>
          <c:order val="7"/>
          <c:tx>
            <c:strRef>
              <c:f>'[NAREIT.xls]index by segment'!$FX$3</c:f>
              <c:strCache>
                <c:ptCount val="1"/>
                <c:pt idx="0">
                  <c:v>Timberland</c:v>
                </c:pt>
              </c:strCache>
            </c:strRef>
          </c:tx>
          <c:spPr>
            <a:ln w="28575" cap="rnd">
              <a:solidFill>
                <a:schemeClr val="accent1">
                  <a:lumMod val="60000"/>
                </a:schemeClr>
              </a:solidFill>
              <a:round/>
            </a:ln>
            <a:effectLst/>
          </c:spPr>
          <c:marker>
            <c:symbol val="none"/>
          </c:marker>
          <c:cat>
            <c:numRef>
              <c:f>'[NAREIT.xls]index by segment'!$A$294:$A$336</c:f>
              <c:numCache>
                <c:formatCode>mmm\-yy</c:formatCode>
                <c:ptCount val="43"/>
                <c:pt idx="0">
                  <c:v>43039</c:v>
                </c:pt>
                <c:pt idx="1">
                  <c:v>43069</c:v>
                </c:pt>
                <c:pt idx="2">
                  <c:v>43098</c:v>
                </c:pt>
                <c:pt idx="3">
                  <c:v>43131</c:v>
                </c:pt>
                <c:pt idx="4">
                  <c:v>43159</c:v>
                </c:pt>
                <c:pt idx="5">
                  <c:v>43188</c:v>
                </c:pt>
                <c:pt idx="6">
                  <c:v>43220</c:v>
                </c:pt>
                <c:pt idx="7">
                  <c:v>43251</c:v>
                </c:pt>
                <c:pt idx="8">
                  <c:v>43280</c:v>
                </c:pt>
                <c:pt idx="9">
                  <c:v>43312</c:v>
                </c:pt>
                <c:pt idx="10">
                  <c:v>43343</c:v>
                </c:pt>
                <c:pt idx="11">
                  <c:v>43371</c:v>
                </c:pt>
                <c:pt idx="12">
                  <c:v>43404</c:v>
                </c:pt>
                <c:pt idx="13">
                  <c:v>43434</c:v>
                </c:pt>
                <c:pt idx="14">
                  <c:v>43465</c:v>
                </c:pt>
                <c:pt idx="15">
                  <c:v>43496</c:v>
                </c:pt>
                <c:pt idx="16">
                  <c:v>43524</c:v>
                </c:pt>
                <c:pt idx="17">
                  <c:v>43553</c:v>
                </c:pt>
                <c:pt idx="18">
                  <c:v>43585</c:v>
                </c:pt>
                <c:pt idx="19">
                  <c:v>43616</c:v>
                </c:pt>
                <c:pt idx="20">
                  <c:v>43644</c:v>
                </c:pt>
                <c:pt idx="21">
                  <c:v>43677</c:v>
                </c:pt>
                <c:pt idx="22">
                  <c:v>43707</c:v>
                </c:pt>
                <c:pt idx="23">
                  <c:v>43738</c:v>
                </c:pt>
                <c:pt idx="24">
                  <c:v>43769</c:v>
                </c:pt>
                <c:pt idx="25">
                  <c:v>43798</c:v>
                </c:pt>
                <c:pt idx="26">
                  <c:v>43830</c:v>
                </c:pt>
                <c:pt idx="27">
                  <c:v>43861</c:v>
                </c:pt>
                <c:pt idx="28">
                  <c:v>43889</c:v>
                </c:pt>
                <c:pt idx="29">
                  <c:v>43921</c:v>
                </c:pt>
                <c:pt idx="30">
                  <c:v>43951</c:v>
                </c:pt>
                <c:pt idx="31">
                  <c:v>43980</c:v>
                </c:pt>
                <c:pt idx="32">
                  <c:v>44012</c:v>
                </c:pt>
                <c:pt idx="33">
                  <c:v>44043</c:v>
                </c:pt>
                <c:pt idx="34">
                  <c:v>44074</c:v>
                </c:pt>
                <c:pt idx="35">
                  <c:v>44104</c:v>
                </c:pt>
                <c:pt idx="36">
                  <c:v>44134</c:v>
                </c:pt>
                <c:pt idx="37">
                  <c:v>44165</c:v>
                </c:pt>
                <c:pt idx="38">
                  <c:v>44196</c:v>
                </c:pt>
                <c:pt idx="39">
                  <c:v>44225</c:v>
                </c:pt>
                <c:pt idx="40">
                  <c:v>44253</c:v>
                </c:pt>
                <c:pt idx="41">
                  <c:v>44286</c:v>
                </c:pt>
                <c:pt idx="42">
                  <c:v>44316</c:v>
                </c:pt>
              </c:numCache>
            </c:numRef>
          </c:cat>
          <c:val>
            <c:numRef>
              <c:f>'[NAREIT.xls]index by segment'!$FX$294:$FX$336</c:f>
              <c:numCache>
                <c:formatCode>0</c:formatCode>
                <c:ptCount val="43"/>
                <c:pt idx="0">
                  <c:v>121.74852454747571</c:v>
                </c:pt>
                <c:pt idx="1">
                  <c:v>121.96530331172687</c:v>
                </c:pt>
                <c:pt idx="2">
                  <c:v>121.59195600259081</c:v>
                </c:pt>
                <c:pt idx="3">
                  <c:v>128.71637415816937</c:v>
                </c:pt>
                <c:pt idx="4">
                  <c:v>122.18839975410498</c:v>
                </c:pt>
                <c:pt idx="5">
                  <c:v>123.82292042637185</c:v>
                </c:pt>
                <c:pt idx="6">
                  <c:v>129.59821215202643</c:v>
                </c:pt>
                <c:pt idx="7">
                  <c:v>131.53686035569078</c:v>
                </c:pt>
                <c:pt idx="8">
                  <c:v>130.23206754531836</c:v>
                </c:pt>
                <c:pt idx="9">
                  <c:v>121.38896625755581</c:v>
                </c:pt>
                <c:pt idx="10">
                  <c:v>123.12879987738211</c:v>
                </c:pt>
                <c:pt idx="11">
                  <c:v>116.07942475068521</c:v>
                </c:pt>
                <c:pt idx="12">
                  <c:v>97.416783818393668</c:v>
                </c:pt>
                <c:pt idx="13">
                  <c:v>98.52589341582572</c:v>
                </c:pt>
                <c:pt idx="14">
                  <c:v>82.732961634114147</c:v>
                </c:pt>
                <c:pt idx="15">
                  <c:v>97.829630349905983</c:v>
                </c:pt>
                <c:pt idx="16">
                  <c:v>94.423248176525817</c:v>
                </c:pt>
                <c:pt idx="17">
                  <c:v>100.19700168489729</c:v>
                </c:pt>
                <c:pt idx="18">
                  <c:v>101.86492364673961</c:v>
                </c:pt>
                <c:pt idx="19">
                  <c:v>87.570929671057741</c:v>
                </c:pt>
                <c:pt idx="20">
                  <c:v>101.3671455466687</c:v>
                </c:pt>
                <c:pt idx="21">
                  <c:v>97.512812525923067</c:v>
                </c:pt>
                <c:pt idx="22">
                  <c:v>99.357519602656495</c:v>
                </c:pt>
                <c:pt idx="23">
                  <c:v>106.03865649905042</c:v>
                </c:pt>
                <c:pt idx="24">
                  <c:v>110.26820466420442</c:v>
                </c:pt>
                <c:pt idx="25">
                  <c:v>113.29464716866389</c:v>
                </c:pt>
                <c:pt idx="26">
                  <c:v>117.47700502502624</c:v>
                </c:pt>
                <c:pt idx="27">
                  <c:v>112.34825898524906</c:v>
                </c:pt>
                <c:pt idx="28" formatCode="General">
                  <c:v>100</c:v>
                </c:pt>
                <c:pt idx="29">
                  <c:v>71.356196735793063</c:v>
                </c:pt>
                <c:pt idx="30">
                  <c:v>87.146601446253868</c:v>
                </c:pt>
                <c:pt idx="31">
                  <c:v>81.74443728440923</c:v>
                </c:pt>
                <c:pt idx="32">
                  <c:v>90.392844213199126</c:v>
                </c:pt>
                <c:pt idx="33">
                  <c:v>109.04713482309677</c:v>
                </c:pt>
                <c:pt idx="34">
                  <c:v>118.05065019895193</c:v>
                </c:pt>
                <c:pt idx="35">
                  <c:v>110.35088384316995</c:v>
                </c:pt>
                <c:pt idx="36">
                  <c:v>105.98646698408879</c:v>
                </c:pt>
                <c:pt idx="37">
                  <c:v>114.07644610278918</c:v>
                </c:pt>
                <c:pt idx="38">
                  <c:v>129.61782442238567</c:v>
                </c:pt>
                <c:pt idx="39">
                  <c:v>122.76072645607374</c:v>
                </c:pt>
                <c:pt idx="40">
                  <c:v>132.71035533368601</c:v>
                </c:pt>
                <c:pt idx="41">
                  <c:v>138.97793152625766</c:v>
                </c:pt>
                <c:pt idx="42">
                  <c:v>152.51786941524122</c:v>
                </c:pt>
              </c:numCache>
            </c:numRef>
          </c:val>
          <c:smooth val="0"/>
          <c:extLst>
            <c:ext xmlns:c16="http://schemas.microsoft.com/office/drawing/2014/chart" uri="{C3380CC4-5D6E-409C-BE32-E72D297353CC}">
              <c16:uniqueId val="{00000007-1116-4DC2-AD6A-A54D386C306F}"/>
            </c:ext>
          </c:extLst>
        </c:ser>
        <c:dLbls>
          <c:showLegendKey val="0"/>
          <c:showVal val="0"/>
          <c:showCatName val="0"/>
          <c:showSerName val="0"/>
          <c:showPercent val="0"/>
          <c:showBubbleSize val="0"/>
        </c:dLbls>
        <c:smooth val="0"/>
        <c:axId val="526241007"/>
        <c:axId val="250208463"/>
      </c:lineChart>
      <c:dateAx>
        <c:axId val="526241007"/>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0208463"/>
        <c:crosses val="autoZero"/>
        <c:auto val="1"/>
        <c:lblOffset val="100"/>
        <c:baseTimeUnit val="months"/>
      </c:dateAx>
      <c:valAx>
        <c:axId val="250208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241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Houses vs Apartments </a:t>
            </a:r>
          </a:p>
          <a:p>
            <a:pPr>
              <a:defRPr/>
            </a:pPr>
            <a:r>
              <a:rPr lang="en-US" sz="1200" dirty="0"/>
              <a:t>(price growth since 2020Q1, percent)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'[series from Haver 2.xlsx]hp by type'!$Q$2</c:f>
              <c:strCache>
                <c:ptCount val="1"/>
                <c:pt idx="0">
                  <c:v>Houses</c:v>
                </c:pt>
              </c:strCache>
            </c:strRef>
          </c:tx>
          <c:spPr>
            <a:solidFill>
              <a:schemeClr val="accent1"/>
            </a:solidFill>
            <a:ln>
              <a:noFill/>
            </a:ln>
            <a:effectLst/>
          </c:spPr>
          <c:invertIfNegative val="0"/>
          <c:cat>
            <c:strRef>
              <c:f>'[series from Haver 2.xlsx]hp by type'!$P$3:$P$22</c:f>
              <c:strCache>
                <c:ptCount val="20"/>
                <c:pt idx="0">
                  <c:v>Belgium</c:v>
                </c:pt>
                <c:pt idx="1">
                  <c:v>Sweden</c:v>
                </c:pt>
                <c:pt idx="2">
                  <c:v>Luxembourg</c:v>
                </c:pt>
                <c:pt idx="3">
                  <c:v>US</c:v>
                </c:pt>
                <c:pt idx="4">
                  <c:v>Austria</c:v>
                </c:pt>
                <c:pt idx="5">
                  <c:v>Iceland</c:v>
                </c:pt>
                <c:pt idx="6">
                  <c:v>Netherlands</c:v>
                </c:pt>
                <c:pt idx="7">
                  <c:v>Canada</c:v>
                </c:pt>
                <c:pt idx="8">
                  <c:v>Norway</c:v>
                </c:pt>
                <c:pt idx="9">
                  <c:v>UK</c:v>
                </c:pt>
                <c:pt idx="10">
                  <c:v>Denmark</c:v>
                </c:pt>
                <c:pt idx="11">
                  <c:v>Switzerland</c:v>
                </c:pt>
                <c:pt idx="12">
                  <c:v>Portugal</c:v>
                </c:pt>
                <c:pt idx="13">
                  <c:v>France</c:v>
                </c:pt>
                <c:pt idx="14">
                  <c:v>Germany</c:v>
                </c:pt>
                <c:pt idx="15">
                  <c:v>Korea</c:v>
                </c:pt>
                <c:pt idx="16">
                  <c:v>Australia</c:v>
                </c:pt>
                <c:pt idx="17">
                  <c:v>Finland</c:v>
                </c:pt>
                <c:pt idx="18">
                  <c:v>Cyprus</c:v>
                </c:pt>
                <c:pt idx="19">
                  <c:v>Japan</c:v>
                </c:pt>
              </c:strCache>
            </c:strRef>
          </c:cat>
          <c:val>
            <c:numRef>
              <c:f>'[series from Haver 2.xlsx]hp by type'!$Q$3:$Q$22</c:f>
              <c:numCache>
                <c:formatCode>General</c:formatCode>
                <c:ptCount val="20"/>
                <c:pt idx="0">
                  <c:v>17.431192660550465</c:v>
                </c:pt>
                <c:pt idx="1">
                  <c:v>17.390476469468162</c:v>
                </c:pt>
                <c:pt idx="2">
                  <c:v>15.274803711634544</c:v>
                </c:pt>
                <c:pt idx="3">
                  <c:v>12.556270096463029</c:v>
                </c:pt>
                <c:pt idx="4">
                  <c:v>11.421694389805303</c:v>
                </c:pt>
                <c:pt idx="5">
                  <c:v>11.274779735682827</c:v>
                </c:pt>
                <c:pt idx="6">
                  <c:v>10.686611246671834</c:v>
                </c:pt>
                <c:pt idx="7">
                  <c:v>10.338164251207726</c:v>
                </c:pt>
                <c:pt idx="8">
                  <c:v>9.4117647058823408</c:v>
                </c:pt>
                <c:pt idx="9">
                  <c:v>8.1388751994016477</c:v>
                </c:pt>
                <c:pt idx="10">
                  <c:v>7.5607560756075554</c:v>
                </c:pt>
                <c:pt idx="11">
                  <c:v>6.4774208842005354</c:v>
                </c:pt>
                <c:pt idx="12">
                  <c:v>5.7678442682047582</c:v>
                </c:pt>
                <c:pt idx="13">
                  <c:v>4.8128342245989275</c:v>
                </c:pt>
                <c:pt idx="14">
                  <c:v>4.0518638573743937</c:v>
                </c:pt>
                <c:pt idx="15">
                  <c:v>2.394547996272145</c:v>
                </c:pt>
                <c:pt idx="16">
                  <c:v>2.3286759813705871</c:v>
                </c:pt>
                <c:pt idx="17">
                  <c:v>1.4031485284051737</c:v>
                </c:pt>
                <c:pt idx="18">
                  <c:v>-0.12919896640828377</c:v>
                </c:pt>
                <c:pt idx="19">
                  <c:v>-1.0071474983755824</c:v>
                </c:pt>
              </c:numCache>
            </c:numRef>
          </c:val>
          <c:extLst>
            <c:ext xmlns:c16="http://schemas.microsoft.com/office/drawing/2014/chart" uri="{C3380CC4-5D6E-409C-BE32-E72D297353CC}">
              <c16:uniqueId val="{00000000-F439-4608-9451-74D3B98EED3C}"/>
            </c:ext>
          </c:extLst>
        </c:ser>
        <c:ser>
          <c:idx val="1"/>
          <c:order val="1"/>
          <c:tx>
            <c:strRef>
              <c:f>'[series from Haver 2.xlsx]hp by type'!$R$2</c:f>
              <c:strCache>
                <c:ptCount val="1"/>
                <c:pt idx="0">
                  <c:v>Apartments</c:v>
                </c:pt>
              </c:strCache>
            </c:strRef>
          </c:tx>
          <c:spPr>
            <a:solidFill>
              <a:schemeClr val="accent2"/>
            </a:solidFill>
            <a:ln>
              <a:noFill/>
            </a:ln>
            <a:effectLst/>
          </c:spPr>
          <c:invertIfNegative val="0"/>
          <c:cat>
            <c:strRef>
              <c:f>'[series from Haver 2.xlsx]hp by type'!$P$3:$P$22</c:f>
              <c:strCache>
                <c:ptCount val="20"/>
                <c:pt idx="0">
                  <c:v>Belgium</c:v>
                </c:pt>
                <c:pt idx="1">
                  <c:v>Sweden</c:v>
                </c:pt>
                <c:pt idx="2">
                  <c:v>Luxembourg</c:v>
                </c:pt>
                <c:pt idx="3">
                  <c:v>US</c:v>
                </c:pt>
                <c:pt idx="4">
                  <c:v>Austria</c:v>
                </c:pt>
                <c:pt idx="5">
                  <c:v>Iceland</c:v>
                </c:pt>
                <c:pt idx="6">
                  <c:v>Netherlands</c:v>
                </c:pt>
                <c:pt idx="7">
                  <c:v>Canada</c:v>
                </c:pt>
                <c:pt idx="8">
                  <c:v>Norway</c:v>
                </c:pt>
                <c:pt idx="9">
                  <c:v>UK</c:v>
                </c:pt>
                <c:pt idx="10">
                  <c:v>Denmark</c:v>
                </c:pt>
                <c:pt idx="11">
                  <c:v>Switzerland</c:v>
                </c:pt>
                <c:pt idx="12">
                  <c:v>Portugal</c:v>
                </c:pt>
                <c:pt idx="13">
                  <c:v>France</c:v>
                </c:pt>
                <c:pt idx="14">
                  <c:v>Germany</c:v>
                </c:pt>
                <c:pt idx="15">
                  <c:v>Korea</c:v>
                </c:pt>
                <c:pt idx="16">
                  <c:v>Australia</c:v>
                </c:pt>
                <c:pt idx="17">
                  <c:v>Finland</c:v>
                </c:pt>
                <c:pt idx="18">
                  <c:v>Cyprus</c:v>
                </c:pt>
                <c:pt idx="19">
                  <c:v>Japan</c:v>
                </c:pt>
              </c:strCache>
            </c:strRef>
          </c:cat>
          <c:val>
            <c:numRef>
              <c:f>'[series from Haver 2.xlsx]hp by type'!$R$3:$R$22</c:f>
              <c:numCache>
                <c:formatCode>General</c:formatCode>
                <c:ptCount val="20"/>
                <c:pt idx="0">
                  <c:v>5.5276381909547645</c:v>
                </c:pt>
                <c:pt idx="1">
                  <c:v>6.4973185319238125</c:v>
                </c:pt>
                <c:pt idx="2">
                  <c:v>11.538461538461565</c:v>
                </c:pt>
                <c:pt idx="3">
                  <c:v>5.6390977443609103</c:v>
                </c:pt>
                <c:pt idx="4">
                  <c:v>12.803107745818131</c:v>
                </c:pt>
                <c:pt idx="5">
                  <c:v>8.398286637174369</c:v>
                </c:pt>
                <c:pt idx="6">
                  <c:v>8.4534731323722134</c:v>
                </c:pt>
                <c:pt idx="7">
                  <c:v>4.9915397631133507</c:v>
                </c:pt>
                <c:pt idx="8">
                  <c:v>8.9166666666666607</c:v>
                </c:pt>
                <c:pt idx="9">
                  <c:v>4.6393087708495262</c:v>
                </c:pt>
                <c:pt idx="10">
                  <c:v>6.7450980392156801</c:v>
                </c:pt>
                <c:pt idx="11">
                  <c:v>1.3718820861677861</c:v>
                </c:pt>
                <c:pt idx="12">
                  <c:v>7.1329831351949036</c:v>
                </c:pt>
                <c:pt idx="13">
                  <c:v>3.9864291772688576</c:v>
                </c:pt>
                <c:pt idx="14">
                  <c:v>5.1102204408817631</c:v>
                </c:pt>
                <c:pt idx="15">
                  <c:v>10.657370517928278</c:v>
                </c:pt>
                <c:pt idx="16">
                  <c:v>0.89887640449437534</c:v>
                </c:pt>
                <c:pt idx="17">
                  <c:v>2.4223602484472195</c:v>
                </c:pt>
                <c:pt idx="18">
                  <c:v>1.3414634146341475</c:v>
                </c:pt>
                <c:pt idx="19">
                  <c:v>1.5949311776272568</c:v>
                </c:pt>
              </c:numCache>
            </c:numRef>
          </c:val>
          <c:extLst>
            <c:ext xmlns:c16="http://schemas.microsoft.com/office/drawing/2014/chart" uri="{C3380CC4-5D6E-409C-BE32-E72D297353CC}">
              <c16:uniqueId val="{00000001-F439-4608-9451-74D3B98EED3C}"/>
            </c:ext>
          </c:extLst>
        </c:ser>
        <c:dLbls>
          <c:showLegendKey val="0"/>
          <c:showVal val="0"/>
          <c:showCatName val="0"/>
          <c:showSerName val="0"/>
          <c:showPercent val="0"/>
          <c:showBubbleSize val="0"/>
        </c:dLbls>
        <c:gapWidth val="150"/>
        <c:axId val="817261823"/>
        <c:axId val="125447711"/>
      </c:barChart>
      <c:catAx>
        <c:axId val="81726182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447711"/>
        <c:crosses val="autoZero"/>
        <c:auto val="1"/>
        <c:lblAlgn val="ctr"/>
        <c:lblOffset val="100"/>
        <c:noMultiLvlLbl val="0"/>
      </c:catAx>
      <c:valAx>
        <c:axId val="125447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26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US: Days on market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Condo/co-op</c:v>
          </c:tx>
          <c:spPr>
            <a:ln w="28575" cap="rnd">
              <a:solidFill>
                <a:schemeClr val="accent1"/>
              </a:solidFill>
              <a:round/>
            </a:ln>
            <a:effectLst/>
          </c:spPr>
          <c:marker>
            <c:symbol val="none"/>
          </c:marker>
          <c:cat>
            <c:strRef>
              <c:f>'[series from Haver.xlsx]US monthly'!$B$257:$B$318</c:f>
              <c:strCache>
                <c:ptCount val="62"/>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pt idx="36">
                  <c:v>Jan-19</c:v>
                </c:pt>
                <c:pt idx="37">
                  <c:v>Feb-19</c:v>
                </c:pt>
                <c:pt idx="38">
                  <c:v>Mar-19</c:v>
                </c:pt>
                <c:pt idx="39">
                  <c:v>Apr-19</c:v>
                </c:pt>
                <c:pt idx="40">
                  <c:v>May-19</c:v>
                </c:pt>
                <c:pt idx="41">
                  <c:v>Jun-19</c:v>
                </c:pt>
                <c:pt idx="42">
                  <c:v>Jul-19</c:v>
                </c:pt>
                <c:pt idx="43">
                  <c:v>Aug-19</c:v>
                </c:pt>
                <c:pt idx="44">
                  <c:v>Sep-19</c:v>
                </c:pt>
                <c:pt idx="45">
                  <c:v>Oct-19</c:v>
                </c:pt>
                <c:pt idx="46">
                  <c:v>Nov-19</c:v>
                </c:pt>
                <c:pt idx="47">
                  <c:v>Dec-19</c:v>
                </c:pt>
                <c:pt idx="48">
                  <c:v>Jan-20</c:v>
                </c:pt>
                <c:pt idx="49">
                  <c:v>Feb-20</c:v>
                </c:pt>
                <c:pt idx="50">
                  <c:v>Mar-20</c:v>
                </c:pt>
                <c:pt idx="51">
                  <c:v>Apr-20</c:v>
                </c:pt>
                <c:pt idx="52">
                  <c:v>May-20</c:v>
                </c:pt>
                <c:pt idx="53">
                  <c:v>Jun-20</c:v>
                </c:pt>
                <c:pt idx="54">
                  <c:v>Jul-20</c:v>
                </c:pt>
                <c:pt idx="55">
                  <c:v>Aug-20</c:v>
                </c:pt>
                <c:pt idx="56">
                  <c:v>Sep-20</c:v>
                </c:pt>
                <c:pt idx="57">
                  <c:v>Oct-20</c:v>
                </c:pt>
                <c:pt idx="58">
                  <c:v>Nov-20</c:v>
                </c:pt>
                <c:pt idx="59">
                  <c:v>Dec-20</c:v>
                </c:pt>
                <c:pt idx="60">
                  <c:v>Jan-21</c:v>
                </c:pt>
                <c:pt idx="61">
                  <c:v>Feb-21</c:v>
                </c:pt>
              </c:strCache>
            </c:strRef>
          </c:cat>
          <c:val>
            <c:numRef>
              <c:f>'[series from Haver.xlsx]US monthly'!$EX$257:$EX$318</c:f>
              <c:numCache>
                <c:formatCode>0</c:formatCode>
                <c:ptCount val="62"/>
                <c:pt idx="0">
                  <c:v>49</c:v>
                </c:pt>
                <c:pt idx="1">
                  <c:v>50</c:v>
                </c:pt>
                <c:pt idx="2">
                  <c:v>48</c:v>
                </c:pt>
                <c:pt idx="3">
                  <c:v>47</c:v>
                </c:pt>
                <c:pt idx="4">
                  <c:v>48</c:v>
                </c:pt>
                <c:pt idx="5">
                  <c:v>47</c:v>
                </c:pt>
                <c:pt idx="6">
                  <c:v>46</c:v>
                </c:pt>
                <c:pt idx="7">
                  <c:v>45</c:v>
                </c:pt>
                <c:pt idx="8">
                  <c:v>46</c:v>
                </c:pt>
                <c:pt idx="9">
                  <c:v>46</c:v>
                </c:pt>
                <c:pt idx="10">
                  <c:v>45</c:v>
                </c:pt>
                <c:pt idx="11">
                  <c:v>45</c:v>
                </c:pt>
                <c:pt idx="12">
                  <c:v>43</c:v>
                </c:pt>
                <c:pt idx="13">
                  <c:v>42</c:v>
                </c:pt>
                <c:pt idx="14">
                  <c:v>41</c:v>
                </c:pt>
                <c:pt idx="15">
                  <c:v>41</c:v>
                </c:pt>
                <c:pt idx="16">
                  <c:v>40</c:v>
                </c:pt>
                <c:pt idx="17">
                  <c:v>41</c:v>
                </c:pt>
                <c:pt idx="18">
                  <c:v>40</c:v>
                </c:pt>
                <c:pt idx="19">
                  <c:v>41</c:v>
                </c:pt>
                <c:pt idx="20">
                  <c:v>40</c:v>
                </c:pt>
                <c:pt idx="21">
                  <c:v>38</c:v>
                </c:pt>
                <c:pt idx="22">
                  <c:v>39</c:v>
                </c:pt>
                <c:pt idx="23">
                  <c:v>38</c:v>
                </c:pt>
                <c:pt idx="24">
                  <c:v>37</c:v>
                </c:pt>
                <c:pt idx="25">
                  <c:v>36</c:v>
                </c:pt>
                <c:pt idx="26">
                  <c:v>35</c:v>
                </c:pt>
                <c:pt idx="27">
                  <c:v>35</c:v>
                </c:pt>
                <c:pt idx="28">
                  <c:v>35</c:v>
                </c:pt>
                <c:pt idx="29">
                  <c:v>35</c:v>
                </c:pt>
                <c:pt idx="30">
                  <c:v>35</c:v>
                </c:pt>
                <c:pt idx="31">
                  <c:v>37</c:v>
                </c:pt>
                <c:pt idx="32">
                  <c:v>38</c:v>
                </c:pt>
                <c:pt idx="33">
                  <c:v>39</c:v>
                </c:pt>
                <c:pt idx="34">
                  <c:v>40</c:v>
                </c:pt>
                <c:pt idx="35">
                  <c:v>40</c:v>
                </c:pt>
                <c:pt idx="36">
                  <c:v>41</c:v>
                </c:pt>
                <c:pt idx="37">
                  <c:v>42</c:v>
                </c:pt>
                <c:pt idx="38">
                  <c:v>44</c:v>
                </c:pt>
                <c:pt idx="39">
                  <c:v>44</c:v>
                </c:pt>
                <c:pt idx="40">
                  <c:v>44</c:v>
                </c:pt>
                <c:pt idx="41">
                  <c:v>42</c:v>
                </c:pt>
                <c:pt idx="42">
                  <c:v>45</c:v>
                </c:pt>
                <c:pt idx="43">
                  <c:v>45</c:v>
                </c:pt>
                <c:pt idx="44">
                  <c:v>45</c:v>
                </c:pt>
                <c:pt idx="45">
                  <c:v>44</c:v>
                </c:pt>
                <c:pt idx="46">
                  <c:v>43</c:v>
                </c:pt>
                <c:pt idx="47">
                  <c:v>43</c:v>
                </c:pt>
                <c:pt idx="48">
                  <c:v>44</c:v>
                </c:pt>
                <c:pt idx="49">
                  <c:v>41</c:v>
                </c:pt>
                <c:pt idx="50">
                  <c:v>39</c:v>
                </c:pt>
                <c:pt idx="51">
                  <c:v>38</c:v>
                </c:pt>
                <c:pt idx="52">
                  <c:v>48</c:v>
                </c:pt>
                <c:pt idx="53">
                  <c:v>49</c:v>
                </c:pt>
                <c:pt idx="54">
                  <c:v>45</c:v>
                </c:pt>
                <c:pt idx="55">
                  <c:v>42</c:v>
                </c:pt>
                <c:pt idx="56">
                  <c:v>39</c:v>
                </c:pt>
                <c:pt idx="57">
                  <c:v>38</c:v>
                </c:pt>
                <c:pt idx="58">
                  <c:v>37</c:v>
                </c:pt>
                <c:pt idx="59">
                  <c:v>37</c:v>
                </c:pt>
                <c:pt idx="60">
                  <c:v>35</c:v>
                </c:pt>
                <c:pt idx="61">
                  <c:v>36</c:v>
                </c:pt>
              </c:numCache>
            </c:numRef>
          </c:val>
          <c:smooth val="0"/>
          <c:extLst>
            <c:ext xmlns:c16="http://schemas.microsoft.com/office/drawing/2014/chart" uri="{C3380CC4-5D6E-409C-BE32-E72D297353CC}">
              <c16:uniqueId val="{00000000-C60B-47AF-8F94-A276D602DC4E}"/>
            </c:ext>
          </c:extLst>
        </c:ser>
        <c:ser>
          <c:idx val="2"/>
          <c:order val="1"/>
          <c:tx>
            <c:v>Single-family</c:v>
          </c:tx>
          <c:spPr>
            <a:ln w="28575" cap="rnd">
              <a:solidFill>
                <a:schemeClr val="accent3"/>
              </a:solidFill>
              <a:round/>
            </a:ln>
            <a:effectLst/>
          </c:spPr>
          <c:marker>
            <c:symbol val="none"/>
          </c:marker>
          <c:cat>
            <c:strRef>
              <c:f>'[series from Haver.xlsx]US monthly'!$B$257:$B$318</c:f>
              <c:strCache>
                <c:ptCount val="62"/>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pt idx="36">
                  <c:v>Jan-19</c:v>
                </c:pt>
                <c:pt idx="37">
                  <c:v>Feb-19</c:v>
                </c:pt>
                <c:pt idx="38">
                  <c:v>Mar-19</c:v>
                </c:pt>
                <c:pt idx="39">
                  <c:v>Apr-19</c:v>
                </c:pt>
                <c:pt idx="40">
                  <c:v>May-19</c:v>
                </c:pt>
                <c:pt idx="41">
                  <c:v>Jun-19</c:v>
                </c:pt>
                <c:pt idx="42">
                  <c:v>Jul-19</c:v>
                </c:pt>
                <c:pt idx="43">
                  <c:v>Aug-19</c:v>
                </c:pt>
                <c:pt idx="44">
                  <c:v>Sep-19</c:v>
                </c:pt>
                <c:pt idx="45">
                  <c:v>Oct-19</c:v>
                </c:pt>
                <c:pt idx="46">
                  <c:v>Nov-19</c:v>
                </c:pt>
                <c:pt idx="47">
                  <c:v>Dec-19</c:v>
                </c:pt>
                <c:pt idx="48">
                  <c:v>Jan-20</c:v>
                </c:pt>
                <c:pt idx="49">
                  <c:v>Feb-20</c:v>
                </c:pt>
                <c:pt idx="50">
                  <c:v>Mar-20</c:v>
                </c:pt>
                <c:pt idx="51">
                  <c:v>Apr-20</c:v>
                </c:pt>
                <c:pt idx="52">
                  <c:v>May-20</c:v>
                </c:pt>
                <c:pt idx="53">
                  <c:v>Jun-20</c:v>
                </c:pt>
                <c:pt idx="54">
                  <c:v>Jul-20</c:v>
                </c:pt>
                <c:pt idx="55">
                  <c:v>Aug-20</c:v>
                </c:pt>
                <c:pt idx="56">
                  <c:v>Sep-20</c:v>
                </c:pt>
                <c:pt idx="57">
                  <c:v>Oct-20</c:v>
                </c:pt>
                <c:pt idx="58">
                  <c:v>Nov-20</c:v>
                </c:pt>
                <c:pt idx="59">
                  <c:v>Dec-20</c:v>
                </c:pt>
                <c:pt idx="60">
                  <c:v>Jan-21</c:v>
                </c:pt>
                <c:pt idx="61">
                  <c:v>Feb-21</c:v>
                </c:pt>
              </c:strCache>
            </c:strRef>
          </c:cat>
          <c:val>
            <c:numRef>
              <c:f>'[series from Haver.xlsx]US monthly'!$FJ$257:$FJ$318</c:f>
              <c:numCache>
                <c:formatCode>0</c:formatCode>
                <c:ptCount val="62"/>
                <c:pt idx="0">
                  <c:v>53</c:v>
                </c:pt>
                <c:pt idx="1">
                  <c:v>53</c:v>
                </c:pt>
                <c:pt idx="2">
                  <c:v>53</c:v>
                </c:pt>
                <c:pt idx="3">
                  <c:v>53</c:v>
                </c:pt>
                <c:pt idx="4">
                  <c:v>51</c:v>
                </c:pt>
                <c:pt idx="5">
                  <c:v>51</c:v>
                </c:pt>
                <c:pt idx="6">
                  <c:v>51</c:v>
                </c:pt>
                <c:pt idx="7">
                  <c:v>50</c:v>
                </c:pt>
                <c:pt idx="8">
                  <c:v>50</c:v>
                </c:pt>
                <c:pt idx="9">
                  <c:v>50</c:v>
                </c:pt>
                <c:pt idx="10">
                  <c:v>48</c:v>
                </c:pt>
                <c:pt idx="11">
                  <c:v>48</c:v>
                </c:pt>
                <c:pt idx="12">
                  <c:v>46</c:v>
                </c:pt>
                <c:pt idx="13">
                  <c:v>46</c:v>
                </c:pt>
                <c:pt idx="14">
                  <c:v>45</c:v>
                </c:pt>
                <c:pt idx="15">
                  <c:v>45</c:v>
                </c:pt>
                <c:pt idx="16">
                  <c:v>45</c:v>
                </c:pt>
                <c:pt idx="17">
                  <c:v>45</c:v>
                </c:pt>
                <c:pt idx="18">
                  <c:v>45</c:v>
                </c:pt>
                <c:pt idx="19">
                  <c:v>45</c:v>
                </c:pt>
                <c:pt idx="20">
                  <c:v>45</c:v>
                </c:pt>
                <c:pt idx="21">
                  <c:v>44</c:v>
                </c:pt>
                <c:pt idx="22">
                  <c:v>44</c:v>
                </c:pt>
                <c:pt idx="23">
                  <c:v>44</c:v>
                </c:pt>
                <c:pt idx="24">
                  <c:v>42</c:v>
                </c:pt>
                <c:pt idx="25">
                  <c:v>41</c:v>
                </c:pt>
                <c:pt idx="26">
                  <c:v>41</c:v>
                </c:pt>
                <c:pt idx="27">
                  <c:v>41</c:v>
                </c:pt>
                <c:pt idx="28">
                  <c:v>41</c:v>
                </c:pt>
                <c:pt idx="29">
                  <c:v>40</c:v>
                </c:pt>
                <c:pt idx="30">
                  <c:v>41</c:v>
                </c:pt>
                <c:pt idx="31">
                  <c:v>42</c:v>
                </c:pt>
                <c:pt idx="32">
                  <c:v>42</c:v>
                </c:pt>
                <c:pt idx="33">
                  <c:v>43</c:v>
                </c:pt>
                <c:pt idx="34">
                  <c:v>44</c:v>
                </c:pt>
                <c:pt idx="35">
                  <c:v>44</c:v>
                </c:pt>
                <c:pt idx="36">
                  <c:v>46</c:v>
                </c:pt>
                <c:pt idx="37">
                  <c:v>46</c:v>
                </c:pt>
                <c:pt idx="38">
                  <c:v>46</c:v>
                </c:pt>
                <c:pt idx="39">
                  <c:v>47</c:v>
                </c:pt>
                <c:pt idx="40">
                  <c:v>44</c:v>
                </c:pt>
                <c:pt idx="41">
                  <c:v>43</c:v>
                </c:pt>
                <c:pt idx="42">
                  <c:v>44</c:v>
                </c:pt>
                <c:pt idx="43">
                  <c:v>45</c:v>
                </c:pt>
                <c:pt idx="44">
                  <c:v>45</c:v>
                </c:pt>
                <c:pt idx="45">
                  <c:v>45</c:v>
                </c:pt>
                <c:pt idx="46">
                  <c:v>44</c:v>
                </c:pt>
                <c:pt idx="47">
                  <c:v>45</c:v>
                </c:pt>
                <c:pt idx="48">
                  <c:v>44</c:v>
                </c:pt>
                <c:pt idx="49">
                  <c:v>44</c:v>
                </c:pt>
                <c:pt idx="50">
                  <c:v>42</c:v>
                </c:pt>
                <c:pt idx="51">
                  <c:v>41</c:v>
                </c:pt>
                <c:pt idx="52">
                  <c:v>43</c:v>
                </c:pt>
                <c:pt idx="53">
                  <c:v>44</c:v>
                </c:pt>
                <c:pt idx="54">
                  <c:v>41</c:v>
                </c:pt>
                <c:pt idx="55">
                  <c:v>36</c:v>
                </c:pt>
                <c:pt idx="56">
                  <c:v>32</c:v>
                </c:pt>
                <c:pt idx="57">
                  <c:v>30</c:v>
                </c:pt>
                <c:pt idx="58">
                  <c:v>28</c:v>
                </c:pt>
                <c:pt idx="59">
                  <c:v>25</c:v>
                </c:pt>
                <c:pt idx="60">
                  <c:v>23</c:v>
                </c:pt>
                <c:pt idx="61">
                  <c:v>21</c:v>
                </c:pt>
              </c:numCache>
            </c:numRef>
          </c:val>
          <c:smooth val="0"/>
          <c:extLst>
            <c:ext xmlns:c16="http://schemas.microsoft.com/office/drawing/2014/chart" uri="{C3380CC4-5D6E-409C-BE32-E72D297353CC}">
              <c16:uniqueId val="{00000001-C60B-47AF-8F94-A276D602DC4E}"/>
            </c:ext>
          </c:extLst>
        </c:ser>
        <c:ser>
          <c:idx val="3"/>
          <c:order val="2"/>
          <c:tx>
            <c:v>Townhouse</c:v>
          </c:tx>
          <c:spPr>
            <a:ln w="28575" cap="rnd">
              <a:solidFill>
                <a:schemeClr val="accent4"/>
              </a:solidFill>
              <a:round/>
            </a:ln>
            <a:effectLst/>
          </c:spPr>
          <c:marker>
            <c:symbol val="none"/>
          </c:marker>
          <c:cat>
            <c:strRef>
              <c:f>'[series from Haver.xlsx]US monthly'!$B$257:$B$318</c:f>
              <c:strCache>
                <c:ptCount val="62"/>
                <c:pt idx="0">
                  <c:v>Jan-16</c:v>
                </c:pt>
                <c:pt idx="1">
                  <c:v>Feb-16</c:v>
                </c:pt>
                <c:pt idx="2">
                  <c:v>Mar-16</c:v>
                </c:pt>
                <c:pt idx="3">
                  <c:v>Apr-16</c:v>
                </c:pt>
                <c:pt idx="4">
                  <c:v>May-16</c:v>
                </c:pt>
                <c:pt idx="5">
                  <c:v>Jun-16</c:v>
                </c:pt>
                <c:pt idx="6">
                  <c:v>Jul-16</c:v>
                </c:pt>
                <c:pt idx="7">
                  <c:v>Aug-16</c:v>
                </c:pt>
                <c:pt idx="8">
                  <c:v>Sep-16</c:v>
                </c:pt>
                <c:pt idx="9">
                  <c:v>Oct-16</c:v>
                </c:pt>
                <c:pt idx="10">
                  <c:v>Nov-16</c:v>
                </c:pt>
                <c:pt idx="11">
                  <c:v>Dec-16</c:v>
                </c:pt>
                <c:pt idx="12">
                  <c:v>Jan-17</c:v>
                </c:pt>
                <c:pt idx="13">
                  <c:v>Feb-17</c:v>
                </c:pt>
                <c:pt idx="14">
                  <c:v>Mar-17</c:v>
                </c:pt>
                <c:pt idx="15">
                  <c:v>Apr-17</c:v>
                </c:pt>
                <c:pt idx="16">
                  <c:v>May-17</c:v>
                </c:pt>
                <c:pt idx="17">
                  <c:v>Jun-17</c:v>
                </c:pt>
                <c:pt idx="18">
                  <c:v>Jul-17</c:v>
                </c:pt>
                <c:pt idx="19">
                  <c:v>Aug-17</c:v>
                </c:pt>
                <c:pt idx="20">
                  <c:v>Sep-17</c:v>
                </c:pt>
                <c:pt idx="21">
                  <c:v>Oct-17</c:v>
                </c:pt>
                <c:pt idx="22">
                  <c:v>Nov-17</c:v>
                </c:pt>
                <c:pt idx="23">
                  <c:v>Dec-17</c:v>
                </c:pt>
                <c:pt idx="24">
                  <c:v>Jan-18</c:v>
                </c:pt>
                <c:pt idx="25">
                  <c:v>Feb-18</c:v>
                </c:pt>
                <c:pt idx="26">
                  <c:v>Mar-18</c:v>
                </c:pt>
                <c:pt idx="27">
                  <c:v>Apr-18</c:v>
                </c:pt>
                <c:pt idx="28">
                  <c:v>May-18</c:v>
                </c:pt>
                <c:pt idx="29">
                  <c:v>Jun-18</c:v>
                </c:pt>
                <c:pt idx="30">
                  <c:v>Jul-18</c:v>
                </c:pt>
                <c:pt idx="31">
                  <c:v>Aug-18</c:v>
                </c:pt>
                <c:pt idx="32">
                  <c:v>Sep-18</c:v>
                </c:pt>
                <c:pt idx="33">
                  <c:v>Oct-18</c:v>
                </c:pt>
                <c:pt idx="34">
                  <c:v>Nov-18</c:v>
                </c:pt>
                <c:pt idx="35">
                  <c:v>Dec-18</c:v>
                </c:pt>
                <c:pt idx="36">
                  <c:v>Jan-19</c:v>
                </c:pt>
                <c:pt idx="37">
                  <c:v>Feb-19</c:v>
                </c:pt>
                <c:pt idx="38">
                  <c:v>Mar-19</c:v>
                </c:pt>
                <c:pt idx="39">
                  <c:v>Apr-19</c:v>
                </c:pt>
                <c:pt idx="40">
                  <c:v>May-19</c:v>
                </c:pt>
                <c:pt idx="41">
                  <c:v>Jun-19</c:v>
                </c:pt>
                <c:pt idx="42">
                  <c:v>Jul-19</c:v>
                </c:pt>
                <c:pt idx="43">
                  <c:v>Aug-19</c:v>
                </c:pt>
                <c:pt idx="44">
                  <c:v>Sep-19</c:v>
                </c:pt>
                <c:pt idx="45">
                  <c:v>Oct-19</c:v>
                </c:pt>
                <c:pt idx="46">
                  <c:v>Nov-19</c:v>
                </c:pt>
                <c:pt idx="47">
                  <c:v>Dec-19</c:v>
                </c:pt>
                <c:pt idx="48">
                  <c:v>Jan-20</c:v>
                </c:pt>
                <c:pt idx="49">
                  <c:v>Feb-20</c:v>
                </c:pt>
                <c:pt idx="50">
                  <c:v>Mar-20</c:v>
                </c:pt>
                <c:pt idx="51">
                  <c:v>Apr-20</c:v>
                </c:pt>
                <c:pt idx="52">
                  <c:v>May-20</c:v>
                </c:pt>
                <c:pt idx="53">
                  <c:v>Jun-20</c:v>
                </c:pt>
                <c:pt idx="54">
                  <c:v>Jul-20</c:v>
                </c:pt>
                <c:pt idx="55">
                  <c:v>Aug-20</c:v>
                </c:pt>
                <c:pt idx="56">
                  <c:v>Sep-20</c:v>
                </c:pt>
                <c:pt idx="57">
                  <c:v>Oct-20</c:v>
                </c:pt>
                <c:pt idx="58">
                  <c:v>Nov-20</c:v>
                </c:pt>
                <c:pt idx="59">
                  <c:v>Dec-20</c:v>
                </c:pt>
                <c:pt idx="60">
                  <c:v>Jan-21</c:v>
                </c:pt>
                <c:pt idx="61">
                  <c:v>Feb-21</c:v>
                </c:pt>
              </c:strCache>
            </c:strRef>
          </c:cat>
          <c:val>
            <c:numRef>
              <c:f>'[series from Haver.xlsx]US monthly'!$FP$257:$FP$318</c:f>
              <c:numCache>
                <c:formatCode>0</c:formatCode>
                <c:ptCount val="62"/>
                <c:pt idx="0">
                  <c:v>46</c:v>
                </c:pt>
                <c:pt idx="1">
                  <c:v>46</c:v>
                </c:pt>
                <c:pt idx="2">
                  <c:v>47</c:v>
                </c:pt>
                <c:pt idx="3">
                  <c:v>45</c:v>
                </c:pt>
                <c:pt idx="4">
                  <c:v>44</c:v>
                </c:pt>
                <c:pt idx="5">
                  <c:v>43</c:v>
                </c:pt>
                <c:pt idx="6">
                  <c:v>43</c:v>
                </c:pt>
                <c:pt idx="7">
                  <c:v>42</c:v>
                </c:pt>
                <c:pt idx="8">
                  <c:v>41</c:v>
                </c:pt>
                <c:pt idx="9">
                  <c:v>41</c:v>
                </c:pt>
                <c:pt idx="10">
                  <c:v>41</c:v>
                </c:pt>
                <c:pt idx="11">
                  <c:v>40</c:v>
                </c:pt>
                <c:pt idx="12">
                  <c:v>39</c:v>
                </c:pt>
                <c:pt idx="13">
                  <c:v>39</c:v>
                </c:pt>
                <c:pt idx="14">
                  <c:v>37</c:v>
                </c:pt>
                <c:pt idx="15">
                  <c:v>38</c:v>
                </c:pt>
                <c:pt idx="16">
                  <c:v>37</c:v>
                </c:pt>
                <c:pt idx="17">
                  <c:v>36</c:v>
                </c:pt>
                <c:pt idx="18">
                  <c:v>37</c:v>
                </c:pt>
                <c:pt idx="19">
                  <c:v>37</c:v>
                </c:pt>
                <c:pt idx="20">
                  <c:v>37</c:v>
                </c:pt>
                <c:pt idx="21">
                  <c:v>35</c:v>
                </c:pt>
                <c:pt idx="22">
                  <c:v>35</c:v>
                </c:pt>
                <c:pt idx="23">
                  <c:v>36</c:v>
                </c:pt>
                <c:pt idx="24">
                  <c:v>34</c:v>
                </c:pt>
                <c:pt idx="25">
                  <c:v>34</c:v>
                </c:pt>
                <c:pt idx="26">
                  <c:v>33</c:v>
                </c:pt>
                <c:pt idx="27">
                  <c:v>31</c:v>
                </c:pt>
                <c:pt idx="28">
                  <c:v>32</c:v>
                </c:pt>
                <c:pt idx="29">
                  <c:v>31</c:v>
                </c:pt>
                <c:pt idx="30">
                  <c:v>32</c:v>
                </c:pt>
                <c:pt idx="31">
                  <c:v>32</c:v>
                </c:pt>
                <c:pt idx="32">
                  <c:v>33</c:v>
                </c:pt>
                <c:pt idx="33">
                  <c:v>36</c:v>
                </c:pt>
                <c:pt idx="34">
                  <c:v>37</c:v>
                </c:pt>
                <c:pt idx="35">
                  <c:v>37</c:v>
                </c:pt>
                <c:pt idx="36">
                  <c:v>38</c:v>
                </c:pt>
                <c:pt idx="37">
                  <c:v>39</c:v>
                </c:pt>
                <c:pt idx="38">
                  <c:v>39</c:v>
                </c:pt>
                <c:pt idx="39">
                  <c:v>39</c:v>
                </c:pt>
                <c:pt idx="40">
                  <c:v>37</c:v>
                </c:pt>
                <c:pt idx="41">
                  <c:v>38</c:v>
                </c:pt>
                <c:pt idx="42">
                  <c:v>39</c:v>
                </c:pt>
                <c:pt idx="43">
                  <c:v>41</c:v>
                </c:pt>
                <c:pt idx="44">
                  <c:v>40</c:v>
                </c:pt>
                <c:pt idx="45">
                  <c:v>40</c:v>
                </c:pt>
                <c:pt idx="46">
                  <c:v>40</c:v>
                </c:pt>
                <c:pt idx="47">
                  <c:v>39</c:v>
                </c:pt>
                <c:pt idx="48">
                  <c:v>39</c:v>
                </c:pt>
                <c:pt idx="49">
                  <c:v>38</c:v>
                </c:pt>
                <c:pt idx="50">
                  <c:v>37</c:v>
                </c:pt>
                <c:pt idx="51">
                  <c:v>37</c:v>
                </c:pt>
                <c:pt idx="52">
                  <c:v>40</c:v>
                </c:pt>
                <c:pt idx="53">
                  <c:v>40</c:v>
                </c:pt>
                <c:pt idx="54">
                  <c:v>36</c:v>
                </c:pt>
                <c:pt idx="55">
                  <c:v>33</c:v>
                </c:pt>
                <c:pt idx="56">
                  <c:v>31</c:v>
                </c:pt>
                <c:pt idx="57">
                  <c:v>29</c:v>
                </c:pt>
                <c:pt idx="58">
                  <c:v>27</c:v>
                </c:pt>
                <c:pt idx="59">
                  <c:v>27</c:v>
                </c:pt>
                <c:pt idx="60">
                  <c:v>26</c:v>
                </c:pt>
                <c:pt idx="61">
                  <c:v>25</c:v>
                </c:pt>
              </c:numCache>
            </c:numRef>
          </c:val>
          <c:smooth val="0"/>
          <c:extLst>
            <c:ext xmlns:c16="http://schemas.microsoft.com/office/drawing/2014/chart" uri="{C3380CC4-5D6E-409C-BE32-E72D297353CC}">
              <c16:uniqueId val="{00000002-C60B-47AF-8F94-A276D602DC4E}"/>
            </c:ext>
          </c:extLst>
        </c:ser>
        <c:dLbls>
          <c:showLegendKey val="0"/>
          <c:showVal val="0"/>
          <c:showCatName val="0"/>
          <c:showSerName val="0"/>
          <c:showPercent val="0"/>
          <c:showBubbleSize val="0"/>
        </c:dLbls>
        <c:smooth val="0"/>
        <c:axId val="1999672623"/>
        <c:axId val="204509648"/>
      </c:lineChart>
      <c:catAx>
        <c:axId val="1999672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509648"/>
        <c:crosses val="autoZero"/>
        <c:auto val="1"/>
        <c:lblAlgn val="ctr"/>
        <c:lblOffset val="100"/>
        <c:noMultiLvlLbl val="0"/>
      </c:catAx>
      <c:valAx>
        <c:axId val="204509648"/>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672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Household credit and house prices:</a:t>
            </a:r>
            <a:r>
              <a:rPr lang="en-US" baseline="0"/>
              <a:t> pre-COVID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59735323850912E-2"/>
          <c:y val="0.13258266309204647"/>
          <c:w val="0.87807036632966529"/>
          <c:h val="0.77374427392286416"/>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'[series from Haver 2.xlsx]chart HP_credit data'!$D$34:$BK$34</c:f>
              <c:numCache>
                <c:formatCode>0.0</c:formatCode>
                <c:ptCount val="60"/>
                <c:pt idx="0">
                  <c:v>1.1914893617021249</c:v>
                </c:pt>
                <c:pt idx="1">
                  <c:v>-2.7613412228796985</c:v>
                </c:pt>
                <c:pt idx="2">
                  <c:v>6.8610634648370583</c:v>
                </c:pt>
                <c:pt idx="3">
                  <c:v>17.625899280575542</c:v>
                </c:pt>
                <c:pt idx="5">
                  <c:v>9.0909090909091042</c:v>
                </c:pt>
                <c:pt idx="6">
                  <c:v>20.918367346938773</c:v>
                </c:pt>
                <c:pt idx="7">
                  <c:v>6.8896321070234245</c:v>
                </c:pt>
                <c:pt idx="8">
                  <c:v>23.966942148760339</c:v>
                </c:pt>
                <c:pt idx="11">
                  <c:v>6.7114093959731447</c:v>
                </c:pt>
                <c:pt idx="12">
                  <c:v>-11.827079934747143</c:v>
                </c:pt>
                <c:pt idx="14">
                  <c:v>-3.1666666666666621</c:v>
                </c:pt>
                <c:pt idx="15">
                  <c:v>6.3897763578274702</c:v>
                </c:pt>
                <c:pt idx="16">
                  <c:v>12.972972972972974</c:v>
                </c:pt>
                <c:pt idx="17">
                  <c:v>1.6728624535315983</c:v>
                </c:pt>
                <c:pt idx="18">
                  <c:v>-12.324492979719182</c:v>
                </c:pt>
                <c:pt idx="19">
                  <c:v>24.886877828054299</c:v>
                </c:pt>
                <c:pt idx="20">
                  <c:v>-20.762711864406789</c:v>
                </c:pt>
                <c:pt idx="22">
                  <c:v>6.6666666666666652</c:v>
                </c:pt>
                <c:pt idx="23">
                  <c:v>1.7964071856287456</c:v>
                </c:pt>
                <c:pt idx="24">
                  <c:v>-49.583333333333336</c:v>
                </c:pt>
                <c:pt idx="25">
                  <c:v>5.5415617128463435</c:v>
                </c:pt>
                <c:pt idx="26">
                  <c:v>-1.8867924528301772</c:v>
                </c:pt>
                <c:pt idx="27">
                  <c:v>4.4750430292598953</c:v>
                </c:pt>
                <c:pt idx="28">
                  <c:v>19.725343320848964</c:v>
                </c:pt>
                <c:pt idx="31">
                  <c:v>6.656101426307437</c:v>
                </c:pt>
                <c:pt idx="33">
                  <c:v>-1.8759018759018753</c:v>
                </c:pt>
                <c:pt idx="35">
                  <c:v>9.3959731543624248</c:v>
                </c:pt>
                <c:pt idx="37">
                  <c:v>-12.031386224934604</c:v>
                </c:pt>
                <c:pt idx="38">
                  <c:v>4.8808172531214611</c:v>
                </c:pt>
                <c:pt idx="39">
                  <c:v>16.391639163916373</c:v>
                </c:pt>
                <c:pt idx="42">
                  <c:v>-4.6703296703296537</c:v>
                </c:pt>
                <c:pt idx="43">
                  <c:v>-20.967741935483865</c:v>
                </c:pt>
                <c:pt idx="45">
                  <c:v>19.393939393939384</c:v>
                </c:pt>
                <c:pt idx="46">
                  <c:v>7.0796460176991038</c:v>
                </c:pt>
                <c:pt idx="48">
                  <c:v>-13.628620102214651</c:v>
                </c:pt>
                <c:pt idx="51">
                  <c:v>-6.5040650406503975</c:v>
                </c:pt>
                <c:pt idx="52">
                  <c:v>-20.694444444444436</c:v>
                </c:pt>
                <c:pt idx="53">
                  <c:v>8.547008547008538</c:v>
                </c:pt>
                <c:pt idx="54">
                  <c:v>5.9915611814346015</c:v>
                </c:pt>
                <c:pt idx="55">
                  <c:v>0.57887120115776014</c:v>
                </c:pt>
                <c:pt idx="56">
                  <c:v>-19.354838709677423</c:v>
                </c:pt>
                <c:pt idx="57">
                  <c:v>-1.0538641686182681</c:v>
                </c:pt>
                <c:pt idx="59">
                  <c:v>-4.4814340588988477</c:v>
                </c:pt>
              </c:numCache>
            </c:numRef>
          </c:xVal>
          <c:yVal>
            <c:numRef>
              <c:f>'[series from Haver 2.xlsx]chart HP_credit data'!$D$10:$BK$10</c:f>
              <c:numCache>
                <c:formatCode>0.0</c:formatCode>
                <c:ptCount val="60"/>
                <c:pt idx="0">
                  <c:v>9.3738247461451643</c:v>
                </c:pt>
                <c:pt idx="1">
                  <c:v>18.411948358788301</c:v>
                </c:pt>
                <c:pt idx="2">
                  <c:v>8.2917896021975643</c:v>
                </c:pt>
                <c:pt idx="3">
                  <c:v>-21.412184552638291</c:v>
                </c:pt>
                <c:pt idx="4">
                  <c:v>24.398311851260402</c:v>
                </c:pt>
                <c:pt idx="5">
                  <c:v>28.86987843313824</c:v>
                </c:pt>
                <c:pt idx="7">
                  <c:v>14.279620347659172</c:v>
                </c:pt>
                <c:pt idx="9">
                  <c:v>23.574189015107152</c:v>
                </c:pt>
                <c:pt idx="10">
                  <c:v>3.7467875016907737</c:v>
                </c:pt>
                <c:pt idx="11">
                  <c:v>35.893709777870029</c:v>
                </c:pt>
                <c:pt idx="12">
                  <c:v>17.327766179540703</c:v>
                </c:pt>
                <c:pt idx="13">
                  <c:v>25.926728809885134</c:v>
                </c:pt>
                <c:pt idx="14">
                  <c:v>17.035181352793806</c:v>
                </c:pt>
                <c:pt idx="15">
                  <c:v>1.8651362984218212</c:v>
                </c:pt>
                <c:pt idx="16">
                  <c:v>8.9651531151003105</c:v>
                </c:pt>
                <c:pt idx="17">
                  <c:v>28.240096483903866</c:v>
                </c:pt>
                <c:pt idx="18">
                  <c:v>4.511724547343432</c:v>
                </c:pt>
                <c:pt idx="19">
                  <c:v>18.212684176809745</c:v>
                </c:pt>
                <c:pt idx="20">
                  <c:v>68.479221927497775</c:v>
                </c:pt>
                <c:pt idx="21">
                  <c:v>40.032236172378703</c:v>
                </c:pt>
                <c:pt idx="22">
                  <c:v>5.2003934103761917</c:v>
                </c:pt>
                <c:pt idx="23">
                  <c:v>-2.59245139153641</c:v>
                </c:pt>
                <c:pt idx="24">
                  <c:v>35.841720036596534</c:v>
                </c:pt>
                <c:pt idx="25">
                  <c:v>16.630400994715579</c:v>
                </c:pt>
                <c:pt idx="26">
                  <c:v>-3.4390862944162381</c:v>
                </c:pt>
                <c:pt idx="27">
                  <c:v>6.5638203792866445</c:v>
                </c:pt>
                <c:pt idx="28">
                  <c:v>4.9131807419100282</c:v>
                </c:pt>
                <c:pt idx="29">
                  <c:v>37.266251113089943</c:v>
                </c:pt>
                <c:pt idx="30">
                  <c:v>25.294985250737454</c:v>
                </c:pt>
                <c:pt idx="31">
                  <c:v>36.669926215663629</c:v>
                </c:pt>
                <c:pt idx="32">
                  <c:v>2.5229898608818635</c:v>
                </c:pt>
                <c:pt idx="33">
                  <c:v>12.969924812030097</c:v>
                </c:pt>
                <c:pt idx="34">
                  <c:v>23.77443455122301</c:v>
                </c:pt>
                <c:pt idx="35">
                  <c:v>21.80400462071621</c:v>
                </c:pt>
                <c:pt idx="36">
                  <c:v>-3.9267270778524765</c:v>
                </c:pt>
                <c:pt idx="37">
                  <c:v>30.225159079784625</c:v>
                </c:pt>
                <c:pt idx="38">
                  <c:v>34.339933993399342</c:v>
                </c:pt>
                <c:pt idx="39">
                  <c:v>6.3664466538557951</c:v>
                </c:pt>
                <c:pt idx="40">
                  <c:v>-11.254412163996729</c:v>
                </c:pt>
                <c:pt idx="41">
                  <c:v>22.151127361365042</c:v>
                </c:pt>
                <c:pt idx="42">
                  <c:v>22.404814257609075</c:v>
                </c:pt>
                <c:pt idx="43">
                  <c:v>50.076192708943857</c:v>
                </c:pt>
                <c:pt idx="44">
                  <c:v>17.427556041552773</c:v>
                </c:pt>
                <c:pt idx="45">
                  <c:v>-16.711309523809526</c:v>
                </c:pt>
                <c:pt idx="47">
                  <c:v>5.9806738051710662</c:v>
                </c:pt>
                <c:pt idx="48">
                  <c:v>3.6192056413979046</c:v>
                </c:pt>
                <c:pt idx="49">
                  <c:v>34.710036379199671</c:v>
                </c:pt>
                <c:pt idx="50">
                  <c:v>26.155552816467399</c:v>
                </c:pt>
                <c:pt idx="51">
                  <c:v>-5.3587201884385038</c:v>
                </c:pt>
                <c:pt idx="52">
                  <c:v>25.242148517757567</c:v>
                </c:pt>
                <c:pt idx="53">
                  <c:v>18.134424125761939</c:v>
                </c:pt>
                <c:pt idx="54">
                  <c:v>7.9775013863582434</c:v>
                </c:pt>
                <c:pt idx="55">
                  <c:v>12.26143790849672</c:v>
                </c:pt>
                <c:pt idx="56">
                  <c:v>-7.7516691233850636</c:v>
                </c:pt>
                <c:pt idx="57">
                  <c:v>11.418650793650809</c:v>
                </c:pt>
                <c:pt idx="58">
                  <c:v>-28.390113560454232</c:v>
                </c:pt>
                <c:pt idx="59">
                  <c:v>16.208380918914166</c:v>
                </c:pt>
              </c:numCache>
            </c:numRef>
          </c:yVal>
          <c:smooth val="0"/>
          <c:extLst>
            <c:ext xmlns:c16="http://schemas.microsoft.com/office/drawing/2014/chart" uri="{C3380CC4-5D6E-409C-BE32-E72D297353CC}">
              <c16:uniqueId val="{00000001-DE91-4D63-BE19-7980A56EA303}"/>
            </c:ext>
          </c:extLst>
        </c:ser>
        <c:dLbls>
          <c:showLegendKey val="0"/>
          <c:showVal val="0"/>
          <c:showCatName val="0"/>
          <c:showSerName val="0"/>
          <c:showPercent val="0"/>
          <c:showBubbleSize val="0"/>
        </c:dLbls>
        <c:axId val="344926176"/>
        <c:axId val="2097485439"/>
      </c:scatterChart>
      <c:valAx>
        <c:axId val="3449261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 credit to GDP</a:t>
                </a:r>
              </a:p>
            </c:rich>
          </c:tx>
          <c:layout>
            <c:manualLayout>
              <c:xMode val="edge"/>
              <c:yMode val="edge"/>
              <c:x val="0.25343045388403068"/>
              <c:y val="0.923951441985840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485439"/>
        <c:crosses val="autoZero"/>
        <c:crossBetween val="midCat"/>
      </c:valAx>
      <c:valAx>
        <c:axId val="2097485439"/>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 house prices</a:t>
                </a:r>
              </a:p>
            </c:rich>
          </c:tx>
          <c:layout>
            <c:manualLayout>
              <c:xMode val="edge"/>
              <c:yMode val="edge"/>
              <c:x val="3.004048595918846E-2"/>
              <c:y val="0.2380249519748369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261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Household credit and house prices:</a:t>
            </a:r>
            <a:r>
              <a:rPr lang="en-US" baseline="0"/>
              <a:t> pre-GFC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730318687085186E-2"/>
          <c:y val="0.13258266309204647"/>
          <c:w val="0.88731358002767147"/>
          <c:h val="0.77374427392286416"/>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xVal>
            <c:numRef>
              <c:f>'[series from Haver 2.xlsx]chart HP_credit data'!$D$30:$AV$30,'[series from Haver 2.xlsx]chart HP_credit data'!$AX$30:$BG$30,'[series from Haver 2.xlsx]chart HP_credit data'!$BI$30:$BK$30</c:f>
              <c:numCache>
                <c:formatCode>0.0</c:formatCode>
                <c:ptCount val="58"/>
                <c:pt idx="0">
                  <c:v>39.999999999999993</c:v>
                </c:pt>
                <c:pt idx="1">
                  <c:v>15.098468271334786</c:v>
                </c:pt>
                <c:pt idx="2">
                  <c:v>18.65284974093262</c:v>
                </c:pt>
                <c:pt idx="3">
                  <c:v>33.913043478260875</c:v>
                </c:pt>
                <c:pt idx="5">
                  <c:v>21.371610845295042</c:v>
                </c:pt>
                <c:pt idx="6">
                  <c:v>#N/A</c:v>
                </c:pt>
                <c:pt idx="7">
                  <c:v>#N/A</c:v>
                </c:pt>
                <c:pt idx="8">
                  <c:v>63.333333333333329</c:v>
                </c:pt>
                <c:pt idx="11">
                  <c:v>118.18181818181816</c:v>
                </c:pt>
                <c:pt idx="12">
                  <c:v>32.993197278911566</c:v>
                </c:pt>
                <c:pt idx="14">
                  <c:v>18.787878787878775</c:v>
                </c:pt>
                <c:pt idx="15">
                  <c:v>54.968944099378866</c:v>
                </c:pt>
                <c:pt idx="16">
                  <c:v>28.530259365994226</c:v>
                </c:pt>
                <c:pt idx="17">
                  <c:v>-8.0459770114942426</c:v>
                </c:pt>
                <c:pt idx="18">
                  <c:v>138.88888888888889</c:v>
                </c:pt>
                <c:pt idx="19">
                  <c:v>-16.557377049180332</c:v>
                </c:pt>
                <c:pt idx="20">
                  <c:v>210.58823529411762</c:v>
                </c:pt>
                <c:pt idx="22">
                  <c:v>#N/A</c:v>
                </c:pt>
                <c:pt idx="23">
                  <c:v>74.193548387096769</c:v>
                </c:pt>
                <c:pt idx="24">
                  <c:v>83.431952662721869</c:v>
                </c:pt>
                <c:pt idx="25">
                  <c:v>-7.3490813648294022</c:v>
                </c:pt>
                <c:pt idx="26">
                  <c:v>49.382716049382694</c:v>
                </c:pt>
                <c:pt idx="27">
                  <c:v>-14.744525547445253</c:v>
                </c:pt>
                <c:pt idx="28">
                  <c:v>17.739130434782613</c:v>
                </c:pt>
                <c:pt idx="31">
                  <c:v>27.877237851662407</c:v>
                </c:pt>
                <c:pt idx="33">
                  <c:v>#N/A</c:v>
                </c:pt>
                <c:pt idx="35">
                  <c:v>45.121951219512212</c:v>
                </c:pt>
                <c:pt idx="37">
                  <c:v>21.202185792349738</c:v>
                </c:pt>
                <c:pt idx="38">
                  <c:v>43.840000000000011</c:v>
                </c:pt>
                <c:pt idx="39">
                  <c:v>22.452504317789312</c:v>
                </c:pt>
                <c:pt idx="42">
                  <c:v>98.969072164948486</c:v>
                </c:pt>
                <c:pt idx="43">
                  <c:v>31.25</c:v>
                </c:pt>
                <c:pt idx="45">
                  <c:v>29.166666666666675</c:v>
                </c:pt>
                <c:pt idx="47">
                  <c:v>-7.6190476190476257</c:v>
                </c:pt>
                <c:pt idx="50">
                  <c:v>#N/A</c:v>
                </c:pt>
                <c:pt idx="51">
                  <c:v>64.583333333333329</c:v>
                </c:pt>
                <c:pt idx="52">
                  <c:v>26.814516129032249</c:v>
                </c:pt>
                <c:pt idx="53">
                  <c:v>6.0120240480961984</c:v>
                </c:pt>
                <c:pt idx="54">
                  <c:v>12.12121212121211</c:v>
                </c:pt>
                <c:pt idx="55">
                  <c:v>31.78519593613931</c:v>
                </c:pt>
                <c:pt idx="57">
                  <c:v>28.971962616822424</c:v>
                </c:pt>
              </c:numCache>
            </c:numRef>
          </c:xVal>
          <c:yVal>
            <c:numRef>
              <c:f>'[series from Haver 2.xlsx]chart HP_credit data'!$D$6:$AV$6,'[series from Haver 2.xlsx]chart HP_credit data'!$AX$6:$BG$6,'[series from Haver 2.xlsx]chart HP_credit data'!$BI$6:$BK$6</c:f>
              <c:numCache>
                <c:formatCode>0.0</c:formatCode>
                <c:ptCount val="58"/>
                <c:pt idx="0">
                  <c:v>34.390054390054402</c:v>
                </c:pt>
                <c:pt idx="1">
                  <c:v>1.4046751018657488</c:v>
                </c:pt>
                <c:pt idx="2">
                  <c:v>41.642567958357432</c:v>
                </c:pt>
                <c:pt idx="3">
                  <c:v>17.281434685143672</c:v>
                </c:pt>
                <c:pt idx="4">
                  <c:v>#N/A</c:v>
                </c:pt>
                <c:pt idx="5">
                  <c:v>46.993073047858935</c:v>
                </c:pt>
                <c:pt idx="7">
                  <c:v>#N/A</c:v>
                </c:pt>
                <c:pt idx="9">
                  <c:v>73.228004058559222</c:v>
                </c:pt>
                <c:pt idx="10">
                  <c:v>65.44237380133886</c:v>
                </c:pt>
                <c:pt idx="11">
                  <c:v>#N/A</c:v>
                </c:pt>
                <c:pt idx="12">
                  <c:v>62.180733826008058</c:v>
                </c:pt>
                <c:pt idx="13">
                  <c:v>#N/A</c:v>
                </c:pt>
                <c:pt idx="14">
                  <c:v>23.442412949807846</c:v>
                </c:pt>
                <c:pt idx="15">
                  <c:v>31.89737961311565</c:v>
                </c:pt>
                <c:pt idx="16">
                  <c:v>63.427311387620101</c:v>
                </c:pt>
                <c:pt idx="17">
                  <c:v>-10.906540417324218</c:v>
                </c:pt>
                <c:pt idx="18">
                  <c:v>#N/A</c:v>
                </c:pt>
                <c:pt idx="19">
                  <c:v>31.018257105213621</c:v>
                </c:pt>
                <c:pt idx="20">
                  <c:v>#N/A</c:v>
                </c:pt>
                <c:pt idx="21">
                  <c:v>61.281662192132579</c:v>
                </c:pt>
                <c:pt idx="22">
                  <c:v>#N/A</c:v>
                </c:pt>
                <c:pt idx="23">
                  <c:v>-17.611190817790533</c:v>
                </c:pt>
                <c:pt idx="24">
                  <c:v>52.621167161226538</c:v>
                </c:pt>
                <c:pt idx="25">
                  <c:v>-13.747203579418354</c:v>
                </c:pt>
                <c:pt idx="26">
                  <c:v>21.913943098988952</c:v>
                </c:pt>
                <c:pt idx="27">
                  <c:v>-20.632380952380945</c:v>
                </c:pt>
                <c:pt idx="28">
                  <c:v>16.558586762075134</c:v>
                </c:pt>
                <c:pt idx="29">
                  <c:v>#N/A</c:v>
                </c:pt>
                <c:pt idx="30">
                  <c:v>209.88755331523851</c:v>
                </c:pt>
                <c:pt idx="31">
                  <c:v>#N/A</c:v>
                </c:pt>
                <c:pt idx="32">
                  <c:v>4.930606281957628</c:v>
                </c:pt>
                <c:pt idx="33">
                  <c:v>8.0383649234985199</c:v>
                </c:pt>
                <c:pt idx="34">
                  <c:v>#N/A</c:v>
                </c:pt>
                <c:pt idx="35">
                  <c:v>#N/A</c:v>
                </c:pt>
                <c:pt idx="36">
                  <c:v>#N/A</c:v>
                </c:pt>
                <c:pt idx="37">
                  <c:v>13.431742043551086</c:v>
                </c:pt>
                <c:pt idx="38">
                  <c:v>76.735015772870653</c:v>
                </c:pt>
                <c:pt idx="39">
                  <c:v>42.379020573746743</c:v>
                </c:pt>
                <c:pt idx="40">
                  <c:v>-18.970527189705265</c:v>
                </c:pt>
                <c:pt idx="41">
                  <c:v>#N/A</c:v>
                </c:pt>
                <c:pt idx="42">
                  <c:v>#N/A</c:v>
                </c:pt>
                <c:pt idx="43">
                  <c:v>#N/A</c:v>
                </c:pt>
                <c:pt idx="44">
                  <c:v>#N/A</c:v>
                </c:pt>
                <c:pt idx="46">
                  <c:v>12.730550547774232</c:v>
                </c:pt>
                <c:pt idx="47">
                  <c:v>13.962419421204242</c:v>
                </c:pt>
                <c:pt idx="48">
                  <c:v>#N/A</c:v>
                </c:pt>
                <c:pt idx="49">
                  <c:v>#N/A</c:v>
                </c:pt>
                <c:pt idx="50">
                  <c:v>117.60767281939923</c:v>
                </c:pt>
                <c:pt idx="51">
                  <c:v>69.72262773722629</c:v>
                </c:pt>
                <c:pt idx="52">
                  <c:v>49.293405114401082</c:v>
                </c:pt>
                <c:pt idx="53">
                  <c:v>19.718309859154925</c:v>
                </c:pt>
                <c:pt idx="54">
                  <c:v>5.1303354450098704</c:v>
                </c:pt>
                <c:pt idx="55">
                  <c:v>57.27956254272042</c:v>
                </c:pt>
                <c:pt idx="56">
                  <c:v>#N/A</c:v>
                </c:pt>
                <c:pt idx="57">
                  <c:v>36.737351190476211</c:v>
                </c:pt>
              </c:numCache>
            </c:numRef>
          </c:yVal>
          <c:smooth val="0"/>
          <c:extLst>
            <c:ext xmlns:c16="http://schemas.microsoft.com/office/drawing/2014/chart" uri="{C3380CC4-5D6E-409C-BE32-E72D297353CC}">
              <c16:uniqueId val="{00000001-D6FD-4A6C-897C-91444B89321B}"/>
            </c:ext>
          </c:extLst>
        </c:ser>
        <c:dLbls>
          <c:showLegendKey val="0"/>
          <c:showVal val="0"/>
          <c:showCatName val="0"/>
          <c:showSerName val="0"/>
          <c:showPercent val="0"/>
          <c:showBubbleSize val="0"/>
        </c:dLbls>
        <c:axId val="344926176"/>
        <c:axId val="2097485439"/>
      </c:scatterChart>
      <c:valAx>
        <c:axId val="344926176"/>
        <c:scaling>
          <c:orientation val="minMax"/>
          <c:max val="10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 credit to GDP</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485439"/>
        <c:crosses val="autoZero"/>
        <c:crossBetween val="midCat"/>
      </c:valAx>
      <c:valAx>
        <c:axId val="2097485439"/>
        <c:scaling>
          <c:orientation val="minMax"/>
          <c:max val="10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Change in house prices</a:t>
                </a:r>
              </a:p>
            </c:rich>
          </c:tx>
          <c:layout>
            <c:manualLayout>
              <c:xMode val="edge"/>
              <c:yMode val="edge"/>
              <c:x val="3.0040520319887336E-2"/>
              <c:y val="0.234450331778232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49261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US: Mortgage origination</a:t>
            </a:r>
            <a:r>
              <a:rPr lang="en-US" baseline="0" dirty="0"/>
              <a:t> by credit score</a:t>
            </a:r>
          </a:p>
          <a:p>
            <a:pPr>
              <a:defRPr/>
            </a:pPr>
            <a:r>
              <a:rPr lang="en-US" sz="1200" baseline="0" dirty="0"/>
              <a:t>(billions of dollars)</a:t>
            </a:r>
            <a:endParaRPr lang="en-US" sz="12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914260717410323E-2"/>
          <c:y val="0.15734835115031598"/>
          <c:w val="0.87753018372703417"/>
          <c:h val="0.62509423260377162"/>
        </c:manualLayout>
      </c:layout>
      <c:barChart>
        <c:barDir val="col"/>
        <c:grouping val="stacked"/>
        <c:varyColors val="0"/>
        <c:ser>
          <c:idx val="0"/>
          <c:order val="0"/>
          <c:tx>
            <c:strRef>
              <c:f>'Page 6 Data'!$B$4</c:f>
              <c:strCache>
                <c:ptCount val="1"/>
                <c:pt idx="0">
                  <c:v>&lt;620</c:v>
                </c:pt>
              </c:strCache>
            </c:strRef>
          </c:tx>
          <c:spPr>
            <a:solidFill>
              <a:srgbClr val="FF0000"/>
            </a:solidFill>
            <a:ln>
              <a:noFill/>
            </a:ln>
            <a:effectLst/>
          </c:spPr>
          <c:invertIfNegative val="0"/>
          <c:cat>
            <c:strRef>
              <c:f>'Page 6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6 Data'!$B$5:$B$76</c:f>
              <c:numCache>
                <c:formatCode>0.00</c:formatCode>
                <c:ptCount val="72"/>
                <c:pt idx="0">
                  <c:v>72.19</c:v>
                </c:pt>
                <c:pt idx="1">
                  <c:v>71.41</c:v>
                </c:pt>
                <c:pt idx="2">
                  <c:v>78.150000000000006</c:v>
                </c:pt>
                <c:pt idx="3">
                  <c:v>90.06</c:v>
                </c:pt>
                <c:pt idx="4">
                  <c:v>79.290000000000006</c:v>
                </c:pt>
                <c:pt idx="5">
                  <c:v>87.96</c:v>
                </c:pt>
                <c:pt idx="6">
                  <c:v>96.66</c:v>
                </c:pt>
                <c:pt idx="7">
                  <c:v>88.88</c:v>
                </c:pt>
                <c:pt idx="8">
                  <c:v>84.55</c:v>
                </c:pt>
                <c:pt idx="9">
                  <c:v>87.04</c:v>
                </c:pt>
                <c:pt idx="10">
                  <c:v>83.95</c:v>
                </c:pt>
                <c:pt idx="11">
                  <c:v>87.04</c:v>
                </c:pt>
                <c:pt idx="12">
                  <c:v>87.61</c:v>
                </c:pt>
                <c:pt idx="13">
                  <c:v>100.21</c:v>
                </c:pt>
                <c:pt idx="14">
                  <c:v>95.41</c:v>
                </c:pt>
                <c:pt idx="15">
                  <c:v>92.82</c:v>
                </c:pt>
                <c:pt idx="16">
                  <c:v>114.58</c:v>
                </c:pt>
                <c:pt idx="17">
                  <c:v>83.17</c:v>
                </c:pt>
                <c:pt idx="18">
                  <c:v>81.25</c:v>
                </c:pt>
                <c:pt idx="19">
                  <c:v>53.46</c:v>
                </c:pt>
                <c:pt idx="20">
                  <c:v>45.92</c:v>
                </c:pt>
                <c:pt idx="21">
                  <c:v>45.04</c:v>
                </c:pt>
                <c:pt idx="22">
                  <c:v>34.78</c:v>
                </c:pt>
                <c:pt idx="23">
                  <c:v>29.66</c:v>
                </c:pt>
                <c:pt idx="24">
                  <c:v>31.26</c:v>
                </c:pt>
                <c:pt idx="25">
                  <c:v>25.83</c:v>
                </c:pt>
                <c:pt idx="26">
                  <c:v>24.25</c:v>
                </c:pt>
                <c:pt idx="27">
                  <c:v>22.01</c:v>
                </c:pt>
                <c:pt idx="28">
                  <c:v>24.06</c:v>
                </c:pt>
                <c:pt idx="29">
                  <c:v>16.53</c:v>
                </c:pt>
                <c:pt idx="30">
                  <c:v>17.62</c:v>
                </c:pt>
                <c:pt idx="31">
                  <c:v>18.87</c:v>
                </c:pt>
                <c:pt idx="32">
                  <c:v>13.01</c:v>
                </c:pt>
                <c:pt idx="33">
                  <c:v>11.62</c:v>
                </c:pt>
                <c:pt idx="34">
                  <c:v>12.89</c:v>
                </c:pt>
                <c:pt idx="35">
                  <c:v>15.7</c:v>
                </c:pt>
                <c:pt idx="36">
                  <c:v>13.03</c:v>
                </c:pt>
                <c:pt idx="37">
                  <c:v>10.82</c:v>
                </c:pt>
                <c:pt idx="38">
                  <c:v>15.44</c:v>
                </c:pt>
                <c:pt idx="39">
                  <c:v>16.43</c:v>
                </c:pt>
                <c:pt idx="40">
                  <c:v>16</c:v>
                </c:pt>
                <c:pt idx="41">
                  <c:v>18.420000000000002</c:v>
                </c:pt>
                <c:pt idx="42">
                  <c:v>16.8</c:v>
                </c:pt>
                <c:pt idx="43">
                  <c:v>16.22</c:v>
                </c:pt>
                <c:pt idx="44">
                  <c:v>16.190000000000001</c:v>
                </c:pt>
                <c:pt idx="45">
                  <c:v>11.77</c:v>
                </c:pt>
                <c:pt idx="46">
                  <c:v>16.350000000000001</c:v>
                </c:pt>
                <c:pt idx="47">
                  <c:v>14.92</c:v>
                </c:pt>
                <c:pt idx="48">
                  <c:v>14.97</c:v>
                </c:pt>
                <c:pt idx="49">
                  <c:v>16.2</c:v>
                </c:pt>
                <c:pt idx="50">
                  <c:v>15.88</c:v>
                </c:pt>
                <c:pt idx="51">
                  <c:v>21.4</c:v>
                </c:pt>
                <c:pt idx="52">
                  <c:v>15.4</c:v>
                </c:pt>
                <c:pt idx="53">
                  <c:v>14.55</c:v>
                </c:pt>
                <c:pt idx="54">
                  <c:v>15.76</c:v>
                </c:pt>
                <c:pt idx="55">
                  <c:v>22.82</c:v>
                </c:pt>
                <c:pt idx="56">
                  <c:v>17.72</c:v>
                </c:pt>
                <c:pt idx="57">
                  <c:v>15.22</c:v>
                </c:pt>
                <c:pt idx="58">
                  <c:v>18.57</c:v>
                </c:pt>
                <c:pt idx="59">
                  <c:v>20.37</c:v>
                </c:pt>
                <c:pt idx="60">
                  <c:v>14.94</c:v>
                </c:pt>
                <c:pt idx="61">
                  <c:v>16.05</c:v>
                </c:pt>
                <c:pt idx="62">
                  <c:v>14.52</c:v>
                </c:pt>
                <c:pt idx="63">
                  <c:v>15.2</c:v>
                </c:pt>
                <c:pt idx="64">
                  <c:v>14.3</c:v>
                </c:pt>
                <c:pt idx="65">
                  <c:v>18.41</c:v>
                </c:pt>
                <c:pt idx="66">
                  <c:v>18.29</c:v>
                </c:pt>
                <c:pt idx="67">
                  <c:v>26.88</c:v>
                </c:pt>
                <c:pt idx="68">
                  <c:v>19.260000000000002</c:v>
                </c:pt>
                <c:pt idx="69">
                  <c:v>16.670000000000002</c:v>
                </c:pt>
                <c:pt idx="70">
                  <c:v>17.29</c:v>
                </c:pt>
                <c:pt idx="71">
                  <c:v>20.68</c:v>
                </c:pt>
              </c:numCache>
            </c:numRef>
          </c:val>
          <c:extLst>
            <c:ext xmlns:c16="http://schemas.microsoft.com/office/drawing/2014/chart" uri="{C3380CC4-5D6E-409C-BE32-E72D297353CC}">
              <c16:uniqueId val="{00000000-2169-41C1-A31C-F23708AB26AB}"/>
            </c:ext>
          </c:extLst>
        </c:ser>
        <c:ser>
          <c:idx val="1"/>
          <c:order val="1"/>
          <c:tx>
            <c:strRef>
              <c:f>'Page 6 Data'!$C$4</c:f>
              <c:strCache>
                <c:ptCount val="1"/>
                <c:pt idx="0">
                  <c:v>620-659</c:v>
                </c:pt>
              </c:strCache>
            </c:strRef>
          </c:tx>
          <c:spPr>
            <a:solidFill>
              <a:schemeClr val="accent2"/>
            </a:solidFill>
            <a:ln>
              <a:noFill/>
            </a:ln>
            <a:effectLst/>
          </c:spPr>
          <c:invertIfNegative val="0"/>
          <c:cat>
            <c:strRef>
              <c:f>'Page 6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6 Data'!$C$5:$C$76</c:f>
              <c:numCache>
                <c:formatCode>0.00</c:formatCode>
                <c:ptCount val="72"/>
                <c:pt idx="0">
                  <c:v>68.12</c:v>
                </c:pt>
                <c:pt idx="1">
                  <c:v>70.53</c:v>
                </c:pt>
                <c:pt idx="2">
                  <c:v>81.23</c:v>
                </c:pt>
                <c:pt idx="3">
                  <c:v>86.37</c:v>
                </c:pt>
                <c:pt idx="4">
                  <c:v>63.47</c:v>
                </c:pt>
                <c:pt idx="5">
                  <c:v>69.760000000000005</c:v>
                </c:pt>
                <c:pt idx="6">
                  <c:v>75.56</c:v>
                </c:pt>
                <c:pt idx="7">
                  <c:v>67.39</c:v>
                </c:pt>
                <c:pt idx="8">
                  <c:v>55.66</c:v>
                </c:pt>
                <c:pt idx="9">
                  <c:v>65.680000000000007</c:v>
                </c:pt>
                <c:pt idx="10">
                  <c:v>73.64</c:v>
                </c:pt>
                <c:pt idx="11">
                  <c:v>77.7</c:v>
                </c:pt>
                <c:pt idx="12">
                  <c:v>66</c:v>
                </c:pt>
                <c:pt idx="13">
                  <c:v>73.55</c:v>
                </c:pt>
                <c:pt idx="14">
                  <c:v>78.59</c:v>
                </c:pt>
                <c:pt idx="15">
                  <c:v>70.42</c:v>
                </c:pt>
                <c:pt idx="16">
                  <c:v>77.91</c:v>
                </c:pt>
                <c:pt idx="17">
                  <c:v>64.61</c:v>
                </c:pt>
                <c:pt idx="18">
                  <c:v>63.57</c:v>
                </c:pt>
                <c:pt idx="19">
                  <c:v>44.72</c:v>
                </c:pt>
                <c:pt idx="20">
                  <c:v>39.67</c:v>
                </c:pt>
                <c:pt idx="21">
                  <c:v>42.48</c:v>
                </c:pt>
                <c:pt idx="22">
                  <c:v>28.42</c:v>
                </c:pt>
                <c:pt idx="23">
                  <c:v>24.8</c:v>
                </c:pt>
                <c:pt idx="24">
                  <c:v>22.74</c:v>
                </c:pt>
                <c:pt idx="25">
                  <c:v>21.86</c:v>
                </c:pt>
                <c:pt idx="26">
                  <c:v>22.06</c:v>
                </c:pt>
                <c:pt idx="27">
                  <c:v>22</c:v>
                </c:pt>
                <c:pt idx="28">
                  <c:v>19.350000000000001</c:v>
                </c:pt>
                <c:pt idx="29">
                  <c:v>20.09</c:v>
                </c:pt>
                <c:pt idx="30">
                  <c:v>16.61</c:v>
                </c:pt>
                <c:pt idx="31">
                  <c:v>18.34</c:v>
                </c:pt>
                <c:pt idx="32">
                  <c:v>15.93</c:v>
                </c:pt>
                <c:pt idx="33">
                  <c:v>15.33</c:v>
                </c:pt>
                <c:pt idx="34">
                  <c:v>15.81</c:v>
                </c:pt>
                <c:pt idx="35">
                  <c:v>14.64</c:v>
                </c:pt>
                <c:pt idx="36">
                  <c:v>17.11</c:v>
                </c:pt>
                <c:pt idx="37">
                  <c:v>16.93</c:v>
                </c:pt>
                <c:pt idx="38">
                  <c:v>21.52</c:v>
                </c:pt>
                <c:pt idx="39">
                  <c:v>23.26</c:v>
                </c:pt>
                <c:pt idx="40">
                  <c:v>19.45</c:v>
                </c:pt>
                <c:pt idx="41">
                  <c:v>20.93</c:v>
                </c:pt>
                <c:pt idx="42">
                  <c:v>24.73</c:v>
                </c:pt>
                <c:pt idx="43">
                  <c:v>18.850000000000001</c:v>
                </c:pt>
                <c:pt idx="44">
                  <c:v>21.03</c:v>
                </c:pt>
                <c:pt idx="45">
                  <c:v>15.49</c:v>
                </c:pt>
                <c:pt idx="46">
                  <c:v>15.24</c:v>
                </c:pt>
                <c:pt idx="47">
                  <c:v>22.03</c:v>
                </c:pt>
                <c:pt idx="48">
                  <c:v>13.93</c:v>
                </c:pt>
                <c:pt idx="49">
                  <c:v>21.7</c:v>
                </c:pt>
                <c:pt idx="50">
                  <c:v>23.64</c:v>
                </c:pt>
                <c:pt idx="51">
                  <c:v>24</c:v>
                </c:pt>
                <c:pt idx="52">
                  <c:v>17.899999999999999</c:v>
                </c:pt>
                <c:pt idx="53">
                  <c:v>24.66</c:v>
                </c:pt>
                <c:pt idx="54">
                  <c:v>23.48</c:v>
                </c:pt>
                <c:pt idx="55">
                  <c:v>27.97</c:v>
                </c:pt>
                <c:pt idx="56">
                  <c:v>22.75</c:v>
                </c:pt>
                <c:pt idx="57">
                  <c:v>22.79</c:v>
                </c:pt>
                <c:pt idx="58">
                  <c:v>23.89</c:v>
                </c:pt>
                <c:pt idx="59">
                  <c:v>23.68</c:v>
                </c:pt>
                <c:pt idx="60">
                  <c:v>20.95</c:v>
                </c:pt>
                <c:pt idx="61">
                  <c:v>21.07</c:v>
                </c:pt>
                <c:pt idx="62">
                  <c:v>23.82</c:v>
                </c:pt>
                <c:pt idx="63">
                  <c:v>23.88</c:v>
                </c:pt>
                <c:pt idx="64">
                  <c:v>19.239999999999998</c:v>
                </c:pt>
                <c:pt idx="65">
                  <c:v>26.94</c:v>
                </c:pt>
                <c:pt idx="66">
                  <c:v>23.57</c:v>
                </c:pt>
                <c:pt idx="67">
                  <c:v>28.51</c:v>
                </c:pt>
                <c:pt idx="68">
                  <c:v>24.05</c:v>
                </c:pt>
                <c:pt idx="69">
                  <c:v>26.64</c:v>
                </c:pt>
                <c:pt idx="70">
                  <c:v>28.46</c:v>
                </c:pt>
                <c:pt idx="71">
                  <c:v>32.380000000000003</c:v>
                </c:pt>
              </c:numCache>
            </c:numRef>
          </c:val>
          <c:extLst>
            <c:ext xmlns:c16="http://schemas.microsoft.com/office/drawing/2014/chart" uri="{C3380CC4-5D6E-409C-BE32-E72D297353CC}">
              <c16:uniqueId val="{00000001-2169-41C1-A31C-F23708AB26AB}"/>
            </c:ext>
          </c:extLst>
        </c:ser>
        <c:ser>
          <c:idx val="2"/>
          <c:order val="2"/>
          <c:tx>
            <c:strRef>
              <c:f>'Page 6 Data'!$D$4</c:f>
              <c:strCache>
                <c:ptCount val="1"/>
                <c:pt idx="0">
                  <c:v>660-719</c:v>
                </c:pt>
              </c:strCache>
            </c:strRef>
          </c:tx>
          <c:spPr>
            <a:solidFill>
              <a:schemeClr val="accent3"/>
            </a:solidFill>
            <a:ln>
              <a:noFill/>
            </a:ln>
            <a:effectLst/>
          </c:spPr>
          <c:invertIfNegative val="0"/>
          <c:cat>
            <c:strRef>
              <c:f>'Page 6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6 Data'!$D$5:$D$76</c:f>
              <c:numCache>
                <c:formatCode>0.00</c:formatCode>
                <c:ptCount val="72"/>
                <c:pt idx="0">
                  <c:v>188.33</c:v>
                </c:pt>
                <c:pt idx="1">
                  <c:v>203.73</c:v>
                </c:pt>
                <c:pt idx="2">
                  <c:v>215.7</c:v>
                </c:pt>
                <c:pt idx="3">
                  <c:v>212.36</c:v>
                </c:pt>
                <c:pt idx="4">
                  <c:v>150</c:v>
                </c:pt>
                <c:pt idx="5">
                  <c:v>169.62</c:v>
                </c:pt>
                <c:pt idx="6">
                  <c:v>175.58</c:v>
                </c:pt>
                <c:pt idx="7">
                  <c:v>158.88999999999999</c:v>
                </c:pt>
                <c:pt idx="8">
                  <c:v>150.97999999999999</c:v>
                </c:pt>
                <c:pt idx="9">
                  <c:v>140.88</c:v>
                </c:pt>
                <c:pt idx="10">
                  <c:v>184.63</c:v>
                </c:pt>
                <c:pt idx="11">
                  <c:v>184.83</c:v>
                </c:pt>
                <c:pt idx="12">
                  <c:v>145.72</c:v>
                </c:pt>
                <c:pt idx="13">
                  <c:v>172.34</c:v>
                </c:pt>
                <c:pt idx="14">
                  <c:v>165.51</c:v>
                </c:pt>
                <c:pt idx="15">
                  <c:v>137.69999999999999</c:v>
                </c:pt>
                <c:pt idx="16">
                  <c:v>169.93</c:v>
                </c:pt>
                <c:pt idx="17">
                  <c:v>130.47</c:v>
                </c:pt>
                <c:pt idx="18">
                  <c:v>146.41</c:v>
                </c:pt>
                <c:pt idx="19">
                  <c:v>105.11</c:v>
                </c:pt>
                <c:pt idx="20">
                  <c:v>88.48</c:v>
                </c:pt>
                <c:pt idx="21">
                  <c:v>98.24</c:v>
                </c:pt>
                <c:pt idx="22">
                  <c:v>70.55</c:v>
                </c:pt>
                <c:pt idx="23">
                  <c:v>52.44</c:v>
                </c:pt>
                <c:pt idx="24">
                  <c:v>60.86</c:v>
                </c:pt>
                <c:pt idx="25">
                  <c:v>64.459999999999994</c:v>
                </c:pt>
                <c:pt idx="26">
                  <c:v>70.25</c:v>
                </c:pt>
                <c:pt idx="27">
                  <c:v>57.67</c:v>
                </c:pt>
                <c:pt idx="28">
                  <c:v>53.11</c:v>
                </c:pt>
                <c:pt idx="29">
                  <c:v>52.43</c:v>
                </c:pt>
                <c:pt idx="30">
                  <c:v>60</c:v>
                </c:pt>
                <c:pt idx="31">
                  <c:v>47.6</c:v>
                </c:pt>
                <c:pt idx="32">
                  <c:v>47.96</c:v>
                </c:pt>
                <c:pt idx="33">
                  <c:v>41.58</c:v>
                </c:pt>
                <c:pt idx="34">
                  <c:v>41.03</c:v>
                </c:pt>
                <c:pt idx="35">
                  <c:v>48.37</c:v>
                </c:pt>
                <c:pt idx="36">
                  <c:v>45.91</c:v>
                </c:pt>
                <c:pt idx="37">
                  <c:v>53.17</c:v>
                </c:pt>
                <c:pt idx="38">
                  <c:v>60.07</c:v>
                </c:pt>
                <c:pt idx="39">
                  <c:v>71.72</c:v>
                </c:pt>
                <c:pt idx="40">
                  <c:v>68.38</c:v>
                </c:pt>
                <c:pt idx="41">
                  <c:v>77.09</c:v>
                </c:pt>
                <c:pt idx="42">
                  <c:v>78.650000000000006</c:v>
                </c:pt>
                <c:pt idx="43">
                  <c:v>65.7</c:v>
                </c:pt>
                <c:pt idx="44">
                  <c:v>50.64</c:v>
                </c:pt>
                <c:pt idx="45">
                  <c:v>49.34</c:v>
                </c:pt>
                <c:pt idx="46">
                  <c:v>61.08</c:v>
                </c:pt>
                <c:pt idx="47">
                  <c:v>62.41</c:v>
                </c:pt>
                <c:pt idx="48">
                  <c:v>60.19</c:v>
                </c:pt>
                <c:pt idx="49">
                  <c:v>73.47</c:v>
                </c:pt>
                <c:pt idx="50">
                  <c:v>73.349999999999994</c:v>
                </c:pt>
                <c:pt idx="51">
                  <c:v>77.400000000000006</c:v>
                </c:pt>
                <c:pt idx="52">
                  <c:v>64.400000000000006</c:v>
                </c:pt>
                <c:pt idx="53">
                  <c:v>71.09</c:v>
                </c:pt>
                <c:pt idx="54">
                  <c:v>78.569999999999993</c:v>
                </c:pt>
                <c:pt idx="55">
                  <c:v>100.6</c:v>
                </c:pt>
                <c:pt idx="56">
                  <c:v>74.150000000000006</c:v>
                </c:pt>
                <c:pt idx="57">
                  <c:v>73.02</c:v>
                </c:pt>
                <c:pt idx="58">
                  <c:v>84</c:v>
                </c:pt>
                <c:pt idx="59">
                  <c:v>74.87</c:v>
                </c:pt>
                <c:pt idx="60">
                  <c:v>66.88</c:v>
                </c:pt>
                <c:pt idx="61">
                  <c:v>71.7</c:v>
                </c:pt>
                <c:pt idx="62">
                  <c:v>73.77</c:v>
                </c:pt>
                <c:pt idx="63">
                  <c:v>68.17</c:v>
                </c:pt>
                <c:pt idx="64">
                  <c:v>55.57</c:v>
                </c:pt>
                <c:pt idx="65">
                  <c:v>70.709999999999994</c:v>
                </c:pt>
                <c:pt idx="66">
                  <c:v>78.2</c:v>
                </c:pt>
                <c:pt idx="67">
                  <c:v>98.38</c:v>
                </c:pt>
                <c:pt idx="68">
                  <c:v>83.96</c:v>
                </c:pt>
                <c:pt idx="69">
                  <c:v>94.2</c:v>
                </c:pt>
                <c:pt idx="70">
                  <c:v>106.8</c:v>
                </c:pt>
                <c:pt idx="71">
                  <c:v>124.9</c:v>
                </c:pt>
              </c:numCache>
            </c:numRef>
          </c:val>
          <c:extLst>
            <c:ext xmlns:c16="http://schemas.microsoft.com/office/drawing/2014/chart" uri="{C3380CC4-5D6E-409C-BE32-E72D297353CC}">
              <c16:uniqueId val="{00000002-2169-41C1-A31C-F23708AB26AB}"/>
            </c:ext>
          </c:extLst>
        </c:ser>
        <c:ser>
          <c:idx val="3"/>
          <c:order val="3"/>
          <c:tx>
            <c:strRef>
              <c:f>'Page 6 Data'!$E$4</c:f>
              <c:strCache>
                <c:ptCount val="1"/>
                <c:pt idx="0">
                  <c:v>720-759</c:v>
                </c:pt>
              </c:strCache>
            </c:strRef>
          </c:tx>
          <c:spPr>
            <a:solidFill>
              <a:schemeClr val="accent1"/>
            </a:solidFill>
            <a:ln>
              <a:noFill/>
            </a:ln>
            <a:effectLst/>
          </c:spPr>
          <c:invertIfNegative val="0"/>
          <c:cat>
            <c:strRef>
              <c:f>'Page 6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6 Data'!$E$5:$E$76</c:f>
              <c:numCache>
                <c:formatCode>0.00</c:formatCode>
                <c:ptCount val="72"/>
                <c:pt idx="0">
                  <c:v>336.1</c:v>
                </c:pt>
                <c:pt idx="1">
                  <c:v>352.85</c:v>
                </c:pt>
                <c:pt idx="2">
                  <c:v>363.92</c:v>
                </c:pt>
                <c:pt idx="3">
                  <c:v>349.56</c:v>
                </c:pt>
                <c:pt idx="4">
                  <c:v>213.45</c:v>
                </c:pt>
                <c:pt idx="5">
                  <c:v>216.33</c:v>
                </c:pt>
                <c:pt idx="6">
                  <c:v>246.98</c:v>
                </c:pt>
                <c:pt idx="7">
                  <c:v>209.93</c:v>
                </c:pt>
                <c:pt idx="8">
                  <c:v>199.03</c:v>
                </c:pt>
                <c:pt idx="9">
                  <c:v>184.27</c:v>
                </c:pt>
                <c:pt idx="10">
                  <c:v>228.94</c:v>
                </c:pt>
                <c:pt idx="11">
                  <c:v>238.86</c:v>
                </c:pt>
                <c:pt idx="12">
                  <c:v>213.19</c:v>
                </c:pt>
                <c:pt idx="13">
                  <c:v>220.4</c:v>
                </c:pt>
                <c:pt idx="14">
                  <c:v>203.81</c:v>
                </c:pt>
                <c:pt idx="15">
                  <c:v>191.52</c:v>
                </c:pt>
                <c:pt idx="16">
                  <c:v>209.97</c:v>
                </c:pt>
                <c:pt idx="17">
                  <c:v>192.46</c:v>
                </c:pt>
                <c:pt idx="18">
                  <c:v>212.07</c:v>
                </c:pt>
                <c:pt idx="19">
                  <c:v>148.91</c:v>
                </c:pt>
                <c:pt idx="20">
                  <c:v>139.96</c:v>
                </c:pt>
                <c:pt idx="21">
                  <c:v>157.13999999999999</c:v>
                </c:pt>
                <c:pt idx="22">
                  <c:v>118.8</c:v>
                </c:pt>
                <c:pt idx="23">
                  <c:v>82.77</c:v>
                </c:pt>
                <c:pt idx="24">
                  <c:v>109.99</c:v>
                </c:pt>
                <c:pt idx="25">
                  <c:v>140.16999999999999</c:v>
                </c:pt>
                <c:pt idx="26">
                  <c:v>137.88999999999999</c:v>
                </c:pt>
                <c:pt idx="27">
                  <c:v>113.64</c:v>
                </c:pt>
                <c:pt idx="28">
                  <c:v>100.67</c:v>
                </c:pt>
                <c:pt idx="29">
                  <c:v>100.62</c:v>
                </c:pt>
                <c:pt idx="30">
                  <c:v>115.65</c:v>
                </c:pt>
                <c:pt idx="31">
                  <c:v>122.86</c:v>
                </c:pt>
                <c:pt idx="32">
                  <c:v>134.53</c:v>
                </c:pt>
                <c:pt idx="33">
                  <c:v>97.42</c:v>
                </c:pt>
                <c:pt idx="34">
                  <c:v>93.55</c:v>
                </c:pt>
                <c:pt idx="35">
                  <c:v>106.39</c:v>
                </c:pt>
                <c:pt idx="36">
                  <c:v>100.25</c:v>
                </c:pt>
                <c:pt idx="37">
                  <c:v>128.97999999999999</c:v>
                </c:pt>
                <c:pt idx="38">
                  <c:v>145.03</c:v>
                </c:pt>
                <c:pt idx="39">
                  <c:v>155.58000000000001</c:v>
                </c:pt>
                <c:pt idx="40">
                  <c:v>140.57</c:v>
                </c:pt>
                <c:pt idx="41">
                  <c:v>158.75</c:v>
                </c:pt>
                <c:pt idx="42">
                  <c:v>149.93</c:v>
                </c:pt>
                <c:pt idx="43">
                  <c:v>134.57</c:v>
                </c:pt>
                <c:pt idx="44">
                  <c:v>92.05</c:v>
                </c:pt>
                <c:pt idx="45">
                  <c:v>77.02</c:v>
                </c:pt>
                <c:pt idx="46">
                  <c:v>100.72</c:v>
                </c:pt>
                <c:pt idx="47">
                  <c:v>100.64</c:v>
                </c:pt>
                <c:pt idx="48">
                  <c:v>97.45</c:v>
                </c:pt>
                <c:pt idx="49">
                  <c:v>122.05</c:v>
                </c:pt>
                <c:pt idx="50">
                  <c:v>88.52</c:v>
                </c:pt>
                <c:pt idx="51">
                  <c:v>70.8</c:v>
                </c:pt>
                <c:pt idx="52">
                  <c:v>65.2</c:v>
                </c:pt>
                <c:pt idx="53">
                  <c:v>76.17</c:v>
                </c:pt>
                <c:pt idx="54">
                  <c:v>76.349999999999994</c:v>
                </c:pt>
                <c:pt idx="55">
                  <c:v>105.2</c:v>
                </c:pt>
                <c:pt idx="56">
                  <c:v>77.650000000000006</c:v>
                </c:pt>
                <c:pt idx="57">
                  <c:v>81.02</c:v>
                </c:pt>
                <c:pt idx="58">
                  <c:v>78.89</c:v>
                </c:pt>
                <c:pt idx="59">
                  <c:v>76.28</c:v>
                </c:pt>
                <c:pt idx="60">
                  <c:v>76.42</c:v>
                </c:pt>
                <c:pt idx="61">
                  <c:v>73.94</c:v>
                </c:pt>
                <c:pt idx="62">
                  <c:v>79.55</c:v>
                </c:pt>
                <c:pt idx="63">
                  <c:v>61.93</c:v>
                </c:pt>
                <c:pt idx="64">
                  <c:v>61.21</c:v>
                </c:pt>
                <c:pt idx="65">
                  <c:v>78.19</c:v>
                </c:pt>
                <c:pt idx="66">
                  <c:v>86.29</c:v>
                </c:pt>
                <c:pt idx="67">
                  <c:v>119.6</c:v>
                </c:pt>
                <c:pt idx="68">
                  <c:v>109.1</c:v>
                </c:pt>
                <c:pt idx="69">
                  <c:v>120.6</c:v>
                </c:pt>
                <c:pt idx="70">
                  <c:v>142.4</c:v>
                </c:pt>
                <c:pt idx="71">
                  <c:v>158.6</c:v>
                </c:pt>
              </c:numCache>
            </c:numRef>
          </c:val>
          <c:extLst>
            <c:ext xmlns:c16="http://schemas.microsoft.com/office/drawing/2014/chart" uri="{C3380CC4-5D6E-409C-BE32-E72D297353CC}">
              <c16:uniqueId val="{00000003-2169-41C1-A31C-F23708AB26AB}"/>
            </c:ext>
          </c:extLst>
        </c:ser>
        <c:ser>
          <c:idx val="4"/>
          <c:order val="4"/>
          <c:tx>
            <c:strRef>
              <c:f>'Page 6 Data'!$F$4</c:f>
              <c:strCache>
                <c:ptCount val="1"/>
                <c:pt idx="0">
                  <c:v>760+</c:v>
                </c:pt>
              </c:strCache>
            </c:strRef>
          </c:tx>
          <c:spPr>
            <a:solidFill>
              <a:schemeClr val="accent5"/>
            </a:solidFill>
            <a:ln>
              <a:noFill/>
            </a:ln>
            <a:effectLst/>
          </c:spPr>
          <c:invertIfNegative val="0"/>
          <c:cat>
            <c:strRef>
              <c:f>'Page 6 Data'!$A$5:$A$76</c:f>
              <c:strCache>
                <c:ptCount val="72"/>
                <c:pt idx="0">
                  <c:v>03:Q1</c:v>
                </c:pt>
                <c:pt idx="1">
                  <c:v>03:Q2</c:v>
                </c:pt>
                <c:pt idx="2">
                  <c:v>03:Q3</c:v>
                </c:pt>
                <c:pt idx="3">
                  <c:v>03:Q4</c:v>
                </c:pt>
                <c:pt idx="4">
                  <c:v>04:Q1</c:v>
                </c:pt>
                <c:pt idx="5">
                  <c:v>04:Q2</c:v>
                </c:pt>
                <c:pt idx="6">
                  <c:v>04:Q3</c:v>
                </c:pt>
                <c:pt idx="7">
                  <c:v>04:Q4</c:v>
                </c:pt>
                <c:pt idx="8">
                  <c:v>05:Q1</c:v>
                </c:pt>
                <c:pt idx="9">
                  <c:v>05:Q2</c:v>
                </c:pt>
                <c:pt idx="10">
                  <c:v>05:Q3</c:v>
                </c:pt>
                <c:pt idx="11">
                  <c:v>05:Q4</c:v>
                </c:pt>
                <c:pt idx="12">
                  <c:v>06:Q1</c:v>
                </c:pt>
                <c:pt idx="13">
                  <c:v>06:Q2</c:v>
                </c:pt>
                <c:pt idx="14">
                  <c:v>06:Q3</c:v>
                </c:pt>
                <c:pt idx="15">
                  <c:v>06:Q4</c:v>
                </c:pt>
                <c:pt idx="16">
                  <c:v>07:Q1</c:v>
                </c:pt>
                <c:pt idx="17">
                  <c:v>07:Q2</c:v>
                </c:pt>
                <c:pt idx="18">
                  <c:v>07:Q3</c:v>
                </c:pt>
                <c:pt idx="19">
                  <c:v>07:Q4</c:v>
                </c:pt>
                <c:pt idx="20">
                  <c:v>08:Q1</c:v>
                </c:pt>
                <c:pt idx="21">
                  <c:v>08:Q2</c:v>
                </c:pt>
                <c:pt idx="22">
                  <c:v>08:Q3</c:v>
                </c:pt>
                <c:pt idx="23">
                  <c:v>08:Q4</c:v>
                </c:pt>
                <c:pt idx="24">
                  <c:v>09:Q1</c:v>
                </c:pt>
                <c:pt idx="25">
                  <c:v>09:Q2</c:v>
                </c:pt>
                <c:pt idx="26">
                  <c:v>09:Q3</c:v>
                </c:pt>
                <c:pt idx="27">
                  <c:v>09:Q4</c:v>
                </c:pt>
                <c:pt idx="28">
                  <c:v>10:Q1</c:v>
                </c:pt>
                <c:pt idx="29">
                  <c:v>10:Q2</c:v>
                </c:pt>
                <c:pt idx="30">
                  <c:v>10:Q3</c:v>
                </c:pt>
                <c:pt idx="31">
                  <c:v>10:Q4</c:v>
                </c:pt>
                <c:pt idx="32">
                  <c:v>11:Q1</c:v>
                </c:pt>
                <c:pt idx="33">
                  <c:v>11:Q2</c:v>
                </c:pt>
                <c:pt idx="34">
                  <c:v>11:Q3</c:v>
                </c:pt>
                <c:pt idx="35">
                  <c:v>11:Q4</c:v>
                </c:pt>
                <c:pt idx="36">
                  <c:v>12:Q1</c:v>
                </c:pt>
                <c:pt idx="37">
                  <c:v>12:Q2</c:v>
                </c:pt>
                <c:pt idx="38">
                  <c:v>12:Q3</c:v>
                </c:pt>
                <c:pt idx="39">
                  <c:v>12:Q4</c:v>
                </c:pt>
                <c:pt idx="40">
                  <c:v>13:Q1</c:v>
                </c:pt>
                <c:pt idx="41">
                  <c:v>13:Q2</c:v>
                </c:pt>
                <c:pt idx="42">
                  <c:v>13:Q3</c:v>
                </c:pt>
                <c:pt idx="43">
                  <c:v>13:Q4</c:v>
                </c:pt>
                <c:pt idx="44">
                  <c:v>14:Q1</c:v>
                </c:pt>
                <c:pt idx="45">
                  <c:v>14:Q2</c:v>
                </c:pt>
                <c:pt idx="46">
                  <c:v>14:Q3</c:v>
                </c:pt>
                <c:pt idx="47">
                  <c:v>14:Q4</c:v>
                </c:pt>
                <c:pt idx="48">
                  <c:v>15:Q1</c:v>
                </c:pt>
                <c:pt idx="49">
                  <c:v>15:Q2</c:v>
                </c:pt>
                <c:pt idx="50">
                  <c:v>15:Q3</c:v>
                </c:pt>
                <c:pt idx="51">
                  <c:v>15:Q4</c:v>
                </c:pt>
                <c:pt idx="52">
                  <c:v>16:Q1</c:v>
                </c:pt>
                <c:pt idx="53">
                  <c:v>16:Q2</c:v>
                </c:pt>
                <c:pt idx="54">
                  <c:v>16:Q3</c:v>
                </c:pt>
                <c:pt idx="55">
                  <c:v>16:Q4</c:v>
                </c:pt>
                <c:pt idx="56">
                  <c:v>17:Q1</c:v>
                </c:pt>
                <c:pt idx="57">
                  <c:v>17:Q2</c:v>
                </c:pt>
                <c:pt idx="58">
                  <c:v>17:Q3</c:v>
                </c:pt>
                <c:pt idx="59">
                  <c:v>17:Q4</c:v>
                </c:pt>
                <c:pt idx="60">
                  <c:v>18:Q1</c:v>
                </c:pt>
                <c:pt idx="61">
                  <c:v>18:Q2</c:v>
                </c:pt>
                <c:pt idx="62">
                  <c:v>18:Q3</c:v>
                </c:pt>
                <c:pt idx="63">
                  <c:v>18:Q4</c:v>
                </c:pt>
                <c:pt idx="64">
                  <c:v>19:Q1</c:v>
                </c:pt>
                <c:pt idx="65">
                  <c:v>19:Q2</c:v>
                </c:pt>
                <c:pt idx="66">
                  <c:v>19:Q3</c:v>
                </c:pt>
                <c:pt idx="67">
                  <c:v>19:Q4</c:v>
                </c:pt>
                <c:pt idx="68">
                  <c:v>20:Q1</c:v>
                </c:pt>
                <c:pt idx="69">
                  <c:v>20:Q2</c:v>
                </c:pt>
                <c:pt idx="70">
                  <c:v>20:Q3</c:v>
                </c:pt>
                <c:pt idx="71">
                  <c:v>20:Q4</c:v>
                </c:pt>
              </c:strCache>
            </c:strRef>
          </c:cat>
          <c:val>
            <c:numRef>
              <c:f>'Page 6 Data'!$F$5:$F$76</c:f>
              <c:numCache>
                <c:formatCode>0.00</c:formatCode>
                <c:ptCount val="72"/>
                <c:pt idx="0">
                  <c:v>304.24</c:v>
                </c:pt>
                <c:pt idx="1">
                  <c:v>316.02999999999997</c:v>
                </c:pt>
                <c:pt idx="2">
                  <c:v>324.70999999999998</c:v>
                </c:pt>
                <c:pt idx="3">
                  <c:v>289.7</c:v>
                </c:pt>
                <c:pt idx="4">
                  <c:v>150.59</c:v>
                </c:pt>
                <c:pt idx="5">
                  <c:v>167.23</c:v>
                </c:pt>
                <c:pt idx="6">
                  <c:v>192.05</c:v>
                </c:pt>
                <c:pt idx="7">
                  <c:v>146.26</c:v>
                </c:pt>
                <c:pt idx="8">
                  <c:v>168.98</c:v>
                </c:pt>
                <c:pt idx="9">
                  <c:v>154.66</c:v>
                </c:pt>
                <c:pt idx="10">
                  <c:v>190.71</c:v>
                </c:pt>
                <c:pt idx="11">
                  <c:v>211.56</c:v>
                </c:pt>
                <c:pt idx="12">
                  <c:v>162.82</c:v>
                </c:pt>
                <c:pt idx="13">
                  <c:v>162.52000000000001</c:v>
                </c:pt>
                <c:pt idx="14">
                  <c:v>176.54</c:v>
                </c:pt>
                <c:pt idx="15">
                  <c:v>149.43</c:v>
                </c:pt>
                <c:pt idx="16">
                  <c:v>179.3</c:v>
                </c:pt>
                <c:pt idx="17">
                  <c:v>177.39</c:v>
                </c:pt>
                <c:pt idx="18">
                  <c:v>198.64</c:v>
                </c:pt>
                <c:pt idx="19">
                  <c:v>162.35</c:v>
                </c:pt>
                <c:pt idx="20">
                  <c:v>139.13</c:v>
                </c:pt>
                <c:pt idx="21">
                  <c:v>214.97</c:v>
                </c:pt>
                <c:pt idx="22">
                  <c:v>141.22999999999999</c:v>
                </c:pt>
                <c:pt idx="23">
                  <c:v>112.29</c:v>
                </c:pt>
                <c:pt idx="24">
                  <c:v>172.75</c:v>
                </c:pt>
                <c:pt idx="25">
                  <c:v>263.91000000000003</c:v>
                </c:pt>
                <c:pt idx="26">
                  <c:v>256.87</c:v>
                </c:pt>
                <c:pt idx="27">
                  <c:v>177.34</c:v>
                </c:pt>
                <c:pt idx="28">
                  <c:v>182.3</c:v>
                </c:pt>
                <c:pt idx="29">
                  <c:v>176.13</c:v>
                </c:pt>
                <c:pt idx="30">
                  <c:v>179.18</c:v>
                </c:pt>
                <c:pt idx="31">
                  <c:v>255.34</c:v>
                </c:pt>
                <c:pt idx="32">
                  <c:v>285.79000000000002</c:v>
                </c:pt>
                <c:pt idx="33">
                  <c:v>185.94</c:v>
                </c:pt>
                <c:pt idx="34">
                  <c:v>128.99</c:v>
                </c:pt>
                <c:pt idx="35">
                  <c:v>219.03</c:v>
                </c:pt>
                <c:pt idx="36">
                  <c:v>235.5</c:v>
                </c:pt>
                <c:pt idx="37">
                  <c:v>251.92</c:v>
                </c:pt>
                <c:pt idx="38">
                  <c:v>278.52</c:v>
                </c:pt>
                <c:pt idx="39">
                  <c:v>285.77</c:v>
                </c:pt>
                <c:pt idx="40">
                  <c:v>332.36</c:v>
                </c:pt>
                <c:pt idx="41">
                  <c:v>303.75</c:v>
                </c:pt>
                <c:pt idx="42">
                  <c:v>278.64</c:v>
                </c:pt>
                <c:pt idx="43">
                  <c:v>216.01</c:v>
                </c:pt>
                <c:pt idx="44">
                  <c:v>151.94</c:v>
                </c:pt>
                <c:pt idx="45">
                  <c:v>132.1</c:v>
                </c:pt>
                <c:pt idx="46">
                  <c:v>143.58000000000001</c:v>
                </c:pt>
                <c:pt idx="47">
                  <c:v>154.22</c:v>
                </c:pt>
                <c:pt idx="48">
                  <c:v>181.95</c:v>
                </c:pt>
                <c:pt idx="49">
                  <c:v>232.26</c:v>
                </c:pt>
                <c:pt idx="50">
                  <c:v>287.7</c:v>
                </c:pt>
                <c:pt idx="51">
                  <c:v>243.3</c:v>
                </c:pt>
                <c:pt idx="52">
                  <c:v>225.7</c:v>
                </c:pt>
                <c:pt idx="53">
                  <c:v>240.1</c:v>
                </c:pt>
                <c:pt idx="54">
                  <c:v>282.89999999999998</c:v>
                </c:pt>
                <c:pt idx="55">
                  <c:v>360.2</c:v>
                </c:pt>
                <c:pt idx="56">
                  <c:v>299.10000000000002</c:v>
                </c:pt>
                <c:pt idx="57">
                  <c:v>229.4</c:v>
                </c:pt>
                <c:pt idx="58">
                  <c:v>274</c:v>
                </c:pt>
                <c:pt idx="59">
                  <c:v>256.3</c:v>
                </c:pt>
                <c:pt idx="60">
                  <c:v>248.7</c:v>
                </c:pt>
                <c:pt idx="61">
                  <c:v>254.7</c:v>
                </c:pt>
                <c:pt idx="62">
                  <c:v>253.6</c:v>
                </c:pt>
                <c:pt idx="63">
                  <c:v>232.3</c:v>
                </c:pt>
                <c:pt idx="64">
                  <c:v>193.7</c:v>
                </c:pt>
                <c:pt idx="65">
                  <c:v>279.8</c:v>
                </c:pt>
                <c:pt idx="66">
                  <c:v>321.89999999999998</c:v>
                </c:pt>
                <c:pt idx="67">
                  <c:v>478.6</c:v>
                </c:pt>
                <c:pt idx="68">
                  <c:v>425.3</c:v>
                </c:pt>
                <c:pt idx="69">
                  <c:v>588.29999999999995</c:v>
                </c:pt>
                <c:pt idx="70">
                  <c:v>754.3</c:v>
                </c:pt>
                <c:pt idx="71">
                  <c:v>838</c:v>
                </c:pt>
              </c:numCache>
            </c:numRef>
          </c:val>
          <c:extLst>
            <c:ext xmlns:c16="http://schemas.microsoft.com/office/drawing/2014/chart" uri="{C3380CC4-5D6E-409C-BE32-E72D297353CC}">
              <c16:uniqueId val="{00000004-2169-41C1-A31C-F23708AB26AB}"/>
            </c:ext>
          </c:extLst>
        </c:ser>
        <c:dLbls>
          <c:showLegendKey val="0"/>
          <c:showVal val="0"/>
          <c:showCatName val="0"/>
          <c:showSerName val="0"/>
          <c:showPercent val="0"/>
          <c:showBubbleSize val="0"/>
        </c:dLbls>
        <c:gapWidth val="20"/>
        <c:overlap val="100"/>
        <c:axId val="301227472"/>
        <c:axId val="1188472191"/>
      </c:barChart>
      <c:catAx>
        <c:axId val="30122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8472191"/>
        <c:crosses val="autoZero"/>
        <c:auto val="1"/>
        <c:lblAlgn val="ctr"/>
        <c:lblOffset val="100"/>
        <c:noMultiLvlLbl val="0"/>
      </c:catAx>
      <c:valAx>
        <c:axId val="1188472191"/>
        <c:scaling>
          <c:orientation val="minMax"/>
          <c:max val="1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227472"/>
        <c:crosses val="autoZero"/>
        <c:crossBetween val="between"/>
      </c:valAx>
      <c:spPr>
        <a:noFill/>
        <a:ln>
          <a:noFill/>
        </a:ln>
        <a:effectLst/>
      </c:spPr>
    </c:plotArea>
    <c:legend>
      <c:legendPos val="b"/>
      <c:layout>
        <c:manualLayout>
          <c:xMode val="edge"/>
          <c:yMode val="edge"/>
          <c:x val="0.21877434180816308"/>
          <c:y val="0.92160567772245083"/>
          <c:w val="0.60034307364404604"/>
          <c:h val="5.041310528192877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Household debt service</a:t>
            </a:r>
          </a:p>
          <a:p>
            <a:pPr>
              <a:defRPr/>
            </a:pPr>
            <a:r>
              <a:rPr lang="en-US" sz="1200" dirty="0"/>
              <a:t>(percent of 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484106153397494E-2"/>
          <c:y val="0.13900753579754693"/>
          <c:w val="0.9190529308836396"/>
          <c:h val="0.62996897474258295"/>
        </c:manualLayout>
      </c:layout>
      <c:barChart>
        <c:barDir val="col"/>
        <c:grouping val="clustered"/>
        <c:varyColors val="0"/>
        <c:ser>
          <c:idx val="0"/>
          <c:order val="0"/>
          <c:tx>
            <c:v>GFC (2007q1)</c:v>
          </c:tx>
          <c:spPr>
            <a:solidFill>
              <a:srgbClr val="ED7D31"/>
            </a:solidFill>
            <a:ln>
              <a:noFill/>
            </a:ln>
            <a:effectLst/>
          </c:spPr>
          <c:invertIfNegative val="0"/>
          <c:dPt>
            <c:idx val="1"/>
            <c:invertIfNegative val="0"/>
            <c:bubble3D val="0"/>
            <c:spPr>
              <a:solidFill>
                <a:srgbClr val="ED7D31"/>
              </a:solidFill>
              <a:ln>
                <a:noFill/>
              </a:ln>
              <a:effectLst/>
            </c:spPr>
            <c:extLst>
              <c:ext xmlns:c16="http://schemas.microsoft.com/office/drawing/2014/chart" uri="{C3380CC4-5D6E-409C-BE32-E72D297353CC}">
                <c16:uniqueId val="{00000001-6A5F-4856-B5D1-CB445F2CAEDC}"/>
              </c:ext>
            </c:extLst>
          </c:dPt>
          <c:dPt>
            <c:idx val="5"/>
            <c:invertIfNegative val="0"/>
            <c:bubble3D val="0"/>
            <c:spPr>
              <a:solidFill>
                <a:srgbClr val="ED7D31"/>
              </a:solidFill>
              <a:ln>
                <a:noFill/>
              </a:ln>
              <a:effectLst/>
            </c:spPr>
            <c:extLst>
              <c:ext xmlns:c16="http://schemas.microsoft.com/office/drawing/2014/chart" uri="{C3380CC4-5D6E-409C-BE32-E72D297353CC}">
                <c16:uniqueId val="{00000003-6A5F-4856-B5D1-CB445F2CAEDC}"/>
              </c:ext>
            </c:extLst>
          </c:dPt>
          <c:dPt>
            <c:idx val="9"/>
            <c:invertIfNegative val="0"/>
            <c:bubble3D val="0"/>
            <c:spPr>
              <a:solidFill>
                <a:srgbClr val="ED7D31"/>
              </a:solidFill>
              <a:ln>
                <a:noFill/>
              </a:ln>
              <a:effectLst/>
            </c:spPr>
            <c:extLst>
              <c:ext xmlns:c16="http://schemas.microsoft.com/office/drawing/2014/chart" uri="{C3380CC4-5D6E-409C-BE32-E72D297353CC}">
                <c16:uniqueId val="{00000005-6A5F-4856-B5D1-CB445F2CAEDC}"/>
              </c:ext>
            </c:extLst>
          </c:dPt>
          <c:dPt>
            <c:idx val="11"/>
            <c:invertIfNegative val="0"/>
            <c:bubble3D val="0"/>
            <c:spPr>
              <a:solidFill>
                <a:srgbClr val="ED7D31"/>
              </a:solidFill>
              <a:ln>
                <a:noFill/>
              </a:ln>
              <a:effectLst/>
            </c:spPr>
            <c:extLst>
              <c:ext xmlns:c16="http://schemas.microsoft.com/office/drawing/2014/chart" uri="{C3380CC4-5D6E-409C-BE32-E72D297353CC}">
                <c16:uniqueId val="{00000007-6A5F-4856-B5D1-CB445F2CAEDC}"/>
              </c:ext>
            </c:extLst>
          </c:dPt>
          <c:dPt>
            <c:idx val="14"/>
            <c:invertIfNegative val="0"/>
            <c:bubble3D val="0"/>
            <c:spPr>
              <a:solidFill>
                <a:srgbClr val="ED7D31"/>
              </a:solidFill>
              <a:ln>
                <a:noFill/>
              </a:ln>
              <a:effectLst/>
            </c:spPr>
            <c:extLst>
              <c:ext xmlns:c16="http://schemas.microsoft.com/office/drawing/2014/chart" uri="{C3380CC4-5D6E-409C-BE32-E72D297353CC}">
                <c16:uniqueId val="{00000009-6A5F-4856-B5D1-CB445F2CAEDC}"/>
              </c:ext>
            </c:extLst>
          </c:dPt>
          <c:cat>
            <c:strRef>
              <c:f>'BIS_gap-dsr'!$CA$1:$CQ$1</c:f>
              <c:strCache>
                <c:ptCount val="17"/>
                <c:pt idx="0">
                  <c:v>Australia</c:v>
                </c:pt>
                <c:pt idx="1">
                  <c:v>Belgium</c:v>
                </c:pt>
                <c:pt idx="2">
                  <c:v>Canada</c:v>
                </c:pt>
                <c:pt idx="3">
                  <c:v>Denmark</c:v>
                </c:pt>
                <c:pt idx="4">
                  <c:v>Finland</c:v>
                </c:pt>
                <c:pt idx="5">
                  <c:v>France</c:v>
                </c:pt>
                <c:pt idx="6">
                  <c:v>Germany</c:v>
                </c:pt>
                <c:pt idx="7">
                  <c:v>Italy</c:v>
                </c:pt>
                <c:pt idx="8">
                  <c:v>Japan</c:v>
                </c:pt>
                <c:pt idx="9">
                  <c:v>Korea</c:v>
                </c:pt>
                <c:pt idx="10">
                  <c:v>Netherlands</c:v>
                </c:pt>
                <c:pt idx="11">
                  <c:v>Norway</c:v>
                </c:pt>
                <c:pt idx="12">
                  <c:v>Portugal</c:v>
                </c:pt>
                <c:pt idx="13">
                  <c:v>Spain</c:v>
                </c:pt>
                <c:pt idx="14">
                  <c:v>Sweden</c:v>
                </c:pt>
                <c:pt idx="15">
                  <c:v>United Kingdom</c:v>
                </c:pt>
                <c:pt idx="16">
                  <c:v>United States</c:v>
                </c:pt>
              </c:strCache>
            </c:strRef>
          </c:cat>
          <c:val>
            <c:numRef>
              <c:f>'BIS_gap-dsr'!$CA$112:$CQ$112</c:f>
              <c:numCache>
                <c:formatCode>0.0</c:formatCode>
                <c:ptCount val="17"/>
                <c:pt idx="0">
                  <c:v>16.399999999999999</c:v>
                </c:pt>
                <c:pt idx="1">
                  <c:v>6.1</c:v>
                </c:pt>
                <c:pt idx="2">
                  <c:v>12.5</c:v>
                </c:pt>
                <c:pt idx="3">
                  <c:v>20.2</c:v>
                </c:pt>
                <c:pt idx="4">
                  <c:v>7.2</c:v>
                </c:pt>
                <c:pt idx="5">
                  <c:v>5.5</c:v>
                </c:pt>
                <c:pt idx="6">
                  <c:v>8.4</c:v>
                </c:pt>
                <c:pt idx="7">
                  <c:v>4.9000000000000004</c:v>
                </c:pt>
                <c:pt idx="8">
                  <c:v>7.7</c:v>
                </c:pt>
                <c:pt idx="9">
                  <c:v>11</c:v>
                </c:pt>
                <c:pt idx="10">
                  <c:v>17.7</c:v>
                </c:pt>
                <c:pt idx="11">
                  <c:v>14.2</c:v>
                </c:pt>
                <c:pt idx="12">
                  <c:v>10</c:v>
                </c:pt>
                <c:pt idx="13">
                  <c:v>10.199999999999999</c:v>
                </c:pt>
                <c:pt idx="14">
                  <c:v>10.5</c:v>
                </c:pt>
                <c:pt idx="15">
                  <c:v>12.5</c:v>
                </c:pt>
                <c:pt idx="16">
                  <c:v>11.4</c:v>
                </c:pt>
              </c:numCache>
            </c:numRef>
          </c:val>
          <c:extLst>
            <c:ext xmlns:c16="http://schemas.microsoft.com/office/drawing/2014/chart" uri="{C3380CC4-5D6E-409C-BE32-E72D297353CC}">
              <c16:uniqueId val="{0000000A-6A5F-4856-B5D1-CB445F2CAEDC}"/>
            </c:ext>
          </c:extLst>
        </c:ser>
        <c:ser>
          <c:idx val="1"/>
          <c:order val="1"/>
          <c:tx>
            <c:v>COVID (2020q1)</c:v>
          </c:tx>
          <c:spPr>
            <a:solidFill>
              <a:schemeClr val="accent6"/>
            </a:solidFill>
            <a:ln>
              <a:noFill/>
            </a:ln>
            <a:effectLst/>
          </c:spPr>
          <c:invertIfNegative val="0"/>
          <c:dPt>
            <c:idx val="1"/>
            <c:invertIfNegative val="0"/>
            <c:bubble3D val="0"/>
            <c:spPr>
              <a:solidFill>
                <a:schemeClr val="accent6"/>
              </a:solidFill>
              <a:ln>
                <a:noFill/>
              </a:ln>
              <a:effectLst/>
            </c:spPr>
            <c:extLst>
              <c:ext xmlns:c16="http://schemas.microsoft.com/office/drawing/2014/chart" uri="{C3380CC4-5D6E-409C-BE32-E72D297353CC}">
                <c16:uniqueId val="{0000000C-6A5F-4856-B5D1-CB445F2CAEDC}"/>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E-6A5F-4856-B5D1-CB445F2CAEDC}"/>
              </c:ext>
            </c:extLst>
          </c:dPt>
          <c:dPt>
            <c:idx val="9"/>
            <c:invertIfNegative val="0"/>
            <c:bubble3D val="0"/>
            <c:spPr>
              <a:solidFill>
                <a:schemeClr val="accent6"/>
              </a:solidFill>
              <a:ln>
                <a:noFill/>
              </a:ln>
              <a:effectLst/>
            </c:spPr>
            <c:extLst>
              <c:ext xmlns:c16="http://schemas.microsoft.com/office/drawing/2014/chart" uri="{C3380CC4-5D6E-409C-BE32-E72D297353CC}">
                <c16:uniqueId val="{00000010-6A5F-4856-B5D1-CB445F2CAEDC}"/>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12-6A5F-4856-B5D1-CB445F2CAEDC}"/>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14-6A5F-4856-B5D1-CB445F2CAEDC}"/>
              </c:ext>
            </c:extLst>
          </c:dPt>
          <c:cat>
            <c:strRef>
              <c:f>'BIS_gap-dsr'!$CA$1:$CQ$1</c:f>
              <c:strCache>
                <c:ptCount val="17"/>
                <c:pt idx="0">
                  <c:v>Australia</c:v>
                </c:pt>
                <c:pt idx="1">
                  <c:v>Belgium</c:v>
                </c:pt>
                <c:pt idx="2">
                  <c:v>Canada</c:v>
                </c:pt>
                <c:pt idx="3">
                  <c:v>Denmark</c:v>
                </c:pt>
                <c:pt idx="4">
                  <c:v>Finland</c:v>
                </c:pt>
                <c:pt idx="5">
                  <c:v>France</c:v>
                </c:pt>
                <c:pt idx="6">
                  <c:v>Germany</c:v>
                </c:pt>
                <c:pt idx="7">
                  <c:v>Italy</c:v>
                </c:pt>
                <c:pt idx="8">
                  <c:v>Japan</c:v>
                </c:pt>
                <c:pt idx="9">
                  <c:v>Korea</c:v>
                </c:pt>
                <c:pt idx="10">
                  <c:v>Netherlands</c:v>
                </c:pt>
                <c:pt idx="11">
                  <c:v>Norway</c:v>
                </c:pt>
                <c:pt idx="12">
                  <c:v>Portugal</c:v>
                </c:pt>
                <c:pt idx="13">
                  <c:v>Spain</c:v>
                </c:pt>
                <c:pt idx="14">
                  <c:v>Sweden</c:v>
                </c:pt>
                <c:pt idx="15">
                  <c:v>United Kingdom</c:v>
                </c:pt>
                <c:pt idx="16">
                  <c:v>United States</c:v>
                </c:pt>
              </c:strCache>
            </c:strRef>
          </c:cat>
          <c:val>
            <c:numRef>
              <c:f>'BIS_gap-dsr'!$CA$116:$CQ$116</c:f>
              <c:numCache>
                <c:formatCode>0.0</c:formatCode>
                <c:ptCount val="17"/>
                <c:pt idx="0">
                  <c:v>14.6</c:v>
                </c:pt>
                <c:pt idx="1">
                  <c:v>7.3</c:v>
                </c:pt>
                <c:pt idx="2">
                  <c:v>13.4</c:v>
                </c:pt>
                <c:pt idx="3">
                  <c:v>14.1</c:v>
                </c:pt>
                <c:pt idx="4">
                  <c:v>7.2</c:v>
                </c:pt>
                <c:pt idx="5">
                  <c:v>6.4</c:v>
                </c:pt>
                <c:pt idx="6">
                  <c:v>6.1</c:v>
                </c:pt>
                <c:pt idx="7">
                  <c:v>4.3</c:v>
                </c:pt>
                <c:pt idx="8">
                  <c:v>7.1</c:v>
                </c:pt>
                <c:pt idx="9">
                  <c:v>12.4</c:v>
                </c:pt>
                <c:pt idx="10">
                  <c:v>15</c:v>
                </c:pt>
                <c:pt idx="11">
                  <c:v>16.399999999999999</c:v>
                </c:pt>
                <c:pt idx="12">
                  <c:v>6.3</c:v>
                </c:pt>
                <c:pt idx="13">
                  <c:v>6</c:v>
                </c:pt>
                <c:pt idx="14">
                  <c:v>11.6</c:v>
                </c:pt>
                <c:pt idx="15">
                  <c:v>9</c:v>
                </c:pt>
                <c:pt idx="16">
                  <c:v>7.9</c:v>
                </c:pt>
              </c:numCache>
            </c:numRef>
          </c:val>
          <c:extLst>
            <c:ext xmlns:c16="http://schemas.microsoft.com/office/drawing/2014/chart" uri="{C3380CC4-5D6E-409C-BE32-E72D297353CC}">
              <c16:uniqueId val="{00000015-6A5F-4856-B5D1-CB445F2CAEDC}"/>
            </c:ext>
          </c:extLst>
        </c:ser>
        <c:dLbls>
          <c:showLegendKey val="0"/>
          <c:showVal val="0"/>
          <c:showCatName val="0"/>
          <c:showSerName val="0"/>
          <c:showPercent val="0"/>
          <c:showBubbleSize val="0"/>
        </c:dLbls>
        <c:gapWidth val="219"/>
        <c:overlap val="-27"/>
        <c:axId val="470392720"/>
        <c:axId val="310718480"/>
      </c:barChart>
      <c:catAx>
        <c:axId val="470392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0718480"/>
        <c:crosses val="autoZero"/>
        <c:auto val="1"/>
        <c:lblAlgn val="ctr"/>
        <c:lblOffset val="100"/>
        <c:noMultiLvlLbl val="0"/>
      </c:catAx>
      <c:valAx>
        <c:axId val="310718480"/>
        <c:scaling>
          <c:orientation val="minMax"/>
          <c:max val="2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0392720"/>
        <c:crosses val="autoZero"/>
        <c:crossBetween val="between"/>
      </c:valAx>
      <c:spPr>
        <a:noFill/>
        <a:ln>
          <a:noFill/>
        </a:ln>
        <a:effectLst/>
      </c:spPr>
    </c:plotArea>
    <c:legend>
      <c:legendPos val="b"/>
      <c:layout>
        <c:manualLayout>
          <c:xMode val="edge"/>
          <c:yMode val="edge"/>
          <c:x val="0.31446431175269757"/>
          <c:y val="0.91973713823178505"/>
          <c:w val="0.44977489792942549"/>
          <c:h val="6.04842943019219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2" y="12"/>
            <a:ext cx="3043447" cy="464977"/>
          </a:xfrm>
          <a:prstGeom prst="rect">
            <a:avLst/>
          </a:prstGeom>
        </p:spPr>
        <p:txBody>
          <a:bodyPr vert="horz" lIns="91239" tIns="45618" rIns="91239" bIns="45618" rtlCol="0"/>
          <a:lstStyle>
            <a:lvl1pPr algn="l">
              <a:defRPr sz="1200"/>
            </a:lvl1pPr>
          </a:lstStyle>
          <a:p>
            <a:endParaRPr lang="en-US"/>
          </a:p>
        </p:txBody>
      </p:sp>
      <p:sp>
        <p:nvSpPr>
          <p:cNvPr id="4" name="Footer Placeholder 3"/>
          <p:cNvSpPr>
            <a:spLocks noGrp="1"/>
          </p:cNvSpPr>
          <p:nvPr>
            <p:ph type="ftr" sz="quarter" idx="2"/>
          </p:nvPr>
        </p:nvSpPr>
        <p:spPr>
          <a:xfrm>
            <a:off x="12" y="8842547"/>
            <a:ext cx="3043447" cy="464977"/>
          </a:xfrm>
          <a:prstGeom prst="rect">
            <a:avLst/>
          </a:prstGeom>
        </p:spPr>
        <p:txBody>
          <a:bodyPr vert="horz" lIns="91239" tIns="45618" rIns="91239" bIns="45618" rtlCol="0" anchor="b"/>
          <a:lstStyle>
            <a:lvl1pPr algn="l">
              <a:defRPr sz="1200"/>
            </a:lvl1pPr>
          </a:lstStyle>
          <a:p>
            <a:endParaRPr lang="en-US"/>
          </a:p>
        </p:txBody>
      </p:sp>
      <p:sp>
        <p:nvSpPr>
          <p:cNvPr id="5" name="Slide Number Placeholder 4"/>
          <p:cNvSpPr>
            <a:spLocks noGrp="1"/>
          </p:cNvSpPr>
          <p:nvPr>
            <p:ph type="sldNum" sz="quarter" idx="3"/>
          </p:nvPr>
        </p:nvSpPr>
        <p:spPr>
          <a:xfrm>
            <a:off x="3978075" y="8842547"/>
            <a:ext cx="3043447" cy="464977"/>
          </a:xfrm>
          <a:prstGeom prst="rect">
            <a:avLst/>
          </a:prstGeom>
        </p:spPr>
        <p:txBody>
          <a:bodyPr vert="horz" lIns="91239" tIns="45618" rIns="91239" bIns="45618" rtlCol="0" anchor="b"/>
          <a:lstStyle>
            <a:lvl1pPr algn="r">
              <a:defRPr sz="1200"/>
            </a:lvl1pPr>
          </a:lstStyle>
          <a:p>
            <a:fld id="{70787CFD-D5C7-455D-B121-683BFE13FBD4}" type="slidenum">
              <a:rPr lang="en-US" smtClean="0"/>
              <a:pPr/>
              <a:t>‹#›</a:t>
            </a:fld>
            <a:endParaRPr lang="en-US"/>
          </a:p>
        </p:txBody>
      </p:sp>
    </p:spTree>
    <p:extLst>
      <p:ext uri="{BB962C8B-B14F-4D97-AF65-F5344CB8AC3E}">
        <p14:creationId xmlns:p14="http://schemas.microsoft.com/office/powerpoint/2010/main" val="33919898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6"/>
            <a:ext cx="3043343" cy="465455"/>
          </a:xfrm>
          <a:prstGeom prst="rect">
            <a:avLst/>
          </a:prstGeom>
        </p:spPr>
        <p:txBody>
          <a:bodyPr vert="horz" lIns="93134" tIns="46567" rIns="93134" bIns="46567" rtlCol="0"/>
          <a:lstStyle>
            <a:lvl1pPr algn="l">
              <a:defRPr sz="1200"/>
            </a:lvl1pPr>
          </a:lstStyle>
          <a:p>
            <a:endParaRPr lang="en-US"/>
          </a:p>
        </p:txBody>
      </p:sp>
      <p:sp>
        <p:nvSpPr>
          <p:cNvPr id="3" name="Date Placeholder 2"/>
          <p:cNvSpPr>
            <a:spLocks noGrp="1"/>
          </p:cNvSpPr>
          <p:nvPr>
            <p:ph type="dt" idx="1"/>
          </p:nvPr>
        </p:nvSpPr>
        <p:spPr>
          <a:xfrm>
            <a:off x="3978139" y="6"/>
            <a:ext cx="3043343" cy="465455"/>
          </a:xfrm>
          <a:prstGeom prst="rect">
            <a:avLst/>
          </a:prstGeom>
        </p:spPr>
        <p:txBody>
          <a:bodyPr vert="horz" lIns="93134" tIns="46567" rIns="93134" bIns="46567" rtlCol="0"/>
          <a:lstStyle>
            <a:lvl1pPr algn="r">
              <a:defRPr sz="1200"/>
            </a:lvl1pPr>
          </a:lstStyle>
          <a:p>
            <a:fld id="{49E4E862-E263-8B4A-AFB5-DFAAA754BCA9}" type="datetime1">
              <a:rPr lang="en-US" smtClean="0"/>
              <a:t>6/28/2021</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134" tIns="46567" rIns="93134" bIns="46567" rtlCol="0" anchor="ctr"/>
          <a:lstStyle/>
          <a:p>
            <a:endParaRPr lang="en-US"/>
          </a:p>
        </p:txBody>
      </p:sp>
      <p:sp>
        <p:nvSpPr>
          <p:cNvPr id="5" name="Notes Placeholder 4"/>
          <p:cNvSpPr>
            <a:spLocks noGrp="1"/>
          </p:cNvSpPr>
          <p:nvPr>
            <p:ph type="body" sz="quarter" idx="3"/>
          </p:nvPr>
        </p:nvSpPr>
        <p:spPr>
          <a:xfrm>
            <a:off x="702313" y="4421825"/>
            <a:ext cx="5618480" cy="4189095"/>
          </a:xfrm>
          <a:prstGeom prst="rect">
            <a:avLst/>
          </a:prstGeom>
        </p:spPr>
        <p:txBody>
          <a:bodyPr vert="horz" lIns="93134" tIns="46567" rIns="93134" bIns="4656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42036"/>
            <a:ext cx="3043343" cy="465455"/>
          </a:xfrm>
          <a:prstGeom prst="rect">
            <a:avLst/>
          </a:prstGeom>
        </p:spPr>
        <p:txBody>
          <a:bodyPr vert="horz" lIns="93134" tIns="46567" rIns="93134" bIns="46567" rtlCol="0" anchor="b"/>
          <a:lstStyle>
            <a:lvl1pPr algn="l">
              <a:defRPr sz="1200"/>
            </a:lvl1pPr>
          </a:lstStyle>
          <a:p>
            <a:endParaRPr lang="en-US"/>
          </a:p>
        </p:txBody>
      </p:sp>
      <p:sp>
        <p:nvSpPr>
          <p:cNvPr id="7" name="Slide Number Placeholder 6"/>
          <p:cNvSpPr>
            <a:spLocks noGrp="1"/>
          </p:cNvSpPr>
          <p:nvPr>
            <p:ph type="sldNum" sz="quarter" idx="5"/>
          </p:nvPr>
        </p:nvSpPr>
        <p:spPr>
          <a:xfrm>
            <a:off x="3978139" y="8842036"/>
            <a:ext cx="3043343" cy="465455"/>
          </a:xfrm>
          <a:prstGeom prst="rect">
            <a:avLst/>
          </a:prstGeom>
        </p:spPr>
        <p:txBody>
          <a:bodyPr vert="horz" lIns="93134" tIns="46567" rIns="93134" bIns="46567" rtlCol="0" anchor="b"/>
          <a:lstStyle>
            <a:lvl1pPr algn="r">
              <a:defRPr sz="1200"/>
            </a:lvl1pPr>
          </a:lstStyle>
          <a:p>
            <a:fld id="{BA49F774-CCF9-492C-9AEB-F2814D4A6625}" type="slidenum">
              <a:rPr lang="en-US" smtClean="0"/>
              <a:pPr/>
              <a:t>‹#›</a:t>
            </a:fld>
            <a:endParaRPr lang="en-US"/>
          </a:p>
        </p:txBody>
      </p:sp>
    </p:spTree>
    <p:extLst>
      <p:ext uri="{BB962C8B-B14F-4D97-AF65-F5344CB8AC3E}">
        <p14:creationId xmlns:p14="http://schemas.microsoft.com/office/powerpoint/2010/main" val="1913010238"/>
      </p:ext>
    </p:extLst>
  </p:cSld>
  <p:clrMap bg1="lt1" tx1="dk1" bg2="lt2" tx2="dk2" accent1="accent1" accent2="accent2" accent3="accent3" accent4="accent4" accent5="accent5" accent6="accent6" hlink="hlink" folHlink="folHlink"/>
  <p:hf hdr="0" ftr="0"/>
  <p:notesStyle>
    <a:lvl1pPr marL="0" algn="l" defTabSz="914314" rtl="0" eaLnBrk="1" latinLnBrk="0" hangingPunct="1">
      <a:defRPr sz="1200" kern="1200">
        <a:solidFill>
          <a:schemeClr val="tx1"/>
        </a:solidFill>
        <a:latin typeface="+mn-lt"/>
        <a:ea typeface="+mn-ea"/>
        <a:cs typeface="+mn-cs"/>
      </a:defRPr>
    </a:lvl1pPr>
    <a:lvl2pPr marL="457157" algn="l" defTabSz="914314" rtl="0" eaLnBrk="1" latinLnBrk="0" hangingPunct="1">
      <a:defRPr sz="1200" kern="1200">
        <a:solidFill>
          <a:schemeClr val="tx1"/>
        </a:solidFill>
        <a:latin typeface="+mn-lt"/>
        <a:ea typeface="+mn-ea"/>
        <a:cs typeface="+mn-cs"/>
      </a:defRPr>
    </a:lvl2pPr>
    <a:lvl3pPr marL="914314" algn="l" defTabSz="914314" rtl="0" eaLnBrk="1" latinLnBrk="0" hangingPunct="1">
      <a:defRPr sz="1200" kern="1200">
        <a:solidFill>
          <a:schemeClr val="tx1"/>
        </a:solidFill>
        <a:latin typeface="+mn-lt"/>
        <a:ea typeface="+mn-ea"/>
        <a:cs typeface="+mn-cs"/>
      </a:defRPr>
    </a:lvl3pPr>
    <a:lvl4pPr marL="1371472" algn="l" defTabSz="914314" rtl="0" eaLnBrk="1" latinLnBrk="0" hangingPunct="1">
      <a:defRPr sz="1200" kern="1200">
        <a:solidFill>
          <a:schemeClr val="tx1"/>
        </a:solidFill>
        <a:latin typeface="+mn-lt"/>
        <a:ea typeface="+mn-ea"/>
        <a:cs typeface="+mn-cs"/>
      </a:defRPr>
    </a:lvl4pPr>
    <a:lvl5pPr marL="1828628" algn="l" defTabSz="914314" rtl="0" eaLnBrk="1" latinLnBrk="0" hangingPunct="1">
      <a:defRPr sz="1200" kern="1200">
        <a:solidFill>
          <a:schemeClr val="tx1"/>
        </a:solidFill>
        <a:latin typeface="+mn-lt"/>
        <a:ea typeface="+mn-ea"/>
        <a:cs typeface="+mn-cs"/>
      </a:defRPr>
    </a:lvl5pPr>
    <a:lvl6pPr marL="2285785" algn="l" defTabSz="914314" rtl="0" eaLnBrk="1" latinLnBrk="0" hangingPunct="1">
      <a:defRPr sz="1200" kern="1200">
        <a:solidFill>
          <a:schemeClr val="tx1"/>
        </a:solidFill>
        <a:latin typeface="+mn-lt"/>
        <a:ea typeface="+mn-ea"/>
        <a:cs typeface="+mn-cs"/>
      </a:defRPr>
    </a:lvl6pPr>
    <a:lvl7pPr marL="2742942" algn="l" defTabSz="914314" rtl="0" eaLnBrk="1" latinLnBrk="0" hangingPunct="1">
      <a:defRPr sz="1200" kern="1200">
        <a:solidFill>
          <a:schemeClr val="tx1"/>
        </a:solidFill>
        <a:latin typeface="+mn-lt"/>
        <a:ea typeface="+mn-ea"/>
        <a:cs typeface="+mn-cs"/>
      </a:defRPr>
    </a:lvl7pPr>
    <a:lvl8pPr marL="3200100" algn="l" defTabSz="914314" rtl="0" eaLnBrk="1" latinLnBrk="0" hangingPunct="1">
      <a:defRPr sz="1200" kern="1200">
        <a:solidFill>
          <a:schemeClr val="tx1"/>
        </a:solidFill>
        <a:latin typeface="+mn-lt"/>
        <a:ea typeface="+mn-ea"/>
        <a:cs typeface="+mn-cs"/>
      </a:defRPr>
    </a:lvl8pPr>
    <a:lvl9pPr marL="3657257" algn="l" defTabSz="9143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nbc.com/2020/12/15/one-in-four-americans-will-be-working-remotely-in-2021-survey.html"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unacast.com/insights/migration-pattern-report" TargetMode="External"/><Relationship Id="rId5" Type="http://schemas.openxmlformats.org/officeDocument/2006/relationships/hyperlink" Target="https://www.forbes.com/sites/forbesrealestatecouncil/2020/12/01/are-people-really-moving-out-of-cities-due-to-the-pandemic/?sh=3b271eca6279" TargetMode="External"/><Relationship Id="rId4" Type="http://schemas.openxmlformats.org/officeDocument/2006/relationships/hyperlink" Target="https://www.zillow.com/research/commutes-remote-work-chtr-26506/"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a:t>
            </a:fld>
            <a:endParaRPr lang="en-US"/>
          </a:p>
        </p:txBody>
      </p:sp>
    </p:spTree>
    <p:extLst>
      <p:ext uri="{BB962C8B-B14F-4D97-AF65-F5344CB8AC3E}">
        <p14:creationId xmlns:p14="http://schemas.microsoft.com/office/powerpoint/2010/main" val="201883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EF35110-3E2C-43B4-BC8E-DDA1ABE3FA39}"/>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Another important question is to what extent the increase in house prices might be driven by the decline in interest rates. We indeed observe larger increase in house prices when mortgage rates are lower. Notably, the relationship between interest rates and house prices seems to have strengthened in the past year. </a:t>
            </a:r>
          </a:p>
          <a:p>
            <a:r>
              <a:rPr lang="en-GB" sz="1200" kern="1200" dirty="0">
                <a:solidFill>
                  <a:schemeClr val="tx1"/>
                </a:solidFill>
                <a:effectLst/>
                <a:latin typeface="+mn-lt"/>
                <a:ea typeface="+mn-ea"/>
                <a:cs typeface="+mn-cs"/>
              </a:rPr>
              <a:t>Could an increase in the interest rates then prompt a correction in house prices? The answer would depend on in what context interest rates are rising, but the likely outcome is that an increase in borrowing costs would have a cooling effect on house prices by curbing demand. In terms of magnitude, the regression model we use in the IMF Research Department gives some clue, </a:t>
            </a:r>
            <a:r>
              <a:rPr lang="en-US" sz="1200" kern="1200" dirty="0">
                <a:solidFill>
                  <a:schemeClr val="tx1"/>
                </a:solidFill>
                <a:effectLst/>
                <a:latin typeface="+mn-lt"/>
                <a:ea typeface="+mn-ea"/>
                <a:cs typeface="+mn-cs"/>
              </a:rPr>
              <a:t>suggesting that</a:t>
            </a:r>
            <a:r>
              <a:rPr lang="en-GB" sz="1200" kern="1200" dirty="0">
                <a:solidFill>
                  <a:schemeClr val="tx1"/>
                </a:solidFill>
                <a:effectLst/>
                <a:latin typeface="+mn-lt"/>
                <a:ea typeface="+mn-ea"/>
                <a:cs typeface="+mn-cs"/>
              </a:rPr>
              <a:t> a 100-bps change in the interest rate would typically have a 1.5-2 percent impact on house price growth.</a:t>
            </a:r>
            <a:endParaRPr lang="en-US" sz="1200" kern="1200" dirty="0">
              <a:solidFill>
                <a:schemeClr val="tx1"/>
              </a:solidFill>
              <a:effectLst/>
              <a:latin typeface="+mn-lt"/>
              <a:ea typeface="+mn-ea"/>
              <a:cs typeface="+mn-cs"/>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broadly, are there other signs that could be concerning? The twin booms observed before the GFC where household credit and house prices increased in lock step are not dominant this time around. If anything, in the five years prior to the global pandemic declaration, house prices increased more in countries where households deleveraged more. </a:t>
            </a:r>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11</a:t>
            </a:fld>
            <a:endParaRPr lang="en-US"/>
          </a:p>
        </p:txBody>
      </p:sp>
    </p:spTree>
    <p:extLst>
      <p:ext uri="{BB962C8B-B14F-4D97-AF65-F5344CB8AC3E}">
        <p14:creationId xmlns:p14="http://schemas.microsoft.com/office/powerpoint/2010/main" val="384238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height of the subprime mortgage boom, one in four new mortgages were extended to a borrower with a credit score below 659. By contrast, in 2020, the share of these risky borrowers was just about 5 percent while roughly 70 percent had a credit score above 760. Importantly, the share of risky borrowers has been low since the GFC. </a:t>
            </a:r>
          </a:p>
          <a:p>
            <a:endParaRPr lang="en-US" dirty="0"/>
          </a:p>
          <a:p>
            <a:r>
              <a:rPr lang="en-US" dirty="0"/>
              <a:t>Underlying credit dynamics appear to be better in other countries as well. Household debt service ratios in most countries (10 out of 17) are lower today than they were when GFC hit. </a:t>
            </a:r>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12</a:t>
            </a:fld>
            <a:endParaRPr lang="en-US"/>
          </a:p>
        </p:txBody>
      </p:sp>
    </p:spTree>
    <p:extLst>
      <p:ext uri="{BB962C8B-B14F-4D97-AF65-F5344CB8AC3E}">
        <p14:creationId xmlns:p14="http://schemas.microsoft.com/office/powerpoint/2010/main" val="3408607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Summary:</a:t>
            </a:r>
          </a:p>
          <a:p>
            <a:r>
              <a:rPr lang="en-US" sz="1200" kern="1200" dirty="0">
                <a:solidFill>
                  <a:schemeClr val="tx1"/>
                </a:solidFill>
                <a:effectLst/>
                <a:latin typeface="+mn-lt"/>
                <a:ea typeface="+mn-ea"/>
                <a:cs typeface="+mn-cs"/>
              </a:rPr>
              <a:t>At the beginning of the pandemic, we argued that both upward and downward pressure on house prices were possible while downward pressure on commercial real estate would likely dominate. For the latter, we have observed a sharp downturn followed with some recovery but the uncertainty associated with the post-pandemic normal still poses a threat. </a:t>
            </a:r>
          </a:p>
          <a:p>
            <a:r>
              <a:rPr lang="en-US" sz="1200" kern="1200" dirty="0">
                <a:solidFill>
                  <a:schemeClr val="tx1"/>
                </a:solidFill>
                <a:effectLst/>
                <a:latin typeface="+mn-lt"/>
                <a:ea typeface="+mn-ea"/>
                <a:cs typeface="+mn-cs"/>
              </a:rPr>
              <a:t>On the residential side, for the most part, we have been seeing signs of strong housing demand combined with supply-side issues. This combination, reflecting in part the effect of policy support measures and continuation of some pre-pandemic trends, have pushed considerable pressure on house prices. </a:t>
            </a:r>
          </a:p>
          <a:p>
            <a:r>
              <a:rPr lang="en-US" sz="1200" kern="1200" dirty="0">
                <a:solidFill>
                  <a:schemeClr val="tx1"/>
                </a:solidFill>
                <a:effectLst/>
                <a:latin typeface="+mn-lt"/>
                <a:ea typeface="+mn-ea"/>
                <a:cs typeface="+mn-cs"/>
              </a:rPr>
              <a:t>While there are a number of factors that mitigate concerns about the surrounding macro-financial risks—including more resilient household and bank balance sheets as well as more prudent lending standards, we cannot rule out the possibility of a correction and potential disruptions.</a:t>
            </a:r>
          </a:p>
          <a:p>
            <a:r>
              <a:rPr lang="en-US" sz="1200" kern="1200" dirty="0">
                <a:solidFill>
                  <a:schemeClr val="tx1"/>
                </a:solidFill>
                <a:effectLst/>
                <a:latin typeface="+mn-lt"/>
                <a:ea typeface="+mn-ea"/>
                <a:cs typeface="+mn-cs"/>
              </a:rPr>
              <a:t>In a plausible scenario, a further rise in prices accompanied with a rise in interest rates could over the course of the year lead to some normalization in demand following the intense activity provoked by a confluence of low rates, excess savings, and working-from-home. Further, the end of foreclosure moratoria and forbearance is pending, which could generate some losses in the financial system. From a broader perspective, a sustained from urban to rural areas could not only lead to short-term disruptions but also set in motion dynamics that could affect housing affordability for incumbents due to an inflow of newcomers. We will be monitoring upcoming data closely in this context.</a:t>
            </a:r>
            <a:endParaRPr lang="en-US" dirty="0"/>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13</a:t>
            </a:fld>
            <a:endParaRPr lang="en-US"/>
          </a:p>
        </p:txBody>
      </p:sp>
    </p:spTree>
    <p:extLst>
      <p:ext uri="{BB962C8B-B14F-4D97-AF65-F5344CB8AC3E}">
        <p14:creationId xmlns:p14="http://schemas.microsoft.com/office/powerpoint/2010/main" val="159196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11"/>
          </p:nvPr>
        </p:nvSpPr>
        <p:spPr/>
        <p:txBody>
          <a:bodyPr/>
          <a:lstStyle/>
          <a:p>
            <a:fld id="{BA49F774-CCF9-492C-9AEB-F2814D4A6625}" type="slidenum">
              <a:rPr lang="en-US" smtClean="0"/>
              <a:pPr/>
              <a:t>14</a:t>
            </a:fld>
            <a:endParaRPr lang="en-US"/>
          </a:p>
        </p:txBody>
      </p:sp>
    </p:spTree>
    <p:extLst>
      <p:ext uri="{BB962C8B-B14F-4D97-AF65-F5344CB8AC3E}">
        <p14:creationId xmlns:p14="http://schemas.microsoft.com/office/powerpoint/2010/main" val="186576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2</a:t>
            </a:fld>
            <a:endParaRPr lang="en-US"/>
          </a:p>
        </p:txBody>
      </p:sp>
    </p:spTree>
    <p:extLst>
      <p:ext uri="{BB962C8B-B14F-4D97-AF65-F5344CB8AC3E}">
        <p14:creationId xmlns:p14="http://schemas.microsoft.com/office/powerpoint/2010/main" val="417346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Downward pressure factors. The disruption in activity due to COVID-19 and the sudden increase in unemployment may lead to a rise in delinquencies and defaults on household debt as well as a decline in demand for housing. The decline in demand could be intensified if lockdown measures or voluntary social distancing put limits on in-person viewing of properties and in-person completion of transactions—although a third of recent buyers reportedly have not seen the property they ended up buying before they made the decision to do so. Moreover, households’ access to credit may be restricted by tighter lending standards due to worsening employment and income prospects. If homeowners cannot use their house as collateral to borrow against when faced with a liquidity crunch, they may be forced to put it on the market for sale. These factors may put downward pressure on residential real estate prices.</a:t>
            </a:r>
          </a:p>
          <a:p>
            <a:endParaRPr lang="en-US" dirty="0"/>
          </a:p>
          <a:p>
            <a:r>
              <a:rPr lang="en-US" dirty="0"/>
              <a:t>Upward pressure factors. The decline in demand may be offset by lower supply from slowdown in the construction of new houses. In addition, fiscal support to households and (voluntary or publicly-assisted) loan forbearance may help prevent an increase in distressed transactions. Finally, lower mortgage rates due to monetary policy accommodation could ease debt service burden and improve affordability and, hence, help alleviate the downward pressure on house prices. </a:t>
            </a:r>
          </a:p>
          <a:p>
            <a:endParaRPr lang="en-US" dirty="0"/>
          </a:p>
          <a:p>
            <a:r>
              <a:rPr lang="en-US" dirty="0"/>
              <a:t>Within market forces. In the longer run, there may be a shift in housing preferences: If people believe that a second wave of pandemic would bring another round of stay-at-home orders or that they would be working from home more frequently than they did pre-COVID, demand for larger homes in suburban/rural areas may increase while that for properties in city centers may decrease. It is not clear how this would affect house prices in the aggregate but the reallocation across housing segments may have profound implications. This could be the case, for instance, if those currently owning properties in city centers have higher income and would be able to bid out lower-income buyers in newly popular suburban/rural areas.</a:t>
            </a:r>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3</a:t>
            </a:fld>
            <a:endParaRPr lang="en-US"/>
          </a:p>
        </p:txBody>
      </p:sp>
    </p:spTree>
    <p:extLst>
      <p:ext uri="{BB962C8B-B14F-4D97-AF65-F5344CB8AC3E}">
        <p14:creationId xmlns:p14="http://schemas.microsoft.com/office/powerpoint/2010/main" val="328312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Differential impact across segments. The severe disruption in economic activity following the outbreak could reduce prices of commercial real estate by bringing down business earnings and increasing the need for credit used to weather the downturn. The impact on some sectors—such as hospitality, retail, and services requiring close contact—may be more pronounced given the stay-at-home orders and voluntary social distancing. </a:t>
            </a:r>
          </a:p>
          <a:p>
            <a:endParaRPr lang="en-US" dirty="0"/>
          </a:p>
          <a:p>
            <a:r>
              <a:rPr lang="en-US" dirty="0"/>
              <a:t>Persistence of the shock. Some of the monetary, fiscal, and financial policies that have been put in place may help bridge the difficulties faced by businesses, but it all depends on how long the shock lasts. If the shock is transitory, the adverse effects on production could be smoothed out to an extent by government programs or by inter-temporal borrowing. However, if the shock continues for a longer period, firms’ borrowing capacity may be limited—especially for those in more leveraged sectors—and hence firms may experience defaults. This could result in sales of commercial property, putting a downward pressure on prices. </a:t>
            </a:r>
          </a:p>
          <a:p>
            <a:endParaRPr lang="en-US" dirty="0"/>
          </a:p>
          <a:p>
            <a:r>
              <a:rPr lang="en-US" dirty="0"/>
              <a:t>Preferences. Similar to residential real estate, there may be a shift in preferences away from city centers to suburban places. In addition, some businesses could permanently move to a work-from-home modality. On the aggregate, however, demand for office space may hold up as social distancing would require more square-foot space per worker. For retail and hospitality, the net effect may be on the downside as the decline in demand may prove to be more permanent and the potential to switch to work-from-home is considerably more limited. In addition, office-based businesses switching to work-from-home modality may have negative spillovers to the hospitality segment as business travel becomes less frequent.</a:t>
            </a:r>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1132710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dirty="0"/>
              <a:t>Evidence at the end of 2020 pointed to a short-lived downturn in activity with little or no negative impact on residential real estate prices but notable downward pressure on commercial real estate. Half way into 2021, we are seeing signs of a turnaround. Similar to some other parts of the economy, residential real estate activity seems to have rebounded after a very sharp decline. This pattern is pretty broad-based and is reflected in undisrupted—even accelerating—increase in house prices while rents have stagnated.</a:t>
            </a:r>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5</a:t>
            </a:fld>
            <a:endParaRPr lang="en-US"/>
          </a:p>
        </p:txBody>
      </p:sp>
    </p:spTree>
    <p:extLst>
      <p:ext uri="{BB962C8B-B14F-4D97-AF65-F5344CB8AC3E}">
        <p14:creationId xmlns:p14="http://schemas.microsoft.com/office/powerpoint/2010/main" val="2131583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Residential prices are up, in particular for single-family houses.  This is mostly the case for Northern America and Europe, with some Asian countries (notably, Korea) showing the opposite pattern. </a:t>
            </a:r>
          </a:p>
          <a:p>
            <a:endParaRPr lang="en-US" dirty="0"/>
          </a:p>
          <a:p>
            <a:r>
              <a:rPr lang="en-US" dirty="0"/>
              <a:t>The distress on commercial real estate indeed appears to have been short-lived with even the hardest-hit segments coming back to pre-COVID levels, at least in the western hemisphere and Europe. [Asia is yet to recover fully, while Middle East &amp; Africa has been on a downward trend even before the pandemic.] </a:t>
            </a:r>
          </a:p>
          <a:p>
            <a:endParaRPr lang="en-US" dirty="0"/>
          </a:p>
          <a:p>
            <a:r>
              <a:rPr lang="en-US" dirty="0"/>
              <a:t>What is next for these hardest-hit CRE segments? Lodging &amp; resorts showed a strong performance with vaccine news but remain sensitive to sentiment. Office and retail is not out of the woods yet, with limited data showing some pressure on rents and some companies publicly announcing permanent work-from-home arrangements. </a:t>
            </a:r>
          </a:p>
          <a:p>
            <a:endParaRPr lang="en-US" dirty="0"/>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6</a:t>
            </a:fld>
            <a:endParaRPr lang="en-US"/>
          </a:p>
        </p:txBody>
      </p:sp>
    </p:spTree>
    <p:extLst>
      <p:ext uri="{BB962C8B-B14F-4D97-AF65-F5344CB8AC3E}">
        <p14:creationId xmlns:p14="http://schemas.microsoft.com/office/powerpoint/2010/main" val="283675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factors could be behind the heated housing markets in the US?</a:t>
            </a:r>
          </a:p>
          <a:p>
            <a:endParaRPr lang="en-US" dirty="0"/>
          </a:p>
          <a:p>
            <a:pPr marL="457200" indent="-457200">
              <a:buAutoNum type="arabicParenBoth"/>
            </a:pPr>
            <a:r>
              <a:rPr lang="en-US" dirty="0"/>
              <a:t>low inventory because sellers are waiting for the end of the pandemic to sell, </a:t>
            </a:r>
          </a:p>
          <a:p>
            <a:pPr marL="457200" indent="-457200">
              <a:buAutoNum type="arabicParenBoth"/>
            </a:pPr>
            <a:r>
              <a:rPr lang="en-US" dirty="0"/>
              <a:t>low construction activity because of lockdowns further exacerbating the already tight inventory due to a decade of sluggish construction activity as developers waited to see whether preferences of </a:t>
            </a:r>
            <a:r>
              <a:rPr lang="en-US" dirty="0" err="1"/>
              <a:t>millenials</a:t>
            </a:r>
            <a:r>
              <a:rPr lang="en-US" dirty="0"/>
              <a:t> would differ from the earlier generations, </a:t>
            </a:r>
          </a:p>
          <a:p>
            <a:pPr marL="457200" indent="-457200">
              <a:buAutoNum type="arabicParenBoth"/>
            </a:pPr>
            <a:r>
              <a:rPr lang="en-US" dirty="0"/>
              <a:t>higher construction costs because of pressure on material prices (partly due to tariffs imposed under the Trump administration and partly because of curbs on raw material production in China),</a:t>
            </a:r>
          </a:p>
          <a:p>
            <a:pPr marL="457200" indent="-457200">
              <a:buAutoNum type="arabicParenBoth"/>
            </a:pPr>
            <a:r>
              <a:rPr lang="en-US" dirty="0"/>
              <a:t>low interest rates. </a:t>
            </a:r>
          </a:p>
          <a:p>
            <a:endParaRPr lang="en-US" dirty="0"/>
          </a:p>
          <a:p>
            <a:r>
              <a:rPr lang="en-US" dirty="0"/>
              <a:t>Temporary or permanent? Remains to be seen.</a:t>
            </a:r>
          </a:p>
          <a:p>
            <a:endParaRPr lang="en-US" dirty="0"/>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7</a:t>
            </a:fld>
            <a:endParaRPr lang="en-US"/>
          </a:p>
        </p:txBody>
      </p:sp>
    </p:spTree>
    <p:extLst>
      <p:ext uri="{BB962C8B-B14F-4D97-AF65-F5344CB8AC3E}">
        <p14:creationId xmlns:p14="http://schemas.microsoft.com/office/powerpoint/2010/main" val="371853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Surveys and patterns observed so far suggest that we may see significant shifts reflecting a switch to permanent telework. Estimates vary widely but about 25 percent of the workforce could be working remotely full time in the post-pandemic normal, up from about 10 percent before COVID (</a:t>
            </a:r>
            <a:r>
              <a:rPr lang="en-US" dirty="0">
                <a:hlinkClick r:id="rId3"/>
              </a:rPr>
              <a:t>https://www.cnbc.com/2020/12/15/one-in-four-americans-will-be-working-remotely-in-2021-survey.html</a:t>
            </a:r>
            <a:r>
              <a:rPr lang="en-US" dirty="0"/>
              <a:t>). And housing preferences are affected as a result with half of remote-working home buyers  saying that WFH influenced their decision to move to a different home or to a different location altogether (</a:t>
            </a:r>
            <a:r>
              <a:rPr lang="en-US" dirty="0">
                <a:hlinkClick r:id="rId4"/>
              </a:rPr>
              <a:t>https://www.zillow.com/research/commutes-remote-work-chtr-26506/</a:t>
            </a:r>
            <a:r>
              <a:rPr lang="en-US" dirty="0"/>
              <a:t>).</a:t>
            </a:r>
          </a:p>
          <a:p>
            <a:endParaRPr lang="en-US" dirty="0"/>
          </a:p>
          <a:p>
            <a:r>
              <a:rPr lang="en-US" dirty="0"/>
              <a:t>This is in line with the divergences we showed across different types of housing. A more granular look at within-city patterns suggest that urban cores suffered, in particular in locations with less affordable housing and more </a:t>
            </a:r>
            <a:r>
              <a:rPr lang="en-US" dirty="0" err="1"/>
              <a:t>teleworkable</a:t>
            </a:r>
            <a:r>
              <a:rPr lang="en-US" dirty="0"/>
              <a:t> jobs, such as NYC and SF. Analysis of the link between distance to the city center and rents or prices shows that the relationship has weakened, consistent with people moving farther away from the city center but perhaps remaining within the city boundaries. This is particularly the case for rents and less so for prices.</a:t>
            </a:r>
          </a:p>
          <a:p>
            <a:endParaRPr lang="en-US" dirty="0"/>
          </a:p>
          <a:p>
            <a:r>
              <a:rPr lang="en-US" dirty="0"/>
              <a:t>Migration patterns across states also support these surveys and patterns in the price &amp; rent data, yet it may be too early to call it a permanent urban exodus. For instance, NYC experienced the most outbound migration in 2020 (</a:t>
            </a:r>
            <a:r>
              <a:rPr lang="en-US" dirty="0">
                <a:hlinkClick r:id="rId5"/>
              </a:rPr>
              <a:t>https://www.forbes.com/sites/forbesrealestatecouncil/2020/12/01/are-people-really-moving-out-of-cities-due-to-the-pandemic/?sh=3b271eca6279</a:t>
            </a:r>
            <a:r>
              <a:rPr lang="en-US" dirty="0"/>
              <a:t>) </a:t>
            </a:r>
          </a:p>
          <a:p>
            <a:r>
              <a:rPr lang="en-US" dirty="0"/>
              <a:t>but Jan-Feb 2021 data already shows a rebound (</a:t>
            </a:r>
            <a:r>
              <a:rPr lang="en-US" dirty="0">
                <a:hlinkClick r:id="rId6"/>
              </a:rPr>
              <a:t>https://www.unacast.com/insights/migration-pattern-report</a:t>
            </a:r>
            <a:r>
              <a:rPr lang="en-US" dirty="0"/>
              <a:t>).   </a:t>
            </a:r>
          </a:p>
          <a:p>
            <a:endParaRPr lang="en-US" dirty="0"/>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8</a:t>
            </a:fld>
            <a:endParaRPr lang="en-US"/>
          </a:p>
        </p:txBody>
      </p:sp>
    </p:spTree>
    <p:extLst>
      <p:ext uri="{BB962C8B-B14F-4D97-AF65-F5344CB8AC3E}">
        <p14:creationId xmlns:p14="http://schemas.microsoft.com/office/powerpoint/2010/main" val="1110310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back to the global picture, we have seen strong price growth over the last year in most parts of the northern hemisphere. How worried should we be about another house price bubble in multiple countries? One concern, for instance, would be that we are seeing price growth accelerating in places where housing markets were already overheated. For this assessment, we look at three indicators—price-income ratio, price-rent ratio, and a regression model to gauge deviation of house prices from historical patterns and fundamentals. If an indicator exceeds a certain threshold, it is assigned a value of one, otherwise it is set to zero. This is then summarized in a price misalignment score that takes values between 0 and 3.</a:t>
            </a:r>
          </a:p>
          <a:p>
            <a:endParaRPr lang="en-US" dirty="0"/>
          </a:p>
          <a:p>
            <a:r>
              <a:rPr lang="en-US" dirty="0"/>
              <a:t>Somewhat comfortingly, we do not detect a systematic relation between pre-pandemic indicators of house price misalignment and the growth in prices since the pandemic.</a:t>
            </a:r>
          </a:p>
        </p:txBody>
      </p:sp>
      <p:sp>
        <p:nvSpPr>
          <p:cNvPr id="4" name="Date Placeholder 3"/>
          <p:cNvSpPr>
            <a:spLocks noGrp="1"/>
          </p:cNvSpPr>
          <p:nvPr>
            <p:ph type="dt" idx="1"/>
          </p:nvPr>
        </p:nvSpPr>
        <p:spPr/>
        <p:txBody>
          <a:bodyPr/>
          <a:lstStyle/>
          <a:p>
            <a:fld id="{49E4E862-E263-8B4A-AFB5-DFAAA754BCA9}" type="datetime1">
              <a:rPr lang="en-US" smtClean="0"/>
              <a:t>6/28/2021</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9</a:t>
            </a:fld>
            <a:endParaRPr lang="en-US"/>
          </a:p>
        </p:txBody>
      </p:sp>
    </p:spTree>
    <p:extLst>
      <p:ext uri="{BB962C8B-B14F-4D97-AF65-F5344CB8AC3E}">
        <p14:creationId xmlns:p14="http://schemas.microsoft.com/office/powerpoint/2010/main" val="15353720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66466"/>
          <a:stretch/>
        </p:blipFill>
        <p:spPr>
          <a:xfrm>
            <a:off x="5623560" y="749808"/>
            <a:ext cx="1054826" cy="1141872"/>
          </a:xfrm>
          <a:prstGeom prst="rect">
            <a:avLst/>
          </a:prstGeom>
        </p:spPr>
      </p:pic>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orient="horz" pos="3799" userDrawn="1">
          <p15:clr>
            <a:srgbClr val="FBAE40"/>
          </p15:clr>
        </p15:guide>
        <p15:guide id="3" pos="3600" userDrawn="1">
          <p15:clr>
            <a:srgbClr val="FBAE40"/>
          </p15:clr>
        </p15:guide>
        <p15:guide id="4" pos="30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53670137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40165849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60850190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6879988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11519002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340168843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Research</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87926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Research</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1589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Research</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157693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Research</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94526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148641" cy="1143000"/>
          </a:xfrm>
          <a:prstGeom prst="rect">
            <a:avLst/>
          </a:prstGeom>
        </p:spPr>
      </p:pic>
    </p:spTree>
    <p:extLst>
      <p:ext uri="{BB962C8B-B14F-4D97-AF65-F5344CB8AC3E}">
        <p14:creationId xmlns:p14="http://schemas.microsoft.com/office/powerpoint/2010/main" val="35853188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userDrawn="1">
          <p15:clr>
            <a:srgbClr val="FBAE40"/>
          </p15:clr>
        </p15:guide>
        <p15:guide id="6" orient="horz" pos="83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Research</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Research</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709873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Research</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601591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Research</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65799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Research</a:t>
            </a:r>
            <a:endParaRPr lang="en-US" sz="900" b="0" dirty="0">
              <a:solidFill>
                <a:schemeClr val="accent1">
                  <a:lumMod val="60000"/>
                  <a:lumOff val="40000"/>
                </a:schemeClr>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1683390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9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799140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80802756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81" userDrawn="1">
          <p15:clr>
            <a:srgbClr val="FBAE40"/>
          </p15:clr>
        </p15:guide>
        <p15:guide id="4" pos="69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1982088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Research</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760" r:id="rId2"/>
    <p:sldLayoutId id="2147483754" r:id="rId3"/>
    <p:sldLayoutId id="2147483755" r:id="rId4"/>
    <p:sldLayoutId id="2147483756" r:id="rId5"/>
    <p:sldLayoutId id="2147483758" r:id="rId6"/>
    <p:sldLayoutId id="2147483757" r:id="rId7"/>
    <p:sldLayoutId id="2147483707" r:id="rId8"/>
    <p:sldLayoutId id="2147483759" r:id="rId9"/>
    <p:sldLayoutId id="2147483748" r:id="rId10"/>
    <p:sldLayoutId id="2147483744" r:id="rId11"/>
    <p:sldLayoutId id="2147483750" r:id="rId12"/>
    <p:sldLayoutId id="2147483747" r:id="rId13"/>
    <p:sldLayoutId id="2147483752" r:id="rId14"/>
    <p:sldLayoutId id="2147483751" r:id="rId15"/>
    <p:sldLayoutId id="2147483745" r:id="rId16"/>
    <p:sldLayoutId id="2147483746" r:id="rId17"/>
    <p:sldLayoutId id="2147483749" r:id="rId18"/>
    <p:sldLayoutId id="2147483753" r:id="rId19"/>
    <p:sldLayoutId id="2147483743" r:id="rId20"/>
  </p:sldLayoutIdLst>
  <p:transition>
    <p:fade/>
  </p:transition>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4EC1-60D1-CD48-8690-FF0B6D8AC540}"/>
              </a:ext>
            </a:extLst>
          </p:cNvPr>
          <p:cNvSpPr>
            <a:spLocks noGrp="1"/>
          </p:cNvSpPr>
          <p:nvPr>
            <p:ph type="ctrTitle"/>
          </p:nvPr>
        </p:nvSpPr>
        <p:spPr/>
        <p:txBody>
          <a:bodyPr>
            <a:normAutofit fontScale="90000"/>
          </a:bodyPr>
          <a:lstStyle/>
          <a:p>
            <a:br>
              <a:rPr lang="en-US" dirty="0"/>
            </a:br>
            <a:r>
              <a:rPr lang="en-US" dirty="0"/>
              <a:t>Real Estate Markets during COVID-19</a:t>
            </a:r>
          </a:p>
        </p:txBody>
      </p:sp>
      <p:sp>
        <p:nvSpPr>
          <p:cNvPr id="3" name="Subtitle 2">
            <a:extLst>
              <a:ext uri="{FF2B5EF4-FFF2-40B4-BE49-F238E27FC236}">
                <a16:creationId xmlns:a16="http://schemas.microsoft.com/office/drawing/2014/main" id="{AE34567D-8DF8-2F4C-807C-947F097BF330}"/>
              </a:ext>
            </a:extLst>
          </p:cNvPr>
          <p:cNvSpPr>
            <a:spLocks noGrp="1"/>
          </p:cNvSpPr>
          <p:nvPr>
            <p:ph type="subTitle" idx="1"/>
          </p:nvPr>
        </p:nvSpPr>
        <p:spPr/>
        <p:txBody>
          <a:bodyPr/>
          <a:lstStyle/>
          <a:p>
            <a:r>
              <a:rPr lang="en-US" dirty="0"/>
              <a:t>June 24, 2021</a:t>
            </a:r>
          </a:p>
        </p:txBody>
      </p:sp>
      <p:sp>
        <p:nvSpPr>
          <p:cNvPr id="4" name="Text Placeholder 3">
            <a:extLst>
              <a:ext uri="{FF2B5EF4-FFF2-40B4-BE49-F238E27FC236}">
                <a16:creationId xmlns:a16="http://schemas.microsoft.com/office/drawing/2014/main" id="{EF2EA944-E770-B641-8381-99B0FD277FBC}"/>
              </a:ext>
            </a:extLst>
          </p:cNvPr>
          <p:cNvSpPr>
            <a:spLocks noGrp="1"/>
          </p:cNvSpPr>
          <p:nvPr>
            <p:ph type="body" sz="quarter" idx="10"/>
          </p:nvPr>
        </p:nvSpPr>
        <p:spPr>
          <a:xfrm>
            <a:off x="5741048" y="4879731"/>
            <a:ext cx="5515284" cy="933240"/>
          </a:xfrm>
        </p:spPr>
        <p:txBody>
          <a:bodyPr/>
          <a:lstStyle/>
          <a:p>
            <a:r>
              <a:rPr lang="en-US" dirty="0"/>
              <a:t>Nina Biljanovska, Chenxu Fu, Deniz Igan</a:t>
            </a:r>
          </a:p>
        </p:txBody>
      </p:sp>
      <p:pic>
        <p:nvPicPr>
          <p:cNvPr id="6" name="Picture Placeholder 5" descr="A picture containing sky, day&#10;&#10;Description automatically generated">
            <a:extLst>
              <a:ext uri="{FF2B5EF4-FFF2-40B4-BE49-F238E27FC236}">
                <a16:creationId xmlns:a16="http://schemas.microsoft.com/office/drawing/2014/main" id="{8CA46068-30DF-4997-8204-403E33BA20E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021" r="19021"/>
          <a:stretch>
            <a:fillRect/>
          </a:stretch>
        </p:blipFill>
        <p:spPr/>
      </p:pic>
      <p:sp>
        <p:nvSpPr>
          <p:cNvPr id="8" name="Text Placeholder 7">
            <a:extLst>
              <a:ext uri="{FF2B5EF4-FFF2-40B4-BE49-F238E27FC236}">
                <a16:creationId xmlns:a16="http://schemas.microsoft.com/office/drawing/2014/main" id="{1ECA11B8-4A00-C740-9EE1-BF1EAAA3EF06}"/>
              </a:ext>
            </a:extLst>
          </p:cNvPr>
          <p:cNvSpPr>
            <a:spLocks noGrp="1"/>
          </p:cNvSpPr>
          <p:nvPr>
            <p:ph type="body" sz="quarter" idx="12"/>
          </p:nvPr>
        </p:nvSpPr>
        <p:spPr>
          <a:xfrm>
            <a:off x="5741048" y="6296297"/>
            <a:ext cx="6185341" cy="561703"/>
          </a:xfrm>
        </p:spPr>
        <p:txBody>
          <a:bodyPr/>
          <a:lstStyle/>
          <a:p>
            <a:r>
              <a:rPr lang="en-US" sz="1200" dirty="0">
                <a:solidFill>
                  <a:schemeClr val="tx1"/>
                </a:solidFill>
              </a:rPr>
              <a:t>The views expressed here are those of the authors and do not represent those of the IMF, its Management, or Executive Board. </a:t>
            </a:r>
          </a:p>
        </p:txBody>
      </p:sp>
    </p:spTree>
    <p:extLst>
      <p:ext uri="{BB962C8B-B14F-4D97-AF65-F5344CB8AC3E}">
        <p14:creationId xmlns:p14="http://schemas.microsoft.com/office/powerpoint/2010/main" val="30432975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8735-25B4-432E-8C0B-E00466908AAD}"/>
              </a:ext>
            </a:extLst>
          </p:cNvPr>
          <p:cNvSpPr>
            <a:spLocks noGrp="1"/>
          </p:cNvSpPr>
          <p:nvPr>
            <p:ph type="title"/>
          </p:nvPr>
        </p:nvSpPr>
        <p:spPr/>
        <p:txBody>
          <a:bodyPr>
            <a:noAutofit/>
          </a:bodyPr>
          <a:lstStyle/>
          <a:p>
            <a:r>
              <a:rPr lang="en-US" dirty="0"/>
              <a:t> Interest rates an important factor</a:t>
            </a:r>
            <a:br>
              <a:rPr lang="en-US" sz="1800" dirty="0"/>
            </a:br>
            <a:endParaRPr lang="en-US" sz="1800" dirty="0"/>
          </a:p>
        </p:txBody>
      </p:sp>
      <p:pic>
        <p:nvPicPr>
          <p:cNvPr id="4" name="Picture 3">
            <a:extLst>
              <a:ext uri="{FF2B5EF4-FFF2-40B4-BE49-F238E27FC236}">
                <a16:creationId xmlns:a16="http://schemas.microsoft.com/office/drawing/2014/main" id="{D0471288-5A48-4B08-8260-7F6387A57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57" y="1947344"/>
            <a:ext cx="5298869" cy="3834891"/>
          </a:xfrm>
          <a:prstGeom prst="rect">
            <a:avLst/>
          </a:prstGeom>
        </p:spPr>
      </p:pic>
      <p:pic>
        <p:nvPicPr>
          <p:cNvPr id="5" name="Picture 4">
            <a:extLst>
              <a:ext uri="{FF2B5EF4-FFF2-40B4-BE49-F238E27FC236}">
                <a16:creationId xmlns:a16="http://schemas.microsoft.com/office/drawing/2014/main" id="{3682826D-91E8-405C-9953-50DAF58CA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758" y="1778278"/>
            <a:ext cx="5917520" cy="4282620"/>
          </a:xfrm>
          <a:prstGeom prst="rect">
            <a:avLst/>
          </a:prstGeom>
        </p:spPr>
      </p:pic>
      <p:sp>
        <p:nvSpPr>
          <p:cNvPr id="6" name="TextBox 5">
            <a:extLst>
              <a:ext uri="{FF2B5EF4-FFF2-40B4-BE49-F238E27FC236}">
                <a16:creationId xmlns:a16="http://schemas.microsoft.com/office/drawing/2014/main" id="{56A32C7B-7CAA-4E78-AC98-160661785E90}"/>
              </a:ext>
            </a:extLst>
          </p:cNvPr>
          <p:cNvSpPr txBox="1"/>
          <p:nvPr/>
        </p:nvSpPr>
        <p:spPr>
          <a:xfrm>
            <a:off x="1239838" y="6229964"/>
            <a:ext cx="4568825" cy="230832"/>
          </a:xfrm>
          <a:prstGeom prst="rect">
            <a:avLst/>
          </a:prstGeom>
          <a:noFill/>
        </p:spPr>
        <p:txBody>
          <a:bodyPr wrap="square" rtlCol="0">
            <a:spAutoFit/>
          </a:bodyPr>
          <a:lstStyle/>
          <a:p>
            <a:r>
              <a:rPr lang="en-US" sz="900" dirty="0">
                <a:solidFill>
                  <a:schemeClr val="bg1">
                    <a:lumMod val="50000"/>
                  </a:schemeClr>
                </a:solidFill>
              </a:rPr>
              <a:t>Source: RES Real Estate Module.</a:t>
            </a:r>
          </a:p>
        </p:txBody>
      </p:sp>
    </p:spTree>
    <p:extLst>
      <p:ext uri="{BB962C8B-B14F-4D97-AF65-F5344CB8AC3E}">
        <p14:creationId xmlns:p14="http://schemas.microsoft.com/office/powerpoint/2010/main" val="419013079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BC32-E04B-4D08-A51A-51899D2BA78C}"/>
              </a:ext>
            </a:extLst>
          </p:cNvPr>
          <p:cNvSpPr>
            <a:spLocks noGrp="1"/>
          </p:cNvSpPr>
          <p:nvPr>
            <p:ph type="title"/>
          </p:nvPr>
        </p:nvSpPr>
        <p:spPr/>
        <p:txBody>
          <a:bodyPr/>
          <a:lstStyle/>
          <a:p>
            <a:r>
              <a:rPr lang="en-US" dirty="0"/>
              <a:t>Is this time different?</a:t>
            </a:r>
          </a:p>
        </p:txBody>
      </p:sp>
      <p:graphicFrame>
        <p:nvGraphicFramePr>
          <p:cNvPr id="6" name="Chart 5">
            <a:extLst>
              <a:ext uri="{FF2B5EF4-FFF2-40B4-BE49-F238E27FC236}">
                <a16:creationId xmlns:a16="http://schemas.microsoft.com/office/drawing/2014/main" id="{F9BA7E96-EF66-4D2E-BC58-937E6D8E0496}"/>
              </a:ext>
            </a:extLst>
          </p:cNvPr>
          <p:cNvGraphicFramePr>
            <a:graphicFrameLocks/>
          </p:cNvGraphicFramePr>
          <p:nvPr>
            <p:extLst>
              <p:ext uri="{D42A27DB-BD31-4B8C-83A1-F6EECF244321}">
                <p14:modId xmlns:p14="http://schemas.microsoft.com/office/powerpoint/2010/main" val="963981163"/>
              </p:ext>
            </p:extLst>
          </p:nvPr>
        </p:nvGraphicFramePr>
        <p:xfrm>
          <a:off x="6096000" y="1933244"/>
          <a:ext cx="5012602" cy="36029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72D3C93F-0690-422C-8392-DD3952B1F0C2}"/>
              </a:ext>
            </a:extLst>
          </p:cNvPr>
          <p:cNvGraphicFramePr>
            <a:graphicFrameLocks/>
          </p:cNvGraphicFramePr>
          <p:nvPr>
            <p:extLst>
              <p:ext uri="{D42A27DB-BD31-4B8C-83A1-F6EECF244321}">
                <p14:modId xmlns:p14="http://schemas.microsoft.com/office/powerpoint/2010/main" val="930370523"/>
              </p:ext>
            </p:extLst>
          </p:nvPr>
        </p:nvGraphicFramePr>
        <p:xfrm>
          <a:off x="921709" y="1933244"/>
          <a:ext cx="5089792" cy="3602948"/>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3D2E626-0083-47FB-B27D-10E22E628641}"/>
              </a:ext>
            </a:extLst>
          </p:cNvPr>
          <p:cNvSpPr txBox="1"/>
          <p:nvPr/>
        </p:nvSpPr>
        <p:spPr>
          <a:xfrm>
            <a:off x="1350370" y="6263961"/>
            <a:ext cx="4568825" cy="230832"/>
          </a:xfrm>
          <a:prstGeom prst="rect">
            <a:avLst/>
          </a:prstGeom>
          <a:noFill/>
        </p:spPr>
        <p:txBody>
          <a:bodyPr wrap="square" rtlCol="0">
            <a:spAutoFit/>
          </a:bodyPr>
          <a:lstStyle/>
          <a:p>
            <a:r>
              <a:rPr lang="en-US" sz="900" dirty="0">
                <a:solidFill>
                  <a:schemeClr val="bg1">
                    <a:lumMod val="50000"/>
                  </a:schemeClr>
                </a:solidFill>
              </a:rPr>
              <a:t>Sources: BIS, staff calculations.</a:t>
            </a:r>
          </a:p>
        </p:txBody>
      </p:sp>
    </p:spTree>
    <p:extLst>
      <p:ext uri="{BB962C8B-B14F-4D97-AF65-F5344CB8AC3E}">
        <p14:creationId xmlns:p14="http://schemas.microsoft.com/office/powerpoint/2010/main" val="117526751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0A40-71A3-4F8A-8FEC-82DFF10F6EDE}"/>
              </a:ext>
            </a:extLst>
          </p:cNvPr>
          <p:cNvSpPr>
            <a:spLocks noGrp="1"/>
          </p:cNvSpPr>
          <p:nvPr>
            <p:ph type="title"/>
          </p:nvPr>
        </p:nvSpPr>
        <p:spPr>
          <a:xfrm>
            <a:off x="1238250" y="562406"/>
            <a:ext cx="9715500" cy="978486"/>
          </a:xfrm>
        </p:spPr>
        <p:txBody>
          <a:bodyPr>
            <a:noAutofit/>
          </a:bodyPr>
          <a:lstStyle/>
          <a:p>
            <a:br>
              <a:rPr lang="en-US" sz="1800" dirty="0">
                <a:solidFill>
                  <a:srgbClr val="FF0000"/>
                </a:solidFill>
              </a:rPr>
            </a:br>
            <a:r>
              <a:rPr lang="en-US" dirty="0"/>
              <a:t>Mortgage activity this time driven by the least risky borrowers, and households (and banks) are more resilient</a:t>
            </a:r>
            <a:br>
              <a:rPr lang="en-US" dirty="0">
                <a:solidFill>
                  <a:srgbClr val="FF0000"/>
                </a:solidFill>
              </a:rPr>
            </a:br>
            <a:endParaRPr lang="en-US" dirty="0"/>
          </a:p>
        </p:txBody>
      </p:sp>
      <p:graphicFrame>
        <p:nvGraphicFramePr>
          <p:cNvPr id="5" name="Chart 4">
            <a:extLst>
              <a:ext uri="{FF2B5EF4-FFF2-40B4-BE49-F238E27FC236}">
                <a16:creationId xmlns:a16="http://schemas.microsoft.com/office/drawing/2014/main" id="{DB1A9310-1545-49EB-AB1F-39DF64869F5D}"/>
              </a:ext>
            </a:extLst>
          </p:cNvPr>
          <p:cNvGraphicFramePr>
            <a:graphicFrameLocks/>
          </p:cNvGraphicFramePr>
          <p:nvPr>
            <p:extLst>
              <p:ext uri="{D42A27DB-BD31-4B8C-83A1-F6EECF244321}">
                <p14:modId xmlns:p14="http://schemas.microsoft.com/office/powerpoint/2010/main" val="359054967"/>
              </p:ext>
            </p:extLst>
          </p:nvPr>
        </p:nvGraphicFramePr>
        <p:xfrm>
          <a:off x="1238249" y="1889761"/>
          <a:ext cx="4692287" cy="4185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D83B0BA-FD1F-42B6-A292-AC2F72A1E33D}"/>
              </a:ext>
            </a:extLst>
          </p:cNvPr>
          <p:cNvGraphicFramePr>
            <a:graphicFrameLocks/>
          </p:cNvGraphicFramePr>
          <p:nvPr>
            <p:extLst>
              <p:ext uri="{D42A27DB-BD31-4B8C-83A1-F6EECF244321}">
                <p14:modId xmlns:p14="http://schemas.microsoft.com/office/powerpoint/2010/main" val="3548734987"/>
              </p:ext>
            </p:extLst>
          </p:nvPr>
        </p:nvGraphicFramePr>
        <p:xfrm>
          <a:off x="6096000" y="1889761"/>
          <a:ext cx="5486400" cy="4185622"/>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37F34D54-F4BE-40A5-8DCC-31D8E52D9D21}"/>
              </a:ext>
            </a:extLst>
          </p:cNvPr>
          <p:cNvSpPr txBox="1"/>
          <p:nvPr/>
        </p:nvSpPr>
        <p:spPr>
          <a:xfrm>
            <a:off x="1350370" y="6263961"/>
            <a:ext cx="4568825" cy="230832"/>
          </a:xfrm>
          <a:prstGeom prst="rect">
            <a:avLst/>
          </a:prstGeom>
          <a:noFill/>
        </p:spPr>
        <p:txBody>
          <a:bodyPr wrap="square" rtlCol="0">
            <a:spAutoFit/>
          </a:bodyPr>
          <a:lstStyle/>
          <a:p>
            <a:r>
              <a:rPr lang="en-US" sz="900" dirty="0">
                <a:solidFill>
                  <a:schemeClr val="bg1">
                    <a:lumMod val="50000"/>
                  </a:schemeClr>
                </a:solidFill>
              </a:rPr>
              <a:t>Sources: Federal Reserve Bank of New York, Equifax, staff calculations.</a:t>
            </a:r>
          </a:p>
        </p:txBody>
      </p:sp>
      <p:sp>
        <p:nvSpPr>
          <p:cNvPr id="9" name="TextBox 8">
            <a:extLst>
              <a:ext uri="{FF2B5EF4-FFF2-40B4-BE49-F238E27FC236}">
                <a16:creationId xmlns:a16="http://schemas.microsoft.com/office/drawing/2014/main" id="{11FEEE8F-4166-40C0-9A9C-F136E77F492D}"/>
              </a:ext>
            </a:extLst>
          </p:cNvPr>
          <p:cNvSpPr txBox="1"/>
          <p:nvPr/>
        </p:nvSpPr>
        <p:spPr>
          <a:xfrm>
            <a:off x="6096000" y="6193420"/>
            <a:ext cx="4568825" cy="230832"/>
          </a:xfrm>
          <a:prstGeom prst="rect">
            <a:avLst/>
          </a:prstGeom>
          <a:noFill/>
        </p:spPr>
        <p:txBody>
          <a:bodyPr wrap="square" rtlCol="0">
            <a:spAutoFit/>
          </a:bodyPr>
          <a:lstStyle/>
          <a:p>
            <a:r>
              <a:rPr lang="en-US" sz="900" dirty="0">
                <a:solidFill>
                  <a:schemeClr val="bg1">
                    <a:lumMod val="50000"/>
                  </a:schemeClr>
                </a:solidFill>
              </a:rPr>
              <a:t>Sources: BIS, staff calculations.</a:t>
            </a:r>
          </a:p>
        </p:txBody>
      </p:sp>
    </p:spTree>
    <p:extLst>
      <p:ext uri="{BB962C8B-B14F-4D97-AF65-F5344CB8AC3E}">
        <p14:creationId xmlns:p14="http://schemas.microsoft.com/office/powerpoint/2010/main" val="29442920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D6B610CC-5770-8D46-ADFA-381F389F5A99}"/>
              </a:ext>
            </a:extLst>
          </p:cNvPr>
          <p:cNvSpPr>
            <a:spLocks noGrp="1"/>
          </p:cNvSpPr>
          <p:nvPr>
            <p:ph sz="quarter" idx="11"/>
          </p:nvPr>
        </p:nvSpPr>
        <p:spPr>
          <a:xfrm>
            <a:off x="1209838" y="849102"/>
            <a:ext cx="9718574" cy="5486400"/>
          </a:xfrm>
        </p:spPr>
        <p:txBody>
          <a:bodyPr>
            <a:normAutofit fontScale="55000" lnSpcReduction="20000"/>
          </a:bodyPr>
          <a:lstStyle/>
          <a:p>
            <a:r>
              <a:rPr lang="en-US" dirty="0"/>
              <a:t>Takeaways</a:t>
            </a:r>
          </a:p>
          <a:p>
            <a:r>
              <a:rPr lang="en-US" b="1" dirty="0">
                <a:solidFill>
                  <a:schemeClr val="tx2"/>
                </a:solidFill>
              </a:rPr>
              <a:t>Real estate markets are in the up phase</a:t>
            </a:r>
            <a:endParaRPr lang="en-US" u="sng" dirty="0"/>
          </a:p>
          <a:p>
            <a:pPr marL="342900" indent="-342900">
              <a:buFont typeface="Arial" panose="020B0604020202020204" pitchFamily="34" charset="0"/>
              <a:buChar char="•"/>
            </a:pPr>
            <a:r>
              <a:rPr lang="en-US" dirty="0"/>
              <a:t>The downturn in the commercial segment has been mostly short-lived, but a shift in preferences still a threat to the hardest-hit segments </a:t>
            </a:r>
          </a:p>
          <a:p>
            <a:pPr marL="342900" indent="-342900">
              <a:buFont typeface="Arial" panose="020B0604020202020204" pitchFamily="34" charset="0"/>
              <a:buChar char="•"/>
            </a:pPr>
            <a:r>
              <a:rPr lang="en-US" dirty="0"/>
              <a:t>House price increases are accelerating in many countries but weak link to pre-COVID vulnerability factors, and could be a transitory bump due to demand-supply mismatch</a:t>
            </a:r>
          </a:p>
          <a:p>
            <a:pPr marL="342900" indent="-342900">
              <a:buFont typeface="Arial" panose="020B0604020202020204" pitchFamily="34" charset="0"/>
              <a:buChar char="•"/>
            </a:pPr>
            <a:r>
              <a:rPr lang="en-US" dirty="0"/>
              <a:t>That said, low interest rates are a factor in driving prices up—a sharp increase in rates could be disruptive through the negative impact on demand and affordability</a:t>
            </a:r>
          </a:p>
          <a:p>
            <a:pPr marL="342900" indent="-342900">
              <a:buFont typeface="Arial" panose="020B0604020202020204" pitchFamily="34" charset="0"/>
              <a:buChar char="•"/>
            </a:pPr>
            <a:r>
              <a:rPr lang="en-US" dirty="0"/>
              <a:t>Things to watch: </a:t>
            </a:r>
          </a:p>
          <a:p>
            <a:pPr marL="685800" lvl="1">
              <a:spcBef>
                <a:spcPts val="0"/>
              </a:spcBef>
              <a:buFont typeface="Arial" panose="020B0604020202020204" pitchFamily="34" charset="0"/>
              <a:buChar char="•"/>
            </a:pPr>
            <a:r>
              <a:rPr lang="en-US" dirty="0"/>
              <a:t>End of foreclosure moratoria and forbearance </a:t>
            </a:r>
          </a:p>
          <a:p>
            <a:pPr marL="685800" lvl="1">
              <a:buFont typeface="Arial" panose="020B0604020202020204" pitchFamily="34" charset="0"/>
              <a:buChar char="•"/>
            </a:pPr>
            <a:r>
              <a:rPr lang="en-US" dirty="0"/>
              <a:t>Move from city centers to less dense areas (potential implications for inequality)</a:t>
            </a:r>
          </a:p>
          <a:p>
            <a:pPr lvl="3"/>
            <a:endParaRPr lang="en-US" dirty="0"/>
          </a:p>
        </p:txBody>
      </p:sp>
    </p:spTree>
    <p:extLst>
      <p:ext uri="{BB962C8B-B14F-4D97-AF65-F5344CB8AC3E}">
        <p14:creationId xmlns:p14="http://schemas.microsoft.com/office/powerpoint/2010/main" val="78294487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1238250" y="2450514"/>
            <a:ext cx="9715500" cy="978486"/>
          </a:xfrm>
        </p:spPr>
        <p:txBody>
          <a:bodyPr/>
          <a:lstStyle/>
          <a:p>
            <a:pPr algn="ctr"/>
            <a:r>
              <a:rPr lang="en-US" dirty="0"/>
              <a:t>ADDITIONAL FIGURES</a:t>
            </a:r>
          </a:p>
        </p:txBody>
      </p:sp>
    </p:spTree>
    <p:extLst>
      <p:ext uri="{BB962C8B-B14F-4D97-AF65-F5344CB8AC3E}">
        <p14:creationId xmlns:p14="http://schemas.microsoft.com/office/powerpoint/2010/main" val="197175463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7614-FEC7-4885-8EEE-75271C751474}"/>
              </a:ext>
            </a:extLst>
          </p:cNvPr>
          <p:cNvSpPr>
            <a:spLocks noGrp="1"/>
          </p:cNvSpPr>
          <p:nvPr>
            <p:ph type="title"/>
          </p:nvPr>
        </p:nvSpPr>
        <p:spPr/>
        <p:txBody>
          <a:bodyPr/>
          <a:lstStyle/>
          <a:p>
            <a:r>
              <a:rPr lang="en-US" dirty="0"/>
              <a:t>House price and rent developments, </a:t>
            </a:r>
            <a:br>
              <a:rPr lang="en-US" dirty="0"/>
            </a:br>
            <a:r>
              <a:rPr lang="en-US" dirty="0"/>
              <a:t>sample of 33 countries</a:t>
            </a:r>
          </a:p>
        </p:txBody>
      </p:sp>
      <p:graphicFrame>
        <p:nvGraphicFramePr>
          <p:cNvPr id="5" name="Chart 4">
            <a:extLst>
              <a:ext uri="{FF2B5EF4-FFF2-40B4-BE49-F238E27FC236}">
                <a16:creationId xmlns:a16="http://schemas.microsoft.com/office/drawing/2014/main" id="{1FCD42E6-95D4-4AEF-AA04-045FEDAADF38}"/>
              </a:ext>
            </a:extLst>
          </p:cNvPr>
          <p:cNvGraphicFramePr>
            <a:graphicFrameLocks/>
          </p:cNvGraphicFramePr>
          <p:nvPr>
            <p:extLst>
              <p:ext uri="{D42A27DB-BD31-4B8C-83A1-F6EECF244321}">
                <p14:modId xmlns:p14="http://schemas.microsoft.com/office/powerpoint/2010/main" val="1533839373"/>
              </p:ext>
            </p:extLst>
          </p:nvPr>
        </p:nvGraphicFramePr>
        <p:xfrm>
          <a:off x="1236663" y="1469871"/>
          <a:ext cx="4868002" cy="4791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0D14ABD-D43A-43D3-A3C0-BE1B143BB792}"/>
              </a:ext>
            </a:extLst>
          </p:cNvPr>
          <p:cNvGraphicFramePr>
            <a:graphicFrameLocks/>
          </p:cNvGraphicFramePr>
          <p:nvPr>
            <p:extLst>
              <p:ext uri="{D42A27DB-BD31-4B8C-83A1-F6EECF244321}">
                <p14:modId xmlns:p14="http://schemas.microsoft.com/office/powerpoint/2010/main" val="3703809502"/>
              </p:ext>
            </p:extLst>
          </p:nvPr>
        </p:nvGraphicFramePr>
        <p:xfrm>
          <a:off x="6487886" y="1469871"/>
          <a:ext cx="4850674" cy="48605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C3C4A918-CB18-481D-9DAB-1F4E33A795F2}"/>
              </a:ext>
            </a:extLst>
          </p:cNvPr>
          <p:cNvSpPr txBox="1"/>
          <p:nvPr/>
        </p:nvSpPr>
        <p:spPr>
          <a:xfrm>
            <a:off x="1236663" y="6366615"/>
            <a:ext cx="4568825" cy="230832"/>
          </a:xfrm>
          <a:prstGeom prst="rect">
            <a:avLst/>
          </a:prstGeom>
          <a:noFill/>
        </p:spPr>
        <p:txBody>
          <a:bodyPr wrap="square" rtlCol="0">
            <a:spAutoFit/>
          </a:bodyPr>
          <a:lstStyle/>
          <a:p>
            <a:r>
              <a:rPr lang="en-US" sz="900" dirty="0">
                <a:solidFill>
                  <a:schemeClr val="bg1">
                    <a:lumMod val="50000"/>
                  </a:schemeClr>
                </a:solidFill>
              </a:rPr>
              <a:t>Sources: BIS, OECD, Haver, IFS, staff calculations.</a:t>
            </a:r>
          </a:p>
        </p:txBody>
      </p:sp>
    </p:spTree>
    <p:extLst>
      <p:ext uri="{BB962C8B-B14F-4D97-AF65-F5344CB8AC3E}">
        <p14:creationId xmlns:p14="http://schemas.microsoft.com/office/powerpoint/2010/main" val="18696253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52D8-FAC5-4FCE-AF39-B3FB10703EF8}"/>
              </a:ext>
            </a:extLst>
          </p:cNvPr>
          <p:cNvSpPr>
            <a:spLocks noGrp="1"/>
          </p:cNvSpPr>
          <p:nvPr>
            <p:ph type="title"/>
          </p:nvPr>
        </p:nvSpPr>
        <p:spPr/>
        <p:txBody>
          <a:bodyPr/>
          <a:lstStyle/>
          <a:p>
            <a:r>
              <a:rPr lang="en-US" dirty="0"/>
              <a:t>Global indices for CRE and construction costs</a:t>
            </a:r>
          </a:p>
        </p:txBody>
      </p:sp>
      <p:graphicFrame>
        <p:nvGraphicFramePr>
          <p:cNvPr id="4" name="Chart 3">
            <a:extLst>
              <a:ext uri="{FF2B5EF4-FFF2-40B4-BE49-F238E27FC236}">
                <a16:creationId xmlns:a16="http://schemas.microsoft.com/office/drawing/2014/main" id="{EF87243D-7301-4D91-8885-40631C71ED11}"/>
              </a:ext>
            </a:extLst>
          </p:cNvPr>
          <p:cNvGraphicFramePr>
            <a:graphicFrameLocks/>
          </p:cNvGraphicFramePr>
          <p:nvPr>
            <p:extLst>
              <p:ext uri="{D42A27DB-BD31-4B8C-83A1-F6EECF244321}">
                <p14:modId xmlns:p14="http://schemas.microsoft.com/office/powerpoint/2010/main" val="171853560"/>
              </p:ext>
            </p:extLst>
          </p:nvPr>
        </p:nvGraphicFramePr>
        <p:xfrm>
          <a:off x="1135462" y="1731892"/>
          <a:ext cx="5044273" cy="40218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65E074F-264D-4410-9729-C1DBC7AEEF0F}"/>
              </a:ext>
            </a:extLst>
          </p:cNvPr>
          <p:cNvSpPr txBox="1"/>
          <p:nvPr/>
        </p:nvSpPr>
        <p:spPr>
          <a:xfrm>
            <a:off x="1135462" y="6015766"/>
            <a:ext cx="4568825" cy="230832"/>
          </a:xfrm>
          <a:prstGeom prst="rect">
            <a:avLst/>
          </a:prstGeom>
          <a:noFill/>
        </p:spPr>
        <p:txBody>
          <a:bodyPr wrap="square" rtlCol="0">
            <a:spAutoFit/>
          </a:bodyPr>
          <a:lstStyle/>
          <a:p>
            <a:r>
              <a:rPr lang="en-US" sz="900" dirty="0">
                <a:solidFill>
                  <a:schemeClr val="bg1">
                    <a:lumMod val="50000"/>
                  </a:schemeClr>
                </a:solidFill>
              </a:rPr>
              <a:t>Sources: NAREIT, staff calculations.</a:t>
            </a:r>
          </a:p>
        </p:txBody>
      </p:sp>
      <p:graphicFrame>
        <p:nvGraphicFramePr>
          <p:cNvPr id="6" name="Chart 5">
            <a:extLst>
              <a:ext uri="{FF2B5EF4-FFF2-40B4-BE49-F238E27FC236}">
                <a16:creationId xmlns:a16="http://schemas.microsoft.com/office/drawing/2014/main" id="{5EFC9FE2-76F0-449B-A854-6DBA45473BCC}"/>
              </a:ext>
            </a:extLst>
          </p:cNvPr>
          <p:cNvGraphicFramePr>
            <a:graphicFrameLocks noGrp="1"/>
          </p:cNvGraphicFramePr>
          <p:nvPr>
            <p:extLst>
              <p:ext uri="{D42A27DB-BD31-4B8C-83A1-F6EECF244321}">
                <p14:modId xmlns:p14="http://schemas.microsoft.com/office/powerpoint/2010/main" val="1090968970"/>
              </p:ext>
            </p:extLst>
          </p:nvPr>
        </p:nvGraphicFramePr>
        <p:xfrm>
          <a:off x="6487716" y="1731891"/>
          <a:ext cx="5044272" cy="402185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7E6B79E-8195-41D1-A068-BAA500521AF4}"/>
              </a:ext>
            </a:extLst>
          </p:cNvPr>
          <p:cNvSpPr txBox="1"/>
          <p:nvPr/>
        </p:nvSpPr>
        <p:spPr>
          <a:xfrm>
            <a:off x="6487715" y="5993867"/>
            <a:ext cx="4568825" cy="230832"/>
          </a:xfrm>
          <a:prstGeom prst="rect">
            <a:avLst/>
          </a:prstGeom>
          <a:noFill/>
        </p:spPr>
        <p:txBody>
          <a:bodyPr wrap="square" rtlCol="0">
            <a:spAutoFit/>
          </a:bodyPr>
          <a:lstStyle/>
          <a:p>
            <a:r>
              <a:rPr lang="en-US" sz="900" dirty="0">
                <a:solidFill>
                  <a:schemeClr val="bg1">
                    <a:lumMod val="50000"/>
                  </a:schemeClr>
                </a:solidFill>
              </a:rPr>
              <a:t>Sources: Haver, staff calculations.</a:t>
            </a:r>
          </a:p>
        </p:txBody>
      </p:sp>
    </p:spTree>
    <p:extLst>
      <p:ext uri="{BB962C8B-B14F-4D97-AF65-F5344CB8AC3E}">
        <p14:creationId xmlns:p14="http://schemas.microsoft.com/office/powerpoint/2010/main" val="31698954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0D1D-5FDF-4318-BDB7-460FB0D6404B}"/>
              </a:ext>
            </a:extLst>
          </p:cNvPr>
          <p:cNvSpPr>
            <a:spLocks noGrp="1"/>
          </p:cNvSpPr>
          <p:nvPr>
            <p:ph type="title"/>
          </p:nvPr>
        </p:nvSpPr>
        <p:spPr>
          <a:xfrm>
            <a:off x="1238250" y="732544"/>
            <a:ext cx="9715500" cy="1257029"/>
          </a:xfrm>
        </p:spPr>
        <p:txBody>
          <a:bodyPr>
            <a:normAutofit fontScale="90000"/>
          </a:bodyPr>
          <a:lstStyle/>
          <a:p>
            <a:r>
              <a:rPr lang="en-US" dirty="0"/>
              <a:t>Housing affordability in the US</a:t>
            </a:r>
            <a:br>
              <a:rPr lang="en-US" dirty="0"/>
            </a:br>
            <a:r>
              <a:rPr lang="en-US" sz="2200" b="0" dirty="0">
                <a:solidFill>
                  <a:schemeClr val="accent1"/>
                </a:solidFill>
                <a:latin typeface="Segoe UI" pitchFamily="34" charset="0"/>
                <a:ea typeface="Segoe UI" pitchFamily="34" charset="0"/>
                <a:cs typeface="Segoe UI" pitchFamily="34" charset="0"/>
              </a:rPr>
              <a:t>Ratio of median household income to income necessary to qualify for a 20-percent down, 30-year, fixed-rate mortgage to purchase a median-priced home</a:t>
            </a:r>
            <a:br>
              <a:rPr lang="en-US" dirty="0">
                <a:solidFill>
                  <a:schemeClr val="accent1"/>
                </a:solidFill>
                <a:latin typeface="Segoe UI" pitchFamily="34" charset="0"/>
                <a:ea typeface="Segoe UI" pitchFamily="34" charset="0"/>
                <a:cs typeface="Segoe UI" pitchFamily="34" charset="0"/>
              </a:rPr>
            </a:br>
            <a:endParaRPr lang="en-US" dirty="0"/>
          </a:p>
        </p:txBody>
      </p:sp>
      <p:pic>
        <p:nvPicPr>
          <p:cNvPr id="6" name="Picture 5" descr="Map&#10;&#10;Description automatically generated">
            <a:extLst>
              <a:ext uri="{FF2B5EF4-FFF2-40B4-BE49-F238E27FC236}">
                <a16:creationId xmlns:a16="http://schemas.microsoft.com/office/drawing/2014/main" id="{934B105F-EB83-43C0-8937-F5E0AA365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07" y="2528566"/>
            <a:ext cx="5876957" cy="2743200"/>
          </a:xfrm>
          <a:prstGeom prst="rect">
            <a:avLst/>
          </a:prstGeom>
        </p:spPr>
      </p:pic>
      <p:sp>
        <p:nvSpPr>
          <p:cNvPr id="8" name="TextBox 7">
            <a:extLst>
              <a:ext uri="{FF2B5EF4-FFF2-40B4-BE49-F238E27FC236}">
                <a16:creationId xmlns:a16="http://schemas.microsoft.com/office/drawing/2014/main" id="{E5B8F078-C57E-4CBA-9450-1ED79FABFBA2}"/>
              </a:ext>
            </a:extLst>
          </p:cNvPr>
          <p:cNvSpPr txBox="1"/>
          <p:nvPr/>
        </p:nvSpPr>
        <p:spPr>
          <a:xfrm>
            <a:off x="1350370" y="6263961"/>
            <a:ext cx="4568825" cy="230832"/>
          </a:xfrm>
          <a:prstGeom prst="rect">
            <a:avLst/>
          </a:prstGeom>
          <a:noFill/>
        </p:spPr>
        <p:txBody>
          <a:bodyPr wrap="square" rtlCol="0">
            <a:spAutoFit/>
          </a:bodyPr>
          <a:lstStyle/>
          <a:p>
            <a:r>
              <a:rPr lang="en-US" sz="900" dirty="0">
                <a:solidFill>
                  <a:schemeClr val="bg1">
                    <a:lumMod val="50000"/>
                  </a:schemeClr>
                </a:solidFill>
              </a:rPr>
              <a:t>Sources: Census Bureau, FHFA, Zillow, staff calculations.</a:t>
            </a:r>
          </a:p>
        </p:txBody>
      </p:sp>
      <p:graphicFrame>
        <p:nvGraphicFramePr>
          <p:cNvPr id="9" name="Chart 8">
            <a:extLst>
              <a:ext uri="{FF2B5EF4-FFF2-40B4-BE49-F238E27FC236}">
                <a16:creationId xmlns:a16="http://schemas.microsoft.com/office/drawing/2014/main" id="{C7293609-1CF2-4C82-ADFD-3CFF3B25E867}"/>
              </a:ext>
            </a:extLst>
          </p:cNvPr>
          <p:cNvGraphicFramePr>
            <a:graphicFrameLocks noGrp="1"/>
          </p:cNvGraphicFramePr>
          <p:nvPr>
            <p:extLst>
              <p:ext uri="{D42A27DB-BD31-4B8C-83A1-F6EECF244321}">
                <p14:modId xmlns:p14="http://schemas.microsoft.com/office/powerpoint/2010/main" val="203998878"/>
              </p:ext>
            </p:extLst>
          </p:nvPr>
        </p:nvGraphicFramePr>
        <p:xfrm>
          <a:off x="6199833" y="1406769"/>
          <a:ext cx="5444878" cy="5172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13007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CB95-5F0A-4675-9DDB-DDBF0E493AA8}"/>
              </a:ext>
            </a:extLst>
          </p:cNvPr>
          <p:cNvSpPr>
            <a:spLocks noGrp="1"/>
          </p:cNvSpPr>
          <p:nvPr>
            <p:ph type="title"/>
          </p:nvPr>
        </p:nvSpPr>
        <p:spPr/>
        <p:txBody>
          <a:bodyPr/>
          <a:lstStyle/>
          <a:p>
            <a:r>
              <a:rPr lang="en-US" dirty="0"/>
              <a:t>Loan performance in the US</a:t>
            </a:r>
          </a:p>
        </p:txBody>
      </p:sp>
      <p:graphicFrame>
        <p:nvGraphicFramePr>
          <p:cNvPr id="5" name="Chart 4">
            <a:extLst>
              <a:ext uri="{FF2B5EF4-FFF2-40B4-BE49-F238E27FC236}">
                <a16:creationId xmlns:a16="http://schemas.microsoft.com/office/drawing/2014/main" id="{46479B98-9A57-45CF-A808-5012E9E86CF5}"/>
              </a:ext>
            </a:extLst>
          </p:cNvPr>
          <p:cNvGraphicFramePr>
            <a:graphicFrameLocks/>
          </p:cNvGraphicFramePr>
          <p:nvPr>
            <p:extLst>
              <p:ext uri="{D42A27DB-BD31-4B8C-83A1-F6EECF244321}">
                <p14:modId xmlns:p14="http://schemas.microsoft.com/office/powerpoint/2010/main" val="3316627712"/>
              </p:ext>
            </p:extLst>
          </p:nvPr>
        </p:nvGraphicFramePr>
        <p:xfrm>
          <a:off x="1179277" y="1554982"/>
          <a:ext cx="5264623" cy="4662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5E749F83-CA8E-4072-A9D8-2B6D8FFC5A19}"/>
              </a:ext>
            </a:extLst>
          </p:cNvPr>
          <p:cNvGraphicFramePr>
            <a:graphicFrameLocks/>
          </p:cNvGraphicFramePr>
          <p:nvPr>
            <p:extLst>
              <p:ext uri="{D42A27DB-BD31-4B8C-83A1-F6EECF244321}">
                <p14:modId xmlns:p14="http://schemas.microsoft.com/office/powerpoint/2010/main" val="148659750"/>
              </p:ext>
            </p:extLst>
          </p:nvPr>
        </p:nvGraphicFramePr>
        <p:xfrm>
          <a:off x="6662057" y="1567542"/>
          <a:ext cx="4803111" cy="466243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F2C31C4-E0D2-4FE1-A812-6FACA738C1A5}"/>
              </a:ext>
            </a:extLst>
          </p:cNvPr>
          <p:cNvSpPr txBox="1"/>
          <p:nvPr/>
        </p:nvSpPr>
        <p:spPr>
          <a:xfrm>
            <a:off x="1350370" y="6263961"/>
            <a:ext cx="4568825" cy="230832"/>
          </a:xfrm>
          <a:prstGeom prst="rect">
            <a:avLst/>
          </a:prstGeom>
          <a:noFill/>
        </p:spPr>
        <p:txBody>
          <a:bodyPr wrap="square" rtlCol="0">
            <a:spAutoFit/>
          </a:bodyPr>
          <a:lstStyle/>
          <a:p>
            <a:r>
              <a:rPr lang="en-US" sz="900" dirty="0">
                <a:solidFill>
                  <a:schemeClr val="bg1">
                    <a:lumMod val="50000"/>
                  </a:schemeClr>
                </a:solidFill>
              </a:rPr>
              <a:t>Sources: Federal Reserve Bank of New York, Equifax, staff calculations.</a:t>
            </a:r>
          </a:p>
        </p:txBody>
      </p:sp>
    </p:spTree>
    <p:extLst>
      <p:ext uri="{BB962C8B-B14F-4D97-AF65-F5344CB8AC3E}">
        <p14:creationId xmlns:p14="http://schemas.microsoft.com/office/powerpoint/2010/main" val="20628583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39">
            <a:extLst>
              <a:ext uri="{FF2B5EF4-FFF2-40B4-BE49-F238E27FC236}">
                <a16:creationId xmlns:a16="http://schemas.microsoft.com/office/drawing/2014/main" id="{D6B610CC-5770-8D46-ADFA-381F389F5A99}"/>
              </a:ext>
            </a:extLst>
          </p:cNvPr>
          <p:cNvSpPr>
            <a:spLocks noGrp="1"/>
          </p:cNvSpPr>
          <p:nvPr>
            <p:ph sz="quarter" idx="11"/>
          </p:nvPr>
        </p:nvSpPr>
        <p:spPr>
          <a:xfrm>
            <a:off x="1235964" y="683638"/>
            <a:ext cx="9667825" cy="5889689"/>
          </a:xfrm>
        </p:spPr>
        <p:txBody>
          <a:bodyPr>
            <a:normAutofit/>
          </a:bodyPr>
          <a:lstStyle/>
          <a:p>
            <a:r>
              <a:rPr lang="en-US" dirty="0"/>
              <a:t>What we expected in an </a:t>
            </a:r>
            <a:r>
              <a:rPr lang="en-US" i="1" dirty="0"/>
              <a:t>unprecedented</a:t>
            </a:r>
            <a:r>
              <a:rPr lang="en-US" dirty="0"/>
              <a:t> year:</a:t>
            </a:r>
          </a:p>
          <a:p>
            <a:pPr marL="342900" indent="-342900">
              <a:buFont typeface="Arial" panose="020B0604020202020204" pitchFamily="34" charset="0"/>
              <a:buChar char="•"/>
            </a:pPr>
            <a:r>
              <a:rPr lang="en-US" dirty="0"/>
              <a:t>Conceptually, both downward and upward pressure on residential real estate prices possible</a:t>
            </a:r>
          </a:p>
          <a:p>
            <a:pPr marL="342900" indent="-342900">
              <a:buFont typeface="Arial" panose="020B0604020202020204" pitchFamily="34" charset="0"/>
              <a:buChar char="•"/>
            </a:pPr>
            <a:r>
              <a:rPr lang="en-US" dirty="0"/>
              <a:t>By contrast, downward pressure on commercial real estate likely to dominate but an open question if transitory or permanent</a:t>
            </a:r>
          </a:p>
        </p:txBody>
      </p:sp>
    </p:spTree>
    <p:extLst>
      <p:ext uri="{BB962C8B-B14F-4D97-AF65-F5344CB8AC3E}">
        <p14:creationId xmlns:p14="http://schemas.microsoft.com/office/powerpoint/2010/main" val="236164357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The channels of impact: Residential real estate</a:t>
            </a:r>
          </a:p>
        </p:txBody>
      </p:sp>
      <p:sp>
        <p:nvSpPr>
          <p:cNvPr id="3" name="Text Placeholder 2">
            <a:extLst>
              <a:ext uri="{FF2B5EF4-FFF2-40B4-BE49-F238E27FC236}">
                <a16:creationId xmlns:a16="http://schemas.microsoft.com/office/drawing/2014/main" id="{0B3FD015-D64C-4C7D-AE95-13269D76A0E5}"/>
              </a:ext>
            </a:extLst>
          </p:cNvPr>
          <p:cNvSpPr>
            <a:spLocks noGrp="1"/>
          </p:cNvSpPr>
          <p:nvPr>
            <p:ph type="body" sz="quarter" idx="10"/>
          </p:nvPr>
        </p:nvSpPr>
        <p:spPr/>
        <p:txBody>
          <a:bodyPr>
            <a:normAutofit/>
          </a:bodyPr>
          <a:lstStyle/>
          <a:p>
            <a:r>
              <a:rPr lang="en-US" b="1" dirty="0"/>
              <a:t>Downward pressure</a:t>
            </a:r>
            <a:endParaRPr lang="en-US" u="sng" dirty="0"/>
          </a:p>
          <a:p>
            <a:pPr marL="342900" indent="-342900">
              <a:buFont typeface="Arial" panose="020B0604020202020204" pitchFamily="34" charset="0"/>
              <a:buChar char="•"/>
            </a:pPr>
            <a:r>
              <a:rPr lang="en-US" dirty="0"/>
              <a:t>Disruption in activity and unemployment </a:t>
            </a:r>
            <a:r>
              <a:rPr lang="en-US" dirty="0">
                <a:sym typeface="Wingdings" panose="05000000000000000000" pitchFamily="2" charset="2"/>
              </a:rPr>
              <a:t> Delinquencies and decline in demand for housing</a:t>
            </a:r>
          </a:p>
          <a:p>
            <a:pPr marL="342900" indent="-342900">
              <a:buFont typeface="Arial" panose="020B0604020202020204" pitchFamily="34" charset="0"/>
              <a:buChar char="•"/>
            </a:pPr>
            <a:r>
              <a:rPr lang="en-US" dirty="0">
                <a:sym typeface="Wingdings" panose="05000000000000000000" pitchFamily="2" charset="2"/>
              </a:rPr>
              <a:t>Tighter lending standards  Forced sales</a:t>
            </a:r>
          </a:p>
          <a:p>
            <a:r>
              <a:rPr lang="en-US" b="1" dirty="0"/>
              <a:t>Upward pressure</a:t>
            </a:r>
            <a:endParaRPr lang="en-US" u="sng" dirty="0"/>
          </a:p>
          <a:p>
            <a:pPr marL="342900" indent="-342900">
              <a:buFont typeface="Arial" panose="020B0604020202020204" pitchFamily="34" charset="0"/>
              <a:buChar char="•"/>
            </a:pPr>
            <a:r>
              <a:rPr lang="en-US" dirty="0"/>
              <a:t>Slowdown in construction and mobility </a:t>
            </a:r>
            <a:r>
              <a:rPr lang="en-US" dirty="0">
                <a:sym typeface="Wingdings" panose="05000000000000000000" pitchFamily="2" charset="2"/>
              </a:rPr>
              <a:t> Decline in supply of housing</a:t>
            </a:r>
          </a:p>
          <a:p>
            <a:pPr marL="342900" indent="-342900">
              <a:buFont typeface="Arial" panose="020B0604020202020204" pitchFamily="34" charset="0"/>
              <a:buChar char="•"/>
            </a:pPr>
            <a:r>
              <a:rPr lang="en-US" dirty="0">
                <a:sym typeface="Wingdings" panose="05000000000000000000" pitchFamily="2" charset="2"/>
              </a:rPr>
              <a:t>Policy support  Reduced debt burden and improved affordability  </a:t>
            </a:r>
          </a:p>
          <a:p>
            <a:r>
              <a:rPr lang="en-US" b="1" u="sng" dirty="0"/>
              <a:t>Beyond aggregate impact, possible within market reallocation due to shift in preferences and/or heterogeneous impact across households</a:t>
            </a:r>
            <a:endParaRPr lang="en-US" u="sng"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7781233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p:txBody>
          <a:bodyPr/>
          <a:lstStyle/>
          <a:p>
            <a:r>
              <a:rPr lang="en-US" dirty="0"/>
              <a:t>The channels of impact: Commercial real estate</a:t>
            </a:r>
          </a:p>
        </p:txBody>
      </p:sp>
      <p:sp>
        <p:nvSpPr>
          <p:cNvPr id="3" name="Text Placeholder 2">
            <a:extLst>
              <a:ext uri="{FF2B5EF4-FFF2-40B4-BE49-F238E27FC236}">
                <a16:creationId xmlns:a16="http://schemas.microsoft.com/office/drawing/2014/main" id="{0B3FD015-D64C-4C7D-AE95-13269D76A0E5}"/>
              </a:ext>
            </a:extLst>
          </p:cNvPr>
          <p:cNvSpPr>
            <a:spLocks noGrp="1"/>
          </p:cNvSpPr>
          <p:nvPr>
            <p:ph type="body" sz="quarter" idx="10"/>
          </p:nvPr>
        </p:nvSpPr>
        <p:spPr/>
        <p:txBody>
          <a:bodyPr>
            <a:normAutofit/>
          </a:bodyPr>
          <a:lstStyle/>
          <a:p>
            <a:r>
              <a:rPr lang="en-US" b="1" dirty="0"/>
              <a:t>Differential impact across segments</a:t>
            </a:r>
            <a:endParaRPr lang="en-US" u="sng" dirty="0"/>
          </a:p>
          <a:p>
            <a:pPr marL="342900" indent="-342900">
              <a:buFont typeface="Arial" panose="020B0604020202020204" pitchFamily="34" charset="0"/>
              <a:buChar char="•"/>
            </a:pPr>
            <a:r>
              <a:rPr lang="en-US" dirty="0"/>
              <a:t>Uneven disruption in activity </a:t>
            </a:r>
            <a:r>
              <a:rPr lang="en-US" dirty="0">
                <a:sym typeface="Wingdings" panose="05000000000000000000" pitchFamily="2" charset="2"/>
              </a:rPr>
              <a:t> Hospitality and retail hardest hit</a:t>
            </a:r>
          </a:p>
          <a:p>
            <a:r>
              <a:rPr lang="en-US" b="1" dirty="0"/>
              <a:t>Persistence of the shock</a:t>
            </a:r>
            <a:endParaRPr lang="en-US" u="sng" dirty="0"/>
          </a:p>
          <a:p>
            <a:pPr marL="342900" indent="-342900">
              <a:buFont typeface="Arial" panose="020B0604020202020204" pitchFamily="34" charset="0"/>
              <a:buChar char="•"/>
            </a:pPr>
            <a:r>
              <a:rPr lang="en-US" dirty="0"/>
              <a:t>If transitory, government programs and intertemporal borrowing to weather out</a:t>
            </a:r>
            <a:endParaRPr lang="en-US" dirty="0">
              <a:sym typeface="Wingdings" panose="05000000000000000000" pitchFamily="2" charset="2"/>
            </a:endParaRPr>
          </a:p>
          <a:p>
            <a:pPr marL="342900" indent="-342900">
              <a:buFont typeface="Arial" panose="020B0604020202020204" pitchFamily="34" charset="0"/>
              <a:buChar char="•"/>
            </a:pPr>
            <a:r>
              <a:rPr lang="en-US" dirty="0">
                <a:sym typeface="Wingdings" panose="05000000000000000000" pitchFamily="2" charset="2"/>
              </a:rPr>
              <a:t>If persistent, defaults and downward pressure on prices inevitable (how disruptive depends on the speed of adjustment) </a:t>
            </a:r>
          </a:p>
          <a:p>
            <a:r>
              <a:rPr lang="en-US" b="1" u="sng" dirty="0"/>
              <a:t>Shift in preferences, including work modalities, may put additional downward pressure</a:t>
            </a:r>
            <a:endParaRPr lang="en-US" u="sng"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8272434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E29-B235-42C3-889D-AEEFA7EE901E}"/>
              </a:ext>
            </a:extLst>
          </p:cNvPr>
          <p:cNvSpPr>
            <a:spLocks noGrp="1"/>
          </p:cNvSpPr>
          <p:nvPr>
            <p:ph type="title"/>
          </p:nvPr>
        </p:nvSpPr>
        <p:spPr>
          <a:xfrm>
            <a:off x="1239838" y="491385"/>
            <a:ext cx="9977406" cy="978486"/>
          </a:xfrm>
        </p:spPr>
        <p:txBody>
          <a:bodyPr/>
          <a:lstStyle/>
          <a:p>
            <a:r>
              <a:rPr lang="en-US" dirty="0"/>
              <a:t>Residential real estate markets are up</a:t>
            </a:r>
          </a:p>
        </p:txBody>
      </p:sp>
      <p:sp>
        <p:nvSpPr>
          <p:cNvPr id="3" name="Text Placeholder 2">
            <a:extLst>
              <a:ext uri="{FF2B5EF4-FFF2-40B4-BE49-F238E27FC236}">
                <a16:creationId xmlns:a16="http://schemas.microsoft.com/office/drawing/2014/main" id="{70F310D8-4D79-448A-9E92-537506EC17E7}"/>
              </a:ext>
            </a:extLst>
          </p:cNvPr>
          <p:cNvSpPr>
            <a:spLocks noGrp="1"/>
          </p:cNvSpPr>
          <p:nvPr>
            <p:ph type="body" sz="quarter" idx="10"/>
          </p:nvPr>
        </p:nvSpPr>
        <p:spPr>
          <a:xfrm>
            <a:off x="1350370" y="1469871"/>
            <a:ext cx="4572000" cy="4860591"/>
          </a:xfrm>
        </p:spPr>
        <p:txBody>
          <a:bodyPr/>
          <a:lstStyle/>
          <a:p>
            <a:r>
              <a:rPr lang="en-US" dirty="0"/>
              <a:t>A quick recovery in activity</a:t>
            </a:r>
          </a:p>
          <a:p>
            <a:endParaRPr lang="en-US" dirty="0"/>
          </a:p>
          <a:p>
            <a:endParaRPr lang="en-US" dirty="0"/>
          </a:p>
        </p:txBody>
      </p:sp>
      <p:sp>
        <p:nvSpPr>
          <p:cNvPr id="4" name="Text Placeholder 3">
            <a:extLst>
              <a:ext uri="{FF2B5EF4-FFF2-40B4-BE49-F238E27FC236}">
                <a16:creationId xmlns:a16="http://schemas.microsoft.com/office/drawing/2014/main" id="{C0474FC6-26B2-405B-9265-E02BF0351C02}"/>
              </a:ext>
            </a:extLst>
          </p:cNvPr>
          <p:cNvSpPr>
            <a:spLocks noGrp="1"/>
          </p:cNvSpPr>
          <p:nvPr>
            <p:ph type="body" sz="quarter" idx="13"/>
          </p:nvPr>
        </p:nvSpPr>
        <p:spPr/>
        <p:txBody>
          <a:bodyPr/>
          <a:lstStyle/>
          <a:p>
            <a:r>
              <a:rPr lang="en-US" dirty="0"/>
              <a:t>Rapid increase in prices while rents stagnate</a:t>
            </a:r>
          </a:p>
        </p:txBody>
      </p:sp>
      <p:graphicFrame>
        <p:nvGraphicFramePr>
          <p:cNvPr id="8" name="Chart 7">
            <a:extLst>
              <a:ext uri="{FF2B5EF4-FFF2-40B4-BE49-F238E27FC236}">
                <a16:creationId xmlns:a16="http://schemas.microsoft.com/office/drawing/2014/main" id="{ABAB2E36-EFE1-4F14-A6C6-66D9E971C634}"/>
              </a:ext>
            </a:extLst>
          </p:cNvPr>
          <p:cNvGraphicFramePr>
            <a:graphicFrameLocks/>
          </p:cNvGraphicFramePr>
          <p:nvPr>
            <p:extLst>
              <p:ext uri="{D42A27DB-BD31-4B8C-83A1-F6EECF244321}">
                <p14:modId xmlns:p14="http://schemas.microsoft.com/office/powerpoint/2010/main" val="1987389744"/>
              </p:ext>
            </p:extLst>
          </p:nvPr>
        </p:nvGraphicFramePr>
        <p:xfrm>
          <a:off x="6383338" y="2132656"/>
          <a:ext cx="4572000" cy="40573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DFDEE10-53C9-4FF4-AE39-83711B5DA5BB}"/>
              </a:ext>
            </a:extLst>
          </p:cNvPr>
          <p:cNvGraphicFramePr>
            <a:graphicFrameLocks/>
          </p:cNvGraphicFramePr>
          <p:nvPr>
            <p:extLst>
              <p:ext uri="{D42A27DB-BD31-4B8C-83A1-F6EECF244321}">
                <p14:modId xmlns:p14="http://schemas.microsoft.com/office/powerpoint/2010/main" val="950080793"/>
              </p:ext>
            </p:extLst>
          </p:nvPr>
        </p:nvGraphicFramePr>
        <p:xfrm>
          <a:off x="1236662" y="2133278"/>
          <a:ext cx="4572000" cy="409935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2D7129F-B324-44DB-AC1E-A8875250ECC0}"/>
              </a:ext>
            </a:extLst>
          </p:cNvPr>
          <p:cNvSpPr txBox="1"/>
          <p:nvPr/>
        </p:nvSpPr>
        <p:spPr>
          <a:xfrm>
            <a:off x="1350370" y="6263961"/>
            <a:ext cx="4568825" cy="230832"/>
          </a:xfrm>
          <a:prstGeom prst="rect">
            <a:avLst/>
          </a:prstGeom>
          <a:noFill/>
        </p:spPr>
        <p:txBody>
          <a:bodyPr wrap="square" rtlCol="0">
            <a:spAutoFit/>
          </a:bodyPr>
          <a:lstStyle/>
          <a:p>
            <a:r>
              <a:rPr lang="en-US" sz="900" dirty="0">
                <a:solidFill>
                  <a:schemeClr val="bg1">
                    <a:lumMod val="50000"/>
                  </a:schemeClr>
                </a:solidFill>
              </a:rPr>
              <a:t>Sources: Haver, staff calculations.</a:t>
            </a:r>
          </a:p>
        </p:txBody>
      </p:sp>
      <p:sp>
        <p:nvSpPr>
          <p:cNvPr id="10" name="TextBox 9">
            <a:extLst>
              <a:ext uri="{FF2B5EF4-FFF2-40B4-BE49-F238E27FC236}">
                <a16:creationId xmlns:a16="http://schemas.microsoft.com/office/drawing/2014/main" id="{38086B19-DBDD-4794-ACE6-8394CE13C572}"/>
              </a:ext>
            </a:extLst>
          </p:cNvPr>
          <p:cNvSpPr txBox="1"/>
          <p:nvPr/>
        </p:nvSpPr>
        <p:spPr>
          <a:xfrm>
            <a:off x="6517466" y="6232633"/>
            <a:ext cx="4568825" cy="230832"/>
          </a:xfrm>
          <a:prstGeom prst="rect">
            <a:avLst/>
          </a:prstGeom>
          <a:noFill/>
        </p:spPr>
        <p:txBody>
          <a:bodyPr wrap="square" rtlCol="0">
            <a:spAutoFit/>
          </a:bodyPr>
          <a:lstStyle/>
          <a:p>
            <a:r>
              <a:rPr lang="en-US" sz="900" dirty="0">
                <a:solidFill>
                  <a:schemeClr val="bg1">
                    <a:lumMod val="50000"/>
                  </a:schemeClr>
                </a:solidFill>
              </a:rPr>
              <a:t>Sources: BIS, OECD, staff calculations.</a:t>
            </a:r>
          </a:p>
        </p:txBody>
      </p:sp>
    </p:spTree>
    <p:extLst>
      <p:ext uri="{BB962C8B-B14F-4D97-AF65-F5344CB8AC3E}">
        <p14:creationId xmlns:p14="http://schemas.microsoft.com/office/powerpoint/2010/main" val="23242468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E29-B235-42C3-889D-AEEFA7EE901E}"/>
              </a:ext>
            </a:extLst>
          </p:cNvPr>
          <p:cNvSpPr>
            <a:spLocks noGrp="1"/>
          </p:cNvSpPr>
          <p:nvPr>
            <p:ph type="title"/>
          </p:nvPr>
        </p:nvSpPr>
        <p:spPr>
          <a:xfrm>
            <a:off x="949911" y="491385"/>
            <a:ext cx="10164932" cy="978486"/>
          </a:xfrm>
        </p:spPr>
        <p:txBody>
          <a:bodyPr>
            <a:normAutofit/>
          </a:bodyPr>
          <a:lstStyle/>
          <a:p>
            <a:r>
              <a:rPr lang="en-US" dirty="0"/>
              <a:t>But not at the same degree in all segments, while  discrepancy within CRE segments is disappearing</a:t>
            </a:r>
          </a:p>
        </p:txBody>
      </p:sp>
      <p:sp>
        <p:nvSpPr>
          <p:cNvPr id="3" name="Text Placeholder 2">
            <a:extLst>
              <a:ext uri="{FF2B5EF4-FFF2-40B4-BE49-F238E27FC236}">
                <a16:creationId xmlns:a16="http://schemas.microsoft.com/office/drawing/2014/main" id="{70F310D8-4D79-448A-9E92-537506EC17E7}"/>
              </a:ext>
            </a:extLst>
          </p:cNvPr>
          <p:cNvSpPr>
            <a:spLocks noGrp="1"/>
          </p:cNvSpPr>
          <p:nvPr>
            <p:ph type="body" sz="quarter" idx="10"/>
          </p:nvPr>
        </p:nvSpPr>
        <p:spPr>
          <a:xfrm>
            <a:off x="1009804" y="1469870"/>
            <a:ext cx="4759395" cy="4860591"/>
          </a:xfrm>
        </p:spPr>
        <p:txBody>
          <a:bodyPr/>
          <a:lstStyle/>
          <a:p>
            <a:r>
              <a:rPr lang="en-US" dirty="0"/>
              <a:t>Houses gaining faster than apartments in most countries</a:t>
            </a:r>
          </a:p>
          <a:p>
            <a:endParaRPr lang="en-US" dirty="0"/>
          </a:p>
          <a:p>
            <a:endParaRPr lang="en-US" dirty="0"/>
          </a:p>
        </p:txBody>
      </p:sp>
      <p:sp>
        <p:nvSpPr>
          <p:cNvPr id="4" name="Text Placeholder 3">
            <a:extLst>
              <a:ext uri="{FF2B5EF4-FFF2-40B4-BE49-F238E27FC236}">
                <a16:creationId xmlns:a16="http://schemas.microsoft.com/office/drawing/2014/main" id="{C0474FC6-26B2-405B-9265-E02BF0351C02}"/>
              </a:ext>
            </a:extLst>
          </p:cNvPr>
          <p:cNvSpPr>
            <a:spLocks noGrp="1"/>
          </p:cNvSpPr>
          <p:nvPr>
            <p:ph type="body" sz="quarter" idx="13"/>
          </p:nvPr>
        </p:nvSpPr>
        <p:spPr>
          <a:xfrm>
            <a:off x="6195943" y="1469871"/>
            <a:ext cx="4759395" cy="4860591"/>
          </a:xfrm>
        </p:spPr>
        <p:txBody>
          <a:bodyPr/>
          <a:lstStyle/>
          <a:p>
            <a:r>
              <a:rPr lang="en-US" dirty="0"/>
              <a:t>Commercial real estate has recovered but remains fragile</a:t>
            </a:r>
          </a:p>
        </p:txBody>
      </p:sp>
      <p:graphicFrame>
        <p:nvGraphicFramePr>
          <p:cNvPr id="11" name="Chart 10">
            <a:extLst>
              <a:ext uri="{FF2B5EF4-FFF2-40B4-BE49-F238E27FC236}">
                <a16:creationId xmlns:a16="http://schemas.microsoft.com/office/drawing/2014/main" id="{634C7DAA-BFAD-45BD-8EDF-E8B8FD6837AF}"/>
              </a:ext>
            </a:extLst>
          </p:cNvPr>
          <p:cNvGraphicFramePr>
            <a:graphicFrameLocks/>
          </p:cNvGraphicFramePr>
          <p:nvPr>
            <p:extLst>
              <p:ext uri="{D42A27DB-BD31-4B8C-83A1-F6EECF244321}">
                <p14:modId xmlns:p14="http://schemas.microsoft.com/office/powerpoint/2010/main" val="2377076224"/>
              </p:ext>
            </p:extLst>
          </p:nvPr>
        </p:nvGraphicFramePr>
        <p:xfrm>
          <a:off x="6096000" y="2215053"/>
          <a:ext cx="5058275" cy="41154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071C7FF-A0DF-47B6-AC38-564EEE99AFA3}"/>
              </a:ext>
            </a:extLst>
          </p:cNvPr>
          <p:cNvSpPr txBox="1"/>
          <p:nvPr/>
        </p:nvSpPr>
        <p:spPr>
          <a:xfrm>
            <a:off x="1340321" y="6366615"/>
            <a:ext cx="4568825" cy="230832"/>
          </a:xfrm>
          <a:prstGeom prst="rect">
            <a:avLst/>
          </a:prstGeom>
          <a:noFill/>
        </p:spPr>
        <p:txBody>
          <a:bodyPr wrap="square" rtlCol="0">
            <a:spAutoFit/>
          </a:bodyPr>
          <a:lstStyle/>
          <a:p>
            <a:r>
              <a:rPr lang="en-US" sz="900" dirty="0">
                <a:solidFill>
                  <a:schemeClr val="bg1">
                    <a:lumMod val="50000"/>
                  </a:schemeClr>
                </a:solidFill>
              </a:rPr>
              <a:t>Sources: Haver, staff calculations.</a:t>
            </a:r>
          </a:p>
        </p:txBody>
      </p:sp>
      <p:sp>
        <p:nvSpPr>
          <p:cNvPr id="8" name="TextBox 7">
            <a:extLst>
              <a:ext uri="{FF2B5EF4-FFF2-40B4-BE49-F238E27FC236}">
                <a16:creationId xmlns:a16="http://schemas.microsoft.com/office/drawing/2014/main" id="{2359A80B-E5A2-43FF-8FCF-A208285A8A91}"/>
              </a:ext>
            </a:extLst>
          </p:cNvPr>
          <p:cNvSpPr txBox="1"/>
          <p:nvPr/>
        </p:nvSpPr>
        <p:spPr>
          <a:xfrm>
            <a:off x="6386513" y="6357411"/>
            <a:ext cx="4568825" cy="230832"/>
          </a:xfrm>
          <a:prstGeom prst="rect">
            <a:avLst/>
          </a:prstGeom>
          <a:noFill/>
        </p:spPr>
        <p:txBody>
          <a:bodyPr wrap="square" rtlCol="0">
            <a:spAutoFit/>
          </a:bodyPr>
          <a:lstStyle/>
          <a:p>
            <a:r>
              <a:rPr lang="en-US" sz="900" dirty="0">
                <a:solidFill>
                  <a:schemeClr val="bg1">
                    <a:lumMod val="50000"/>
                  </a:schemeClr>
                </a:solidFill>
              </a:rPr>
              <a:t>Sources: NAREIT, staff calculations.</a:t>
            </a:r>
          </a:p>
        </p:txBody>
      </p:sp>
      <p:graphicFrame>
        <p:nvGraphicFramePr>
          <p:cNvPr id="9" name="Chart 8">
            <a:extLst>
              <a:ext uri="{FF2B5EF4-FFF2-40B4-BE49-F238E27FC236}">
                <a16:creationId xmlns:a16="http://schemas.microsoft.com/office/drawing/2014/main" id="{80740729-2658-46BB-99D9-FE311583E989}"/>
              </a:ext>
            </a:extLst>
          </p:cNvPr>
          <p:cNvGraphicFramePr>
            <a:graphicFrameLocks/>
          </p:cNvGraphicFramePr>
          <p:nvPr>
            <p:extLst>
              <p:ext uri="{D42A27DB-BD31-4B8C-83A1-F6EECF244321}">
                <p14:modId xmlns:p14="http://schemas.microsoft.com/office/powerpoint/2010/main" val="3571005514"/>
              </p:ext>
            </p:extLst>
          </p:nvPr>
        </p:nvGraphicFramePr>
        <p:xfrm>
          <a:off x="1037725" y="2318655"/>
          <a:ext cx="4731474" cy="40118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93292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1E29-B235-42C3-889D-AEEFA7EE901E}"/>
              </a:ext>
            </a:extLst>
          </p:cNvPr>
          <p:cNvSpPr>
            <a:spLocks noGrp="1"/>
          </p:cNvSpPr>
          <p:nvPr>
            <p:ph type="title"/>
          </p:nvPr>
        </p:nvSpPr>
        <p:spPr/>
        <p:txBody>
          <a:bodyPr/>
          <a:lstStyle/>
          <a:p>
            <a:r>
              <a:rPr lang="en-US" dirty="0"/>
              <a:t>A closer look at the US</a:t>
            </a:r>
          </a:p>
        </p:txBody>
      </p:sp>
      <p:sp>
        <p:nvSpPr>
          <p:cNvPr id="3" name="Text Placeholder 2">
            <a:extLst>
              <a:ext uri="{FF2B5EF4-FFF2-40B4-BE49-F238E27FC236}">
                <a16:creationId xmlns:a16="http://schemas.microsoft.com/office/drawing/2014/main" id="{70F310D8-4D79-448A-9E92-537506EC17E7}"/>
              </a:ext>
            </a:extLst>
          </p:cNvPr>
          <p:cNvSpPr>
            <a:spLocks noGrp="1"/>
          </p:cNvSpPr>
          <p:nvPr>
            <p:ph type="body" sz="quarter" idx="10"/>
          </p:nvPr>
        </p:nvSpPr>
        <p:spPr>
          <a:xfrm>
            <a:off x="889704" y="1469871"/>
            <a:ext cx="4933025" cy="4860591"/>
          </a:xfrm>
        </p:spPr>
        <p:txBody>
          <a:bodyPr/>
          <a:lstStyle/>
          <a:p>
            <a:r>
              <a:rPr lang="en-US" dirty="0"/>
              <a:t>Inventory very tight, esp. for single-family homes</a:t>
            </a:r>
          </a:p>
          <a:p>
            <a:endParaRPr lang="en-US" dirty="0"/>
          </a:p>
          <a:p>
            <a:endParaRPr lang="en-US" dirty="0"/>
          </a:p>
        </p:txBody>
      </p:sp>
      <p:sp>
        <p:nvSpPr>
          <p:cNvPr id="4" name="Text Placeholder 3">
            <a:extLst>
              <a:ext uri="{FF2B5EF4-FFF2-40B4-BE49-F238E27FC236}">
                <a16:creationId xmlns:a16="http://schemas.microsoft.com/office/drawing/2014/main" id="{C0474FC6-26B2-405B-9265-E02BF0351C02}"/>
              </a:ext>
            </a:extLst>
          </p:cNvPr>
          <p:cNvSpPr>
            <a:spLocks noGrp="1"/>
          </p:cNvSpPr>
          <p:nvPr>
            <p:ph type="body" sz="quarter" idx="13"/>
          </p:nvPr>
        </p:nvSpPr>
        <p:spPr>
          <a:xfrm>
            <a:off x="6369273" y="1478804"/>
            <a:ext cx="4859334" cy="4860591"/>
          </a:xfrm>
        </p:spPr>
        <p:txBody>
          <a:bodyPr/>
          <a:lstStyle/>
          <a:p>
            <a:r>
              <a:rPr lang="en-US" dirty="0"/>
              <a:t>Construction material costs on the rise</a:t>
            </a:r>
          </a:p>
        </p:txBody>
      </p:sp>
      <p:graphicFrame>
        <p:nvGraphicFramePr>
          <p:cNvPr id="6" name="Chart 5">
            <a:extLst>
              <a:ext uri="{FF2B5EF4-FFF2-40B4-BE49-F238E27FC236}">
                <a16:creationId xmlns:a16="http://schemas.microsoft.com/office/drawing/2014/main" id="{EC3D23E9-18B8-4164-9A0A-415DAB036A66}"/>
              </a:ext>
            </a:extLst>
          </p:cNvPr>
          <p:cNvGraphicFramePr>
            <a:graphicFrameLocks/>
          </p:cNvGraphicFramePr>
          <p:nvPr>
            <p:extLst>
              <p:ext uri="{D42A27DB-BD31-4B8C-83A1-F6EECF244321}">
                <p14:modId xmlns:p14="http://schemas.microsoft.com/office/powerpoint/2010/main" val="987969756"/>
              </p:ext>
            </p:extLst>
          </p:nvPr>
        </p:nvGraphicFramePr>
        <p:xfrm>
          <a:off x="889704" y="2192392"/>
          <a:ext cx="4386487" cy="40573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F69F73CA-F6DA-4A08-BF6C-E46DE51A7E2B}"/>
              </a:ext>
            </a:extLst>
          </p:cNvPr>
          <p:cNvSpPr txBox="1"/>
          <p:nvPr/>
        </p:nvSpPr>
        <p:spPr>
          <a:xfrm>
            <a:off x="963393" y="6251199"/>
            <a:ext cx="4568825" cy="230832"/>
          </a:xfrm>
          <a:prstGeom prst="rect">
            <a:avLst/>
          </a:prstGeom>
          <a:noFill/>
        </p:spPr>
        <p:txBody>
          <a:bodyPr wrap="square" rtlCol="0">
            <a:spAutoFit/>
          </a:bodyPr>
          <a:lstStyle/>
          <a:p>
            <a:r>
              <a:rPr lang="en-US" sz="900" dirty="0">
                <a:solidFill>
                  <a:schemeClr val="bg1">
                    <a:lumMod val="50000"/>
                  </a:schemeClr>
                </a:solidFill>
              </a:rPr>
              <a:t>Sources: Redfin, Haver, staff calculations.</a:t>
            </a:r>
          </a:p>
        </p:txBody>
      </p:sp>
      <p:sp>
        <p:nvSpPr>
          <p:cNvPr id="9" name="TextBox 8">
            <a:extLst>
              <a:ext uri="{FF2B5EF4-FFF2-40B4-BE49-F238E27FC236}">
                <a16:creationId xmlns:a16="http://schemas.microsoft.com/office/drawing/2014/main" id="{4B6CEFD1-5C73-4E83-AF32-6BD5E5AC3E52}"/>
              </a:ext>
            </a:extLst>
          </p:cNvPr>
          <p:cNvSpPr txBox="1"/>
          <p:nvPr/>
        </p:nvSpPr>
        <p:spPr>
          <a:xfrm>
            <a:off x="6113246" y="6215046"/>
            <a:ext cx="4568825" cy="230832"/>
          </a:xfrm>
          <a:prstGeom prst="rect">
            <a:avLst/>
          </a:prstGeom>
          <a:noFill/>
        </p:spPr>
        <p:txBody>
          <a:bodyPr wrap="square" rtlCol="0">
            <a:spAutoFit/>
          </a:bodyPr>
          <a:lstStyle/>
          <a:p>
            <a:r>
              <a:rPr lang="en-US" sz="900" dirty="0">
                <a:solidFill>
                  <a:schemeClr val="bg1">
                    <a:lumMod val="50000"/>
                  </a:schemeClr>
                </a:solidFill>
              </a:rPr>
              <a:t>Sources: BLS, Haver, staff calculations.</a:t>
            </a:r>
          </a:p>
        </p:txBody>
      </p:sp>
      <p:pic>
        <p:nvPicPr>
          <p:cNvPr id="24" name="Picture 23">
            <a:extLst>
              <a:ext uri="{FF2B5EF4-FFF2-40B4-BE49-F238E27FC236}">
                <a16:creationId xmlns:a16="http://schemas.microsoft.com/office/drawing/2014/main" id="{B972E534-9BBD-4C1C-B8BB-01DC2B4DC5B8}"/>
              </a:ext>
            </a:extLst>
          </p:cNvPr>
          <p:cNvPicPr>
            <a:picLocks noChangeAspect="1"/>
          </p:cNvPicPr>
          <p:nvPr/>
        </p:nvPicPr>
        <p:blipFill>
          <a:blip r:embed="rId4"/>
          <a:stretch>
            <a:fillRect/>
          </a:stretch>
        </p:blipFill>
        <p:spPr>
          <a:xfrm>
            <a:off x="6326319" y="1990965"/>
            <a:ext cx="4568825" cy="4215148"/>
          </a:xfrm>
          <a:prstGeom prst="rect">
            <a:avLst/>
          </a:prstGeom>
        </p:spPr>
      </p:pic>
    </p:spTree>
    <p:extLst>
      <p:ext uri="{BB962C8B-B14F-4D97-AF65-F5344CB8AC3E}">
        <p14:creationId xmlns:p14="http://schemas.microsoft.com/office/powerpoint/2010/main" val="35377298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BC2A0-E758-4AEF-A85D-205F279F7FC2}"/>
              </a:ext>
            </a:extLst>
          </p:cNvPr>
          <p:cNvSpPr>
            <a:spLocks noGrp="1"/>
          </p:cNvSpPr>
          <p:nvPr>
            <p:ph type="title"/>
          </p:nvPr>
        </p:nvSpPr>
        <p:spPr/>
        <p:txBody>
          <a:bodyPr/>
          <a:lstStyle/>
          <a:p>
            <a:r>
              <a:rPr lang="en-US" dirty="0"/>
              <a:t>Work-from-home enabling moves away from the urban core to suburbs</a:t>
            </a:r>
          </a:p>
        </p:txBody>
      </p:sp>
      <p:pic>
        <p:nvPicPr>
          <p:cNvPr id="5" name="Picture 4">
            <a:extLst>
              <a:ext uri="{FF2B5EF4-FFF2-40B4-BE49-F238E27FC236}">
                <a16:creationId xmlns:a16="http://schemas.microsoft.com/office/drawing/2014/main" id="{E9155F53-7253-4062-9A5D-96C519DB1F77}"/>
              </a:ext>
            </a:extLst>
          </p:cNvPr>
          <p:cNvPicPr>
            <a:picLocks noChangeAspect="1"/>
          </p:cNvPicPr>
          <p:nvPr/>
        </p:nvPicPr>
        <p:blipFill>
          <a:blip r:embed="rId3"/>
          <a:stretch>
            <a:fillRect/>
          </a:stretch>
        </p:blipFill>
        <p:spPr>
          <a:xfrm>
            <a:off x="1492835" y="4633788"/>
            <a:ext cx="3829050" cy="1876425"/>
          </a:xfrm>
          <a:prstGeom prst="rect">
            <a:avLst/>
          </a:prstGeom>
        </p:spPr>
      </p:pic>
      <p:sp>
        <p:nvSpPr>
          <p:cNvPr id="3" name="Text Placeholder 2">
            <a:extLst>
              <a:ext uri="{FF2B5EF4-FFF2-40B4-BE49-F238E27FC236}">
                <a16:creationId xmlns:a16="http://schemas.microsoft.com/office/drawing/2014/main" id="{00AF72F9-3E97-41E4-9DE5-1A274112F4AB}"/>
              </a:ext>
            </a:extLst>
          </p:cNvPr>
          <p:cNvSpPr>
            <a:spLocks noGrp="1"/>
          </p:cNvSpPr>
          <p:nvPr>
            <p:ph type="body" sz="quarter" idx="10"/>
          </p:nvPr>
        </p:nvSpPr>
        <p:spPr>
          <a:xfrm>
            <a:off x="1239838" y="1469871"/>
            <a:ext cx="5031006" cy="4860591"/>
          </a:xfrm>
        </p:spPr>
        <p:txBody>
          <a:bodyPr/>
          <a:lstStyle/>
          <a:p>
            <a:r>
              <a:rPr lang="en-US" dirty="0"/>
              <a:t>House prices declined in formerly bubbly cities such as NYC and SF</a:t>
            </a:r>
          </a:p>
          <a:p>
            <a:endParaRPr lang="en-US" dirty="0"/>
          </a:p>
          <a:p>
            <a:endParaRPr lang="en-US" dirty="0"/>
          </a:p>
          <a:p>
            <a:endParaRPr lang="en-US" dirty="0"/>
          </a:p>
          <a:p>
            <a:r>
              <a:rPr lang="en-US" dirty="0"/>
              <a:t>…rents declined even more</a:t>
            </a:r>
          </a:p>
        </p:txBody>
      </p:sp>
      <p:pic>
        <p:nvPicPr>
          <p:cNvPr id="4" name="Picture 3">
            <a:extLst>
              <a:ext uri="{FF2B5EF4-FFF2-40B4-BE49-F238E27FC236}">
                <a16:creationId xmlns:a16="http://schemas.microsoft.com/office/drawing/2014/main" id="{4A9D42A1-5B41-4D02-AB8D-0EBA6709B548}"/>
              </a:ext>
            </a:extLst>
          </p:cNvPr>
          <p:cNvPicPr>
            <a:picLocks noChangeAspect="1"/>
          </p:cNvPicPr>
          <p:nvPr/>
        </p:nvPicPr>
        <p:blipFill>
          <a:blip r:embed="rId4"/>
          <a:stretch>
            <a:fillRect/>
          </a:stretch>
        </p:blipFill>
        <p:spPr>
          <a:xfrm>
            <a:off x="1492835" y="2448357"/>
            <a:ext cx="3790950" cy="1809750"/>
          </a:xfrm>
          <a:prstGeom prst="rect">
            <a:avLst/>
          </a:prstGeom>
        </p:spPr>
      </p:pic>
      <p:sp>
        <p:nvSpPr>
          <p:cNvPr id="6" name="Text Placeholder 3">
            <a:extLst>
              <a:ext uri="{FF2B5EF4-FFF2-40B4-BE49-F238E27FC236}">
                <a16:creationId xmlns:a16="http://schemas.microsoft.com/office/drawing/2014/main" id="{F5016811-D804-4298-8978-C3113FA50A9C}"/>
              </a:ext>
            </a:extLst>
          </p:cNvPr>
          <p:cNvSpPr txBox="1">
            <a:spLocks/>
          </p:cNvSpPr>
          <p:nvPr/>
        </p:nvSpPr>
        <p:spPr>
          <a:xfrm>
            <a:off x="6656607" y="1478804"/>
            <a:ext cx="4572000" cy="4860591"/>
          </a:xfrm>
          <a:prstGeom prst="rect">
            <a:avLst/>
          </a:prstGeom>
        </p:spPr>
        <p:txBody>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Weakening link between distance to city center and rents/prices</a:t>
            </a:r>
            <a:endParaRPr lang="en-US" dirty="0"/>
          </a:p>
        </p:txBody>
      </p:sp>
      <p:pic>
        <p:nvPicPr>
          <p:cNvPr id="7" name="Picture 6">
            <a:extLst>
              <a:ext uri="{FF2B5EF4-FFF2-40B4-BE49-F238E27FC236}">
                <a16:creationId xmlns:a16="http://schemas.microsoft.com/office/drawing/2014/main" id="{ED6A6775-B1D4-465C-9291-46466E69D3B5}"/>
              </a:ext>
            </a:extLst>
          </p:cNvPr>
          <p:cNvPicPr>
            <a:picLocks noChangeAspect="1"/>
          </p:cNvPicPr>
          <p:nvPr/>
        </p:nvPicPr>
        <p:blipFill>
          <a:blip r:embed="rId5"/>
          <a:stretch>
            <a:fillRect/>
          </a:stretch>
        </p:blipFill>
        <p:spPr>
          <a:xfrm>
            <a:off x="6270844" y="2784091"/>
            <a:ext cx="5343525" cy="3076575"/>
          </a:xfrm>
          <a:prstGeom prst="rect">
            <a:avLst/>
          </a:prstGeom>
        </p:spPr>
      </p:pic>
      <p:sp>
        <p:nvSpPr>
          <p:cNvPr id="8" name="TextBox 7">
            <a:extLst>
              <a:ext uri="{FF2B5EF4-FFF2-40B4-BE49-F238E27FC236}">
                <a16:creationId xmlns:a16="http://schemas.microsoft.com/office/drawing/2014/main" id="{48A1BE39-C9CB-467D-A88B-B10899F9CBE2}"/>
              </a:ext>
            </a:extLst>
          </p:cNvPr>
          <p:cNvSpPr txBox="1"/>
          <p:nvPr/>
        </p:nvSpPr>
        <p:spPr>
          <a:xfrm>
            <a:off x="6400800" y="5939161"/>
            <a:ext cx="4827807" cy="307777"/>
          </a:xfrm>
          <a:prstGeom prst="rect">
            <a:avLst/>
          </a:prstGeom>
          <a:noFill/>
        </p:spPr>
        <p:txBody>
          <a:bodyPr wrap="square" rtlCol="0">
            <a:spAutoFit/>
          </a:bodyPr>
          <a:lstStyle/>
          <a:p>
            <a:r>
              <a:rPr lang="en-US" sz="1400" dirty="0"/>
              <a:t>Source: Gupta et al. 2021, NBER WP 28675.</a:t>
            </a:r>
          </a:p>
        </p:txBody>
      </p:sp>
    </p:spTree>
    <p:extLst>
      <p:ext uri="{BB962C8B-B14F-4D97-AF65-F5344CB8AC3E}">
        <p14:creationId xmlns:p14="http://schemas.microsoft.com/office/powerpoint/2010/main" val="182493258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942A-60BA-4A4C-A60B-AD5C3E2BC01A}"/>
              </a:ext>
            </a:extLst>
          </p:cNvPr>
          <p:cNvSpPr>
            <a:spLocks noGrp="1"/>
          </p:cNvSpPr>
          <p:nvPr>
            <p:ph type="title"/>
          </p:nvPr>
        </p:nvSpPr>
        <p:spPr/>
        <p:txBody>
          <a:bodyPr/>
          <a:lstStyle/>
          <a:p>
            <a:r>
              <a:rPr lang="en-US" dirty="0"/>
              <a:t>Is there a more general bubble forming?</a:t>
            </a:r>
          </a:p>
        </p:txBody>
      </p:sp>
      <p:pic>
        <p:nvPicPr>
          <p:cNvPr id="5" name="Picture 4" descr="Map&#10;&#10;Description automatically generated">
            <a:extLst>
              <a:ext uri="{FF2B5EF4-FFF2-40B4-BE49-F238E27FC236}">
                <a16:creationId xmlns:a16="http://schemas.microsoft.com/office/drawing/2014/main" id="{D2860D9C-F304-4CCE-B158-387B9C1DE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908" y="2034361"/>
            <a:ext cx="6126480" cy="3878970"/>
          </a:xfrm>
          <a:prstGeom prst="rect">
            <a:avLst/>
          </a:prstGeom>
        </p:spPr>
      </p:pic>
      <p:sp>
        <p:nvSpPr>
          <p:cNvPr id="6" name="TextBox 5">
            <a:extLst>
              <a:ext uri="{FF2B5EF4-FFF2-40B4-BE49-F238E27FC236}">
                <a16:creationId xmlns:a16="http://schemas.microsoft.com/office/drawing/2014/main" id="{1BCC782B-BC4C-495A-8946-0B006634EE5E}"/>
              </a:ext>
            </a:extLst>
          </p:cNvPr>
          <p:cNvSpPr txBox="1"/>
          <p:nvPr/>
        </p:nvSpPr>
        <p:spPr>
          <a:xfrm>
            <a:off x="550134" y="6135783"/>
            <a:ext cx="4568825" cy="230832"/>
          </a:xfrm>
          <a:prstGeom prst="rect">
            <a:avLst/>
          </a:prstGeom>
          <a:noFill/>
        </p:spPr>
        <p:txBody>
          <a:bodyPr wrap="square" rtlCol="0">
            <a:spAutoFit/>
          </a:bodyPr>
          <a:lstStyle/>
          <a:p>
            <a:r>
              <a:rPr lang="en-US" sz="900" dirty="0">
                <a:solidFill>
                  <a:schemeClr val="bg1">
                    <a:lumMod val="50000"/>
                  </a:schemeClr>
                </a:solidFill>
              </a:rPr>
              <a:t>Sources: BIS, OECD, IMF staff calculations.</a:t>
            </a:r>
          </a:p>
        </p:txBody>
      </p:sp>
      <p:pic>
        <p:nvPicPr>
          <p:cNvPr id="7" name="Picture 6">
            <a:extLst>
              <a:ext uri="{FF2B5EF4-FFF2-40B4-BE49-F238E27FC236}">
                <a16:creationId xmlns:a16="http://schemas.microsoft.com/office/drawing/2014/main" id="{EA362529-29B5-43A4-B6C9-03EE7F07A283}"/>
              </a:ext>
            </a:extLst>
          </p:cNvPr>
          <p:cNvPicPr/>
          <p:nvPr/>
        </p:nvPicPr>
        <p:blipFill>
          <a:blip r:embed="rId4">
            <a:extLst>
              <a:ext uri="{28A0092B-C50C-407E-A947-70E740481C1C}">
                <a14:useLocalDpi xmlns:a14="http://schemas.microsoft.com/office/drawing/2010/main" val="0"/>
              </a:ext>
            </a:extLst>
          </a:blip>
          <a:stretch>
            <a:fillRect/>
          </a:stretch>
        </p:blipFill>
        <p:spPr>
          <a:xfrm>
            <a:off x="6906126" y="2034362"/>
            <a:ext cx="4735739" cy="3878970"/>
          </a:xfrm>
          <a:prstGeom prst="rect">
            <a:avLst/>
          </a:prstGeom>
        </p:spPr>
      </p:pic>
    </p:spTree>
    <p:extLst>
      <p:ext uri="{BB962C8B-B14F-4D97-AF65-F5344CB8AC3E}">
        <p14:creationId xmlns:p14="http://schemas.microsoft.com/office/powerpoint/2010/main" val="1111857533"/>
      </p:ext>
    </p:extLst>
  </p:cSld>
  <p:clrMapOvr>
    <a:masterClrMapping/>
  </p:clrMapOvr>
  <p:transition>
    <p:fade/>
  </p:transition>
</p:sld>
</file>

<file path=ppt/theme/theme1.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ORM_PresentationTemplate-General" id="{6D5D1CEB-64D9-5C41-B306-CE927BF9BF3E}" vid="{7346E1E0-F29D-B442-9399-57805F6546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IMF-RES_PresentationTemplate-General (2)</Template>
  <TotalTime>26954</TotalTime>
  <Words>2941</Words>
  <Application>Microsoft Office PowerPoint</Application>
  <PresentationFormat>Widescreen</PresentationFormat>
  <Paragraphs>173</Paragraphs>
  <Slides>18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.HelveticaNeueDeskInterface-Regular</vt:lpstr>
      <vt:lpstr>ArialMT</vt:lpstr>
      <vt:lpstr>Lucida Grande</vt:lpstr>
      <vt:lpstr>LucidaGrande</vt:lpstr>
      <vt:lpstr>Arial</vt:lpstr>
      <vt:lpstr>Arial Black</vt:lpstr>
      <vt:lpstr>Calibri</vt:lpstr>
      <vt:lpstr>Segoe UI</vt:lpstr>
      <vt:lpstr>Wingdings</vt:lpstr>
      <vt:lpstr>Custom Design</vt:lpstr>
      <vt:lpstr> Real Estate Markets during COVID-19</vt:lpstr>
      <vt:lpstr>PowerPoint Presentation</vt:lpstr>
      <vt:lpstr>The channels of impact: Residential real estate</vt:lpstr>
      <vt:lpstr>The channels of impact: Commercial real estate</vt:lpstr>
      <vt:lpstr>Residential real estate markets are up</vt:lpstr>
      <vt:lpstr>But not at the same degree in all segments, while  discrepancy within CRE segments is disappearing</vt:lpstr>
      <vt:lpstr>A closer look at the US</vt:lpstr>
      <vt:lpstr>Work-from-home enabling moves away from the urban core to suburbs</vt:lpstr>
      <vt:lpstr>Is there a more general bubble forming?</vt:lpstr>
      <vt:lpstr> Interest rates an important factor </vt:lpstr>
      <vt:lpstr>Is this time different?</vt:lpstr>
      <vt:lpstr> Mortgage activity this time driven by the least risky borrowers, and households (and banks) are more resilient </vt:lpstr>
      <vt:lpstr>PowerPoint Presentation</vt:lpstr>
      <vt:lpstr>ADDITIONAL FIGURES</vt:lpstr>
      <vt:lpstr>House price and rent developments,  sample of 33 countries</vt:lpstr>
      <vt:lpstr>Global indices for CRE and construction costs</vt:lpstr>
      <vt:lpstr>Housing affordability in the US Ratio of median household income to income necessary to qualify for a 20-percent down, 30-year, fixed-rate mortgage to purchase a median-priced home </vt:lpstr>
      <vt:lpstr>Loan performance in the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Bringing</dc:title>
  <dc:creator>Igan, Deniz</dc:creator>
  <cp:lastModifiedBy>Igan, Deniz</cp:lastModifiedBy>
  <cp:revision>109</cp:revision>
  <cp:lastPrinted>2018-06-28T11:42:50Z</cp:lastPrinted>
  <dcterms:created xsi:type="dcterms:W3CDTF">2020-11-18T14:41:22Z</dcterms:created>
  <dcterms:modified xsi:type="dcterms:W3CDTF">2021-06-28T12:21:11Z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7" name="eDOCS AutoSave">
    <vt:lpwstr/>
  </property>
</Properties>
</file>