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8" r:id="rId3"/>
    <p:sldId id="261" r:id="rId4"/>
    <p:sldId id="262" r:id="rId5"/>
    <p:sldId id="260" r:id="rId6"/>
    <p:sldId id="26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71BF1A-0303-46B6-A674-18D106063647}" type="doc">
      <dgm:prSet loTypeId="urn:microsoft.com/office/officeart/2005/8/layout/equation2" loCatId="relationship" qsTypeId="urn:microsoft.com/office/officeart/2005/8/quickstyle/simple1" qsCatId="simple" csTypeId="urn:microsoft.com/office/officeart/2005/8/colors/accent1_2" csCatId="accent1" phldr="1"/>
      <dgm:spPr/>
    </dgm:pt>
    <dgm:pt modelId="{C149C982-69AF-45EC-8D12-470A0D4C75F2}">
      <dgm:prSet phldrT="[Text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/>
            <a:t>Improved monetary frameworks</a:t>
          </a:r>
        </a:p>
      </dgm:t>
    </dgm:pt>
    <dgm:pt modelId="{58DCA78E-F0AA-4659-96F6-FA35CF32F8E4}" type="parTrans" cxnId="{DA05D8FE-AD8D-4AC3-AB64-B9DB199E7537}">
      <dgm:prSet/>
      <dgm:spPr/>
      <dgm:t>
        <a:bodyPr/>
        <a:lstStyle/>
        <a:p>
          <a:endParaRPr lang="en-US"/>
        </a:p>
      </dgm:t>
    </dgm:pt>
    <dgm:pt modelId="{B85701AD-BCCC-4A3E-A0B6-042EE4FE2F4A}" type="sibTrans" cxnId="{DA05D8FE-AD8D-4AC3-AB64-B9DB199E7537}">
      <dgm:prSet/>
      <dgm:spPr/>
      <dgm:t>
        <a:bodyPr/>
        <a:lstStyle/>
        <a:p>
          <a:endParaRPr lang="en-US" dirty="0"/>
        </a:p>
      </dgm:t>
    </dgm:pt>
    <dgm:pt modelId="{37E83D4A-246C-4620-8650-13859C0C75C3}">
      <dgm:prSet phldrT="[Text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/>
            <a:t>Assist from structural factors</a:t>
          </a:r>
        </a:p>
      </dgm:t>
    </dgm:pt>
    <dgm:pt modelId="{4025FC3C-BA28-4A57-BF9D-E04E52DC0140}" type="parTrans" cxnId="{6D1E1742-AE3F-4F8B-8600-D88B254BAEF0}">
      <dgm:prSet/>
      <dgm:spPr/>
      <dgm:t>
        <a:bodyPr/>
        <a:lstStyle/>
        <a:p>
          <a:endParaRPr lang="en-US"/>
        </a:p>
      </dgm:t>
    </dgm:pt>
    <dgm:pt modelId="{3FD9CB36-9CA8-4BE5-82DA-9A81EEC82139}" type="sibTrans" cxnId="{6D1E1742-AE3F-4F8B-8600-D88B254BAEF0}">
      <dgm:prSet/>
      <dgm:spPr/>
      <dgm:t>
        <a:bodyPr/>
        <a:lstStyle/>
        <a:p>
          <a:endParaRPr lang="en-US" dirty="0"/>
        </a:p>
      </dgm:t>
    </dgm:pt>
    <dgm:pt modelId="{BD0EDD11-4F14-4922-908C-9F14C98E6B34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000" dirty="0"/>
            <a:t>Anchored expectations </a:t>
          </a:r>
        </a:p>
        <a:p>
          <a:r>
            <a:rPr lang="en-US" sz="2000" dirty="0"/>
            <a:t>Flat Phillips curve</a:t>
          </a:r>
        </a:p>
      </dgm:t>
    </dgm:pt>
    <dgm:pt modelId="{DCD79102-509B-4C8F-BAC6-47417D74A9CE}" type="parTrans" cxnId="{C04ACBC1-4A24-42FF-9505-61ECA2BF7999}">
      <dgm:prSet/>
      <dgm:spPr/>
      <dgm:t>
        <a:bodyPr/>
        <a:lstStyle/>
        <a:p>
          <a:endParaRPr lang="en-US"/>
        </a:p>
      </dgm:t>
    </dgm:pt>
    <dgm:pt modelId="{2261F826-EBE7-4776-8D38-9823BBA192D5}" type="sibTrans" cxnId="{C04ACBC1-4A24-42FF-9505-61ECA2BF7999}">
      <dgm:prSet/>
      <dgm:spPr/>
      <dgm:t>
        <a:bodyPr/>
        <a:lstStyle/>
        <a:p>
          <a:endParaRPr lang="en-US"/>
        </a:p>
      </dgm:t>
    </dgm:pt>
    <dgm:pt modelId="{1F90A94B-D4BB-446A-A13F-4E7541231BEA}" type="pres">
      <dgm:prSet presAssocID="{8C71BF1A-0303-46B6-A674-18D106063647}" presName="Name0" presStyleCnt="0">
        <dgm:presLayoutVars>
          <dgm:dir/>
          <dgm:resizeHandles val="exact"/>
        </dgm:presLayoutVars>
      </dgm:prSet>
      <dgm:spPr/>
    </dgm:pt>
    <dgm:pt modelId="{925157D2-0559-49D1-851C-1F1A4DF979C9}" type="pres">
      <dgm:prSet presAssocID="{8C71BF1A-0303-46B6-A674-18D106063647}" presName="vNodes" presStyleCnt="0"/>
      <dgm:spPr/>
    </dgm:pt>
    <dgm:pt modelId="{90862D52-3629-40F2-9E61-D03B665436EB}" type="pres">
      <dgm:prSet presAssocID="{C149C982-69AF-45EC-8D12-470A0D4C75F2}" presName="node" presStyleLbl="node1" presStyleIdx="0" presStyleCnt="3" custScaleX="203863" custScaleY="165392">
        <dgm:presLayoutVars>
          <dgm:bulletEnabled val="1"/>
        </dgm:presLayoutVars>
      </dgm:prSet>
      <dgm:spPr/>
    </dgm:pt>
    <dgm:pt modelId="{136433D5-C503-4B11-BDA6-4DF17F166EC9}" type="pres">
      <dgm:prSet presAssocID="{B85701AD-BCCC-4A3E-A0B6-042EE4FE2F4A}" presName="spacerT" presStyleCnt="0"/>
      <dgm:spPr/>
    </dgm:pt>
    <dgm:pt modelId="{3D784C4A-95DD-4F43-AC0D-60D962823F60}" type="pres">
      <dgm:prSet presAssocID="{B85701AD-BCCC-4A3E-A0B6-042EE4FE2F4A}" presName="sibTrans" presStyleLbl="sibTrans2D1" presStyleIdx="0" presStyleCnt="2" custScaleX="54105" custScaleY="45684"/>
      <dgm:spPr/>
    </dgm:pt>
    <dgm:pt modelId="{7C47F97B-1F32-4BC2-ABC3-3297F8B98AD7}" type="pres">
      <dgm:prSet presAssocID="{B85701AD-BCCC-4A3E-A0B6-042EE4FE2F4A}" presName="spacerB" presStyleCnt="0"/>
      <dgm:spPr/>
    </dgm:pt>
    <dgm:pt modelId="{E954DAA4-0536-48D0-BCF0-606EFE5D7EC1}" type="pres">
      <dgm:prSet presAssocID="{37E83D4A-246C-4620-8650-13859C0C75C3}" presName="node" presStyleLbl="node1" presStyleIdx="1" presStyleCnt="3" custScaleX="191183" custScaleY="164741">
        <dgm:presLayoutVars>
          <dgm:bulletEnabled val="1"/>
        </dgm:presLayoutVars>
      </dgm:prSet>
      <dgm:spPr/>
    </dgm:pt>
    <dgm:pt modelId="{39152318-054E-4A5A-8F26-3AF207D87352}" type="pres">
      <dgm:prSet presAssocID="{8C71BF1A-0303-46B6-A674-18D106063647}" presName="sibTransLast" presStyleLbl="sibTrans2D1" presStyleIdx="1" presStyleCnt="2" custScaleX="111238" custScaleY="67540"/>
      <dgm:spPr/>
    </dgm:pt>
    <dgm:pt modelId="{B2294D1D-478F-4080-ACA6-78DE21B3173A}" type="pres">
      <dgm:prSet presAssocID="{8C71BF1A-0303-46B6-A674-18D106063647}" presName="connectorText" presStyleLbl="sibTrans2D1" presStyleIdx="1" presStyleCnt="2"/>
      <dgm:spPr/>
    </dgm:pt>
    <dgm:pt modelId="{50F4AA88-E488-4FDF-9941-9AF14724EE35}" type="pres">
      <dgm:prSet presAssocID="{8C71BF1A-0303-46B6-A674-18D106063647}" presName="lastNode" presStyleLbl="node1" presStyleIdx="2" presStyleCnt="3" custScaleX="91703" custScaleY="80971" custLinFactNeighborX="69593" custLinFactNeighborY="-803">
        <dgm:presLayoutVars>
          <dgm:bulletEnabled val="1"/>
        </dgm:presLayoutVars>
      </dgm:prSet>
      <dgm:spPr/>
    </dgm:pt>
  </dgm:ptLst>
  <dgm:cxnLst>
    <dgm:cxn modelId="{73B69A10-761A-4A94-A9AF-AA9D06E563EB}" type="presOf" srcId="{3FD9CB36-9CA8-4BE5-82DA-9A81EEC82139}" destId="{39152318-054E-4A5A-8F26-3AF207D87352}" srcOrd="0" destOrd="0" presId="urn:microsoft.com/office/officeart/2005/8/layout/equation2"/>
    <dgm:cxn modelId="{02583F14-A620-4EBE-ABC3-CE9A311BEFFF}" type="presOf" srcId="{C149C982-69AF-45EC-8D12-470A0D4C75F2}" destId="{90862D52-3629-40F2-9E61-D03B665436EB}" srcOrd="0" destOrd="0" presId="urn:microsoft.com/office/officeart/2005/8/layout/equation2"/>
    <dgm:cxn modelId="{B6876736-58DA-433F-9805-375CB6428EBC}" type="presOf" srcId="{3FD9CB36-9CA8-4BE5-82DA-9A81EEC82139}" destId="{B2294D1D-478F-4080-ACA6-78DE21B3173A}" srcOrd="1" destOrd="0" presId="urn:microsoft.com/office/officeart/2005/8/layout/equation2"/>
    <dgm:cxn modelId="{6D1E1742-AE3F-4F8B-8600-D88B254BAEF0}" srcId="{8C71BF1A-0303-46B6-A674-18D106063647}" destId="{37E83D4A-246C-4620-8650-13859C0C75C3}" srcOrd="1" destOrd="0" parTransId="{4025FC3C-BA28-4A57-BF9D-E04E52DC0140}" sibTransId="{3FD9CB36-9CA8-4BE5-82DA-9A81EEC82139}"/>
    <dgm:cxn modelId="{4268538E-4598-41EB-8224-274995E2F0C8}" type="presOf" srcId="{BD0EDD11-4F14-4922-908C-9F14C98E6B34}" destId="{50F4AA88-E488-4FDF-9941-9AF14724EE35}" srcOrd="0" destOrd="0" presId="urn:microsoft.com/office/officeart/2005/8/layout/equation2"/>
    <dgm:cxn modelId="{FB1E3E93-5EB6-4AEF-A61C-690D52B86D59}" type="presOf" srcId="{8C71BF1A-0303-46B6-A674-18D106063647}" destId="{1F90A94B-D4BB-446A-A13F-4E7541231BEA}" srcOrd="0" destOrd="0" presId="urn:microsoft.com/office/officeart/2005/8/layout/equation2"/>
    <dgm:cxn modelId="{55ADCDB6-E1DD-4561-B67B-D5EBF0D029AE}" type="presOf" srcId="{37E83D4A-246C-4620-8650-13859C0C75C3}" destId="{E954DAA4-0536-48D0-BCF0-606EFE5D7EC1}" srcOrd="0" destOrd="0" presId="urn:microsoft.com/office/officeart/2005/8/layout/equation2"/>
    <dgm:cxn modelId="{A3B6FDBA-66DD-4131-AC8E-2C4B78E386F8}" type="presOf" srcId="{B85701AD-BCCC-4A3E-A0B6-042EE4FE2F4A}" destId="{3D784C4A-95DD-4F43-AC0D-60D962823F60}" srcOrd="0" destOrd="0" presId="urn:microsoft.com/office/officeart/2005/8/layout/equation2"/>
    <dgm:cxn modelId="{C04ACBC1-4A24-42FF-9505-61ECA2BF7999}" srcId="{8C71BF1A-0303-46B6-A674-18D106063647}" destId="{BD0EDD11-4F14-4922-908C-9F14C98E6B34}" srcOrd="2" destOrd="0" parTransId="{DCD79102-509B-4C8F-BAC6-47417D74A9CE}" sibTransId="{2261F826-EBE7-4776-8D38-9823BBA192D5}"/>
    <dgm:cxn modelId="{DA05D8FE-AD8D-4AC3-AB64-B9DB199E7537}" srcId="{8C71BF1A-0303-46B6-A674-18D106063647}" destId="{C149C982-69AF-45EC-8D12-470A0D4C75F2}" srcOrd="0" destOrd="0" parTransId="{58DCA78E-F0AA-4659-96F6-FA35CF32F8E4}" sibTransId="{B85701AD-BCCC-4A3E-A0B6-042EE4FE2F4A}"/>
    <dgm:cxn modelId="{4A7AF4FD-C2EC-49C4-9424-436EDA00710E}" type="presParOf" srcId="{1F90A94B-D4BB-446A-A13F-4E7541231BEA}" destId="{925157D2-0559-49D1-851C-1F1A4DF979C9}" srcOrd="0" destOrd="0" presId="urn:microsoft.com/office/officeart/2005/8/layout/equation2"/>
    <dgm:cxn modelId="{DD847F14-A1C8-40F0-839A-9448571D91C7}" type="presParOf" srcId="{925157D2-0559-49D1-851C-1F1A4DF979C9}" destId="{90862D52-3629-40F2-9E61-D03B665436EB}" srcOrd="0" destOrd="0" presId="urn:microsoft.com/office/officeart/2005/8/layout/equation2"/>
    <dgm:cxn modelId="{31BD8F6E-1B33-4186-95E4-F8C3B2CA68CD}" type="presParOf" srcId="{925157D2-0559-49D1-851C-1F1A4DF979C9}" destId="{136433D5-C503-4B11-BDA6-4DF17F166EC9}" srcOrd="1" destOrd="0" presId="urn:microsoft.com/office/officeart/2005/8/layout/equation2"/>
    <dgm:cxn modelId="{5E89ACA8-F8FC-4985-A4CB-E89C8BFF2D44}" type="presParOf" srcId="{925157D2-0559-49D1-851C-1F1A4DF979C9}" destId="{3D784C4A-95DD-4F43-AC0D-60D962823F60}" srcOrd="2" destOrd="0" presId="urn:microsoft.com/office/officeart/2005/8/layout/equation2"/>
    <dgm:cxn modelId="{E0111004-2B6B-4673-955F-77354172368F}" type="presParOf" srcId="{925157D2-0559-49D1-851C-1F1A4DF979C9}" destId="{7C47F97B-1F32-4BC2-ABC3-3297F8B98AD7}" srcOrd="3" destOrd="0" presId="urn:microsoft.com/office/officeart/2005/8/layout/equation2"/>
    <dgm:cxn modelId="{E793203B-E6A0-47B9-8034-0F4B32FF6B88}" type="presParOf" srcId="{925157D2-0559-49D1-851C-1F1A4DF979C9}" destId="{E954DAA4-0536-48D0-BCF0-606EFE5D7EC1}" srcOrd="4" destOrd="0" presId="urn:microsoft.com/office/officeart/2005/8/layout/equation2"/>
    <dgm:cxn modelId="{D312345E-C1A0-4338-B1DE-AA5B1B256675}" type="presParOf" srcId="{1F90A94B-D4BB-446A-A13F-4E7541231BEA}" destId="{39152318-054E-4A5A-8F26-3AF207D87352}" srcOrd="1" destOrd="0" presId="urn:microsoft.com/office/officeart/2005/8/layout/equation2"/>
    <dgm:cxn modelId="{0D82B7FB-BD2C-4E2D-8C31-D31DB44F1159}" type="presParOf" srcId="{39152318-054E-4A5A-8F26-3AF207D87352}" destId="{B2294D1D-478F-4080-ACA6-78DE21B3173A}" srcOrd="0" destOrd="0" presId="urn:microsoft.com/office/officeart/2005/8/layout/equation2"/>
    <dgm:cxn modelId="{C5E317A3-20BE-4BE0-80B6-FCFEAC53B85C}" type="presParOf" srcId="{1F90A94B-D4BB-446A-A13F-4E7541231BEA}" destId="{50F4AA88-E488-4FDF-9941-9AF14724EE35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862D52-3629-40F2-9E61-D03B665436EB}">
      <dsp:nvSpPr>
        <dsp:cNvPr id="0" name=""/>
        <dsp:cNvSpPr/>
      </dsp:nvSpPr>
      <dsp:spPr>
        <a:xfrm>
          <a:off x="2528012" y="118"/>
          <a:ext cx="2516232" cy="2041394"/>
        </a:xfrm>
        <a:prstGeom prst="ellipse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Improved monetary frameworks</a:t>
          </a:r>
        </a:p>
      </dsp:txBody>
      <dsp:txXfrm>
        <a:off x="2896506" y="299073"/>
        <a:ext cx="1779244" cy="1443484"/>
      </dsp:txXfrm>
    </dsp:sp>
    <dsp:sp modelId="{3D784C4A-95DD-4F43-AC0D-60D962823F60}">
      <dsp:nvSpPr>
        <dsp:cNvPr id="0" name=""/>
        <dsp:cNvSpPr/>
      </dsp:nvSpPr>
      <dsp:spPr>
        <a:xfrm>
          <a:off x="3592465" y="2141735"/>
          <a:ext cx="387327" cy="327042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3643805" y="2266796"/>
        <a:ext cx="284647" cy="76920"/>
      </dsp:txXfrm>
    </dsp:sp>
    <dsp:sp modelId="{E954DAA4-0536-48D0-BCF0-606EFE5D7EC1}">
      <dsp:nvSpPr>
        <dsp:cNvPr id="0" name=""/>
        <dsp:cNvSpPr/>
      </dsp:nvSpPr>
      <dsp:spPr>
        <a:xfrm>
          <a:off x="2606265" y="2569001"/>
          <a:ext cx="2359726" cy="2033359"/>
        </a:xfrm>
        <a:prstGeom prst="ellipse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Assist from structural factors</a:t>
          </a:r>
        </a:p>
      </dsp:txBody>
      <dsp:txXfrm>
        <a:off x="2951839" y="2866780"/>
        <a:ext cx="1668578" cy="1437801"/>
      </dsp:txXfrm>
    </dsp:sp>
    <dsp:sp modelId="{39152318-054E-4A5A-8F26-3AF207D87352}">
      <dsp:nvSpPr>
        <dsp:cNvPr id="0" name=""/>
        <dsp:cNvSpPr/>
      </dsp:nvSpPr>
      <dsp:spPr>
        <a:xfrm rot="21581039">
          <a:off x="5309362" y="2135825"/>
          <a:ext cx="709785" cy="31011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/>
        </a:p>
      </dsp:txBody>
      <dsp:txXfrm>
        <a:off x="5309363" y="2198104"/>
        <a:ext cx="616752" cy="186066"/>
      </dsp:txXfrm>
    </dsp:sp>
    <dsp:sp modelId="{50F4AA88-E488-4FDF-9941-9AF14724EE35}">
      <dsp:nvSpPr>
        <dsp:cNvPr id="0" name=""/>
        <dsp:cNvSpPr/>
      </dsp:nvSpPr>
      <dsp:spPr>
        <a:xfrm>
          <a:off x="6248125" y="1282011"/>
          <a:ext cx="2263736" cy="1998811"/>
        </a:xfrm>
        <a:prstGeom prst="ellipse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Anchored expectations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Flat Phillips curve</a:t>
          </a:r>
        </a:p>
      </dsp:txBody>
      <dsp:txXfrm>
        <a:off x="6579641" y="1574730"/>
        <a:ext cx="1600704" cy="14133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EC16-EC3E-47DB-8A7E-DB390A3C363D}" type="datetimeFigureOut">
              <a:rPr lang="en-US" smtClean="0"/>
              <a:pPr/>
              <a:t>2/8/2021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EF9D1-8FE4-4A6C-8373-E5034EFA4A9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4547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EC16-EC3E-47DB-8A7E-DB390A3C363D}" type="datetimeFigureOut">
              <a:rPr lang="en-US" smtClean="0"/>
              <a:t>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EF9D1-8FE4-4A6C-8373-E5034EFA4A9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936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EC16-EC3E-47DB-8A7E-DB390A3C363D}" type="datetimeFigureOut">
              <a:rPr lang="en-US" smtClean="0"/>
              <a:t>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EF9D1-8FE4-4A6C-8373-E5034EFA4A9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503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EC16-EC3E-47DB-8A7E-DB390A3C363D}" type="datetimeFigureOut">
              <a:rPr lang="en-US" smtClean="0"/>
              <a:t>2/8/2021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EF9D1-8FE4-4A6C-8373-E5034EFA4A9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5457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EC16-EC3E-47DB-8A7E-DB390A3C363D}" type="datetimeFigureOut">
              <a:rPr lang="en-US" smtClean="0"/>
              <a:t>2/8/2021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EF9D1-8FE4-4A6C-8373-E5034EFA4A9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2998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EC16-EC3E-47DB-8A7E-DB390A3C363D}" type="datetimeFigureOut">
              <a:rPr lang="en-US" smtClean="0"/>
              <a:t>2/8/2021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EF9D1-8FE4-4A6C-8373-E5034EFA4A9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9700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EC16-EC3E-47DB-8A7E-DB390A3C363D}" type="datetimeFigureOut">
              <a:rPr lang="en-US" smtClean="0"/>
              <a:pPr/>
              <a:t>2/8/2021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EF9D1-8FE4-4A6C-8373-E5034EFA4A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306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EC16-EC3E-47DB-8A7E-DB390A3C363D}" type="datetimeFigureOut">
              <a:rPr lang="en-US" smtClean="0"/>
              <a:t>2/8/2021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EF9D1-8FE4-4A6C-8373-E5034EFA4A9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867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EC16-EC3E-47DB-8A7E-DB390A3C363D}" type="datetimeFigureOut">
              <a:rPr lang="en-US" smtClean="0"/>
              <a:t>2/8/2021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EF9D1-8FE4-4A6C-8373-E5034EFA4A9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283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EC16-EC3E-47DB-8A7E-DB390A3C363D}" type="datetimeFigureOut">
              <a:rPr lang="en-US" smtClean="0"/>
              <a:t>2/8/2021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EF9D1-8FE4-4A6C-8373-E5034EFA4A9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994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AFBEEC16-EC3E-47DB-8A7E-DB390A3C363D}" type="datetimeFigureOut">
              <a:rPr lang="en-US" smtClean="0"/>
              <a:t>2/8/2021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EF9D1-8FE4-4A6C-8373-E5034EFA4A9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017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AFBEEC16-EC3E-47DB-8A7E-DB390A3C363D}" type="datetimeFigureOut">
              <a:rPr lang="en-US" smtClean="0"/>
              <a:pPr/>
              <a:t>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E00EF9D1-8FE4-4A6C-8373-E5034EFA4A9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540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096E4-871B-4059-941C-29D685BF6309}"/>
              </a:ext>
            </a:extLst>
          </p:cNvPr>
          <p:cNvSpPr>
            <a:spLocks noGrp="1"/>
          </p:cNvSpPr>
          <p:nvPr>
            <p:ph type="ctr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dirty="0"/>
              <a:t>Will Inflation </a:t>
            </a:r>
            <a:br>
              <a:rPr lang="en-US" dirty="0"/>
            </a:br>
            <a:r>
              <a:rPr lang="en-US" dirty="0"/>
              <a:t>Return from the Dead?</a:t>
            </a:r>
          </a:p>
        </p:txBody>
      </p:sp>
    </p:spTree>
    <p:extLst>
      <p:ext uri="{BB962C8B-B14F-4D97-AF65-F5344CB8AC3E}">
        <p14:creationId xmlns:p14="http://schemas.microsoft.com/office/powerpoint/2010/main" val="2017552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543B3-422D-4C03-B708-347551325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1680" y="447040"/>
            <a:ext cx="11043920" cy="9652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/>
              <a:t>Inflation has been low for two decades</a:t>
            </a:r>
          </a:p>
        </p:txBody>
      </p:sp>
      <p:pic>
        <p:nvPicPr>
          <p:cNvPr id="1026" name="Picture 2" descr="Image result for inflation in advanced economies">
            <a:extLst>
              <a:ext uri="{FF2B5EF4-FFF2-40B4-BE49-F238E27FC236}">
                <a16:creationId xmlns:a16="http://schemas.microsoft.com/office/drawing/2014/main" id="{5113F96B-E0EC-4AA1-9169-637E47808CA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680" y="1595120"/>
            <a:ext cx="11043920" cy="50088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945215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801FB-BEDB-4997-834F-88494337E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640" y="314960"/>
            <a:ext cx="10576560" cy="110744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/>
              <a:t>Success has many (inter-related) fathers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CE6BDB1-529D-41AF-9011-705B0CF574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5050123"/>
              </p:ext>
            </p:extLst>
          </p:nvPr>
        </p:nvGraphicFramePr>
        <p:xfrm>
          <a:off x="802640" y="1838960"/>
          <a:ext cx="10576560" cy="46024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37628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FD7BF86-C848-4649-A085-A036EBEDAF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9760" y="1399033"/>
            <a:ext cx="5233924" cy="68783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Monetary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95A26992-8432-4E89-85C4-A982E38199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" y="2313434"/>
            <a:ext cx="5233924" cy="427024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endParaRPr lang="en-US" sz="2800" dirty="0"/>
          </a:p>
          <a:p>
            <a:r>
              <a:rPr lang="en-US" sz="2800" dirty="0"/>
              <a:t>Adoption of inflation-targeting or similar frameworks</a:t>
            </a:r>
          </a:p>
          <a:p>
            <a:endParaRPr lang="en-US" sz="2800" dirty="0"/>
          </a:p>
          <a:p>
            <a:r>
              <a:rPr lang="en-US" sz="2800" dirty="0"/>
              <a:t>Central bank independence; less fiscal dominance</a:t>
            </a:r>
          </a:p>
          <a:p>
            <a:endParaRPr lang="en-US" sz="2800" dirty="0"/>
          </a:p>
          <a:p>
            <a:r>
              <a:rPr lang="en-US" sz="2800" dirty="0"/>
              <a:t>Focus on core inflation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E4736A42-4E2E-4586-95D7-6CB27D9D34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38316" y="2313434"/>
            <a:ext cx="5315204" cy="427024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endParaRPr lang="en-US" sz="2800" dirty="0"/>
          </a:p>
          <a:p>
            <a:r>
              <a:rPr lang="en-US" sz="2800" dirty="0"/>
              <a:t>Globalization</a:t>
            </a:r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Demographics</a:t>
            </a:r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Lower sensitivity to oil price shocks </a:t>
            </a:r>
          </a:p>
          <a:p>
            <a:endParaRPr lang="en-US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A961774-C5D4-4F41-8943-CAC952FBF4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38316" y="1399034"/>
            <a:ext cx="5274564" cy="68783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structural</a:t>
            </a: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F97BFBA2-7B5B-42E4-8604-4ACFEA112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760" y="274321"/>
            <a:ext cx="10993120" cy="9144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/>
              <a:t>Monetary or Structural?</a:t>
            </a:r>
          </a:p>
        </p:txBody>
      </p:sp>
    </p:spTree>
    <p:extLst>
      <p:ext uri="{BB962C8B-B14F-4D97-AF65-F5344CB8AC3E}">
        <p14:creationId xmlns:p14="http://schemas.microsoft.com/office/powerpoint/2010/main" val="4001269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476FF8-A148-4748-9F73-253331C072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1360" y="1584961"/>
            <a:ext cx="5019040" cy="72847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Anchored expectations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8B75C443-5E55-47FA-82EE-0E8997CC3F9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21360" y="2597150"/>
            <a:ext cx="5019040" cy="378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AFA66779-1D8A-4B33-B399-62AF91EA3D89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6197600" y="2597150"/>
            <a:ext cx="5191760" cy="378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C4F5EFC-6D95-4293-9014-0BA10C4487F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97600" y="1584962"/>
            <a:ext cx="5191760" cy="72847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Flat Phillips curve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53C8EE-9462-42DF-A49D-ACB6D3992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360" y="345440"/>
            <a:ext cx="10668000" cy="95504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NET RESULTS</a:t>
            </a:r>
            <a:br>
              <a:rPr lang="en-US" dirty="0"/>
            </a:br>
            <a:r>
              <a:rPr lang="en-US" sz="1600" dirty="0">
                <a:solidFill>
                  <a:schemeClr val="tx1"/>
                </a:solidFill>
              </a:rPr>
              <a:t>Source: </a:t>
            </a:r>
            <a:r>
              <a:rPr lang="en-US" sz="1400" dirty="0">
                <a:solidFill>
                  <a:schemeClr val="tx1"/>
                </a:solidFill>
              </a:rPr>
              <a:t>Blanchard, cerutti, summers (2015)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180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99DD1E9-94AF-4A7E-9F50-0404D8081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040" y="284480"/>
            <a:ext cx="10911840" cy="77216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/>
              <a:t>Predictions: Goodhart and Pradhan (2021)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0E98035-EE49-4305-9BB0-BEA15703D6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040" y="1361440"/>
            <a:ext cx="10911840" cy="50800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sz="2000" dirty="0"/>
              <a:t>Globalization (rise of China; re-integration of Former Soviet Union) and demography (fall in dependency ratio; increased female labor force participation) created a massive increase in global labor supply</a:t>
            </a:r>
          </a:p>
          <a:p>
            <a:endParaRPr lang="en-US" sz="2000" dirty="0"/>
          </a:p>
          <a:p>
            <a:r>
              <a:rPr lang="en-US" sz="2000"/>
              <a:t>This combined </a:t>
            </a:r>
            <a:r>
              <a:rPr lang="en-US" sz="2000" dirty="0"/>
              <a:t>to lower the bargaining power of workers, particularly low-skilled workers</a:t>
            </a:r>
          </a:p>
          <a:p>
            <a:endParaRPr lang="en-US" sz="2000" dirty="0"/>
          </a:p>
          <a:p>
            <a:r>
              <a:rPr lang="en-US" sz="2000" dirty="0"/>
              <a:t>This is the reason for the low inflation of recent decades</a:t>
            </a:r>
          </a:p>
          <a:p>
            <a:endParaRPr lang="en-US" sz="2000" dirty="0"/>
          </a:p>
          <a:p>
            <a:r>
              <a:rPr lang="en-US" sz="2000" dirty="0"/>
              <a:t>But this will change:</a:t>
            </a:r>
          </a:p>
          <a:p>
            <a:pPr marL="228600" lvl="1" indent="0">
              <a:buNone/>
            </a:pPr>
            <a:r>
              <a:rPr lang="en-US" sz="2000" b="1" dirty="0">
                <a:solidFill>
                  <a:srgbClr val="FF0000"/>
                </a:solidFill>
              </a:rPr>
              <a:t>“The balance of bargaining power is now swinging back to workers, away from employers … wage trends will change … [we are at] the dividing line between the deflationary forces of the last 30-40 years and the resurgent inflation of the next two decades”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127132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436</TotalTime>
  <Words>203</Words>
  <Application>Microsoft Office PowerPoint</Application>
  <PresentationFormat>Widescreen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Gill Sans MT</vt:lpstr>
      <vt:lpstr>Parcel</vt:lpstr>
      <vt:lpstr>Will Inflation  Return from the Dead?</vt:lpstr>
      <vt:lpstr>Inflation has been low for two decades</vt:lpstr>
      <vt:lpstr>Success has many (inter-related) fathers</vt:lpstr>
      <vt:lpstr>Monetary or Structural?</vt:lpstr>
      <vt:lpstr>NET RESULTS Source: Blanchard, cerutti, summers (2015)</vt:lpstr>
      <vt:lpstr>Predictions: Goodhart and Pradhan (2021)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 Inflation  Return from the Dead?</dc:title>
  <dc:creator>Loungani, Prakash</dc:creator>
  <cp:lastModifiedBy>Loungani, Prakash</cp:lastModifiedBy>
  <cp:revision>14</cp:revision>
  <dcterms:created xsi:type="dcterms:W3CDTF">2021-02-08T14:40:41Z</dcterms:created>
  <dcterms:modified xsi:type="dcterms:W3CDTF">2021-02-08T21:57:04Z</dcterms:modified>
</cp:coreProperties>
</file>