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467600" cy="6635750"/>
  <p:notesSz cx="7467600" cy="6635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0070" y="1929130"/>
            <a:ext cx="6347460" cy="1306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0140" y="3484880"/>
            <a:ext cx="5227320" cy="155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Gotham Bold"/>
                <a:cs typeface="Gotham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Gotham Bold"/>
                <a:cs typeface="Gotham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3380" y="1431290"/>
            <a:ext cx="3248406" cy="4107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45814" y="1431290"/>
            <a:ext cx="3248406" cy="4107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Gotham Bold"/>
                <a:cs typeface="Gotham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9902" y="1023340"/>
            <a:ext cx="6447795" cy="436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Gotham Bold"/>
                <a:cs typeface="Gotham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4087" y="1893798"/>
            <a:ext cx="6419425" cy="1327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38984" y="5787390"/>
            <a:ext cx="2389632" cy="31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3380" y="5787390"/>
            <a:ext cx="1717548" cy="31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76672" y="5787390"/>
            <a:ext cx="1717548" cy="31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piie.com/experts/senior-research-staff/joseph-e-gagnon" TargetMode="External"/><Relationship Id="rId6" Type="http://schemas.openxmlformats.org/officeDocument/2006/relationships/hyperlink" Target="https://piie.com/experts/research-analysts/christopher-g-collins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hyperlink" Target="https://www.piie.com/experts/senior-research-staff/joseph-e-gagnon" TargetMode="External"/><Relationship Id="rId5" Type="http://schemas.openxmlformats.org/officeDocument/2006/relationships/hyperlink" Target="https://www.piie.com/experts/research-analysts/christopher-g-collins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3783" y="278370"/>
            <a:ext cx="2170802" cy="253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920012" y="279945"/>
            <a:ext cx="410209" cy="250825"/>
            <a:chOff x="920012" y="279945"/>
            <a:chExt cx="410209" cy="250825"/>
          </a:xfrm>
        </p:grpSpPr>
        <p:sp>
          <p:nvSpPr>
            <p:cNvPr id="4" name="object 4"/>
            <p:cNvSpPr/>
            <p:nvPr/>
          </p:nvSpPr>
          <p:spPr>
            <a:xfrm>
              <a:off x="920012" y="279945"/>
              <a:ext cx="195605" cy="25044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147165" y="279953"/>
              <a:ext cx="182880" cy="250825"/>
            </a:xfrm>
            <a:custGeom>
              <a:avLst/>
              <a:gdLst/>
              <a:ahLst/>
              <a:cxnLst/>
              <a:rect l="l" t="t" r="r" b="b"/>
              <a:pathLst>
                <a:path w="182880" h="250825">
                  <a:moveTo>
                    <a:pt x="69773" y="0"/>
                  </a:moveTo>
                  <a:lnTo>
                    <a:pt x="0" y="0"/>
                  </a:lnTo>
                  <a:lnTo>
                    <a:pt x="0" y="250444"/>
                  </a:lnTo>
                  <a:lnTo>
                    <a:pt x="69773" y="250444"/>
                  </a:lnTo>
                  <a:lnTo>
                    <a:pt x="69773" y="0"/>
                  </a:lnTo>
                  <a:close/>
                </a:path>
                <a:path w="182880" h="250825">
                  <a:moveTo>
                    <a:pt x="182765" y="0"/>
                  </a:moveTo>
                  <a:lnTo>
                    <a:pt x="112991" y="0"/>
                  </a:lnTo>
                  <a:lnTo>
                    <a:pt x="112991" y="250444"/>
                  </a:lnTo>
                  <a:lnTo>
                    <a:pt x="182765" y="250444"/>
                  </a:lnTo>
                  <a:lnTo>
                    <a:pt x="182765" y="0"/>
                  </a:lnTo>
                  <a:close/>
                </a:path>
              </a:pathLst>
            </a:custGeom>
            <a:solidFill>
              <a:srgbClr val="0072A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1375739" y="279953"/>
            <a:ext cx="172085" cy="250190"/>
          </a:xfrm>
          <a:custGeom>
            <a:avLst/>
            <a:gdLst/>
            <a:ahLst/>
            <a:cxnLst/>
            <a:rect l="l" t="t" r="r" b="b"/>
            <a:pathLst>
              <a:path w="172084" h="250190">
                <a:moveTo>
                  <a:pt x="171551" y="191770"/>
                </a:moveTo>
                <a:lnTo>
                  <a:pt x="68694" y="191770"/>
                </a:lnTo>
                <a:lnTo>
                  <a:pt x="68694" y="151130"/>
                </a:lnTo>
                <a:lnTo>
                  <a:pt x="153873" y="151130"/>
                </a:lnTo>
                <a:lnTo>
                  <a:pt x="153873" y="96520"/>
                </a:lnTo>
                <a:lnTo>
                  <a:pt x="68694" y="96520"/>
                </a:lnTo>
                <a:lnTo>
                  <a:pt x="68694" y="58420"/>
                </a:lnTo>
                <a:lnTo>
                  <a:pt x="169760" y="58420"/>
                </a:lnTo>
                <a:lnTo>
                  <a:pt x="169760" y="0"/>
                </a:lnTo>
                <a:lnTo>
                  <a:pt x="0" y="0"/>
                </a:lnTo>
                <a:lnTo>
                  <a:pt x="0" y="58420"/>
                </a:lnTo>
                <a:lnTo>
                  <a:pt x="0" y="96520"/>
                </a:lnTo>
                <a:lnTo>
                  <a:pt x="0" y="151130"/>
                </a:lnTo>
                <a:lnTo>
                  <a:pt x="0" y="191770"/>
                </a:lnTo>
                <a:lnTo>
                  <a:pt x="0" y="250190"/>
                </a:lnTo>
                <a:lnTo>
                  <a:pt x="171551" y="250190"/>
                </a:lnTo>
                <a:lnTo>
                  <a:pt x="171551" y="191770"/>
                </a:lnTo>
                <a:close/>
              </a:path>
            </a:pathLst>
          </a:custGeom>
          <a:solidFill>
            <a:srgbClr val="0072A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47090" y="169806"/>
            <a:ext cx="346710" cy="474980"/>
          </a:xfrm>
          <a:custGeom>
            <a:avLst/>
            <a:gdLst/>
            <a:ahLst/>
            <a:cxnLst/>
            <a:rect l="l" t="t" r="r" b="b"/>
            <a:pathLst>
              <a:path w="346709" h="474980">
                <a:moveTo>
                  <a:pt x="34950" y="366420"/>
                </a:moveTo>
                <a:lnTo>
                  <a:pt x="0" y="376021"/>
                </a:lnTo>
                <a:lnTo>
                  <a:pt x="0" y="393573"/>
                </a:lnTo>
                <a:lnTo>
                  <a:pt x="34950" y="410438"/>
                </a:lnTo>
                <a:lnTo>
                  <a:pt x="34950" y="366420"/>
                </a:lnTo>
                <a:close/>
              </a:path>
              <a:path w="346709" h="474980">
                <a:moveTo>
                  <a:pt x="34950" y="338099"/>
                </a:moveTo>
                <a:lnTo>
                  <a:pt x="0" y="348881"/>
                </a:lnTo>
                <a:lnTo>
                  <a:pt x="0" y="361365"/>
                </a:lnTo>
                <a:lnTo>
                  <a:pt x="34950" y="351180"/>
                </a:lnTo>
                <a:lnTo>
                  <a:pt x="34950" y="338099"/>
                </a:lnTo>
                <a:close/>
              </a:path>
              <a:path w="346709" h="474980">
                <a:moveTo>
                  <a:pt x="34950" y="237782"/>
                </a:moveTo>
                <a:lnTo>
                  <a:pt x="0" y="252285"/>
                </a:lnTo>
                <a:lnTo>
                  <a:pt x="0" y="338074"/>
                </a:lnTo>
                <a:lnTo>
                  <a:pt x="34950" y="326974"/>
                </a:lnTo>
                <a:lnTo>
                  <a:pt x="34950" y="237782"/>
                </a:lnTo>
                <a:close/>
              </a:path>
              <a:path w="346709" h="474980">
                <a:moveTo>
                  <a:pt x="34950" y="205994"/>
                </a:moveTo>
                <a:lnTo>
                  <a:pt x="0" y="221792"/>
                </a:lnTo>
                <a:lnTo>
                  <a:pt x="0" y="236689"/>
                </a:lnTo>
                <a:lnTo>
                  <a:pt x="34950" y="221500"/>
                </a:lnTo>
                <a:lnTo>
                  <a:pt x="34950" y="205994"/>
                </a:lnTo>
                <a:close/>
              </a:path>
              <a:path w="346709" h="474980">
                <a:moveTo>
                  <a:pt x="34950" y="94195"/>
                </a:moveTo>
                <a:lnTo>
                  <a:pt x="0" y="119011"/>
                </a:lnTo>
                <a:lnTo>
                  <a:pt x="0" y="210718"/>
                </a:lnTo>
                <a:lnTo>
                  <a:pt x="34950" y="194564"/>
                </a:lnTo>
                <a:lnTo>
                  <a:pt x="34950" y="94195"/>
                </a:lnTo>
                <a:close/>
              </a:path>
              <a:path w="346709" h="474980">
                <a:moveTo>
                  <a:pt x="93624" y="350266"/>
                </a:moveTo>
                <a:lnTo>
                  <a:pt x="43967" y="363943"/>
                </a:lnTo>
                <a:lnTo>
                  <a:pt x="43967" y="414807"/>
                </a:lnTo>
                <a:lnTo>
                  <a:pt x="93624" y="438772"/>
                </a:lnTo>
                <a:lnTo>
                  <a:pt x="93624" y="350266"/>
                </a:lnTo>
                <a:close/>
              </a:path>
              <a:path w="346709" h="474980">
                <a:moveTo>
                  <a:pt x="93624" y="320103"/>
                </a:moveTo>
                <a:lnTo>
                  <a:pt x="43967" y="335368"/>
                </a:lnTo>
                <a:lnTo>
                  <a:pt x="43967" y="348564"/>
                </a:lnTo>
                <a:lnTo>
                  <a:pt x="93624" y="334124"/>
                </a:lnTo>
                <a:lnTo>
                  <a:pt x="93624" y="320103"/>
                </a:lnTo>
                <a:close/>
              </a:path>
              <a:path w="346709" h="474980">
                <a:moveTo>
                  <a:pt x="93624" y="213474"/>
                </a:moveTo>
                <a:lnTo>
                  <a:pt x="43967" y="234035"/>
                </a:lnTo>
                <a:lnTo>
                  <a:pt x="43967" y="324065"/>
                </a:lnTo>
                <a:lnTo>
                  <a:pt x="93624" y="308330"/>
                </a:lnTo>
                <a:lnTo>
                  <a:pt x="93624" y="213474"/>
                </a:lnTo>
                <a:close/>
              </a:path>
              <a:path w="346709" h="474980">
                <a:moveTo>
                  <a:pt x="93624" y="179463"/>
                </a:moveTo>
                <a:lnTo>
                  <a:pt x="43967" y="201891"/>
                </a:lnTo>
                <a:lnTo>
                  <a:pt x="43967" y="217576"/>
                </a:lnTo>
                <a:lnTo>
                  <a:pt x="93624" y="195986"/>
                </a:lnTo>
                <a:lnTo>
                  <a:pt x="93624" y="179463"/>
                </a:lnTo>
                <a:close/>
              </a:path>
              <a:path w="346709" h="474980">
                <a:moveTo>
                  <a:pt x="93624" y="52527"/>
                </a:moveTo>
                <a:lnTo>
                  <a:pt x="43967" y="87833"/>
                </a:lnTo>
                <a:lnTo>
                  <a:pt x="43967" y="190398"/>
                </a:lnTo>
                <a:lnTo>
                  <a:pt x="93624" y="167474"/>
                </a:lnTo>
                <a:lnTo>
                  <a:pt x="93624" y="52527"/>
                </a:lnTo>
                <a:close/>
              </a:path>
              <a:path w="346709" h="474980">
                <a:moveTo>
                  <a:pt x="167576" y="329971"/>
                </a:moveTo>
                <a:lnTo>
                  <a:pt x="102641" y="347814"/>
                </a:lnTo>
                <a:lnTo>
                  <a:pt x="102641" y="443128"/>
                </a:lnTo>
                <a:lnTo>
                  <a:pt x="167576" y="474497"/>
                </a:lnTo>
                <a:lnTo>
                  <a:pt x="167576" y="329971"/>
                </a:lnTo>
                <a:close/>
              </a:path>
              <a:path w="346709" h="474980">
                <a:moveTo>
                  <a:pt x="167576" y="297421"/>
                </a:moveTo>
                <a:lnTo>
                  <a:pt x="102641" y="317347"/>
                </a:lnTo>
                <a:lnTo>
                  <a:pt x="102641" y="331470"/>
                </a:lnTo>
                <a:lnTo>
                  <a:pt x="167576" y="312559"/>
                </a:lnTo>
                <a:lnTo>
                  <a:pt x="167576" y="297421"/>
                </a:lnTo>
                <a:close/>
              </a:path>
              <a:path w="346709" h="474980">
                <a:moveTo>
                  <a:pt x="167576" y="182778"/>
                </a:moveTo>
                <a:lnTo>
                  <a:pt x="102641" y="209702"/>
                </a:lnTo>
                <a:lnTo>
                  <a:pt x="102641" y="305447"/>
                </a:lnTo>
                <a:lnTo>
                  <a:pt x="167576" y="284772"/>
                </a:lnTo>
                <a:lnTo>
                  <a:pt x="167576" y="182778"/>
                </a:lnTo>
                <a:close/>
              </a:path>
              <a:path w="346709" h="474980">
                <a:moveTo>
                  <a:pt x="167576" y="145999"/>
                </a:moveTo>
                <a:lnTo>
                  <a:pt x="102641" y="175399"/>
                </a:lnTo>
                <a:lnTo>
                  <a:pt x="102641" y="192049"/>
                </a:lnTo>
                <a:lnTo>
                  <a:pt x="167576" y="163868"/>
                </a:lnTo>
                <a:lnTo>
                  <a:pt x="167576" y="145999"/>
                </a:lnTo>
                <a:close/>
              </a:path>
              <a:path w="346709" h="474980">
                <a:moveTo>
                  <a:pt x="167576" y="0"/>
                </a:moveTo>
                <a:lnTo>
                  <a:pt x="102641" y="46113"/>
                </a:lnTo>
                <a:lnTo>
                  <a:pt x="102641" y="163309"/>
                </a:lnTo>
                <a:lnTo>
                  <a:pt x="167576" y="133273"/>
                </a:lnTo>
                <a:lnTo>
                  <a:pt x="167576" y="0"/>
                </a:lnTo>
                <a:close/>
              </a:path>
              <a:path w="346709" h="474980">
                <a:moveTo>
                  <a:pt x="346430" y="210718"/>
                </a:moveTo>
                <a:lnTo>
                  <a:pt x="336181" y="205981"/>
                </a:lnTo>
                <a:lnTo>
                  <a:pt x="311480" y="194564"/>
                </a:lnTo>
                <a:lnTo>
                  <a:pt x="311480" y="190385"/>
                </a:lnTo>
                <a:lnTo>
                  <a:pt x="311480" y="94221"/>
                </a:lnTo>
                <a:lnTo>
                  <a:pt x="302437" y="87833"/>
                </a:lnTo>
                <a:lnTo>
                  <a:pt x="302437" y="190385"/>
                </a:lnTo>
                <a:lnTo>
                  <a:pt x="302437" y="201891"/>
                </a:lnTo>
                <a:lnTo>
                  <a:pt x="302437" y="348551"/>
                </a:lnTo>
                <a:lnTo>
                  <a:pt x="252806" y="334124"/>
                </a:lnTo>
                <a:lnTo>
                  <a:pt x="252806" y="331470"/>
                </a:lnTo>
                <a:lnTo>
                  <a:pt x="252806" y="320103"/>
                </a:lnTo>
                <a:lnTo>
                  <a:pt x="302437" y="335343"/>
                </a:lnTo>
                <a:lnTo>
                  <a:pt x="302437" y="324053"/>
                </a:lnTo>
                <a:lnTo>
                  <a:pt x="289991" y="320103"/>
                </a:lnTo>
                <a:lnTo>
                  <a:pt x="252806" y="308305"/>
                </a:lnTo>
                <a:lnTo>
                  <a:pt x="252806" y="305447"/>
                </a:lnTo>
                <a:lnTo>
                  <a:pt x="252806" y="213448"/>
                </a:lnTo>
                <a:lnTo>
                  <a:pt x="302437" y="234010"/>
                </a:lnTo>
                <a:lnTo>
                  <a:pt x="302437" y="217563"/>
                </a:lnTo>
                <a:lnTo>
                  <a:pt x="292976" y="213448"/>
                </a:lnTo>
                <a:lnTo>
                  <a:pt x="252806" y="195986"/>
                </a:lnTo>
                <a:lnTo>
                  <a:pt x="252806" y="192049"/>
                </a:lnTo>
                <a:lnTo>
                  <a:pt x="252806" y="179425"/>
                </a:lnTo>
                <a:lnTo>
                  <a:pt x="302437" y="201891"/>
                </a:lnTo>
                <a:lnTo>
                  <a:pt x="302437" y="190385"/>
                </a:lnTo>
                <a:lnTo>
                  <a:pt x="278714" y="179425"/>
                </a:lnTo>
                <a:lnTo>
                  <a:pt x="252806" y="167449"/>
                </a:lnTo>
                <a:lnTo>
                  <a:pt x="252806" y="163296"/>
                </a:lnTo>
                <a:lnTo>
                  <a:pt x="252806" y="52527"/>
                </a:lnTo>
                <a:lnTo>
                  <a:pt x="243763" y="46113"/>
                </a:lnTo>
                <a:lnTo>
                  <a:pt x="243763" y="163296"/>
                </a:lnTo>
                <a:lnTo>
                  <a:pt x="178828" y="133261"/>
                </a:lnTo>
                <a:lnTo>
                  <a:pt x="178828" y="145999"/>
                </a:lnTo>
                <a:lnTo>
                  <a:pt x="243763" y="175387"/>
                </a:lnTo>
                <a:lnTo>
                  <a:pt x="243763" y="192049"/>
                </a:lnTo>
                <a:lnTo>
                  <a:pt x="178828" y="163855"/>
                </a:lnTo>
                <a:lnTo>
                  <a:pt x="178828" y="182778"/>
                </a:lnTo>
                <a:lnTo>
                  <a:pt x="243763" y="209702"/>
                </a:lnTo>
                <a:lnTo>
                  <a:pt x="243763" y="305447"/>
                </a:lnTo>
                <a:lnTo>
                  <a:pt x="178828" y="284772"/>
                </a:lnTo>
                <a:lnTo>
                  <a:pt x="178828" y="297395"/>
                </a:lnTo>
                <a:lnTo>
                  <a:pt x="243763" y="317347"/>
                </a:lnTo>
                <a:lnTo>
                  <a:pt x="243763" y="331470"/>
                </a:lnTo>
                <a:lnTo>
                  <a:pt x="178828" y="312559"/>
                </a:lnTo>
                <a:lnTo>
                  <a:pt x="178828" y="329971"/>
                </a:lnTo>
                <a:lnTo>
                  <a:pt x="243763" y="347776"/>
                </a:lnTo>
                <a:lnTo>
                  <a:pt x="243763" y="443128"/>
                </a:lnTo>
                <a:lnTo>
                  <a:pt x="252806" y="438759"/>
                </a:lnTo>
                <a:lnTo>
                  <a:pt x="252806" y="350266"/>
                </a:lnTo>
                <a:lnTo>
                  <a:pt x="302437" y="363905"/>
                </a:lnTo>
                <a:lnTo>
                  <a:pt x="302437" y="414807"/>
                </a:lnTo>
                <a:lnTo>
                  <a:pt x="311480" y="410413"/>
                </a:lnTo>
                <a:lnTo>
                  <a:pt x="311480" y="366420"/>
                </a:lnTo>
                <a:lnTo>
                  <a:pt x="346430" y="376021"/>
                </a:lnTo>
                <a:lnTo>
                  <a:pt x="346430" y="366420"/>
                </a:lnTo>
                <a:lnTo>
                  <a:pt x="346430" y="361365"/>
                </a:lnTo>
                <a:lnTo>
                  <a:pt x="311480" y="351180"/>
                </a:lnTo>
                <a:lnTo>
                  <a:pt x="311480" y="350266"/>
                </a:lnTo>
                <a:lnTo>
                  <a:pt x="311480" y="348551"/>
                </a:lnTo>
                <a:lnTo>
                  <a:pt x="311480" y="338074"/>
                </a:lnTo>
                <a:lnTo>
                  <a:pt x="346430" y="348856"/>
                </a:lnTo>
                <a:lnTo>
                  <a:pt x="346430" y="338074"/>
                </a:lnTo>
                <a:lnTo>
                  <a:pt x="311480" y="326948"/>
                </a:lnTo>
                <a:lnTo>
                  <a:pt x="311480" y="324053"/>
                </a:lnTo>
                <a:lnTo>
                  <a:pt x="311480" y="237782"/>
                </a:lnTo>
                <a:lnTo>
                  <a:pt x="346430" y="252285"/>
                </a:lnTo>
                <a:lnTo>
                  <a:pt x="346430" y="237782"/>
                </a:lnTo>
                <a:lnTo>
                  <a:pt x="346430" y="236664"/>
                </a:lnTo>
                <a:lnTo>
                  <a:pt x="311480" y="221475"/>
                </a:lnTo>
                <a:lnTo>
                  <a:pt x="311480" y="217563"/>
                </a:lnTo>
                <a:lnTo>
                  <a:pt x="311480" y="205981"/>
                </a:lnTo>
                <a:lnTo>
                  <a:pt x="346430" y="221767"/>
                </a:lnTo>
                <a:lnTo>
                  <a:pt x="346430" y="210718"/>
                </a:lnTo>
                <a:close/>
              </a:path>
            </a:pathLst>
          </a:custGeom>
          <a:solidFill>
            <a:srgbClr val="0072A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849968"/>
            <a:ext cx="7467015" cy="660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372060" y="939880"/>
            <a:ext cx="339153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145"/>
              <a:t>WORKING</a:t>
            </a:r>
            <a:r>
              <a:rPr dirty="0" sz="3000" spc="-175"/>
              <a:t> </a:t>
            </a:r>
            <a:r>
              <a:rPr dirty="0" sz="3000" spc="-185"/>
              <a:t>PAPER</a:t>
            </a:r>
            <a:endParaRPr sz="3000"/>
          </a:p>
        </p:txBody>
      </p:sp>
      <p:sp>
        <p:nvSpPr>
          <p:cNvPr id="10" name="object 10"/>
          <p:cNvSpPr txBox="1"/>
          <p:nvPr/>
        </p:nvSpPr>
        <p:spPr>
          <a:xfrm>
            <a:off x="780706" y="1773893"/>
            <a:ext cx="5291455" cy="124777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600"/>
              </a:spcBef>
            </a:pPr>
            <a:r>
              <a:rPr dirty="0" sz="2500" b="0">
                <a:solidFill>
                  <a:srgbClr val="3672A1"/>
                </a:solidFill>
                <a:latin typeface="Mercury Text G1 Semibold"/>
                <a:cs typeface="Mercury Text G1 Semibold"/>
              </a:rPr>
              <a:t>19-6 </a:t>
            </a:r>
            <a:r>
              <a:rPr dirty="0" sz="2500" b="0">
                <a:solidFill>
                  <a:srgbClr val="162A3A"/>
                </a:solidFill>
                <a:latin typeface="Mercury Text G1 Semibold"/>
                <a:cs typeface="Mercury Text G1 Semibold"/>
              </a:rPr>
              <a:t>Low </a:t>
            </a:r>
            <a:r>
              <a:rPr dirty="0" sz="2500" spc="-15" b="0">
                <a:solidFill>
                  <a:srgbClr val="162A3A"/>
                </a:solidFill>
                <a:latin typeface="Mercury Text G1 Semibold"/>
                <a:cs typeface="Mercury Text G1 Semibold"/>
              </a:rPr>
              <a:t>Inflation </a:t>
            </a:r>
            <a:r>
              <a:rPr dirty="0" sz="2500" b="0">
                <a:solidFill>
                  <a:srgbClr val="162A3A"/>
                </a:solidFill>
                <a:latin typeface="Mercury Text G1 Semibold"/>
                <a:cs typeface="Mercury Text G1 Semibold"/>
              </a:rPr>
              <a:t>Bends</a:t>
            </a:r>
            <a:r>
              <a:rPr dirty="0" sz="2500" spc="-45" b="0">
                <a:solidFill>
                  <a:srgbClr val="162A3A"/>
                </a:solidFill>
                <a:latin typeface="Mercury Text G1 Semibold"/>
                <a:cs typeface="Mercury Text G1 Semibold"/>
              </a:rPr>
              <a:t> </a:t>
            </a:r>
            <a:r>
              <a:rPr dirty="0" sz="2500" b="0">
                <a:solidFill>
                  <a:srgbClr val="162A3A"/>
                </a:solidFill>
                <a:latin typeface="Mercury Text G1 Semibold"/>
                <a:cs typeface="Mercury Text G1 Semibold"/>
              </a:rPr>
              <a:t>the</a:t>
            </a:r>
            <a:r>
              <a:rPr dirty="0" sz="2500" spc="-15" b="0">
                <a:solidFill>
                  <a:srgbClr val="162A3A"/>
                </a:solidFill>
                <a:latin typeface="Mercury Text G1 Semibold"/>
                <a:cs typeface="Mercury Text G1 Semibold"/>
              </a:rPr>
              <a:t> </a:t>
            </a:r>
            <a:r>
              <a:rPr dirty="0" sz="2500" b="0">
                <a:solidFill>
                  <a:srgbClr val="162A3A"/>
                </a:solidFill>
                <a:latin typeface="Mercury Text G1 Semibold"/>
                <a:cs typeface="Mercury Text G1 Semibold"/>
              </a:rPr>
              <a:t>Phillips  Curve</a:t>
            </a:r>
            <a:endParaRPr sz="2500">
              <a:latin typeface="Mercury Text G1 Semibold"/>
              <a:cs typeface="Mercury Text G1 Semibold"/>
            </a:endParaRPr>
          </a:p>
          <a:p>
            <a:pPr marL="12700" marR="2122805">
              <a:lnSpc>
                <a:spcPct val="121300"/>
              </a:lnSpc>
              <a:spcBef>
                <a:spcPts val="915"/>
              </a:spcBef>
            </a:pPr>
            <a:r>
              <a:rPr dirty="0" sz="1100" b="0">
                <a:solidFill>
                  <a:srgbClr val="24618E"/>
                </a:solidFill>
                <a:latin typeface="Gotham Medium"/>
                <a:cs typeface="Gotham Medium"/>
                <a:hlinkClick r:id="rId5"/>
              </a:rPr>
              <a:t>Joseph E. Gagnon</a:t>
            </a:r>
            <a:r>
              <a:rPr dirty="0" sz="1100" b="0">
                <a:solidFill>
                  <a:srgbClr val="24618E"/>
                </a:solidFill>
                <a:latin typeface="Gotham Medium"/>
                <a:cs typeface="Gotham Medium"/>
              </a:rPr>
              <a:t> and </a:t>
            </a:r>
            <a:r>
              <a:rPr dirty="0" sz="1100" b="0">
                <a:solidFill>
                  <a:srgbClr val="24618E"/>
                </a:solidFill>
                <a:latin typeface="Gotham Medium"/>
                <a:cs typeface="Gotham Medium"/>
                <a:hlinkClick r:id="rId6"/>
              </a:rPr>
              <a:t>Christopher G.</a:t>
            </a:r>
            <a:r>
              <a:rPr dirty="0" sz="1100" spc="-100" b="0">
                <a:solidFill>
                  <a:srgbClr val="24618E"/>
                </a:solidFill>
                <a:latin typeface="Gotham Medium"/>
                <a:cs typeface="Gotham Medium"/>
                <a:hlinkClick r:id="rId6"/>
              </a:rPr>
              <a:t> </a:t>
            </a:r>
            <a:r>
              <a:rPr dirty="0" sz="1100" b="0">
                <a:solidFill>
                  <a:srgbClr val="24618E"/>
                </a:solidFill>
                <a:latin typeface="Gotham Medium"/>
                <a:cs typeface="Gotham Medium"/>
                <a:hlinkClick r:id="rId6"/>
              </a:rPr>
              <a:t>Collins </a:t>
            </a:r>
            <a:r>
              <a:rPr dirty="0" sz="1100" b="0">
                <a:solidFill>
                  <a:srgbClr val="24618E"/>
                </a:solidFill>
                <a:latin typeface="Gotham Medium"/>
                <a:cs typeface="Gotham Medium"/>
              </a:rPr>
              <a:t> </a:t>
            </a:r>
            <a:r>
              <a:rPr dirty="0" sz="1100" b="0">
                <a:solidFill>
                  <a:srgbClr val="162A3A"/>
                </a:solidFill>
                <a:latin typeface="Gotham Medium"/>
                <a:cs typeface="Gotham Medium"/>
              </a:rPr>
              <a:t>April</a:t>
            </a:r>
            <a:r>
              <a:rPr dirty="0" sz="1100" spc="-5" b="0">
                <a:solidFill>
                  <a:srgbClr val="162A3A"/>
                </a:solidFill>
                <a:latin typeface="Gotham Medium"/>
                <a:cs typeface="Gotham Medium"/>
              </a:rPr>
              <a:t> </a:t>
            </a:r>
            <a:r>
              <a:rPr dirty="0" sz="1100" b="0">
                <a:solidFill>
                  <a:srgbClr val="162A3A"/>
                </a:solidFill>
                <a:latin typeface="Gotham Medium"/>
                <a:cs typeface="Gotham Medium"/>
              </a:rPr>
              <a:t>2019</a:t>
            </a:r>
            <a:endParaRPr sz="1100">
              <a:latin typeface="Gotham Medium"/>
              <a:cs typeface="Gotham Medium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0706" y="3335993"/>
            <a:ext cx="5970905" cy="2694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175"/>
              </a:lnSpc>
              <a:spcBef>
                <a:spcPts val="100"/>
              </a:spcBef>
            </a:pPr>
            <a:r>
              <a:rPr dirty="0" sz="1000" spc="-30" b="1">
                <a:solidFill>
                  <a:srgbClr val="162A3A"/>
                </a:solidFill>
                <a:latin typeface="Gotham Bold"/>
                <a:cs typeface="Gotham Bold"/>
              </a:rPr>
              <a:t>Abstract</a:t>
            </a:r>
            <a:endParaRPr sz="1000">
              <a:latin typeface="Gotham Bold"/>
              <a:cs typeface="Gotham Bold"/>
            </a:endParaRPr>
          </a:p>
          <a:p>
            <a:pPr algn="just" marL="12700" marR="5080">
              <a:lnSpc>
                <a:spcPts val="1200"/>
              </a:lnSpc>
              <a:spcBef>
                <a:spcPts val="65"/>
              </a:spcBef>
            </a:pPr>
            <a:r>
              <a:rPr dirty="0" sz="1050" spc="10">
                <a:latin typeface="Garamond"/>
                <a:cs typeface="Garamond"/>
              </a:rPr>
              <a:t>The </a:t>
            </a:r>
            <a:r>
              <a:rPr dirty="0" sz="1050" spc="5">
                <a:latin typeface="Garamond"/>
                <a:cs typeface="Garamond"/>
              </a:rPr>
              <a:t>Phillips </a:t>
            </a:r>
            <a:r>
              <a:rPr dirty="0" sz="1050" spc="-5">
                <a:latin typeface="Garamond"/>
                <a:cs typeface="Garamond"/>
              </a:rPr>
              <a:t>curve, </a:t>
            </a:r>
            <a:r>
              <a:rPr dirty="0" sz="1050">
                <a:latin typeface="Garamond"/>
                <a:cs typeface="Garamond"/>
              </a:rPr>
              <a:t>which </a:t>
            </a:r>
            <a:r>
              <a:rPr dirty="0" sz="1050" spc="-15">
                <a:latin typeface="Garamond"/>
                <a:cs typeface="Garamond"/>
              </a:rPr>
              <a:t>traces </a:t>
            </a:r>
            <a:r>
              <a:rPr dirty="0" sz="1050">
                <a:latin typeface="Garamond"/>
                <a:cs typeface="Garamond"/>
              </a:rPr>
              <a:t>out </a:t>
            </a:r>
            <a:r>
              <a:rPr dirty="0" sz="1050" spc="-5">
                <a:latin typeface="Garamond"/>
                <a:cs typeface="Garamond"/>
              </a:rPr>
              <a:t>a negative </a:t>
            </a:r>
            <a:r>
              <a:rPr dirty="0" sz="1050">
                <a:latin typeface="Garamond"/>
                <a:cs typeface="Garamond"/>
              </a:rPr>
              <a:t>relationship </a:t>
            </a:r>
            <a:r>
              <a:rPr dirty="0" sz="1050" spc="-10">
                <a:latin typeface="Garamond"/>
                <a:cs typeface="Garamond"/>
              </a:rPr>
              <a:t>between </a:t>
            </a:r>
            <a:r>
              <a:rPr dirty="0" sz="1050" spc="5">
                <a:latin typeface="Garamond"/>
                <a:cs typeface="Garamond"/>
              </a:rPr>
              <a:t>inflation and unemployment, </a:t>
            </a:r>
            <a:r>
              <a:rPr dirty="0" sz="1050" spc="-15">
                <a:latin typeface="Garamond"/>
                <a:cs typeface="Garamond"/>
              </a:rPr>
              <a:t>has </a:t>
            </a:r>
            <a:r>
              <a:rPr dirty="0" sz="1050" spc="-5">
                <a:latin typeface="Garamond"/>
                <a:cs typeface="Garamond"/>
              </a:rPr>
              <a:t>undergone  tremendous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changes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25">
                <a:latin typeface="Garamond"/>
                <a:cs typeface="Garamond"/>
              </a:rPr>
              <a:t>over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more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than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30">
                <a:latin typeface="Garamond"/>
                <a:cs typeface="Garamond"/>
              </a:rPr>
              <a:t>100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years.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Some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20">
                <a:latin typeface="Garamond"/>
                <a:cs typeface="Garamond"/>
              </a:rPr>
              <a:t>researchers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argue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that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20">
                <a:latin typeface="Garamond"/>
                <a:cs typeface="Garamond"/>
              </a:rPr>
              <a:t>slope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30">
                <a:latin typeface="Garamond"/>
                <a:cs typeface="Garamond"/>
              </a:rPr>
              <a:t>of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15">
                <a:latin typeface="Garamond"/>
                <a:cs typeface="Garamond"/>
              </a:rPr>
              <a:t>curve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20">
                <a:latin typeface="Garamond"/>
                <a:cs typeface="Garamond"/>
              </a:rPr>
              <a:t>in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United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States  fell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>
                <a:latin typeface="Garamond"/>
                <a:cs typeface="Garamond"/>
              </a:rPr>
              <a:t>substantially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>
                <a:latin typeface="Garamond"/>
                <a:cs typeface="Garamond"/>
              </a:rPr>
              <a:t>around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30">
                <a:latin typeface="Garamond"/>
                <a:cs typeface="Garamond"/>
              </a:rPr>
              <a:t>20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years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ago</a:t>
            </a:r>
            <a:r>
              <a:rPr dirty="0" sz="1050" spc="-35">
                <a:latin typeface="Garamond"/>
                <a:cs typeface="Garamond"/>
              </a:rPr>
              <a:t> so </a:t>
            </a:r>
            <a:r>
              <a:rPr dirty="0" sz="1050" spc="5">
                <a:latin typeface="Garamond"/>
                <a:cs typeface="Garamond"/>
              </a:rPr>
              <a:t>that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unemployment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now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15">
                <a:latin typeface="Garamond"/>
                <a:cs typeface="Garamond"/>
              </a:rPr>
              <a:t>has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little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-15">
                <a:latin typeface="Garamond"/>
                <a:cs typeface="Garamond"/>
              </a:rPr>
              <a:t>or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no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-20">
                <a:latin typeface="Garamond"/>
                <a:cs typeface="Garamond"/>
              </a:rPr>
              <a:t>effect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on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inflation.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This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paper</a:t>
            </a:r>
            <a:r>
              <a:rPr dirty="0" sz="1050" spc="-35">
                <a:latin typeface="Garamond"/>
                <a:cs typeface="Garamond"/>
              </a:rPr>
              <a:t> </a:t>
            </a:r>
            <a:r>
              <a:rPr dirty="0" sz="1050" spc="-25">
                <a:latin typeface="Garamond"/>
                <a:cs typeface="Garamond"/>
              </a:rPr>
              <a:t>shows  </a:t>
            </a:r>
            <a:r>
              <a:rPr dirty="0" sz="1050" spc="5">
                <a:latin typeface="Garamond"/>
                <a:cs typeface="Garamond"/>
              </a:rPr>
              <a:t>that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another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hypothesis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is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equally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consistent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with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data: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The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Phillips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 spc="-15">
                <a:latin typeface="Garamond"/>
                <a:cs typeface="Garamond"/>
              </a:rPr>
              <a:t>curve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may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20">
                <a:latin typeface="Garamond"/>
                <a:cs typeface="Garamond"/>
              </a:rPr>
              <a:t>be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>
                <a:latin typeface="Garamond"/>
                <a:cs typeface="Garamond"/>
              </a:rPr>
              <a:t>nonlinear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when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5">
                <a:latin typeface="Garamond"/>
                <a:cs typeface="Garamond"/>
              </a:rPr>
              <a:t>inflation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is</a:t>
            </a:r>
            <a:r>
              <a:rPr dirty="0" sz="1050" spc="-40">
                <a:latin typeface="Garamond"/>
                <a:cs typeface="Garamond"/>
              </a:rPr>
              <a:t> </a:t>
            </a:r>
            <a:r>
              <a:rPr dirty="0" sz="1050">
                <a:latin typeface="Garamond"/>
                <a:cs typeface="Garamond"/>
              </a:rPr>
              <a:t>low,  </a:t>
            </a:r>
            <a:r>
              <a:rPr dirty="0" sz="1050" spc="10">
                <a:latin typeface="Garamond"/>
                <a:cs typeface="Garamond"/>
              </a:rPr>
              <a:t>with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economy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>
                <a:latin typeface="Garamond"/>
                <a:cs typeface="Garamond"/>
              </a:rPr>
              <a:t>having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operated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20">
                <a:latin typeface="Garamond"/>
                <a:cs typeface="Garamond"/>
              </a:rPr>
              <a:t>in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flat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region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30">
                <a:latin typeface="Garamond"/>
                <a:cs typeface="Garamond"/>
              </a:rPr>
              <a:t>of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15">
                <a:latin typeface="Garamond"/>
                <a:cs typeface="Garamond"/>
              </a:rPr>
              <a:t>curve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-25">
                <a:latin typeface="Garamond"/>
                <a:cs typeface="Garamond"/>
              </a:rPr>
              <a:t>for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most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30">
                <a:latin typeface="Garamond"/>
                <a:cs typeface="Garamond"/>
              </a:rPr>
              <a:t>of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the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past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30">
                <a:latin typeface="Garamond"/>
                <a:cs typeface="Garamond"/>
              </a:rPr>
              <a:t>20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years.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The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next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25">
                <a:latin typeface="Garamond"/>
                <a:cs typeface="Garamond"/>
              </a:rPr>
              <a:t>few</a:t>
            </a:r>
            <a:r>
              <a:rPr dirty="0" sz="1050" spc="-50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years</a:t>
            </a:r>
            <a:r>
              <a:rPr dirty="0" sz="1050" spc="-45">
                <a:latin typeface="Garamond"/>
                <a:cs typeface="Garamond"/>
              </a:rPr>
              <a:t> </a:t>
            </a:r>
            <a:r>
              <a:rPr dirty="0" sz="1050" spc="10">
                <a:latin typeface="Garamond"/>
                <a:cs typeface="Garamond"/>
              </a:rPr>
              <a:t>may  </a:t>
            </a:r>
            <a:r>
              <a:rPr dirty="0" sz="1050" spc="-20">
                <a:latin typeface="Garamond"/>
                <a:cs typeface="Garamond"/>
              </a:rPr>
              <a:t>be </a:t>
            </a:r>
            <a:r>
              <a:rPr dirty="0" sz="1050" spc="-10">
                <a:latin typeface="Garamond"/>
                <a:cs typeface="Garamond"/>
              </a:rPr>
              <a:t>decisive </a:t>
            </a:r>
            <a:r>
              <a:rPr dirty="0" sz="1050" spc="20">
                <a:latin typeface="Garamond"/>
                <a:cs typeface="Garamond"/>
              </a:rPr>
              <a:t>in </a:t>
            </a:r>
            <a:r>
              <a:rPr dirty="0" sz="1050" spc="-5">
                <a:latin typeface="Garamond"/>
                <a:cs typeface="Garamond"/>
              </a:rPr>
              <a:t>the </a:t>
            </a:r>
            <a:r>
              <a:rPr dirty="0" sz="1050" spc="-10">
                <a:latin typeface="Garamond"/>
                <a:cs typeface="Garamond"/>
              </a:rPr>
              <a:t>debate between </a:t>
            </a:r>
            <a:r>
              <a:rPr dirty="0" sz="1050" spc="-15">
                <a:latin typeface="Garamond"/>
                <a:cs typeface="Garamond"/>
              </a:rPr>
              <a:t>these </a:t>
            </a:r>
            <a:r>
              <a:rPr dirty="0" sz="1050" spc="-10">
                <a:latin typeface="Garamond"/>
                <a:cs typeface="Garamond"/>
              </a:rPr>
              <a:t>hypotheses, </a:t>
            </a:r>
            <a:r>
              <a:rPr dirty="0" sz="1050" spc="-25">
                <a:latin typeface="Garamond"/>
                <a:cs typeface="Garamond"/>
              </a:rPr>
              <a:t>as </a:t>
            </a:r>
            <a:r>
              <a:rPr dirty="0" sz="1050" spc="5">
                <a:latin typeface="Garamond"/>
                <a:cs typeface="Garamond"/>
              </a:rPr>
              <a:t>unemployment </a:t>
            </a:r>
            <a:r>
              <a:rPr dirty="0" sz="1050" spc="-15">
                <a:latin typeface="Garamond"/>
                <a:cs typeface="Garamond"/>
              </a:rPr>
              <a:t>has </a:t>
            </a:r>
            <a:r>
              <a:rPr dirty="0" sz="1050">
                <a:latin typeface="Garamond"/>
                <a:cs typeface="Garamond"/>
              </a:rPr>
              <a:t>returned </a:t>
            </a:r>
            <a:r>
              <a:rPr dirty="0" sz="1050" spc="-5">
                <a:latin typeface="Garamond"/>
                <a:cs typeface="Garamond"/>
              </a:rPr>
              <a:t>to a range </a:t>
            </a:r>
            <a:r>
              <a:rPr dirty="0" sz="1050" spc="20">
                <a:latin typeface="Garamond"/>
                <a:cs typeface="Garamond"/>
              </a:rPr>
              <a:t>in </a:t>
            </a:r>
            <a:r>
              <a:rPr dirty="0" sz="1050">
                <a:latin typeface="Garamond"/>
                <a:cs typeface="Garamond"/>
              </a:rPr>
              <a:t>which </a:t>
            </a:r>
            <a:r>
              <a:rPr dirty="0" sz="1050" spc="-5">
                <a:latin typeface="Garamond"/>
                <a:cs typeface="Garamond"/>
              </a:rPr>
              <a:t>a </a:t>
            </a:r>
            <a:r>
              <a:rPr dirty="0" sz="1050">
                <a:latin typeface="Garamond"/>
                <a:cs typeface="Garamond"/>
              </a:rPr>
              <a:t>nonlinear  </a:t>
            </a:r>
            <a:r>
              <a:rPr dirty="0" sz="1050" spc="-15">
                <a:latin typeface="Garamond"/>
                <a:cs typeface="Garamond"/>
              </a:rPr>
              <a:t>curve </a:t>
            </a:r>
            <a:r>
              <a:rPr dirty="0" sz="1050">
                <a:latin typeface="Garamond"/>
                <a:cs typeface="Garamond"/>
              </a:rPr>
              <a:t>ought </a:t>
            </a:r>
            <a:r>
              <a:rPr dirty="0" sz="1050" spc="-5">
                <a:latin typeface="Garamond"/>
                <a:cs typeface="Garamond"/>
              </a:rPr>
              <a:t>to </a:t>
            </a:r>
            <a:r>
              <a:rPr dirty="0" sz="1050">
                <a:latin typeface="Garamond"/>
                <a:cs typeface="Garamond"/>
              </a:rPr>
              <a:t>display significant </a:t>
            </a:r>
            <a:r>
              <a:rPr dirty="0" sz="1050" spc="-15">
                <a:latin typeface="Garamond"/>
                <a:cs typeface="Garamond"/>
              </a:rPr>
              <a:t>steepness. </a:t>
            </a:r>
            <a:r>
              <a:rPr dirty="0" sz="1050" spc="-60">
                <a:latin typeface="Garamond"/>
                <a:cs typeface="Garamond"/>
              </a:rPr>
              <a:t>A </a:t>
            </a:r>
            <a:r>
              <a:rPr dirty="0" sz="1050" spc="-5">
                <a:latin typeface="Garamond"/>
                <a:cs typeface="Garamond"/>
              </a:rPr>
              <a:t>flat </a:t>
            </a:r>
            <a:r>
              <a:rPr dirty="0" sz="1050" spc="5">
                <a:latin typeface="Garamond"/>
                <a:cs typeface="Garamond"/>
              </a:rPr>
              <a:t>Phillips </a:t>
            </a:r>
            <a:r>
              <a:rPr dirty="0" sz="1050" spc="-15">
                <a:latin typeface="Garamond"/>
                <a:cs typeface="Garamond"/>
              </a:rPr>
              <a:t>curve </a:t>
            </a:r>
            <a:r>
              <a:rPr dirty="0" sz="1050">
                <a:latin typeface="Garamond"/>
                <a:cs typeface="Garamond"/>
              </a:rPr>
              <a:t>implies </a:t>
            </a:r>
            <a:r>
              <a:rPr dirty="0" sz="1050" spc="10">
                <a:latin typeface="Garamond"/>
                <a:cs typeface="Garamond"/>
              </a:rPr>
              <a:t>little </a:t>
            </a:r>
            <a:r>
              <a:rPr dirty="0" sz="1050" spc="-5">
                <a:latin typeface="Garamond"/>
                <a:cs typeface="Garamond"/>
              </a:rPr>
              <a:t>change </a:t>
            </a:r>
            <a:r>
              <a:rPr dirty="0" sz="1050" spc="20">
                <a:latin typeface="Garamond"/>
                <a:cs typeface="Garamond"/>
              </a:rPr>
              <a:t>in </a:t>
            </a:r>
            <a:r>
              <a:rPr dirty="0" sz="1050" spc="5">
                <a:latin typeface="Garamond"/>
                <a:cs typeface="Garamond"/>
              </a:rPr>
              <a:t>inflation </a:t>
            </a:r>
            <a:r>
              <a:rPr dirty="0" sz="1050">
                <a:latin typeface="Garamond"/>
                <a:cs typeface="Garamond"/>
              </a:rPr>
              <a:t>going </a:t>
            </a:r>
            <a:r>
              <a:rPr dirty="0" sz="1050" spc="-5">
                <a:latin typeface="Garamond"/>
                <a:cs typeface="Garamond"/>
              </a:rPr>
              <a:t>forward, </a:t>
            </a:r>
            <a:r>
              <a:rPr dirty="0" sz="1050" spc="5">
                <a:latin typeface="Garamond"/>
                <a:cs typeface="Garamond"/>
              </a:rPr>
              <a:t>but  </a:t>
            </a:r>
            <a:r>
              <a:rPr dirty="0" sz="1050" spc="-5">
                <a:latin typeface="Garamond"/>
                <a:cs typeface="Garamond"/>
              </a:rPr>
              <a:t>a </a:t>
            </a:r>
            <a:r>
              <a:rPr dirty="0" sz="1050">
                <a:latin typeface="Garamond"/>
                <a:cs typeface="Garamond"/>
              </a:rPr>
              <a:t>nonlinear </a:t>
            </a:r>
            <a:r>
              <a:rPr dirty="0" sz="1050" spc="-15">
                <a:latin typeface="Garamond"/>
                <a:cs typeface="Garamond"/>
              </a:rPr>
              <a:t>curve </a:t>
            </a:r>
            <a:r>
              <a:rPr dirty="0" sz="1050">
                <a:latin typeface="Garamond"/>
                <a:cs typeface="Garamond"/>
              </a:rPr>
              <a:t>implies </a:t>
            </a:r>
            <a:r>
              <a:rPr dirty="0" sz="1050" spc="-5">
                <a:latin typeface="Garamond"/>
                <a:cs typeface="Garamond"/>
              </a:rPr>
              <a:t>moderate </a:t>
            </a:r>
            <a:r>
              <a:rPr dirty="0" sz="1050" spc="-15">
                <a:latin typeface="Garamond"/>
                <a:cs typeface="Garamond"/>
              </a:rPr>
              <a:t>increases </a:t>
            </a:r>
            <a:r>
              <a:rPr dirty="0" sz="1050" spc="20">
                <a:latin typeface="Garamond"/>
                <a:cs typeface="Garamond"/>
              </a:rPr>
              <a:t>in </a:t>
            </a:r>
            <a:r>
              <a:rPr dirty="0" sz="1050" spc="5">
                <a:latin typeface="Garamond"/>
                <a:cs typeface="Garamond"/>
              </a:rPr>
              <a:t>inflation </a:t>
            </a:r>
            <a:r>
              <a:rPr dirty="0" sz="1050" spc="-25">
                <a:latin typeface="Garamond"/>
                <a:cs typeface="Garamond"/>
              </a:rPr>
              <a:t>over </a:t>
            </a:r>
            <a:r>
              <a:rPr dirty="0" sz="1050" spc="-5">
                <a:latin typeface="Garamond"/>
                <a:cs typeface="Garamond"/>
              </a:rPr>
              <a:t>the next </a:t>
            </a:r>
            <a:r>
              <a:rPr dirty="0" sz="1050" spc="-25">
                <a:latin typeface="Garamond"/>
                <a:cs typeface="Garamond"/>
              </a:rPr>
              <a:t>few</a:t>
            </a:r>
            <a:r>
              <a:rPr dirty="0" sz="1050" spc="70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years.</a:t>
            </a:r>
            <a:endParaRPr sz="1050">
              <a:latin typeface="Garamond"/>
              <a:cs typeface="Garamond"/>
            </a:endParaRPr>
          </a:p>
          <a:p>
            <a:pPr algn="ctr">
              <a:lnSpc>
                <a:spcPts val="1230"/>
              </a:lnSpc>
              <a:spcBef>
                <a:spcPts val="1110"/>
              </a:spcBef>
            </a:pPr>
            <a:r>
              <a:rPr dirty="0" sz="1000" spc="-95" b="1">
                <a:latin typeface="Times New Roman"/>
                <a:cs typeface="Times New Roman"/>
              </a:rPr>
              <a:t>JEL  </a:t>
            </a:r>
            <a:r>
              <a:rPr dirty="0" sz="1000" spc="-30" b="1">
                <a:latin typeface="Times New Roman"/>
                <a:cs typeface="Times New Roman"/>
              </a:rPr>
              <a:t>codes:</a:t>
            </a:r>
            <a:r>
              <a:rPr dirty="0" sz="1000" spc="-65" b="1">
                <a:latin typeface="Times New Roman"/>
                <a:cs typeface="Times New Roman"/>
              </a:rPr>
              <a:t> </a:t>
            </a:r>
            <a:r>
              <a:rPr dirty="0" sz="1050" spc="-5">
                <a:latin typeface="Garamond"/>
                <a:cs typeface="Garamond"/>
              </a:rPr>
              <a:t>E31</a:t>
            </a:r>
            <a:endParaRPr sz="1050">
              <a:latin typeface="Garamond"/>
              <a:cs typeface="Garamond"/>
            </a:endParaRPr>
          </a:p>
          <a:p>
            <a:pPr algn="ctr">
              <a:lnSpc>
                <a:spcPts val="1230"/>
              </a:lnSpc>
            </a:pPr>
            <a:r>
              <a:rPr dirty="0" sz="1000" spc="-40" b="1">
                <a:latin typeface="Times New Roman"/>
                <a:cs typeface="Times New Roman"/>
              </a:rPr>
              <a:t>Keywords: </a:t>
            </a:r>
            <a:r>
              <a:rPr dirty="0" sz="1050">
                <a:latin typeface="Garamond"/>
                <a:cs typeface="Garamond"/>
              </a:rPr>
              <a:t>Non-accelerating </a:t>
            </a:r>
            <a:r>
              <a:rPr dirty="0" sz="1050" spc="5">
                <a:latin typeface="Garamond"/>
                <a:cs typeface="Garamond"/>
              </a:rPr>
              <a:t>inflation </a:t>
            </a:r>
            <a:r>
              <a:rPr dirty="0" sz="1050" spc="-5">
                <a:latin typeface="Garamond"/>
                <a:cs typeface="Garamond"/>
              </a:rPr>
              <a:t>rate </a:t>
            </a:r>
            <a:r>
              <a:rPr dirty="0" sz="1050" spc="-30">
                <a:latin typeface="Garamond"/>
                <a:cs typeface="Garamond"/>
              </a:rPr>
              <a:t>of </a:t>
            </a:r>
            <a:r>
              <a:rPr dirty="0" sz="1050" spc="5">
                <a:latin typeface="Garamond"/>
                <a:cs typeface="Garamond"/>
              </a:rPr>
              <a:t>unemployment </a:t>
            </a:r>
            <a:r>
              <a:rPr dirty="0" sz="1050" spc="10">
                <a:latin typeface="Garamond"/>
                <a:cs typeface="Garamond"/>
              </a:rPr>
              <a:t>(NAIRU), </a:t>
            </a:r>
            <a:r>
              <a:rPr dirty="0" sz="1050" spc="5">
                <a:latin typeface="Garamond"/>
                <a:cs typeface="Garamond"/>
              </a:rPr>
              <a:t>unemployment</a:t>
            </a:r>
            <a:r>
              <a:rPr dirty="0" sz="1050" spc="65">
                <a:latin typeface="Garamond"/>
                <a:cs typeface="Garamond"/>
              </a:rPr>
              <a:t> </a:t>
            </a:r>
            <a:r>
              <a:rPr dirty="0" sz="1050" spc="-5">
                <a:latin typeface="Garamond"/>
                <a:cs typeface="Garamond"/>
              </a:rPr>
              <a:t>rate</a:t>
            </a:r>
            <a:endParaRPr sz="105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Garamond"/>
              <a:cs typeface="Garamond"/>
            </a:endParaRPr>
          </a:p>
          <a:p>
            <a:pPr algn="just" marL="12700" marR="5080">
              <a:lnSpc>
                <a:spcPts val="1200"/>
              </a:lnSpc>
              <a:spcBef>
                <a:spcPts val="5"/>
              </a:spcBef>
            </a:pPr>
            <a:r>
              <a:rPr dirty="0" sz="1050" spc="-35" b="1">
                <a:latin typeface="Times New Roman"/>
                <a:cs typeface="Times New Roman"/>
              </a:rPr>
              <a:t>Joseph E. </a:t>
            </a:r>
            <a:r>
              <a:rPr dirty="0" sz="1050" spc="-25" b="1">
                <a:latin typeface="Times New Roman"/>
                <a:cs typeface="Times New Roman"/>
              </a:rPr>
              <a:t>Gagnon </a:t>
            </a:r>
            <a:r>
              <a:rPr dirty="0" sz="1050" spc="-10">
                <a:latin typeface="Garamond"/>
                <a:cs typeface="Garamond"/>
              </a:rPr>
              <a:t>is senior fellow </a:t>
            </a:r>
            <a:r>
              <a:rPr dirty="0" sz="1050" spc="5">
                <a:latin typeface="Garamond"/>
                <a:cs typeface="Garamond"/>
              </a:rPr>
              <a:t>and </a:t>
            </a:r>
            <a:r>
              <a:rPr dirty="0" sz="1050" spc="-25" b="1">
                <a:latin typeface="Times New Roman"/>
                <a:cs typeface="Times New Roman"/>
              </a:rPr>
              <a:t>Christopher </a:t>
            </a:r>
            <a:r>
              <a:rPr dirty="0" sz="1050" spc="-20" b="1">
                <a:latin typeface="Times New Roman"/>
                <a:cs typeface="Times New Roman"/>
              </a:rPr>
              <a:t>G. </a:t>
            </a:r>
            <a:r>
              <a:rPr dirty="0" sz="1050" spc="-10" b="1">
                <a:latin typeface="Times New Roman"/>
                <a:cs typeface="Times New Roman"/>
              </a:rPr>
              <a:t>Collins </a:t>
            </a:r>
            <a:r>
              <a:rPr dirty="0" sz="1050" spc="-10">
                <a:latin typeface="Garamond"/>
                <a:cs typeface="Garamond"/>
              </a:rPr>
              <a:t>is </a:t>
            </a:r>
            <a:r>
              <a:rPr dirty="0" sz="1050" spc="-15">
                <a:latin typeface="Garamond"/>
                <a:cs typeface="Garamond"/>
              </a:rPr>
              <a:t>research </a:t>
            </a:r>
            <a:r>
              <a:rPr dirty="0" sz="1050">
                <a:latin typeface="Garamond"/>
                <a:cs typeface="Garamond"/>
              </a:rPr>
              <a:t>analyst </a:t>
            </a:r>
            <a:r>
              <a:rPr dirty="0" sz="1050" spc="5">
                <a:latin typeface="Garamond"/>
                <a:cs typeface="Garamond"/>
              </a:rPr>
              <a:t>at </a:t>
            </a:r>
            <a:r>
              <a:rPr dirty="0" sz="1050" spc="-5">
                <a:latin typeface="Garamond"/>
                <a:cs typeface="Garamond"/>
              </a:rPr>
              <a:t>the </a:t>
            </a:r>
            <a:r>
              <a:rPr dirty="0" sz="1050" spc="-15">
                <a:latin typeface="Garamond"/>
                <a:cs typeface="Garamond"/>
              </a:rPr>
              <a:t>Peterson </a:t>
            </a:r>
            <a:r>
              <a:rPr dirty="0" sz="1050">
                <a:latin typeface="Garamond"/>
                <a:cs typeface="Garamond"/>
              </a:rPr>
              <a:t>Institute </a:t>
            </a:r>
            <a:r>
              <a:rPr dirty="0" sz="1050" spc="-25">
                <a:latin typeface="Garamond"/>
                <a:cs typeface="Garamond"/>
              </a:rPr>
              <a:t>for  </a:t>
            </a:r>
            <a:r>
              <a:rPr dirty="0" sz="1050">
                <a:latin typeface="Garamond"/>
                <a:cs typeface="Garamond"/>
              </a:rPr>
              <a:t>International </a:t>
            </a:r>
            <a:r>
              <a:rPr dirty="0" sz="1050" spc="-15">
                <a:latin typeface="Garamond"/>
                <a:cs typeface="Garamond"/>
              </a:rPr>
              <a:t>Economics. </a:t>
            </a:r>
            <a:r>
              <a:rPr dirty="0" sz="1050" spc="10">
                <a:latin typeface="Garamond"/>
                <a:cs typeface="Garamond"/>
              </a:rPr>
              <a:t>They </a:t>
            </a:r>
            <a:r>
              <a:rPr dirty="0" sz="1050" spc="5">
                <a:latin typeface="Garamond"/>
                <a:cs typeface="Garamond"/>
              </a:rPr>
              <a:t>thank </a:t>
            </a:r>
            <a:r>
              <a:rPr dirty="0" sz="1050" spc="-10">
                <a:latin typeface="Garamond"/>
                <a:cs typeface="Garamond"/>
              </a:rPr>
              <a:t>Laurence </a:t>
            </a:r>
            <a:r>
              <a:rPr dirty="0" sz="1050" spc="10">
                <a:latin typeface="Garamond"/>
                <a:cs typeface="Garamond"/>
              </a:rPr>
              <a:t>Ball, </a:t>
            </a:r>
            <a:r>
              <a:rPr dirty="0" sz="1050">
                <a:latin typeface="Garamond"/>
                <a:cs typeface="Garamond"/>
              </a:rPr>
              <a:t>Olivier Blanchard, </a:t>
            </a:r>
            <a:r>
              <a:rPr dirty="0" sz="1050" spc="25">
                <a:latin typeface="Garamond"/>
                <a:cs typeface="Garamond"/>
              </a:rPr>
              <a:t>William </a:t>
            </a:r>
            <a:r>
              <a:rPr dirty="0" sz="1050" spc="20">
                <a:latin typeface="Garamond"/>
                <a:cs typeface="Garamond"/>
              </a:rPr>
              <a:t>Cline, </a:t>
            </a:r>
            <a:r>
              <a:rPr dirty="0" sz="1050">
                <a:latin typeface="Garamond"/>
                <a:cs typeface="Garamond"/>
              </a:rPr>
              <a:t>Olivier Jeanne, David  </a:t>
            </a:r>
            <a:r>
              <a:rPr dirty="0" sz="1050" spc="-10">
                <a:latin typeface="Garamond"/>
                <a:cs typeface="Garamond"/>
              </a:rPr>
              <a:t>Lebow, Adam Posen, </a:t>
            </a:r>
            <a:r>
              <a:rPr dirty="0" sz="1050">
                <a:latin typeface="Garamond"/>
                <a:cs typeface="Garamond"/>
              </a:rPr>
              <a:t>David Stockton, </a:t>
            </a:r>
            <a:r>
              <a:rPr dirty="0" sz="1050" spc="5">
                <a:latin typeface="Garamond"/>
                <a:cs typeface="Garamond"/>
              </a:rPr>
              <a:t>and Dan </a:t>
            </a:r>
            <a:r>
              <a:rPr dirty="0" sz="1050" spc="10">
                <a:latin typeface="Garamond"/>
                <a:cs typeface="Garamond"/>
              </a:rPr>
              <a:t>Wilson </a:t>
            </a:r>
            <a:r>
              <a:rPr dirty="0" sz="1050" spc="-25">
                <a:latin typeface="Garamond"/>
                <a:cs typeface="Garamond"/>
              </a:rPr>
              <a:t>for </a:t>
            </a:r>
            <a:r>
              <a:rPr dirty="0" sz="1050">
                <a:latin typeface="Garamond"/>
                <a:cs typeface="Garamond"/>
              </a:rPr>
              <a:t>helpful </a:t>
            </a:r>
            <a:r>
              <a:rPr dirty="0" sz="1050" spc="-5">
                <a:latin typeface="Garamond"/>
                <a:cs typeface="Garamond"/>
              </a:rPr>
              <a:t>comments. </a:t>
            </a:r>
            <a:r>
              <a:rPr dirty="0" sz="1050" spc="-10">
                <a:latin typeface="Garamond"/>
                <a:cs typeface="Garamond"/>
              </a:rPr>
              <a:t>All </a:t>
            </a:r>
            <a:r>
              <a:rPr dirty="0" sz="1050" spc="-20">
                <a:latin typeface="Garamond"/>
                <a:cs typeface="Garamond"/>
              </a:rPr>
              <a:t>errors </a:t>
            </a:r>
            <a:r>
              <a:rPr dirty="0" sz="1050" spc="5">
                <a:latin typeface="Garamond"/>
                <a:cs typeface="Garamond"/>
              </a:rPr>
              <a:t>and </a:t>
            </a:r>
            <a:r>
              <a:rPr dirty="0" sz="1050" spc="-5">
                <a:latin typeface="Garamond"/>
                <a:cs typeface="Garamond"/>
              </a:rPr>
              <a:t>opinions </a:t>
            </a:r>
            <a:r>
              <a:rPr dirty="0" sz="1050" spc="-10">
                <a:latin typeface="Garamond"/>
                <a:cs typeface="Garamond"/>
              </a:rPr>
              <a:t>are </a:t>
            </a:r>
            <a:r>
              <a:rPr dirty="0" sz="1050" spc="5">
                <a:latin typeface="Garamond"/>
                <a:cs typeface="Garamond"/>
              </a:rPr>
              <a:t>their</a:t>
            </a:r>
            <a:r>
              <a:rPr dirty="0" sz="1050" spc="-125">
                <a:latin typeface="Garamond"/>
                <a:cs typeface="Garamond"/>
              </a:rPr>
              <a:t> </a:t>
            </a:r>
            <a:r>
              <a:rPr dirty="0" sz="1050" spc="-10">
                <a:latin typeface="Garamond"/>
                <a:cs typeface="Garamond"/>
              </a:rPr>
              <a:t>own  </a:t>
            </a:r>
            <a:r>
              <a:rPr dirty="0" sz="1050" spc="5">
                <a:latin typeface="Garamond"/>
                <a:cs typeface="Garamond"/>
              </a:rPr>
              <a:t>and </a:t>
            </a:r>
            <a:r>
              <a:rPr dirty="0" sz="1050" spc="-10">
                <a:latin typeface="Garamond"/>
                <a:cs typeface="Garamond"/>
              </a:rPr>
              <a:t>do </a:t>
            </a:r>
            <a:r>
              <a:rPr dirty="0" sz="1050">
                <a:latin typeface="Garamond"/>
                <a:cs typeface="Garamond"/>
              </a:rPr>
              <a:t>not </a:t>
            </a:r>
            <a:r>
              <a:rPr dirty="0" sz="1050" spc="-10">
                <a:latin typeface="Garamond"/>
                <a:cs typeface="Garamond"/>
              </a:rPr>
              <a:t>necessarily reflect </a:t>
            </a:r>
            <a:r>
              <a:rPr dirty="0" sz="1050" spc="-5">
                <a:latin typeface="Garamond"/>
                <a:cs typeface="Garamond"/>
              </a:rPr>
              <a:t>the </a:t>
            </a:r>
            <a:r>
              <a:rPr dirty="0" sz="1050" spc="-20">
                <a:latin typeface="Garamond"/>
                <a:cs typeface="Garamond"/>
              </a:rPr>
              <a:t>views </a:t>
            </a:r>
            <a:r>
              <a:rPr dirty="0" sz="1050" spc="-30">
                <a:latin typeface="Garamond"/>
                <a:cs typeface="Garamond"/>
              </a:rPr>
              <a:t>of </a:t>
            </a:r>
            <a:r>
              <a:rPr dirty="0" sz="1050" spc="-5">
                <a:latin typeface="Garamond"/>
                <a:cs typeface="Garamond"/>
              </a:rPr>
              <a:t>the </a:t>
            </a:r>
            <a:r>
              <a:rPr dirty="0" sz="1050" spc="-15">
                <a:latin typeface="Garamond"/>
                <a:cs typeface="Garamond"/>
              </a:rPr>
              <a:t>Peterson </a:t>
            </a:r>
            <a:r>
              <a:rPr dirty="0" sz="1050">
                <a:latin typeface="Garamond"/>
                <a:cs typeface="Garamond"/>
              </a:rPr>
              <a:t>Institute </a:t>
            </a:r>
            <a:r>
              <a:rPr dirty="0" sz="1050" spc="-15">
                <a:latin typeface="Garamond"/>
                <a:cs typeface="Garamond"/>
              </a:rPr>
              <a:t>or </a:t>
            </a:r>
            <a:r>
              <a:rPr dirty="0" sz="1050" spc="-10">
                <a:latin typeface="Garamond"/>
                <a:cs typeface="Garamond"/>
              </a:rPr>
              <a:t>other members </a:t>
            </a:r>
            <a:r>
              <a:rPr dirty="0" sz="1050" spc="-30">
                <a:latin typeface="Garamond"/>
                <a:cs typeface="Garamond"/>
              </a:rPr>
              <a:t>of </a:t>
            </a:r>
            <a:r>
              <a:rPr dirty="0" sz="1050">
                <a:latin typeface="Garamond"/>
                <a:cs typeface="Garamond"/>
              </a:rPr>
              <a:t>its </a:t>
            </a:r>
            <a:r>
              <a:rPr dirty="0" sz="1050" spc="-15">
                <a:latin typeface="Garamond"/>
                <a:cs typeface="Garamond"/>
              </a:rPr>
              <a:t>research</a:t>
            </a:r>
            <a:r>
              <a:rPr dirty="0" sz="1050" spc="229">
                <a:latin typeface="Garamond"/>
                <a:cs typeface="Garamond"/>
              </a:rPr>
              <a:t> </a:t>
            </a:r>
            <a:r>
              <a:rPr dirty="0" sz="1050" spc="-15">
                <a:latin typeface="Garamond"/>
                <a:cs typeface="Garamond"/>
              </a:rPr>
              <a:t>staff.</a:t>
            </a:r>
            <a:endParaRPr sz="105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8994" y="138514"/>
            <a:ext cx="3282950" cy="289560"/>
          </a:xfrm>
          <a:prstGeom prst="rect"/>
        </p:spPr>
        <p:txBody>
          <a:bodyPr wrap="square" lIns="0" tIns="25400" rIns="0" bIns="0" rtlCol="0" vert="horz">
            <a:spAutoFit/>
          </a:bodyPr>
          <a:lstStyle/>
          <a:p>
            <a:pPr marL="570230" marR="5080" indent="-558165">
              <a:lnSpc>
                <a:spcPts val="1000"/>
              </a:lnSpc>
              <a:spcBef>
                <a:spcPts val="200"/>
              </a:spcBef>
            </a:pPr>
            <a:r>
              <a:rPr dirty="0" sz="900" spc="-25">
                <a:solidFill>
                  <a:srgbClr val="000000"/>
                </a:solidFill>
              </a:rPr>
              <a:t>Figure 1 Original Phillips (1958) curve, United Kingdom  1861–1913</a:t>
            </a: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498994" y="3143460"/>
            <a:ext cx="28174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 i="1">
                <a:latin typeface="Gotham Book"/>
                <a:cs typeface="Gotham Book"/>
              </a:rPr>
              <a:t>Source: </a:t>
            </a:r>
            <a:r>
              <a:rPr dirty="0" sz="750" b="0">
                <a:latin typeface="Gotham Book"/>
                <a:cs typeface="Gotham Book"/>
              </a:rPr>
              <a:t>Phillips (1958), retrieved from Wiley Online</a:t>
            </a:r>
            <a:r>
              <a:rPr dirty="0" sz="750" spc="-9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Library.</a:t>
            </a:r>
            <a:endParaRPr sz="750">
              <a:latin typeface="Gotham Book"/>
              <a:cs typeface="Gotham Book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62501" y="788236"/>
            <a:ext cx="3026410" cy="1953895"/>
            <a:chOff x="662501" y="788236"/>
            <a:chExt cx="3026410" cy="1953895"/>
          </a:xfrm>
        </p:grpSpPr>
        <p:sp>
          <p:nvSpPr>
            <p:cNvPr id="5" name="object 5"/>
            <p:cNvSpPr/>
            <p:nvPr/>
          </p:nvSpPr>
          <p:spPr>
            <a:xfrm>
              <a:off x="714894" y="789827"/>
              <a:ext cx="2972435" cy="1898650"/>
            </a:xfrm>
            <a:custGeom>
              <a:avLst/>
              <a:gdLst/>
              <a:ahLst/>
              <a:cxnLst/>
              <a:rect l="l" t="t" r="r" b="b"/>
              <a:pathLst>
                <a:path w="2972435" h="1898650">
                  <a:moveTo>
                    <a:pt x="2971876" y="1898586"/>
                  </a:moveTo>
                  <a:lnTo>
                    <a:pt x="0" y="1898586"/>
                  </a:lnTo>
                  <a:lnTo>
                    <a:pt x="0" y="0"/>
                  </a:lnTo>
                  <a:lnTo>
                    <a:pt x="2971876" y="0"/>
                  </a:lnTo>
                  <a:lnTo>
                    <a:pt x="2971876" y="1898586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664089" y="789824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8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4089" y="1070173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8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64089" y="1337821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8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64089" y="1618170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8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664089" y="1879464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8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64089" y="2150466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0" y="0"/>
                  </a:moveTo>
                  <a:lnTo>
                    <a:pt x="508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64089" y="2419164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8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64089" y="2687854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50800" y="0"/>
                  </a:moveTo>
                  <a:lnTo>
                    <a:pt x="0" y="0"/>
                  </a:lnTo>
                </a:path>
                <a:path w="50800" h="50800">
                  <a:moveTo>
                    <a:pt x="50800" y="0"/>
                  </a:moveTo>
                  <a:lnTo>
                    <a:pt x="5080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987634" y="268785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251345" y="268841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524097" y="268813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787809" y="2688691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2060555" y="268785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333685" y="268841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603784" y="268813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866156" y="268813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3136601" y="2688691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3407605" y="2688691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86769" y="2689250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8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668123" y="2749200"/>
            <a:ext cx="939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57874" y="2749200"/>
            <a:ext cx="596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09048" y="2749200"/>
            <a:ext cx="825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82130" y="2749200"/>
            <a:ext cx="3505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3050" algn="l"/>
              </a:tabLst>
            </a:pPr>
            <a:r>
              <a:rPr dirty="0" sz="750" b="0">
                <a:latin typeface="Gotham Book"/>
                <a:cs typeface="Gotham Book"/>
              </a:rPr>
              <a:t>3	4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18673" y="2749200"/>
            <a:ext cx="838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5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90136" y="2749200"/>
            <a:ext cx="87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6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562646" y="2715292"/>
            <a:ext cx="1171575" cy="32194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  <a:tabLst>
                <a:tab pos="273050" algn="l"/>
                <a:tab pos="542925" algn="l"/>
                <a:tab pos="793750" algn="l"/>
                <a:tab pos="1089660" algn="l"/>
              </a:tabLst>
            </a:pPr>
            <a:r>
              <a:rPr dirty="0" sz="750" b="0">
                <a:latin typeface="Gotham Book"/>
                <a:cs typeface="Gotham Book"/>
              </a:rPr>
              <a:t>7	8	9	10	11</a:t>
            </a:r>
            <a:endParaRPr sz="750">
              <a:latin typeface="Gotham Book"/>
              <a:cs typeface="Gotham Book"/>
            </a:endParaRPr>
          </a:p>
          <a:p>
            <a:pPr marL="17145">
              <a:lnSpc>
                <a:spcPct val="100000"/>
              </a:lnSpc>
              <a:spcBef>
                <a:spcPts val="265"/>
              </a:spcBef>
            </a:pPr>
            <a:r>
              <a:rPr dirty="0" sz="750" b="0">
                <a:latin typeface="Gotham Book"/>
                <a:cs typeface="Gotham Book"/>
              </a:rPr>
              <a:t>unemployment,</a:t>
            </a:r>
            <a:r>
              <a:rPr dirty="0" sz="750" spc="-10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percent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6386" y="485203"/>
            <a:ext cx="2593975" cy="2261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" marR="5080" indent="635">
              <a:lnSpc>
                <a:spcPct val="1472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rate of change of money wage rates, percent per</a:t>
            </a:r>
            <a:r>
              <a:rPr dirty="0" sz="750" spc="-10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year  10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Gotham Book"/>
              <a:cs typeface="Gotham Book"/>
            </a:endParaRPr>
          </a:p>
          <a:p>
            <a:pPr marL="66675">
              <a:lnSpc>
                <a:spcPct val="100000"/>
              </a:lnSpc>
            </a:pPr>
            <a:r>
              <a:rPr dirty="0" sz="750" b="0">
                <a:latin typeface="Gotham Book"/>
                <a:cs typeface="Gotham Book"/>
              </a:rPr>
              <a:t>8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Gotham Book"/>
              <a:cs typeface="Gotham Book"/>
            </a:endParaRPr>
          </a:p>
          <a:p>
            <a:pPr marL="64769">
              <a:lnSpc>
                <a:spcPct val="100000"/>
              </a:lnSpc>
              <a:spcBef>
                <a:spcPts val="5"/>
              </a:spcBef>
            </a:pPr>
            <a:r>
              <a:rPr dirty="0" sz="750" b="0">
                <a:latin typeface="Gotham Book"/>
                <a:cs typeface="Gotham Book"/>
              </a:rPr>
              <a:t>6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Gotham Book"/>
              <a:cs typeface="Gotham Book"/>
            </a:endParaRPr>
          </a:p>
          <a:p>
            <a:pPr marL="62865">
              <a:lnSpc>
                <a:spcPct val="100000"/>
              </a:lnSpc>
            </a:pPr>
            <a:r>
              <a:rPr dirty="0" sz="750" b="0">
                <a:latin typeface="Gotham Book"/>
                <a:cs typeface="Gotham Book"/>
              </a:rPr>
              <a:t>4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Gotham Book"/>
              <a:cs typeface="Gotham Book"/>
            </a:endParaRPr>
          </a:p>
          <a:p>
            <a:pPr marL="69850">
              <a:lnSpc>
                <a:spcPct val="100000"/>
              </a:lnSpc>
              <a:spcBef>
                <a:spcPts val="5"/>
              </a:spcBef>
            </a:pPr>
            <a:r>
              <a:rPr dirty="0" sz="750" b="0">
                <a:latin typeface="Gotham Book"/>
                <a:cs typeface="Gotham Book"/>
              </a:rPr>
              <a:t>2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Gotham Book"/>
              <a:cs typeface="Gotham Book"/>
            </a:endParaRPr>
          </a:p>
          <a:p>
            <a:pPr marL="58419">
              <a:lnSpc>
                <a:spcPct val="100000"/>
              </a:lnSpc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00">
              <a:latin typeface="Gotham Book"/>
              <a:cs typeface="Gotham Book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750" b="0">
                <a:latin typeface="Gotham Book"/>
                <a:cs typeface="Gotham Book"/>
              </a:rPr>
              <a:t>–2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Gotham Book"/>
              <a:cs typeface="Gotham Book"/>
            </a:endParaRPr>
          </a:p>
          <a:p>
            <a:pPr marL="12700">
              <a:lnSpc>
                <a:spcPct val="100000"/>
              </a:lnSpc>
            </a:pPr>
            <a:r>
              <a:rPr dirty="0" sz="750" b="0">
                <a:latin typeface="Gotham Book"/>
                <a:cs typeface="Gotham Book"/>
              </a:rPr>
              <a:t>–4</a:t>
            </a:r>
            <a:endParaRPr sz="750">
              <a:latin typeface="Gotham Book"/>
              <a:cs typeface="Gotham Book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733528" y="788882"/>
            <a:ext cx="2953385" cy="1753870"/>
            <a:chOff x="733528" y="788882"/>
            <a:chExt cx="2953385" cy="1753870"/>
          </a:xfrm>
        </p:grpSpPr>
        <p:sp>
          <p:nvSpPr>
            <p:cNvPr id="34" name="object 34"/>
            <p:cNvSpPr/>
            <p:nvPr/>
          </p:nvSpPr>
          <p:spPr>
            <a:xfrm>
              <a:off x="733528" y="2150466"/>
              <a:ext cx="2953385" cy="0"/>
            </a:xfrm>
            <a:custGeom>
              <a:avLst/>
              <a:gdLst/>
              <a:ahLst/>
              <a:cxnLst/>
              <a:rect l="l" t="t" r="r" b="b"/>
              <a:pathLst>
                <a:path w="2953385" h="0">
                  <a:moveTo>
                    <a:pt x="0" y="0"/>
                  </a:moveTo>
                  <a:lnTo>
                    <a:pt x="2953245" y="0"/>
                  </a:lnTo>
                </a:path>
              </a:pathLst>
            </a:custGeom>
            <a:ln w="635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868244" y="2289734"/>
              <a:ext cx="1768475" cy="253365"/>
            </a:xfrm>
            <a:custGeom>
              <a:avLst/>
              <a:gdLst/>
              <a:ahLst/>
              <a:cxnLst/>
              <a:rect l="l" t="t" r="r" b="b"/>
              <a:pathLst>
                <a:path w="1768475" h="253364">
                  <a:moveTo>
                    <a:pt x="48717" y="143103"/>
                  </a:moveTo>
                  <a:lnTo>
                    <a:pt x="46799" y="133616"/>
                  </a:lnTo>
                  <a:lnTo>
                    <a:pt x="41579" y="125882"/>
                  </a:lnTo>
                  <a:lnTo>
                    <a:pt x="33832" y="120662"/>
                  </a:lnTo>
                  <a:lnTo>
                    <a:pt x="24358" y="118745"/>
                  </a:lnTo>
                  <a:lnTo>
                    <a:pt x="14871" y="120662"/>
                  </a:lnTo>
                  <a:lnTo>
                    <a:pt x="7124" y="125882"/>
                  </a:lnTo>
                  <a:lnTo>
                    <a:pt x="1917" y="133616"/>
                  </a:lnTo>
                  <a:lnTo>
                    <a:pt x="0" y="143103"/>
                  </a:lnTo>
                  <a:lnTo>
                    <a:pt x="1917" y="152590"/>
                  </a:lnTo>
                  <a:lnTo>
                    <a:pt x="7124" y="160324"/>
                  </a:lnTo>
                  <a:lnTo>
                    <a:pt x="14871" y="165544"/>
                  </a:lnTo>
                  <a:lnTo>
                    <a:pt x="24358" y="167462"/>
                  </a:lnTo>
                  <a:lnTo>
                    <a:pt x="33832" y="165544"/>
                  </a:lnTo>
                  <a:lnTo>
                    <a:pt x="41579" y="160324"/>
                  </a:lnTo>
                  <a:lnTo>
                    <a:pt x="46799" y="152590"/>
                  </a:lnTo>
                  <a:lnTo>
                    <a:pt x="48717" y="143103"/>
                  </a:lnTo>
                  <a:close/>
                </a:path>
                <a:path w="1768475" h="253364">
                  <a:moveTo>
                    <a:pt x="562864" y="228612"/>
                  </a:moveTo>
                  <a:lnTo>
                    <a:pt x="560959" y="219138"/>
                  </a:lnTo>
                  <a:lnTo>
                    <a:pt x="555739" y="211391"/>
                  </a:lnTo>
                  <a:lnTo>
                    <a:pt x="547992" y="206171"/>
                  </a:lnTo>
                  <a:lnTo>
                    <a:pt x="538505" y="204254"/>
                  </a:lnTo>
                  <a:lnTo>
                    <a:pt x="529018" y="206171"/>
                  </a:lnTo>
                  <a:lnTo>
                    <a:pt x="521284" y="211391"/>
                  </a:lnTo>
                  <a:lnTo>
                    <a:pt x="516064" y="219138"/>
                  </a:lnTo>
                  <a:lnTo>
                    <a:pt x="514146" y="228612"/>
                  </a:lnTo>
                  <a:lnTo>
                    <a:pt x="516064" y="238099"/>
                  </a:lnTo>
                  <a:lnTo>
                    <a:pt x="521284" y="245846"/>
                  </a:lnTo>
                  <a:lnTo>
                    <a:pt x="529018" y="251066"/>
                  </a:lnTo>
                  <a:lnTo>
                    <a:pt x="538505" y="252971"/>
                  </a:lnTo>
                  <a:lnTo>
                    <a:pt x="547992" y="251066"/>
                  </a:lnTo>
                  <a:lnTo>
                    <a:pt x="555739" y="245846"/>
                  </a:lnTo>
                  <a:lnTo>
                    <a:pt x="560959" y="238099"/>
                  </a:lnTo>
                  <a:lnTo>
                    <a:pt x="562864" y="228612"/>
                  </a:lnTo>
                  <a:close/>
                </a:path>
                <a:path w="1768475" h="253364">
                  <a:moveTo>
                    <a:pt x="572389" y="131749"/>
                  </a:moveTo>
                  <a:lnTo>
                    <a:pt x="570484" y="122262"/>
                  </a:lnTo>
                  <a:lnTo>
                    <a:pt x="565264" y="114515"/>
                  </a:lnTo>
                  <a:lnTo>
                    <a:pt x="557517" y="109308"/>
                  </a:lnTo>
                  <a:lnTo>
                    <a:pt x="548030" y="107391"/>
                  </a:lnTo>
                  <a:lnTo>
                    <a:pt x="538543" y="109308"/>
                  </a:lnTo>
                  <a:lnTo>
                    <a:pt x="530809" y="114515"/>
                  </a:lnTo>
                  <a:lnTo>
                    <a:pt x="525589" y="122262"/>
                  </a:lnTo>
                  <a:lnTo>
                    <a:pt x="523671" y="131749"/>
                  </a:lnTo>
                  <a:lnTo>
                    <a:pt x="525589" y="141224"/>
                  </a:lnTo>
                  <a:lnTo>
                    <a:pt x="530809" y="148971"/>
                  </a:lnTo>
                  <a:lnTo>
                    <a:pt x="538543" y="154190"/>
                  </a:lnTo>
                  <a:lnTo>
                    <a:pt x="548030" y="156108"/>
                  </a:lnTo>
                  <a:lnTo>
                    <a:pt x="557517" y="154190"/>
                  </a:lnTo>
                  <a:lnTo>
                    <a:pt x="565264" y="148971"/>
                  </a:lnTo>
                  <a:lnTo>
                    <a:pt x="570484" y="141224"/>
                  </a:lnTo>
                  <a:lnTo>
                    <a:pt x="572389" y="131749"/>
                  </a:lnTo>
                  <a:close/>
                </a:path>
                <a:path w="1768475" h="253364">
                  <a:moveTo>
                    <a:pt x="1767941" y="24358"/>
                  </a:moveTo>
                  <a:lnTo>
                    <a:pt x="1766023" y="14884"/>
                  </a:lnTo>
                  <a:lnTo>
                    <a:pt x="1760816" y="7137"/>
                  </a:lnTo>
                  <a:lnTo>
                    <a:pt x="1753069" y="1917"/>
                  </a:lnTo>
                  <a:lnTo>
                    <a:pt x="1743583" y="0"/>
                  </a:lnTo>
                  <a:lnTo>
                    <a:pt x="1734096" y="1917"/>
                  </a:lnTo>
                  <a:lnTo>
                    <a:pt x="1726361" y="7137"/>
                  </a:lnTo>
                  <a:lnTo>
                    <a:pt x="1721142" y="14884"/>
                  </a:lnTo>
                  <a:lnTo>
                    <a:pt x="1719224" y="24358"/>
                  </a:lnTo>
                  <a:lnTo>
                    <a:pt x="1721142" y="33845"/>
                  </a:lnTo>
                  <a:lnTo>
                    <a:pt x="1726361" y="41592"/>
                  </a:lnTo>
                  <a:lnTo>
                    <a:pt x="1734096" y="46812"/>
                  </a:lnTo>
                  <a:lnTo>
                    <a:pt x="1743583" y="48717"/>
                  </a:lnTo>
                  <a:lnTo>
                    <a:pt x="1753069" y="46812"/>
                  </a:lnTo>
                  <a:lnTo>
                    <a:pt x="1760816" y="41592"/>
                  </a:lnTo>
                  <a:lnTo>
                    <a:pt x="1766023" y="33845"/>
                  </a:lnTo>
                  <a:lnTo>
                    <a:pt x="1767941" y="24358"/>
                  </a:lnTo>
                  <a:close/>
                </a:path>
              </a:pathLst>
            </a:custGeom>
            <a:solidFill>
              <a:srgbClr val="1B487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938917" y="788882"/>
              <a:ext cx="2739958" cy="157393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34692" y="695737"/>
            <a:ext cx="2404110" cy="2404110"/>
            <a:chOff x="1234692" y="695737"/>
            <a:chExt cx="2404110" cy="2404110"/>
          </a:xfrm>
        </p:grpSpPr>
        <p:sp>
          <p:nvSpPr>
            <p:cNvPr id="3" name="object 3"/>
            <p:cNvSpPr/>
            <p:nvPr/>
          </p:nvSpPr>
          <p:spPr>
            <a:xfrm>
              <a:off x="1289065" y="699343"/>
              <a:ext cx="2346325" cy="2346325"/>
            </a:xfrm>
            <a:custGeom>
              <a:avLst/>
              <a:gdLst/>
              <a:ahLst/>
              <a:cxnLst/>
              <a:rect l="l" t="t" r="r" b="b"/>
              <a:pathLst>
                <a:path w="2346325" h="2346325">
                  <a:moveTo>
                    <a:pt x="0" y="0"/>
                  </a:moveTo>
                  <a:lnTo>
                    <a:pt x="2345956" y="0"/>
                  </a:lnTo>
                  <a:lnTo>
                    <a:pt x="2345956" y="2345804"/>
                  </a:lnTo>
                  <a:lnTo>
                    <a:pt x="0" y="2345804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285454" y="695737"/>
              <a:ext cx="2353310" cy="2353310"/>
            </a:xfrm>
            <a:custGeom>
              <a:avLst/>
              <a:gdLst/>
              <a:ahLst/>
              <a:cxnLst/>
              <a:rect l="l" t="t" r="r" b="b"/>
              <a:pathLst>
                <a:path w="2353310" h="2353310">
                  <a:moveTo>
                    <a:pt x="0" y="2272563"/>
                  </a:moveTo>
                  <a:lnTo>
                    <a:pt x="2353195" y="2272563"/>
                  </a:lnTo>
                </a:path>
                <a:path w="2353310" h="2353310">
                  <a:moveTo>
                    <a:pt x="954125" y="2353030"/>
                  </a:moveTo>
                  <a:lnTo>
                    <a:pt x="954125" y="0"/>
                  </a:lnTo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485833" y="2199312"/>
              <a:ext cx="2072639" cy="762000"/>
            </a:xfrm>
            <a:custGeom>
              <a:avLst/>
              <a:gdLst/>
              <a:ahLst/>
              <a:cxnLst/>
              <a:rect l="l" t="t" r="r" b="b"/>
              <a:pathLst>
                <a:path w="2072639" h="762000">
                  <a:moveTo>
                    <a:pt x="1651774" y="737400"/>
                  </a:moveTo>
                  <a:lnTo>
                    <a:pt x="2072195" y="761758"/>
                  </a:lnTo>
                </a:path>
                <a:path w="2072639" h="762000">
                  <a:moveTo>
                    <a:pt x="1256360" y="676579"/>
                  </a:moveTo>
                  <a:lnTo>
                    <a:pt x="1651774" y="737400"/>
                  </a:lnTo>
                </a:path>
                <a:path w="2072639" h="762000">
                  <a:moveTo>
                    <a:pt x="896302" y="565454"/>
                  </a:moveTo>
                  <a:lnTo>
                    <a:pt x="1256360" y="676579"/>
                  </a:lnTo>
                </a:path>
                <a:path w="2072639" h="762000">
                  <a:moveTo>
                    <a:pt x="571131" y="407670"/>
                  </a:moveTo>
                  <a:lnTo>
                    <a:pt x="896302" y="565454"/>
                  </a:lnTo>
                </a:path>
                <a:path w="2072639" h="762000">
                  <a:moveTo>
                    <a:pt x="275031" y="214668"/>
                  </a:moveTo>
                  <a:lnTo>
                    <a:pt x="571131" y="407670"/>
                  </a:lnTo>
                </a:path>
                <a:path w="2072639" h="762000">
                  <a:moveTo>
                    <a:pt x="0" y="0"/>
                  </a:moveTo>
                  <a:lnTo>
                    <a:pt x="275031" y="214668"/>
                  </a:lnTo>
                </a:path>
              </a:pathLst>
            </a:custGeom>
            <a:ln w="19050">
              <a:solidFill>
                <a:srgbClr val="ABCDD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479234" y="2065088"/>
              <a:ext cx="24765" cy="20955"/>
            </a:xfrm>
            <a:custGeom>
              <a:avLst/>
              <a:gdLst/>
              <a:ahLst/>
              <a:cxnLst/>
              <a:rect l="l" t="t" r="r" b="b"/>
              <a:pathLst>
                <a:path w="24765" h="20955">
                  <a:moveTo>
                    <a:pt x="0" y="0"/>
                  </a:moveTo>
                  <a:lnTo>
                    <a:pt x="24282" y="20447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547646" y="2122716"/>
              <a:ext cx="154940" cy="130175"/>
            </a:xfrm>
            <a:custGeom>
              <a:avLst/>
              <a:gdLst/>
              <a:ahLst/>
              <a:cxnLst/>
              <a:rect l="l" t="t" r="r" b="b"/>
              <a:pathLst>
                <a:path w="154939" h="130175">
                  <a:moveTo>
                    <a:pt x="0" y="0"/>
                  </a:moveTo>
                  <a:lnTo>
                    <a:pt x="154457" y="130111"/>
                  </a:lnTo>
                </a:path>
              </a:pathLst>
            </a:custGeom>
            <a:ln w="19050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724169" y="2271420"/>
              <a:ext cx="24765" cy="20955"/>
            </a:xfrm>
            <a:custGeom>
              <a:avLst/>
              <a:gdLst/>
              <a:ahLst/>
              <a:cxnLst/>
              <a:rect l="l" t="t" r="r" b="b"/>
              <a:pathLst>
                <a:path w="24764" h="20955">
                  <a:moveTo>
                    <a:pt x="0" y="0"/>
                  </a:moveTo>
                  <a:lnTo>
                    <a:pt x="24282" y="20447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748453" y="2291871"/>
              <a:ext cx="26034" cy="19050"/>
            </a:xfrm>
            <a:custGeom>
              <a:avLst/>
              <a:gdLst/>
              <a:ahLst/>
              <a:cxnLst/>
              <a:rect l="l" t="t" r="r" b="b"/>
              <a:pathLst>
                <a:path w="26035" h="19050">
                  <a:moveTo>
                    <a:pt x="0" y="0"/>
                  </a:moveTo>
                  <a:lnTo>
                    <a:pt x="25476" y="18948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820919" y="2345735"/>
              <a:ext cx="164465" cy="122555"/>
            </a:xfrm>
            <a:custGeom>
              <a:avLst/>
              <a:gdLst/>
              <a:ahLst/>
              <a:cxnLst/>
              <a:rect l="l" t="t" r="r" b="b"/>
              <a:pathLst>
                <a:path w="164464" h="122555">
                  <a:moveTo>
                    <a:pt x="0" y="0"/>
                  </a:moveTo>
                  <a:lnTo>
                    <a:pt x="164439" y="122224"/>
                  </a:lnTo>
                </a:path>
              </a:pathLst>
            </a:custGeom>
            <a:ln w="19050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008852" y="2485416"/>
              <a:ext cx="26034" cy="19050"/>
            </a:xfrm>
            <a:custGeom>
              <a:avLst/>
              <a:gdLst/>
              <a:ahLst/>
              <a:cxnLst/>
              <a:rect l="l" t="t" r="r" b="b"/>
              <a:pathLst>
                <a:path w="26035" h="19050">
                  <a:moveTo>
                    <a:pt x="0" y="0"/>
                  </a:moveTo>
                  <a:lnTo>
                    <a:pt x="25476" y="18935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034332" y="2504354"/>
              <a:ext cx="27940" cy="16510"/>
            </a:xfrm>
            <a:custGeom>
              <a:avLst/>
              <a:gdLst/>
              <a:ahLst/>
              <a:cxnLst/>
              <a:rect l="l" t="t" r="r" b="b"/>
              <a:pathLst>
                <a:path w="27939" h="16510">
                  <a:moveTo>
                    <a:pt x="0" y="0"/>
                  </a:moveTo>
                  <a:lnTo>
                    <a:pt x="27381" y="16065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113124" y="2550584"/>
              <a:ext cx="180340" cy="106045"/>
            </a:xfrm>
            <a:custGeom>
              <a:avLst/>
              <a:gdLst/>
              <a:ahLst/>
              <a:cxnLst/>
              <a:rect l="l" t="t" r="r" b="b"/>
              <a:pathLst>
                <a:path w="180339" h="106044">
                  <a:moveTo>
                    <a:pt x="0" y="0"/>
                  </a:moveTo>
                  <a:lnTo>
                    <a:pt x="179920" y="105562"/>
                  </a:lnTo>
                </a:path>
              </a:pathLst>
            </a:custGeom>
            <a:ln w="19050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2318755" y="2671227"/>
              <a:ext cx="27940" cy="16510"/>
            </a:xfrm>
            <a:custGeom>
              <a:avLst/>
              <a:gdLst/>
              <a:ahLst/>
              <a:cxnLst/>
              <a:rect l="l" t="t" r="r" b="b"/>
              <a:pathLst>
                <a:path w="27939" h="16510">
                  <a:moveTo>
                    <a:pt x="0" y="0"/>
                  </a:moveTo>
                  <a:lnTo>
                    <a:pt x="27381" y="16065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2346140" y="2687295"/>
              <a:ext cx="29845" cy="12065"/>
            </a:xfrm>
            <a:custGeom>
              <a:avLst/>
              <a:gdLst/>
              <a:ahLst/>
              <a:cxnLst/>
              <a:rect l="l" t="t" r="r" b="b"/>
              <a:pathLst>
                <a:path w="29844" h="12064">
                  <a:moveTo>
                    <a:pt x="0" y="0"/>
                  </a:moveTo>
                  <a:lnTo>
                    <a:pt x="29425" y="11925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432795" y="2722425"/>
              <a:ext cx="200660" cy="81280"/>
            </a:xfrm>
            <a:custGeom>
              <a:avLst/>
              <a:gdLst/>
              <a:ahLst/>
              <a:cxnLst/>
              <a:rect l="l" t="t" r="r" b="b"/>
              <a:pathLst>
                <a:path w="200660" h="81280">
                  <a:moveTo>
                    <a:pt x="0" y="0"/>
                  </a:moveTo>
                  <a:lnTo>
                    <a:pt x="200291" y="81216"/>
                  </a:lnTo>
                </a:path>
              </a:pathLst>
            </a:custGeom>
            <a:ln w="19049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2661693" y="2815238"/>
              <a:ext cx="29845" cy="12065"/>
            </a:xfrm>
            <a:custGeom>
              <a:avLst/>
              <a:gdLst/>
              <a:ahLst/>
              <a:cxnLst/>
              <a:rect l="l" t="t" r="r" b="b"/>
              <a:pathLst>
                <a:path w="29844" h="12064">
                  <a:moveTo>
                    <a:pt x="0" y="0"/>
                  </a:moveTo>
                  <a:lnTo>
                    <a:pt x="29413" y="11925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2691112" y="2827169"/>
              <a:ext cx="31115" cy="6985"/>
            </a:xfrm>
            <a:custGeom>
              <a:avLst/>
              <a:gdLst/>
              <a:ahLst/>
              <a:cxnLst/>
              <a:rect l="l" t="t" r="r" b="b"/>
              <a:pathLst>
                <a:path w="31114" h="6985">
                  <a:moveTo>
                    <a:pt x="0" y="0"/>
                  </a:moveTo>
                  <a:lnTo>
                    <a:pt x="30975" y="6972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786299" y="2848612"/>
              <a:ext cx="224790" cy="50800"/>
            </a:xfrm>
            <a:custGeom>
              <a:avLst/>
              <a:gdLst/>
              <a:ahLst/>
              <a:cxnLst/>
              <a:rect l="l" t="t" r="r" b="b"/>
              <a:pathLst>
                <a:path w="224789" h="50800">
                  <a:moveTo>
                    <a:pt x="0" y="0"/>
                  </a:moveTo>
                  <a:lnTo>
                    <a:pt x="224739" y="50622"/>
                  </a:lnTo>
                </a:path>
              </a:pathLst>
            </a:custGeom>
            <a:ln w="19050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043152" y="2906476"/>
              <a:ext cx="31115" cy="6985"/>
            </a:xfrm>
            <a:custGeom>
              <a:avLst/>
              <a:gdLst/>
              <a:ahLst/>
              <a:cxnLst/>
              <a:rect l="l" t="t" r="r" b="b"/>
              <a:pathLst>
                <a:path w="31114" h="6985">
                  <a:moveTo>
                    <a:pt x="0" y="0"/>
                  </a:moveTo>
                  <a:lnTo>
                    <a:pt x="30962" y="6972"/>
                  </a:lnTo>
                </a:path>
              </a:pathLst>
            </a:custGeom>
            <a:ln w="1905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3074121" y="2913452"/>
              <a:ext cx="31750" cy="3175"/>
            </a:xfrm>
            <a:custGeom>
              <a:avLst/>
              <a:gdLst/>
              <a:ahLst/>
              <a:cxnLst/>
              <a:rect l="l" t="t" r="r" b="b"/>
              <a:pathLst>
                <a:path w="31750" h="3175">
                  <a:moveTo>
                    <a:pt x="-9525" y="1530"/>
                  </a:moveTo>
                  <a:lnTo>
                    <a:pt x="41122" y="1530"/>
                  </a:lnTo>
                </a:path>
              </a:pathLst>
            </a:custGeom>
            <a:ln w="22110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3137658" y="2919616"/>
              <a:ext cx="111760" cy="11430"/>
            </a:xfrm>
            <a:custGeom>
              <a:avLst/>
              <a:gdLst/>
              <a:ahLst/>
              <a:cxnLst/>
              <a:rect l="l" t="t" r="r" b="b"/>
              <a:pathLst>
                <a:path w="111760" h="11430">
                  <a:moveTo>
                    <a:pt x="-9525" y="5422"/>
                  </a:moveTo>
                  <a:lnTo>
                    <a:pt x="121272" y="5422"/>
                  </a:lnTo>
                </a:path>
              </a:pathLst>
            </a:custGeom>
            <a:ln w="29895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3265376" y="2932018"/>
              <a:ext cx="175895" cy="17145"/>
            </a:xfrm>
            <a:custGeom>
              <a:avLst/>
              <a:gdLst/>
              <a:ahLst/>
              <a:cxnLst/>
              <a:rect l="l" t="t" r="r" b="b"/>
              <a:pathLst>
                <a:path w="175895" h="17144">
                  <a:moveTo>
                    <a:pt x="-9525" y="8521"/>
                  </a:moveTo>
                  <a:lnTo>
                    <a:pt x="185140" y="8521"/>
                  </a:lnTo>
                </a:path>
              </a:pathLst>
            </a:custGeom>
            <a:ln w="36093">
              <a:solidFill>
                <a:srgbClr val="006B84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456956" y="2950616"/>
              <a:ext cx="31750" cy="3175"/>
            </a:xfrm>
            <a:custGeom>
              <a:avLst/>
              <a:gdLst/>
              <a:ahLst/>
              <a:cxnLst/>
              <a:rect l="l" t="t" r="r" b="b"/>
              <a:pathLst>
                <a:path w="31750" h="3175">
                  <a:moveTo>
                    <a:pt x="-9525" y="1536"/>
                  </a:moveTo>
                  <a:lnTo>
                    <a:pt x="41122" y="1536"/>
                  </a:lnTo>
                </a:path>
              </a:pathLst>
            </a:custGeom>
            <a:ln w="22123">
              <a:solidFill>
                <a:srgbClr val="006B8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472476" y="1785968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4648" y="4330"/>
                  </a:lnTo>
                </a:path>
              </a:pathLst>
            </a:custGeom>
            <a:ln w="19049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485821" y="1798425"/>
              <a:ext cx="30480" cy="28575"/>
            </a:xfrm>
            <a:custGeom>
              <a:avLst/>
              <a:gdLst/>
              <a:ahLst/>
              <a:cxnLst/>
              <a:rect l="l" t="t" r="r" b="b"/>
              <a:pathLst>
                <a:path w="30480" h="28575">
                  <a:moveTo>
                    <a:pt x="0" y="0"/>
                  </a:moveTo>
                  <a:lnTo>
                    <a:pt x="30454" y="28422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520634" y="1830913"/>
              <a:ext cx="205104" cy="191135"/>
            </a:xfrm>
            <a:custGeom>
              <a:avLst/>
              <a:gdLst/>
              <a:ahLst/>
              <a:cxnLst/>
              <a:rect l="l" t="t" r="r" b="b"/>
              <a:pathLst>
                <a:path w="205105" h="191135">
                  <a:moveTo>
                    <a:pt x="0" y="0"/>
                  </a:moveTo>
                  <a:lnTo>
                    <a:pt x="204520" y="190893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729508" y="2025865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4648" y="4330"/>
                  </a:lnTo>
                </a:path>
              </a:pathLst>
            </a:custGeom>
            <a:ln w="19049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734153" y="2030194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4762" y="4191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748006" y="2042367"/>
              <a:ext cx="32384" cy="27940"/>
            </a:xfrm>
            <a:custGeom>
              <a:avLst/>
              <a:gdLst/>
              <a:ahLst/>
              <a:cxnLst/>
              <a:rect l="l" t="t" r="r" b="b"/>
              <a:pathLst>
                <a:path w="32385" h="27939">
                  <a:moveTo>
                    <a:pt x="0" y="0"/>
                  </a:moveTo>
                  <a:lnTo>
                    <a:pt x="31800" y="27940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784344" y="2074291"/>
              <a:ext cx="213995" cy="187960"/>
            </a:xfrm>
            <a:custGeom>
              <a:avLst/>
              <a:gdLst/>
              <a:ahLst/>
              <a:cxnLst/>
              <a:rect l="l" t="t" r="r" b="b"/>
              <a:pathLst>
                <a:path w="213994" h="187960">
                  <a:moveTo>
                    <a:pt x="0" y="0"/>
                  </a:moveTo>
                  <a:lnTo>
                    <a:pt x="213486" y="187553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2002372" y="2265838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4762" y="4191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2007140" y="2270024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5029" y="3898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2021819" y="2281410"/>
              <a:ext cx="34290" cy="26670"/>
            </a:xfrm>
            <a:custGeom>
              <a:avLst/>
              <a:gdLst/>
              <a:ahLst/>
              <a:cxnLst/>
              <a:rect l="l" t="t" r="r" b="b"/>
              <a:pathLst>
                <a:path w="34289" h="26669">
                  <a:moveTo>
                    <a:pt x="0" y="0"/>
                  </a:moveTo>
                  <a:lnTo>
                    <a:pt x="33807" y="26225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2060453" y="2311381"/>
              <a:ext cx="227329" cy="176530"/>
            </a:xfrm>
            <a:custGeom>
              <a:avLst/>
              <a:gdLst/>
              <a:ahLst/>
              <a:cxnLst/>
              <a:rect l="l" t="t" r="r" b="b"/>
              <a:pathLst>
                <a:path w="227330" h="176530">
                  <a:moveTo>
                    <a:pt x="0" y="0"/>
                  </a:moveTo>
                  <a:lnTo>
                    <a:pt x="226974" y="176060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2292245" y="2491190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5016" y="3898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2297262" y="2495083"/>
              <a:ext cx="5715" cy="3810"/>
            </a:xfrm>
            <a:custGeom>
              <a:avLst/>
              <a:gdLst/>
              <a:ahLst/>
              <a:cxnLst/>
              <a:rect l="l" t="t" r="r" b="b"/>
              <a:pathLst>
                <a:path w="5714" h="3810">
                  <a:moveTo>
                    <a:pt x="0" y="0"/>
                  </a:moveTo>
                  <a:lnTo>
                    <a:pt x="5422" y="3302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313255" y="2504819"/>
              <a:ext cx="37465" cy="22860"/>
            </a:xfrm>
            <a:custGeom>
              <a:avLst/>
              <a:gdLst/>
              <a:ahLst/>
              <a:cxnLst/>
              <a:rect l="l" t="t" r="r" b="b"/>
              <a:pathLst>
                <a:path w="37464" h="22860">
                  <a:moveTo>
                    <a:pt x="0" y="0"/>
                  </a:moveTo>
                  <a:lnTo>
                    <a:pt x="36995" y="22504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355528" y="2530548"/>
              <a:ext cx="248920" cy="151765"/>
            </a:xfrm>
            <a:custGeom>
              <a:avLst/>
              <a:gdLst/>
              <a:ahLst/>
              <a:cxnLst/>
              <a:rect l="l" t="t" r="r" b="b"/>
              <a:pathLst>
                <a:path w="248919" h="151764">
                  <a:moveTo>
                    <a:pt x="0" y="0"/>
                  </a:moveTo>
                  <a:lnTo>
                    <a:pt x="248348" y="151168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2609156" y="2684932"/>
              <a:ext cx="5715" cy="3810"/>
            </a:xfrm>
            <a:custGeom>
              <a:avLst/>
              <a:gdLst/>
              <a:ahLst/>
              <a:cxnLst/>
              <a:rect l="l" t="t" r="r" b="b"/>
              <a:pathLst>
                <a:path w="5714" h="3810">
                  <a:moveTo>
                    <a:pt x="0" y="0"/>
                  </a:moveTo>
                  <a:lnTo>
                    <a:pt x="5422" y="3302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2614576" y="2688238"/>
              <a:ext cx="6350" cy="2540"/>
            </a:xfrm>
            <a:custGeom>
              <a:avLst/>
              <a:gdLst/>
              <a:ahLst/>
              <a:cxnLst/>
              <a:rect l="l" t="t" r="r" b="b"/>
              <a:pathLst>
                <a:path w="6350" h="2539">
                  <a:moveTo>
                    <a:pt x="0" y="0"/>
                  </a:moveTo>
                  <a:lnTo>
                    <a:pt x="5867" y="2413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2632224" y="2695500"/>
              <a:ext cx="41275" cy="17145"/>
            </a:xfrm>
            <a:custGeom>
              <a:avLst/>
              <a:gdLst/>
              <a:ahLst/>
              <a:cxnLst/>
              <a:rect l="l" t="t" r="r" b="b"/>
              <a:pathLst>
                <a:path w="41275" h="17144">
                  <a:moveTo>
                    <a:pt x="0" y="0"/>
                  </a:moveTo>
                  <a:lnTo>
                    <a:pt x="41198" y="16954"/>
                  </a:lnTo>
                </a:path>
              </a:pathLst>
            </a:custGeom>
            <a:ln w="19049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2679317" y="2714884"/>
              <a:ext cx="276860" cy="114300"/>
            </a:xfrm>
            <a:custGeom>
              <a:avLst/>
              <a:gdLst/>
              <a:ahLst/>
              <a:cxnLst/>
              <a:rect l="l" t="t" r="r" b="b"/>
              <a:pathLst>
                <a:path w="276860" h="114300">
                  <a:moveTo>
                    <a:pt x="0" y="0"/>
                  </a:moveTo>
                  <a:lnTo>
                    <a:pt x="276644" y="113880"/>
                  </a:lnTo>
                </a:path>
              </a:pathLst>
            </a:custGeom>
            <a:ln w="19049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2961854" y="2831194"/>
              <a:ext cx="6350" cy="2540"/>
            </a:xfrm>
            <a:custGeom>
              <a:avLst/>
              <a:gdLst/>
              <a:ahLst/>
              <a:cxnLst/>
              <a:rect l="l" t="t" r="r" b="b"/>
              <a:pathLst>
                <a:path w="6350" h="2539">
                  <a:moveTo>
                    <a:pt x="0" y="0"/>
                  </a:moveTo>
                  <a:lnTo>
                    <a:pt x="5867" y="2413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2967720" y="2833612"/>
              <a:ext cx="6350" cy="1905"/>
            </a:xfrm>
            <a:custGeom>
              <a:avLst/>
              <a:gdLst/>
              <a:ahLst/>
              <a:cxnLst/>
              <a:rect l="l" t="t" r="r" b="b"/>
              <a:pathLst>
                <a:path w="6350" h="1905">
                  <a:moveTo>
                    <a:pt x="0" y="0"/>
                  </a:moveTo>
                  <a:lnTo>
                    <a:pt x="6197" y="1358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2987069" y="2837854"/>
              <a:ext cx="46355" cy="10160"/>
            </a:xfrm>
            <a:custGeom>
              <a:avLst/>
              <a:gdLst/>
              <a:ahLst/>
              <a:cxnLst/>
              <a:rect l="l" t="t" r="r" b="b"/>
              <a:pathLst>
                <a:path w="46355" h="10160">
                  <a:moveTo>
                    <a:pt x="0" y="0"/>
                  </a:moveTo>
                  <a:lnTo>
                    <a:pt x="46024" y="10083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3039667" y="2849382"/>
              <a:ext cx="309245" cy="67945"/>
            </a:xfrm>
            <a:custGeom>
              <a:avLst/>
              <a:gdLst/>
              <a:ahLst/>
              <a:cxnLst/>
              <a:rect l="l" t="t" r="r" b="b"/>
              <a:pathLst>
                <a:path w="309245" h="67944">
                  <a:moveTo>
                    <a:pt x="0" y="0"/>
                  </a:moveTo>
                  <a:lnTo>
                    <a:pt x="308965" y="67716"/>
                  </a:lnTo>
                </a:path>
              </a:pathLst>
            </a:custGeom>
            <a:ln w="19050">
              <a:solidFill>
                <a:srgbClr val="B50938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3355207" y="2918537"/>
              <a:ext cx="6350" cy="1905"/>
            </a:xfrm>
            <a:custGeom>
              <a:avLst/>
              <a:gdLst/>
              <a:ahLst/>
              <a:cxnLst/>
              <a:rect l="l" t="t" r="r" b="b"/>
              <a:pathLst>
                <a:path w="6350" h="1905">
                  <a:moveTo>
                    <a:pt x="0" y="0"/>
                  </a:moveTo>
                  <a:lnTo>
                    <a:pt x="6197" y="1358"/>
                  </a:lnTo>
                </a:path>
              </a:pathLst>
            </a:custGeom>
            <a:ln w="19050">
              <a:solidFill>
                <a:srgbClr val="B509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1470277" y="1499614"/>
              <a:ext cx="1786889" cy="1348740"/>
            </a:xfrm>
            <a:custGeom>
              <a:avLst/>
              <a:gdLst/>
              <a:ahLst/>
              <a:cxnLst/>
              <a:rect l="l" t="t" r="r" b="b"/>
              <a:pathLst>
                <a:path w="1786889" h="1348739">
                  <a:moveTo>
                    <a:pt x="1422793" y="1201826"/>
                  </a:moveTo>
                  <a:lnTo>
                    <a:pt x="1786775" y="1348613"/>
                  </a:lnTo>
                </a:path>
                <a:path w="1786889" h="1348739">
                  <a:moveTo>
                    <a:pt x="1097470" y="1000975"/>
                  </a:moveTo>
                  <a:lnTo>
                    <a:pt x="1422793" y="1201826"/>
                  </a:lnTo>
                </a:path>
                <a:path w="1786889" h="1348739">
                  <a:moveTo>
                    <a:pt x="801687" y="764438"/>
                  </a:moveTo>
                  <a:lnTo>
                    <a:pt x="1097470" y="1000975"/>
                  </a:lnTo>
                </a:path>
                <a:path w="1786889" h="1348739">
                  <a:moveTo>
                    <a:pt x="524141" y="512038"/>
                  </a:moveTo>
                  <a:lnTo>
                    <a:pt x="801687" y="764438"/>
                  </a:lnTo>
                </a:path>
                <a:path w="1786889" h="1348739">
                  <a:moveTo>
                    <a:pt x="258368" y="255079"/>
                  </a:moveTo>
                  <a:lnTo>
                    <a:pt x="524141" y="512038"/>
                  </a:lnTo>
                </a:path>
                <a:path w="1786889" h="1348739">
                  <a:moveTo>
                    <a:pt x="0" y="0"/>
                  </a:moveTo>
                  <a:lnTo>
                    <a:pt x="258368" y="255079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1469021" y="776199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79">
                  <a:moveTo>
                    <a:pt x="0" y="0"/>
                  </a:moveTo>
                  <a:lnTo>
                    <a:pt x="4368" y="4597"/>
                  </a:lnTo>
                </a:path>
              </a:pathLst>
            </a:custGeom>
            <a:ln w="19049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1481938" y="789805"/>
              <a:ext cx="30480" cy="31750"/>
            </a:xfrm>
            <a:custGeom>
              <a:avLst/>
              <a:gdLst/>
              <a:ahLst/>
              <a:cxnLst/>
              <a:rect l="l" t="t" r="r" b="b"/>
              <a:pathLst>
                <a:path w="30480" h="31750">
                  <a:moveTo>
                    <a:pt x="0" y="0"/>
                  </a:moveTo>
                  <a:lnTo>
                    <a:pt x="29921" y="31508"/>
                  </a:lnTo>
                </a:path>
              </a:pathLst>
            </a:custGeom>
            <a:ln w="19049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1516132" y="825821"/>
              <a:ext cx="201295" cy="212090"/>
            </a:xfrm>
            <a:custGeom>
              <a:avLst/>
              <a:gdLst/>
              <a:ahLst/>
              <a:cxnLst/>
              <a:rect l="l" t="t" r="r" b="b"/>
              <a:pathLst>
                <a:path w="201294" h="212090">
                  <a:moveTo>
                    <a:pt x="0" y="0"/>
                  </a:moveTo>
                  <a:lnTo>
                    <a:pt x="200888" y="211594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1721291" y="1041914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68" y="4597"/>
                  </a:lnTo>
                </a:path>
              </a:pathLst>
            </a:custGeom>
            <a:ln w="19049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1725663" y="1046515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56" y="4622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1738741" y="1060387"/>
              <a:ext cx="31115" cy="32384"/>
            </a:xfrm>
            <a:custGeom>
              <a:avLst/>
              <a:gdLst/>
              <a:ahLst/>
              <a:cxnLst/>
              <a:rect l="l" t="t" r="r" b="b"/>
              <a:pathLst>
                <a:path w="31114" h="32384">
                  <a:moveTo>
                    <a:pt x="0" y="0"/>
                  </a:moveTo>
                  <a:lnTo>
                    <a:pt x="30505" y="32359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1773610" y="1097371"/>
              <a:ext cx="205104" cy="217804"/>
            </a:xfrm>
            <a:custGeom>
              <a:avLst/>
              <a:gdLst/>
              <a:ahLst/>
              <a:cxnLst/>
              <a:rect l="l" t="t" r="r" b="b"/>
              <a:pathLst>
                <a:path w="205105" h="217805">
                  <a:moveTo>
                    <a:pt x="0" y="0"/>
                  </a:moveTo>
                  <a:lnTo>
                    <a:pt x="204851" y="217297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1982826" y="1319286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56" y="4622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1987185" y="1323912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43" y="4635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2000431" y="1338039"/>
              <a:ext cx="31750" cy="33655"/>
            </a:xfrm>
            <a:custGeom>
              <a:avLst/>
              <a:gdLst/>
              <a:ahLst/>
              <a:cxnLst/>
              <a:rect l="l" t="t" r="r" b="b"/>
              <a:pathLst>
                <a:path w="31750" h="33655">
                  <a:moveTo>
                    <a:pt x="0" y="0"/>
                  </a:moveTo>
                  <a:lnTo>
                    <a:pt x="31165" y="33235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2036038" y="1376014"/>
              <a:ext cx="209550" cy="223520"/>
            </a:xfrm>
            <a:custGeom>
              <a:avLst/>
              <a:gdLst/>
              <a:ahLst/>
              <a:cxnLst/>
              <a:rect l="l" t="t" r="r" b="b"/>
              <a:pathLst>
                <a:path w="209550" h="223519">
                  <a:moveTo>
                    <a:pt x="0" y="0"/>
                  </a:moveTo>
                  <a:lnTo>
                    <a:pt x="209219" y="223139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/>
            <p:cNvSpPr/>
            <p:nvPr/>
          </p:nvSpPr>
          <p:spPr>
            <a:xfrm>
              <a:off x="2249699" y="1603900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43" y="4635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2254046" y="1608533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68" y="4610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2267572" y="1622795"/>
              <a:ext cx="32384" cy="34290"/>
            </a:xfrm>
            <a:custGeom>
              <a:avLst/>
              <a:gdLst/>
              <a:ahLst/>
              <a:cxnLst/>
              <a:rect l="l" t="t" r="r" b="b"/>
              <a:pathLst>
                <a:path w="32385" h="34289">
                  <a:moveTo>
                    <a:pt x="0" y="0"/>
                  </a:moveTo>
                  <a:lnTo>
                    <a:pt x="32042" y="33807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2304190" y="1661435"/>
              <a:ext cx="215265" cy="227329"/>
            </a:xfrm>
            <a:custGeom>
              <a:avLst/>
              <a:gdLst/>
              <a:ahLst/>
              <a:cxnLst/>
              <a:rect l="l" t="t" r="r" b="b"/>
              <a:pathLst>
                <a:path w="215264" h="227330">
                  <a:moveTo>
                    <a:pt x="0" y="0"/>
                  </a:moveTo>
                  <a:lnTo>
                    <a:pt x="215163" y="226999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2523928" y="1893260"/>
              <a:ext cx="4445" cy="5080"/>
            </a:xfrm>
            <a:custGeom>
              <a:avLst/>
              <a:gdLst/>
              <a:ahLst/>
              <a:cxnLst/>
              <a:rect l="l" t="t" r="r" b="b"/>
              <a:pathLst>
                <a:path w="4444" h="5080">
                  <a:moveTo>
                    <a:pt x="0" y="0"/>
                  </a:moveTo>
                  <a:lnTo>
                    <a:pt x="4368" y="4610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/>
            <p:cNvSpPr/>
            <p:nvPr/>
          </p:nvSpPr>
          <p:spPr>
            <a:xfrm>
              <a:off x="2528294" y="1897867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80" h="5080">
                  <a:moveTo>
                    <a:pt x="0" y="0"/>
                  </a:moveTo>
                  <a:lnTo>
                    <a:pt x="4483" y="4508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/>
            <p:cNvSpPr/>
            <p:nvPr/>
          </p:nvSpPr>
          <p:spPr>
            <a:xfrm>
              <a:off x="2542308" y="1911993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5" h="33655">
                  <a:moveTo>
                    <a:pt x="0" y="0"/>
                  </a:moveTo>
                  <a:lnTo>
                    <a:pt x="33388" y="33655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/>
            <p:cNvSpPr/>
            <p:nvPr/>
          </p:nvSpPr>
          <p:spPr>
            <a:xfrm>
              <a:off x="2580458" y="1950459"/>
              <a:ext cx="224154" cy="226060"/>
            </a:xfrm>
            <a:custGeom>
              <a:avLst/>
              <a:gdLst/>
              <a:ahLst/>
              <a:cxnLst/>
              <a:rect l="l" t="t" r="r" b="b"/>
              <a:pathLst>
                <a:path w="224155" h="226060">
                  <a:moveTo>
                    <a:pt x="0" y="0"/>
                  </a:moveTo>
                  <a:lnTo>
                    <a:pt x="224154" y="226009"/>
                  </a:lnTo>
                </a:path>
              </a:pathLst>
            </a:custGeom>
            <a:ln w="19049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2809392" y="2181279"/>
              <a:ext cx="5080" cy="5080"/>
            </a:xfrm>
            <a:custGeom>
              <a:avLst/>
              <a:gdLst/>
              <a:ahLst/>
              <a:cxnLst/>
              <a:rect l="l" t="t" r="r" b="b"/>
              <a:pathLst>
                <a:path w="5080" h="5080">
                  <a:moveTo>
                    <a:pt x="0" y="0"/>
                  </a:moveTo>
                  <a:lnTo>
                    <a:pt x="4470" y="4508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2813857" y="2185788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4724" y="4241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/>
            <p:cNvSpPr/>
            <p:nvPr/>
          </p:nvSpPr>
          <p:spPr>
            <a:xfrm>
              <a:off x="2828753" y="2199145"/>
              <a:ext cx="36195" cy="32384"/>
            </a:xfrm>
            <a:custGeom>
              <a:avLst/>
              <a:gdLst/>
              <a:ahLst/>
              <a:cxnLst/>
              <a:rect l="l" t="t" r="r" b="b"/>
              <a:pathLst>
                <a:path w="36194" h="32385">
                  <a:moveTo>
                    <a:pt x="0" y="0"/>
                  </a:moveTo>
                  <a:lnTo>
                    <a:pt x="35585" y="31902"/>
                  </a:lnTo>
                </a:path>
              </a:pathLst>
            </a:custGeom>
            <a:ln w="19050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/>
            <p:cNvSpPr/>
            <p:nvPr/>
          </p:nvSpPr>
          <p:spPr>
            <a:xfrm>
              <a:off x="2869420" y="2235608"/>
              <a:ext cx="239395" cy="214629"/>
            </a:xfrm>
            <a:custGeom>
              <a:avLst/>
              <a:gdLst/>
              <a:ahLst/>
              <a:cxnLst/>
              <a:rect l="l" t="t" r="r" b="b"/>
              <a:pathLst>
                <a:path w="239394" h="214630">
                  <a:moveTo>
                    <a:pt x="0" y="0"/>
                  </a:moveTo>
                  <a:lnTo>
                    <a:pt x="238899" y="214223"/>
                  </a:lnTo>
                </a:path>
              </a:pathLst>
            </a:custGeom>
            <a:ln w="19049">
              <a:solidFill>
                <a:srgbClr val="BECE7C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/>
            <p:cNvSpPr/>
            <p:nvPr/>
          </p:nvSpPr>
          <p:spPr>
            <a:xfrm>
              <a:off x="3113398" y="2454385"/>
              <a:ext cx="5080" cy="4445"/>
            </a:xfrm>
            <a:custGeom>
              <a:avLst/>
              <a:gdLst/>
              <a:ahLst/>
              <a:cxnLst/>
              <a:rect l="l" t="t" r="r" b="b"/>
              <a:pathLst>
                <a:path w="5080" h="4444">
                  <a:moveTo>
                    <a:pt x="0" y="0"/>
                  </a:moveTo>
                  <a:lnTo>
                    <a:pt x="4724" y="4229"/>
                  </a:lnTo>
                </a:path>
              </a:pathLst>
            </a:custGeom>
            <a:ln w="19050">
              <a:solidFill>
                <a:srgbClr val="BECE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/>
            <p:cNvSpPr/>
            <p:nvPr/>
          </p:nvSpPr>
          <p:spPr>
            <a:xfrm>
              <a:off x="1234692" y="2968301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/>
            <p:cNvSpPr/>
            <p:nvPr/>
          </p:nvSpPr>
          <p:spPr>
            <a:xfrm>
              <a:off x="1234692" y="2279611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1234692" y="1590929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1234692" y="902399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/>
            <p:cNvSpPr/>
            <p:nvPr/>
          </p:nvSpPr>
          <p:spPr>
            <a:xfrm>
              <a:off x="1365921" y="3048768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/>
            <p:cNvSpPr/>
            <p:nvPr/>
          </p:nvSpPr>
          <p:spPr>
            <a:xfrm>
              <a:off x="1802676" y="3048768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2239585" y="3048768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/>
            <p:cNvSpPr/>
            <p:nvPr/>
          </p:nvSpPr>
          <p:spPr>
            <a:xfrm>
              <a:off x="2676340" y="3048768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/>
            <p:cNvSpPr/>
            <p:nvPr/>
          </p:nvSpPr>
          <p:spPr>
            <a:xfrm>
              <a:off x="3113101" y="3048768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/>
            <p:cNvSpPr/>
            <p:nvPr/>
          </p:nvSpPr>
          <p:spPr>
            <a:xfrm>
              <a:off x="3550010" y="3048768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4" name="object 84"/>
          <p:cNvSpPr txBox="1"/>
          <p:nvPr/>
        </p:nvSpPr>
        <p:spPr>
          <a:xfrm>
            <a:off x="1077629" y="2904727"/>
            <a:ext cx="939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087438" y="2216148"/>
            <a:ext cx="838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5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043528" y="1527471"/>
            <a:ext cx="1276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239808" y="3113335"/>
            <a:ext cx="1873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−10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1731064" y="3113335"/>
            <a:ext cx="1435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−5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2192835" y="3113309"/>
            <a:ext cx="939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634500" y="3113309"/>
            <a:ext cx="838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5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990712" y="3076995"/>
            <a:ext cx="657225" cy="32702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385"/>
              </a:spcBef>
              <a:tabLst>
                <a:tab pos="513080" algn="l"/>
              </a:tabLst>
            </a:pPr>
            <a:r>
              <a:rPr dirty="0" sz="750" b="0">
                <a:latin typeface="Gotham Book"/>
                <a:cs typeface="Gotham Book"/>
              </a:rPr>
              <a:t>10	15</a:t>
            </a:r>
            <a:endParaRPr sz="750">
              <a:latin typeface="Gotham Book"/>
              <a:cs typeface="Gotham Book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750" b="0">
                <a:latin typeface="Gotham Book"/>
                <a:cs typeface="Gotham Book"/>
              </a:rPr>
              <a:t>GAP,</a:t>
            </a:r>
            <a:r>
              <a:rPr dirty="0" sz="750" spc="-10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percent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1053339" y="83597"/>
            <a:ext cx="2519680" cy="89535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613410" marR="5080" indent="-592455">
              <a:lnSpc>
                <a:spcPts val="1000"/>
              </a:lnSpc>
              <a:spcBef>
                <a:spcPts val="200"/>
              </a:spcBef>
            </a:pPr>
            <a:r>
              <a:rPr dirty="0" sz="900" spc="-25" b="1">
                <a:latin typeface="Gotham Bold"/>
                <a:cs typeface="Gotham Bold"/>
              </a:rPr>
              <a:t>Figure 2 Phillips curves for different rates  of expected</a:t>
            </a:r>
            <a:r>
              <a:rPr dirty="0" sz="900" spc="-35" b="1">
                <a:latin typeface="Gotham Bold"/>
                <a:cs typeface="Gotham Bold"/>
              </a:rPr>
              <a:t> </a:t>
            </a:r>
            <a:r>
              <a:rPr dirty="0" sz="900" spc="-25" b="1">
                <a:latin typeface="Gotham Bold"/>
                <a:cs typeface="Gotham Bold"/>
              </a:rPr>
              <a:t>inflation</a:t>
            </a:r>
            <a:endParaRPr sz="900">
              <a:latin typeface="Gotham Bold"/>
              <a:cs typeface="Gotham Bold"/>
            </a:endParaRPr>
          </a:p>
          <a:p>
            <a:pPr marL="21590">
              <a:lnSpc>
                <a:spcPct val="100000"/>
              </a:lnSpc>
              <a:spcBef>
                <a:spcPts val="1020"/>
              </a:spcBef>
            </a:pP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Book"/>
                <a:cs typeface="Gotham Book"/>
              </a:rPr>
              <a:t>W,</a:t>
            </a:r>
            <a:r>
              <a:rPr dirty="0" sz="750" spc="-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percent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</a:pPr>
            <a:endParaRPr sz="1000">
              <a:latin typeface="Gotham Book"/>
              <a:cs typeface="Gotham Book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750" b="0">
                <a:latin typeface="Gotham Book"/>
                <a:cs typeface="Gotham Book"/>
              </a:rPr>
              <a:t>15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1445339" y="354350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 h="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19050">
            <a:solidFill>
              <a:srgbClr val="ABCD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2230445" y="3543509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 h="0">
                <a:moveTo>
                  <a:pt x="0" y="0"/>
                </a:moveTo>
                <a:lnTo>
                  <a:pt x="31750" y="0"/>
                </a:lnTo>
              </a:path>
            </a:pathLst>
          </a:custGeom>
          <a:ln w="19050">
            <a:solidFill>
              <a:srgbClr val="006B8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2427301" y="3543509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 h="0">
                <a:moveTo>
                  <a:pt x="0" y="0"/>
                </a:moveTo>
                <a:lnTo>
                  <a:pt x="31750" y="0"/>
                </a:lnTo>
              </a:path>
            </a:pathLst>
          </a:custGeom>
          <a:ln w="19050">
            <a:solidFill>
              <a:srgbClr val="006B8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1445339" y="3651031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3175" y="-9525"/>
                </a:moveTo>
                <a:lnTo>
                  <a:pt x="3175" y="9525"/>
                </a:lnTo>
              </a:path>
            </a:pathLst>
          </a:custGeom>
          <a:ln w="6350">
            <a:solidFill>
              <a:srgbClr val="B509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667589" y="3651031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3175" y="-9525"/>
                </a:moveTo>
                <a:lnTo>
                  <a:pt x="3175" y="9525"/>
                </a:lnTo>
              </a:path>
            </a:pathLst>
          </a:custGeom>
          <a:ln w="6350">
            <a:solidFill>
              <a:srgbClr val="B509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445339" y="3759360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3175" y="-9525"/>
                </a:moveTo>
                <a:lnTo>
                  <a:pt x="3175" y="9525"/>
                </a:lnTo>
              </a:path>
            </a:pathLst>
          </a:custGeom>
          <a:ln w="6350">
            <a:solidFill>
              <a:srgbClr val="BECE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1667589" y="3759360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3175" y="-9525"/>
                </a:moveTo>
                <a:lnTo>
                  <a:pt x="3175" y="9525"/>
                </a:lnTo>
              </a:path>
            </a:pathLst>
          </a:custGeom>
          <a:ln w="6350">
            <a:solidFill>
              <a:srgbClr val="BECE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 txBox="1"/>
          <p:nvPr/>
        </p:nvSpPr>
        <p:spPr>
          <a:xfrm>
            <a:off x="1426289" y="3454609"/>
            <a:ext cx="701675" cy="363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4135">
              <a:lnSpc>
                <a:spcPts val="905"/>
              </a:lnSpc>
              <a:spcBef>
                <a:spcPts val="100"/>
              </a:spcBef>
            </a:pPr>
            <a:r>
              <a:rPr dirty="0" sz="800" spc="5">
                <a:latin typeface="Symbol"/>
                <a:cs typeface="Symbol"/>
              </a:rPr>
              <a:t></a:t>
            </a:r>
            <a:r>
              <a:rPr dirty="0" sz="750" spc="5" b="0">
                <a:latin typeface="Gotham Book"/>
                <a:cs typeface="Gotham Book"/>
              </a:rPr>
              <a:t>P</a:t>
            </a:r>
            <a:r>
              <a:rPr dirty="0" baseline="34722" sz="600" spc="7" b="0">
                <a:latin typeface="Gotham Book"/>
                <a:cs typeface="Gotham Book"/>
              </a:rPr>
              <a:t>e  </a:t>
            </a:r>
            <a:r>
              <a:rPr dirty="0" sz="750" b="0">
                <a:latin typeface="Gotham Book"/>
                <a:cs typeface="Gotham Book"/>
              </a:rPr>
              <a:t>=</a:t>
            </a:r>
            <a:r>
              <a:rPr dirty="0" sz="750" spc="-1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  <a:p>
            <a:pPr algn="r" marR="74295">
              <a:lnSpc>
                <a:spcPts val="850"/>
              </a:lnSpc>
              <a:tabLst>
                <a:tab pos="196215" algn="l"/>
              </a:tabLst>
            </a:pPr>
            <a:r>
              <a:rPr dirty="0" u="heavy" sz="800">
                <a:uFill>
                  <a:solidFill>
                    <a:srgbClr val="B50938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sz="800">
                <a:latin typeface="Times New Roman"/>
                <a:cs typeface="Times New Roman"/>
              </a:rPr>
              <a:t>  </a:t>
            </a:r>
            <a:r>
              <a:rPr dirty="0" sz="800" spc="5">
                <a:latin typeface="Symbol"/>
                <a:cs typeface="Symbol"/>
              </a:rPr>
              <a:t></a:t>
            </a:r>
            <a:r>
              <a:rPr dirty="0" sz="750" spc="5" b="0">
                <a:latin typeface="Gotham Book"/>
                <a:cs typeface="Gotham Book"/>
              </a:rPr>
              <a:t>P</a:t>
            </a:r>
            <a:r>
              <a:rPr dirty="0" baseline="34722" sz="600" spc="7" b="0">
                <a:latin typeface="Gotham Book"/>
                <a:cs typeface="Gotham Book"/>
              </a:rPr>
              <a:t>e  </a:t>
            </a:r>
            <a:r>
              <a:rPr dirty="0" sz="750" b="0">
                <a:latin typeface="Gotham Book"/>
                <a:cs typeface="Gotham Book"/>
              </a:rPr>
              <a:t>=</a:t>
            </a:r>
            <a:r>
              <a:rPr dirty="0" sz="750" spc="-1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3</a:t>
            </a:r>
            <a:endParaRPr sz="750">
              <a:latin typeface="Gotham Book"/>
              <a:cs typeface="Gotham Book"/>
            </a:endParaRPr>
          </a:p>
          <a:p>
            <a:pPr algn="r" marR="30480">
              <a:lnSpc>
                <a:spcPts val="905"/>
              </a:lnSpc>
              <a:tabLst>
                <a:tab pos="196215" algn="l"/>
              </a:tabLst>
            </a:pPr>
            <a:r>
              <a:rPr dirty="0" u="heavy" sz="800">
                <a:uFill>
                  <a:solidFill>
                    <a:srgbClr val="BECE7C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sz="800">
                <a:latin typeface="Times New Roman"/>
                <a:cs typeface="Times New Roman"/>
              </a:rPr>
              <a:t>  </a:t>
            </a:r>
            <a:r>
              <a:rPr dirty="0" sz="800" spc="5">
                <a:latin typeface="Symbol"/>
                <a:cs typeface="Symbol"/>
              </a:rPr>
              <a:t></a:t>
            </a:r>
            <a:r>
              <a:rPr dirty="0" sz="750" spc="5" b="0">
                <a:latin typeface="Gotham Book"/>
                <a:cs typeface="Gotham Book"/>
              </a:rPr>
              <a:t>P</a:t>
            </a:r>
            <a:r>
              <a:rPr dirty="0" baseline="34722" sz="600" spc="7" b="0">
                <a:latin typeface="Gotham Book"/>
                <a:cs typeface="Gotham Book"/>
              </a:rPr>
              <a:t>e  </a:t>
            </a:r>
            <a:r>
              <a:rPr dirty="0" sz="750" b="0">
                <a:latin typeface="Gotham Book"/>
                <a:cs typeface="Gotham Book"/>
              </a:rPr>
              <a:t>=</a:t>
            </a:r>
            <a:r>
              <a:rPr dirty="0" sz="750" spc="-1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10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192345" y="3454609"/>
            <a:ext cx="676910" cy="256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4610">
              <a:lnSpc>
                <a:spcPts val="910"/>
              </a:lnSpc>
              <a:spcBef>
                <a:spcPts val="100"/>
              </a:spcBef>
            </a:pPr>
            <a:r>
              <a:rPr dirty="0" u="heavy" sz="750" b="0">
                <a:uFill>
                  <a:solidFill>
                    <a:srgbClr val="006B84"/>
                  </a:solidFill>
                </a:uFill>
                <a:latin typeface="Gotham Book"/>
                <a:cs typeface="Gotham Book"/>
              </a:rPr>
              <a:t>   </a:t>
            </a:r>
            <a:r>
              <a:rPr dirty="0" u="heavy" sz="750" spc="10" b="0">
                <a:uFill>
                  <a:solidFill>
                    <a:srgbClr val="006B84"/>
                  </a:solidFill>
                </a:uFill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   </a:t>
            </a:r>
            <a:r>
              <a:rPr dirty="0" sz="800" spc="5">
                <a:latin typeface="Symbol"/>
                <a:cs typeface="Symbol"/>
              </a:rPr>
              <a:t></a:t>
            </a:r>
            <a:r>
              <a:rPr dirty="0" sz="750" spc="5" b="0">
                <a:latin typeface="Gotham Book"/>
                <a:cs typeface="Gotham Book"/>
              </a:rPr>
              <a:t>P</a:t>
            </a:r>
            <a:r>
              <a:rPr dirty="0" baseline="34722" sz="600" spc="7" b="0">
                <a:latin typeface="Gotham Book"/>
                <a:cs typeface="Gotham Book"/>
              </a:rPr>
              <a:t>e  </a:t>
            </a:r>
            <a:r>
              <a:rPr dirty="0" sz="750" b="0">
                <a:latin typeface="Gotham Book"/>
                <a:cs typeface="Gotham Book"/>
              </a:rPr>
              <a:t>=</a:t>
            </a:r>
            <a:r>
              <a:rPr dirty="0" sz="750" spc="-1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1</a:t>
            </a:r>
            <a:endParaRPr sz="750">
              <a:latin typeface="Gotham Book"/>
              <a:cs typeface="Gotham Book"/>
            </a:endParaRPr>
          </a:p>
          <a:p>
            <a:pPr algn="r" marR="30480">
              <a:lnSpc>
                <a:spcPts val="910"/>
              </a:lnSpc>
              <a:tabLst>
                <a:tab pos="227965" algn="l"/>
              </a:tabLst>
            </a:pPr>
            <a:r>
              <a:rPr dirty="0" u="heavy" sz="750" b="0">
                <a:uFill>
                  <a:solidFill>
                    <a:srgbClr val="1B4870"/>
                  </a:solidFill>
                </a:uFill>
                <a:latin typeface="Gotham Book"/>
                <a:cs typeface="Gotham Book"/>
              </a:rPr>
              <a:t> 	</a:t>
            </a:r>
            <a:r>
              <a:rPr dirty="0" sz="750" spc="75" b="0">
                <a:latin typeface="Gotham Book"/>
                <a:cs typeface="Gotham Book"/>
              </a:rPr>
              <a:t> </a:t>
            </a:r>
            <a:r>
              <a:rPr dirty="0" sz="800" spc="5">
                <a:latin typeface="Symbol"/>
                <a:cs typeface="Symbol"/>
              </a:rPr>
              <a:t></a:t>
            </a:r>
            <a:r>
              <a:rPr dirty="0" sz="750" spc="5" b="0">
                <a:latin typeface="Gotham Book"/>
                <a:cs typeface="Gotham Book"/>
              </a:rPr>
              <a:t>P</a:t>
            </a:r>
            <a:r>
              <a:rPr dirty="0" baseline="34722" sz="600" spc="7" b="0">
                <a:latin typeface="Gotham Book"/>
                <a:cs typeface="Gotham Book"/>
              </a:rPr>
              <a:t>e  </a:t>
            </a:r>
            <a:r>
              <a:rPr dirty="0" sz="750" b="0">
                <a:latin typeface="Gotham Book"/>
                <a:cs typeface="Gotham Book"/>
              </a:rPr>
              <a:t>=</a:t>
            </a:r>
            <a:r>
              <a:rPr dirty="0" sz="750" spc="-1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5</a:t>
            </a:r>
            <a:endParaRPr sz="750">
              <a:latin typeface="Gotham Book"/>
              <a:cs typeface="Gotham 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462553" cy="15858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244215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WORKING</a:t>
            </a:r>
            <a:r>
              <a:rPr dirty="0" spc="-55"/>
              <a:t> </a:t>
            </a:r>
            <a:r>
              <a:rPr dirty="0" spc="-60"/>
              <a:t>PAPER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536788" y="271374"/>
            <a:ext cx="3639820" cy="508634"/>
            <a:chOff x="536788" y="271374"/>
            <a:chExt cx="3639820" cy="508634"/>
          </a:xfrm>
        </p:grpSpPr>
        <p:sp>
          <p:nvSpPr>
            <p:cNvPr id="5" name="object 5"/>
            <p:cNvSpPr/>
            <p:nvPr/>
          </p:nvSpPr>
          <p:spPr>
            <a:xfrm>
              <a:off x="1850881" y="387673"/>
              <a:ext cx="2325494" cy="27185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36787" y="271385"/>
              <a:ext cx="1179195" cy="508634"/>
            </a:xfrm>
            <a:custGeom>
              <a:avLst/>
              <a:gdLst/>
              <a:ahLst/>
              <a:cxnLst/>
              <a:rect l="l" t="t" r="r" b="b"/>
              <a:pathLst>
                <a:path w="1179195" h="508634">
                  <a:moveTo>
                    <a:pt x="37439" y="392531"/>
                  </a:moveTo>
                  <a:lnTo>
                    <a:pt x="0" y="402818"/>
                  </a:lnTo>
                  <a:lnTo>
                    <a:pt x="0" y="421601"/>
                  </a:lnTo>
                  <a:lnTo>
                    <a:pt x="37439" y="439686"/>
                  </a:lnTo>
                  <a:lnTo>
                    <a:pt x="37439" y="392531"/>
                  </a:lnTo>
                  <a:close/>
                </a:path>
                <a:path w="1179195" h="508634">
                  <a:moveTo>
                    <a:pt x="37439" y="362191"/>
                  </a:moveTo>
                  <a:lnTo>
                    <a:pt x="0" y="373735"/>
                  </a:lnTo>
                  <a:lnTo>
                    <a:pt x="0" y="387108"/>
                  </a:lnTo>
                  <a:lnTo>
                    <a:pt x="37439" y="376199"/>
                  </a:lnTo>
                  <a:lnTo>
                    <a:pt x="37439" y="362191"/>
                  </a:lnTo>
                  <a:close/>
                </a:path>
                <a:path w="1179195" h="508634">
                  <a:moveTo>
                    <a:pt x="37439" y="254723"/>
                  </a:moveTo>
                  <a:lnTo>
                    <a:pt x="0" y="270256"/>
                  </a:lnTo>
                  <a:lnTo>
                    <a:pt x="0" y="362153"/>
                  </a:lnTo>
                  <a:lnTo>
                    <a:pt x="37439" y="350266"/>
                  </a:lnTo>
                  <a:lnTo>
                    <a:pt x="37439" y="254723"/>
                  </a:lnTo>
                  <a:close/>
                </a:path>
                <a:path w="1179195" h="508634">
                  <a:moveTo>
                    <a:pt x="37439" y="220662"/>
                  </a:moveTo>
                  <a:lnTo>
                    <a:pt x="0" y="237591"/>
                  </a:lnTo>
                  <a:lnTo>
                    <a:pt x="0" y="253542"/>
                  </a:lnTo>
                  <a:lnTo>
                    <a:pt x="37439" y="237274"/>
                  </a:lnTo>
                  <a:lnTo>
                    <a:pt x="37439" y="220662"/>
                  </a:lnTo>
                  <a:close/>
                </a:path>
                <a:path w="1179195" h="508634">
                  <a:moveTo>
                    <a:pt x="37439" y="100901"/>
                  </a:moveTo>
                  <a:lnTo>
                    <a:pt x="0" y="127495"/>
                  </a:lnTo>
                  <a:lnTo>
                    <a:pt x="0" y="225729"/>
                  </a:lnTo>
                  <a:lnTo>
                    <a:pt x="37439" y="208419"/>
                  </a:lnTo>
                  <a:lnTo>
                    <a:pt x="37439" y="100901"/>
                  </a:lnTo>
                  <a:close/>
                </a:path>
                <a:path w="1179195" h="508634">
                  <a:moveTo>
                    <a:pt x="100304" y="375221"/>
                  </a:moveTo>
                  <a:lnTo>
                    <a:pt x="47104" y="389864"/>
                  </a:lnTo>
                  <a:lnTo>
                    <a:pt x="47104" y="444360"/>
                  </a:lnTo>
                  <a:lnTo>
                    <a:pt x="100304" y="470027"/>
                  </a:lnTo>
                  <a:lnTo>
                    <a:pt x="100304" y="375221"/>
                  </a:lnTo>
                  <a:close/>
                </a:path>
                <a:path w="1179195" h="508634">
                  <a:moveTo>
                    <a:pt x="100304" y="342900"/>
                  </a:moveTo>
                  <a:lnTo>
                    <a:pt x="47104" y="359270"/>
                  </a:lnTo>
                  <a:lnTo>
                    <a:pt x="47104" y="373392"/>
                  </a:lnTo>
                  <a:lnTo>
                    <a:pt x="100304" y="357924"/>
                  </a:lnTo>
                  <a:lnTo>
                    <a:pt x="100304" y="342900"/>
                  </a:lnTo>
                  <a:close/>
                </a:path>
                <a:path w="1179195" h="508634">
                  <a:moveTo>
                    <a:pt x="100304" y="228676"/>
                  </a:moveTo>
                  <a:lnTo>
                    <a:pt x="47104" y="250710"/>
                  </a:lnTo>
                  <a:lnTo>
                    <a:pt x="47104" y="347154"/>
                  </a:lnTo>
                  <a:lnTo>
                    <a:pt x="100304" y="330301"/>
                  </a:lnTo>
                  <a:lnTo>
                    <a:pt x="100304" y="228676"/>
                  </a:lnTo>
                  <a:close/>
                </a:path>
                <a:path w="1179195" h="508634">
                  <a:moveTo>
                    <a:pt x="100304" y="192239"/>
                  </a:moveTo>
                  <a:lnTo>
                    <a:pt x="47104" y="216268"/>
                  </a:lnTo>
                  <a:lnTo>
                    <a:pt x="47104" y="233070"/>
                  </a:lnTo>
                  <a:lnTo>
                    <a:pt x="100304" y="209943"/>
                  </a:lnTo>
                  <a:lnTo>
                    <a:pt x="100304" y="192239"/>
                  </a:lnTo>
                  <a:close/>
                </a:path>
                <a:path w="1179195" h="508634">
                  <a:moveTo>
                    <a:pt x="100304" y="56261"/>
                  </a:moveTo>
                  <a:lnTo>
                    <a:pt x="47104" y="94081"/>
                  </a:lnTo>
                  <a:lnTo>
                    <a:pt x="47104" y="203962"/>
                  </a:lnTo>
                  <a:lnTo>
                    <a:pt x="100304" y="179400"/>
                  </a:lnTo>
                  <a:lnTo>
                    <a:pt x="100304" y="56261"/>
                  </a:lnTo>
                  <a:close/>
                </a:path>
                <a:path w="1179195" h="508634">
                  <a:moveTo>
                    <a:pt x="179514" y="353479"/>
                  </a:moveTo>
                  <a:lnTo>
                    <a:pt x="109956" y="372592"/>
                  </a:lnTo>
                  <a:lnTo>
                    <a:pt x="109956" y="474687"/>
                  </a:lnTo>
                  <a:lnTo>
                    <a:pt x="179514" y="508304"/>
                  </a:lnTo>
                  <a:lnTo>
                    <a:pt x="179514" y="353479"/>
                  </a:lnTo>
                  <a:close/>
                </a:path>
                <a:path w="1179195" h="508634">
                  <a:moveTo>
                    <a:pt x="179514" y="318617"/>
                  </a:moveTo>
                  <a:lnTo>
                    <a:pt x="109956" y="339953"/>
                  </a:lnTo>
                  <a:lnTo>
                    <a:pt x="109956" y="355079"/>
                  </a:lnTo>
                  <a:lnTo>
                    <a:pt x="179514" y="334822"/>
                  </a:lnTo>
                  <a:lnTo>
                    <a:pt x="179514" y="318617"/>
                  </a:lnTo>
                  <a:close/>
                </a:path>
                <a:path w="1179195" h="508634">
                  <a:moveTo>
                    <a:pt x="179514" y="195783"/>
                  </a:moveTo>
                  <a:lnTo>
                    <a:pt x="109956" y="224637"/>
                  </a:lnTo>
                  <a:lnTo>
                    <a:pt x="109956" y="327202"/>
                  </a:lnTo>
                  <a:lnTo>
                    <a:pt x="179514" y="305054"/>
                  </a:lnTo>
                  <a:lnTo>
                    <a:pt x="179514" y="195783"/>
                  </a:lnTo>
                  <a:close/>
                </a:path>
                <a:path w="1179195" h="508634">
                  <a:moveTo>
                    <a:pt x="179514" y="156400"/>
                  </a:moveTo>
                  <a:lnTo>
                    <a:pt x="109956" y="187883"/>
                  </a:lnTo>
                  <a:lnTo>
                    <a:pt x="109956" y="205727"/>
                  </a:lnTo>
                  <a:lnTo>
                    <a:pt x="179514" y="175539"/>
                  </a:lnTo>
                  <a:lnTo>
                    <a:pt x="179514" y="156400"/>
                  </a:lnTo>
                  <a:close/>
                </a:path>
                <a:path w="1179195" h="508634">
                  <a:moveTo>
                    <a:pt x="179514" y="0"/>
                  </a:moveTo>
                  <a:lnTo>
                    <a:pt x="109956" y="49390"/>
                  </a:lnTo>
                  <a:lnTo>
                    <a:pt x="109956" y="174929"/>
                  </a:lnTo>
                  <a:lnTo>
                    <a:pt x="179514" y="142760"/>
                  </a:lnTo>
                  <a:lnTo>
                    <a:pt x="179514" y="0"/>
                  </a:lnTo>
                  <a:close/>
                </a:path>
                <a:path w="1179195" h="508634">
                  <a:moveTo>
                    <a:pt x="371106" y="225742"/>
                  </a:moveTo>
                  <a:lnTo>
                    <a:pt x="360121" y="220662"/>
                  </a:lnTo>
                  <a:lnTo>
                    <a:pt x="333667" y="208432"/>
                  </a:lnTo>
                  <a:lnTo>
                    <a:pt x="333667" y="203962"/>
                  </a:lnTo>
                  <a:lnTo>
                    <a:pt x="333667" y="100939"/>
                  </a:lnTo>
                  <a:lnTo>
                    <a:pt x="323977" y="94094"/>
                  </a:lnTo>
                  <a:lnTo>
                    <a:pt x="323977" y="203962"/>
                  </a:lnTo>
                  <a:lnTo>
                    <a:pt x="323977" y="216281"/>
                  </a:lnTo>
                  <a:lnTo>
                    <a:pt x="323977" y="373392"/>
                  </a:lnTo>
                  <a:lnTo>
                    <a:pt x="270802" y="357924"/>
                  </a:lnTo>
                  <a:lnTo>
                    <a:pt x="270802" y="355092"/>
                  </a:lnTo>
                  <a:lnTo>
                    <a:pt x="270802" y="342912"/>
                  </a:lnTo>
                  <a:lnTo>
                    <a:pt x="323977" y="359244"/>
                  </a:lnTo>
                  <a:lnTo>
                    <a:pt x="323977" y="347154"/>
                  </a:lnTo>
                  <a:lnTo>
                    <a:pt x="310616" y="342912"/>
                  </a:lnTo>
                  <a:lnTo>
                    <a:pt x="270802" y="330276"/>
                  </a:lnTo>
                  <a:lnTo>
                    <a:pt x="270802" y="327215"/>
                  </a:lnTo>
                  <a:lnTo>
                    <a:pt x="270802" y="228650"/>
                  </a:lnTo>
                  <a:lnTo>
                    <a:pt x="323977" y="250685"/>
                  </a:lnTo>
                  <a:lnTo>
                    <a:pt x="323977" y="233070"/>
                  </a:lnTo>
                  <a:lnTo>
                    <a:pt x="313817" y="228650"/>
                  </a:lnTo>
                  <a:lnTo>
                    <a:pt x="270802" y="209943"/>
                  </a:lnTo>
                  <a:lnTo>
                    <a:pt x="270802" y="205740"/>
                  </a:lnTo>
                  <a:lnTo>
                    <a:pt x="270802" y="192214"/>
                  </a:lnTo>
                  <a:lnTo>
                    <a:pt x="323977" y="216281"/>
                  </a:lnTo>
                  <a:lnTo>
                    <a:pt x="323977" y="203962"/>
                  </a:lnTo>
                  <a:lnTo>
                    <a:pt x="298577" y="192214"/>
                  </a:lnTo>
                  <a:lnTo>
                    <a:pt x="270802" y="179374"/>
                  </a:lnTo>
                  <a:lnTo>
                    <a:pt x="270802" y="174942"/>
                  </a:lnTo>
                  <a:lnTo>
                    <a:pt x="270802" y="56273"/>
                  </a:lnTo>
                  <a:lnTo>
                    <a:pt x="261124" y="49390"/>
                  </a:lnTo>
                  <a:lnTo>
                    <a:pt x="261124" y="174942"/>
                  </a:lnTo>
                  <a:lnTo>
                    <a:pt x="191554" y="142760"/>
                  </a:lnTo>
                  <a:lnTo>
                    <a:pt x="191554" y="156400"/>
                  </a:lnTo>
                  <a:lnTo>
                    <a:pt x="261124" y="187883"/>
                  </a:lnTo>
                  <a:lnTo>
                    <a:pt x="261124" y="205740"/>
                  </a:lnTo>
                  <a:lnTo>
                    <a:pt x="191554" y="175539"/>
                  </a:lnTo>
                  <a:lnTo>
                    <a:pt x="191554" y="195795"/>
                  </a:lnTo>
                  <a:lnTo>
                    <a:pt x="261124" y="224650"/>
                  </a:lnTo>
                  <a:lnTo>
                    <a:pt x="261124" y="327215"/>
                  </a:lnTo>
                  <a:lnTo>
                    <a:pt x="191554" y="305066"/>
                  </a:lnTo>
                  <a:lnTo>
                    <a:pt x="191554" y="318592"/>
                  </a:lnTo>
                  <a:lnTo>
                    <a:pt x="261124" y="339953"/>
                  </a:lnTo>
                  <a:lnTo>
                    <a:pt x="261124" y="355092"/>
                  </a:lnTo>
                  <a:lnTo>
                    <a:pt x="191554" y="334835"/>
                  </a:lnTo>
                  <a:lnTo>
                    <a:pt x="191554" y="353479"/>
                  </a:lnTo>
                  <a:lnTo>
                    <a:pt x="261124" y="372567"/>
                  </a:lnTo>
                  <a:lnTo>
                    <a:pt x="261124" y="474700"/>
                  </a:lnTo>
                  <a:lnTo>
                    <a:pt x="270802" y="470027"/>
                  </a:lnTo>
                  <a:lnTo>
                    <a:pt x="270802" y="375234"/>
                  </a:lnTo>
                  <a:lnTo>
                    <a:pt x="323977" y="389839"/>
                  </a:lnTo>
                  <a:lnTo>
                    <a:pt x="323977" y="444360"/>
                  </a:lnTo>
                  <a:lnTo>
                    <a:pt x="333667" y="439661"/>
                  </a:lnTo>
                  <a:lnTo>
                    <a:pt x="333667" y="392531"/>
                  </a:lnTo>
                  <a:lnTo>
                    <a:pt x="371106" y="402818"/>
                  </a:lnTo>
                  <a:lnTo>
                    <a:pt x="371106" y="392531"/>
                  </a:lnTo>
                  <a:lnTo>
                    <a:pt x="371106" y="387121"/>
                  </a:lnTo>
                  <a:lnTo>
                    <a:pt x="333667" y="376212"/>
                  </a:lnTo>
                  <a:lnTo>
                    <a:pt x="333667" y="375234"/>
                  </a:lnTo>
                  <a:lnTo>
                    <a:pt x="333667" y="373392"/>
                  </a:lnTo>
                  <a:lnTo>
                    <a:pt x="333667" y="362165"/>
                  </a:lnTo>
                  <a:lnTo>
                    <a:pt x="371106" y="373710"/>
                  </a:lnTo>
                  <a:lnTo>
                    <a:pt x="371106" y="362165"/>
                  </a:lnTo>
                  <a:lnTo>
                    <a:pt x="333667" y="350253"/>
                  </a:lnTo>
                  <a:lnTo>
                    <a:pt x="333667" y="347154"/>
                  </a:lnTo>
                  <a:lnTo>
                    <a:pt x="333667" y="254723"/>
                  </a:lnTo>
                  <a:lnTo>
                    <a:pt x="371106" y="270256"/>
                  </a:lnTo>
                  <a:lnTo>
                    <a:pt x="371106" y="254723"/>
                  </a:lnTo>
                  <a:lnTo>
                    <a:pt x="371106" y="253530"/>
                  </a:lnTo>
                  <a:lnTo>
                    <a:pt x="333667" y="237261"/>
                  </a:lnTo>
                  <a:lnTo>
                    <a:pt x="333667" y="233070"/>
                  </a:lnTo>
                  <a:lnTo>
                    <a:pt x="333667" y="220662"/>
                  </a:lnTo>
                  <a:lnTo>
                    <a:pt x="371106" y="237566"/>
                  </a:lnTo>
                  <a:lnTo>
                    <a:pt x="371106" y="225742"/>
                  </a:lnTo>
                  <a:close/>
                </a:path>
                <a:path w="1179195" h="508634">
                  <a:moveTo>
                    <a:pt x="716153" y="212280"/>
                  </a:moveTo>
                  <a:lnTo>
                    <a:pt x="708266" y="172478"/>
                  </a:lnTo>
                  <a:lnTo>
                    <a:pt x="650671" y="124371"/>
                  </a:lnTo>
                  <a:lnTo>
                    <a:pt x="641807" y="123151"/>
                  </a:lnTo>
                  <a:lnTo>
                    <a:pt x="641807" y="215734"/>
                  </a:lnTo>
                  <a:lnTo>
                    <a:pt x="641807" y="216496"/>
                  </a:lnTo>
                  <a:lnTo>
                    <a:pt x="638886" y="230835"/>
                  </a:lnTo>
                  <a:lnTo>
                    <a:pt x="630453" y="241833"/>
                  </a:lnTo>
                  <a:lnTo>
                    <a:pt x="617067" y="248881"/>
                  </a:lnTo>
                  <a:lnTo>
                    <a:pt x="599249" y="251371"/>
                  </a:lnTo>
                  <a:lnTo>
                    <a:pt x="580948" y="251371"/>
                  </a:lnTo>
                  <a:lnTo>
                    <a:pt x="580948" y="180467"/>
                  </a:lnTo>
                  <a:lnTo>
                    <a:pt x="598868" y="180467"/>
                  </a:lnTo>
                  <a:lnTo>
                    <a:pt x="616902" y="182740"/>
                  </a:lnTo>
                  <a:lnTo>
                    <a:pt x="630402" y="189471"/>
                  </a:lnTo>
                  <a:lnTo>
                    <a:pt x="638873" y="200520"/>
                  </a:lnTo>
                  <a:lnTo>
                    <a:pt x="641807" y="215734"/>
                  </a:lnTo>
                  <a:lnTo>
                    <a:pt x="641807" y="123151"/>
                  </a:lnTo>
                  <a:lnTo>
                    <a:pt x="604621" y="117995"/>
                  </a:lnTo>
                  <a:lnTo>
                    <a:pt x="506603" y="117995"/>
                  </a:lnTo>
                  <a:lnTo>
                    <a:pt x="506603" y="386283"/>
                  </a:lnTo>
                  <a:lnTo>
                    <a:pt x="580948" y="386283"/>
                  </a:lnTo>
                  <a:lnTo>
                    <a:pt x="580948" y="309638"/>
                  </a:lnTo>
                  <a:lnTo>
                    <a:pt x="600798" y="309638"/>
                  </a:lnTo>
                  <a:lnTo>
                    <a:pt x="646950" y="303428"/>
                  </a:lnTo>
                  <a:lnTo>
                    <a:pt x="683488" y="285051"/>
                  </a:lnTo>
                  <a:lnTo>
                    <a:pt x="707504" y="254812"/>
                  </a:lnTo>
                  <a:lnTo>
                    <a:pt x="716153" y="213042"/>
                  </a:lnTo>
                  <a:lnTo>
                    <a:pt x="716153" y="212280"/>
                  </a:lnTo>
                  <a:close/>
                </a:path>
                <a:path w="1179195" h="508634">
                  <a:moveTo>
                    <a:pt x="824699" y="117983"/>
                  </a:moveTo>
                  <a:lnTo>
                    <a:pt x="749947" y="117983"/>
                  </a:lnTo>
                  <a:lnTo>
                    <a:pt x="749947" y="386270"/>
                  </a:lnTo>
                  <a:lnTo>
                    <a:pt x="824699" y="386270"/>
                  </a:lnTo>
                  <a:lnTo>
                    <a:pt x="824699" y="117983"/>
                  </a:lnTo>
                  <a:close/>
                </a:path>
                <a:path w="1179195" h="508634">
                  <a:moveTo>
                    <a:pt x="945756" y="117983"/>
                  </a:moveTo>
                  <a:lnTo>
                    <a:pt x="871004" y="117983"/>
                  </a:lnTo>
                  <a:lnTo>
                    <a:pt x="871004" y="386270"/>
                  </a:lnTo>
                  <a:lnTo>
                    <a:pt x="945756" y="386270"/>
                  </a:lnTo>
                  <a:lnTo>
                    <a:pt x="945756" y="117983"/>
                  </a:lnTo>
                  <a:close/>
                </a:path>
                <a:path w="1179195" h="508634">
                  <a:moveTo>
                    <a:pt x="1178598" y="322465"/>
                  </a:moveTo>
                  <a:lnTo>
                    <a:pt x="1068400" y="322465"/>
                  </a:lnTo>
                  <a:lnTo>
                    <a:pt x="1068400" y="280555"/>
                  </a:lnTo>
                  <a:lnTo>
                    <a:pt x="1159649" y="280555"/>
                  </a:lnTo>
                  <a:lnTo>
                    <a:pt x="1159649" y="222135"/>
                  </a:lnTo>
                  <a:lnTo>
                    <a:pt x="1068400" y="222135"/>
                  </a:lnTo>
                  <a:lnTo>
                    <a:pt x="1068400" y="181495"/>
                  </a:lnTo>
                  <a:lnTo>
                    <a:pt x="1176667" y="181495"/>
                  </a:lnTo>
                  <a:lnTo>
                    <a:pt x="1176667" y="117995"/>
                  </a:lnTo>
                  <a:lnTo>
                    <a:pt x="994816" y="117995"/>
                  </a:lnTo>
                  <a:lnTo>
                    <a:pt x="994816" y="181495"/>
                  </a:lnTo>
                  <a:lnTo>
                    <a:pt x="994816" y="222135"/>
                  </a:lnTo>
                  <a:lnTo>
                    <a:pt x="994816" y="280555"/>
                  </a:lnTo>
                  <a:lnTo>
                    <a:pt x="994816" y="322465"/>
                  </a:lnTo>
                  <a:lnTo>
                    <a:pt x="994816" y="385965"/>
                  </a:lnTo>
                  <a:lnTo>
                    <a:pt x="1178598" y="385965"/>
                  </a:lnTo>
                  <a:lnTo>
                    <a:pt x="1178598" y="3224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536787" y="3789273"/>
            <a:ext cx="5029200" cy="0"/>
          </a:xfrm>
          <a:custGeom>
            <a:avLst/>
            <a:gdLst/>
            <a:ahLst/>
            <a:cxnLst/>
            <a:rect l="l" t="t" r="r" b="b"/>
            <a:pathLst>
              <a:path w="5029200" h="0">
                <a:moveTo>
                  <a:pt x="0" y="0"/>
                </a:moveTo>
                <a:lnTo>
                  <a:pt x="5029200" y="0"/>
                </a:lnTo>
              </a:path>
            </a:pathLst>
          </a:custGeom>
          <a:ln w="6350">
            <a:solidFill>
              <a:srgbClr val="006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524087" y="1893798"/>
            <a:ext cx="4628515" cy="132715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280"/>
              </a:spcBef>
            </a:pPr>
            <a:r>
              <a:rPr dirty="0" sz="2500" spc="-95" b="1">
                <a:solidFill>
                  <a:srgbClr val="00628E"/>
                </a:solidFill>
                <a:latin typeface="Mercury Text G1 Bold"/>
                <a:cs typeface="Mercury Text G1 Bold"/>
              </a:rPr>
              <a:t>20-6 </a:t>
            </a:r>
            <a:r>
              <a:rPr dirty="0" sz="2500" spc="-110" b="1">
                <a:solidFill>
                  <a:srgbClr val="142A39"/>
                </a:solidFill>
                <a:latin typeface="Mercury Text G1 Bold"/>
                <a:cs typeface="Mercury Text G1 Bold"/>
              </a:rPr>
              <a:t>Low </a:t>
            </a:r>
            <a:r>
              <a:rPr dirty="0" sz="2500" spc="-105" b="1">
                <a:solidFill>
                  <a:srgbClr val="142A39"/>
                </a:solidFill>
                <a:latin typeface="Mercury Text G1 Bold"/>
                <a:cs typeface="Mercury Text G1 Bold"/>
              </a:rPr>
              <a:t>Inflation </a:t>
            </a:r>
            <a:r>
              <a:rPr dirty="0" sz="2500" spc="-100" b="1">
                <a:solidFill>
                  <a:srgbClr val="142A39"/>
                </a:solidFill>
                <a:latin typeface="Mercury Text G1 Bold"/>
                <a:cs typeface="Mercury Text G1 Bold"/>
              </a:rPr>
              <a:t>Bends </a:t>
            </a:r>
            <a:r>
              <a:rPr dirty="0" sz="2500" spc="-110" b="1">
                <a:solidFill>
                  <a:srgbClr val="142A39"/>
                </a:solidFill>
                <a:latin typeface="Mercury Text G1 Bold"/>
                <a:cs typeface="Mercury Text G1 Bold"/>
              </a:rPr>
              <a:t>the  </a:t>
            </a:r>
            <a:r>
              <a:rPr dirty="0" sz="2500" spc="-105" b="1">
                <a:solidFill>
                  <a:srgbClr val="142A39"/>
                </a:solidFill>
                <a:latin typeface="Mercury Text G1 Bold"/>
                <a:cs typeface="Mercury Text G1 Bold"/>
              </a:rPr>
              <a:t>Phillips </a:t>
            </a:r>
            <a:r>
              <a:rPr dirty="0" sz="2500" spc="-110" b="1">
                <a:solidFill>
                  <a:srgbClr val="142A39"/>
                </a:solidFill>
                <a:latin typeface="Mercury Text G1 Bold"/>
                <a:cs typeface="Mercury Text G1 Bold"/>
              </a:rPr>
              <a:t>Curve around </a:t>
            </a:r>
            <a:r>
              <a:rPr dirty="0" sz="2500" spc="-95" b="1">
                <a:solidFill>
                  <a:srgbClr val="142A39"/>
                </a:solidFill>
                <a:latin typeface="Mercury Text G1 Bold"/>
                <a:cs typeface="Mercury Text G1 Bold"/>
              </a:rPr>
              <a:t>the</a:t>
            </a:r>
            <a:r>
              <a:rPr dirty="0" sz="2500" spc="-285" b="1">
                <a:solidFill>
                  <a:srgbClr val="142A39"/>
                </a:solidFill>
                <a:latin typeface="Mercury Text G1 Bold"/>
                <a:cs typeface="Mercury Text G1 Bold"/>
              </a:rPr>
              <a:t> </a:t>
            </a:r>
            <a:r>
              <a:rPr dirty="0" sz="2500" spc="-145" b="1">
                <a:solidFill>
                  <a:srgbClr val="142A39"/>
                </a:solidFill>
                <a:latin typeface="Mercury Text G1 Bold"/>
                <a:cs typeface="Mercury Text G1 Bold"/>
              </a:rPr>
              <a:t>World</a:t>
            </a:r>
            <a:endParaRPr sz="2500">
              <a:latin typeface="Mercury Text G1 Bold"/>
              <a:cs typeface="Mercury Text G1 Bold"/>
            </a:endParaRPr>
          </a:p>
          <a:p>
            <a:pPr marL="12700" marR="609600">
              <a:lnSpc>
                <a:spcPct val="137500"/>
              </a:lnSpc>
              <a:spcBef>
                <a:spcPts val="969"/>
              </a:spcBef>
            </a:pPr>
            <a:r>
              <a:rPr dirty="0" sz="1000" spc="-5" b="0">
                <a:solidFill>
                  <a:srgbClr val="00628E"/>
                </a:solidFill>
                <a:latin typeface="Gotham Medium"/>
                <a:cs typeface="Gotham Medium"/>
              </a:rPr>
              <a:t>Kristin </a:t>
            </a:r>
            <a:r>
              <a:rPr dirty="0" sz="1000" spc="-10" b="0">
                <a:solidFill>
                  <a:srgbClr val="00628E"/>
                </a:solidFill>
                <a:latin typeface="Gotham Medium"/>
                <a:cs typeface="Gotham Medium"/>
              </a:rPr>
              <a:t>J. </a:t>
            </a:r>
            <a:r>
              <a:rPr dirty="0" sz="1000" spc="-5" b="0">
                <a:solidFill>
                  <a:srgbClr val="00628E"/>
                </a:solidFill>
                <a:latin typeface="Gotham Medium"/>
                <a:cs typeface="Gotham Medium"/>
              </a:rPr>
              <a:t>F</a:t>
            </a:r>
            <a:r>
              <a:rPr dirty="0" sz="1000" spc="-5" b="0">
                <a:solidFill>
                  <a:srgbClr val="00628E"/>
                </a:solidFill>
                <a:latin typeface="Gotham Medium"/>
                <a:cs typeface="Gotham Medium"/>
                <a:hlinkClick r:id="rId4"/>
              </a:rPr>
              <a:t>orbes, </a:t>
            </a:r>
            <a:r>
              <a:rPr dirty="0" sz="1000" b="0">
                <a:solidFill>
                  <a:srgbClr val="00628E"/>
                </a:solidFill>
                <a:latin typeface="Gotham Medium"/>
                <a:cs typeface="Gotham Medium"/>
                <a:hlinkClick r:id="rId4"/>
              </a:rPr>
              <a:t>Joseph E. Gagnon</a:t>
            </a:r>
            <a:r>
              <a:rPr dirty="0" sz="1000" b="0">
                <a:solidFill>
                  <a:srgbClr val="00628E"/>
                </a:solidFill>
                <a:latin typeface="Gotham Medium"/>
                <a:cs typeface="Gotham Medium"/>
              </a:rPr>
              <a:t>, and </a:t>
            </a:r>
            <a:r>
              <a:rPr dirty="0" sz="1000" spc="-5" b="0">
                <a:solidFill>
                  <a:srgbClr val="00628E"/>
                </a:solidFill>
                <a:latin typeface="Gotham Medium"/>
                <a:cs typeface="Gotham Medium"/>
                <a:hlinkClick r:id="rId5"/>
              </a:rPr>
              <a:t>Christopher </a:t>
            </a:r>
            <a:r>
              <a:rPr dirty="0" sz="1000" b="0">
                <a:solidFill>
                  <a:srgbClr val="00628E"/>
                </a:solidFill>
                <a:latin typeface="Gotham Medium"/>
                <a:cs typeface="Gotham Medium"/>
                <a:hlinkClick r:id="rId5"/>
              </a:rPr>
              <a:t>G. </a:t>
            </a:r>
            <a:r>
              <a:rPr dirty="0" sz="1000" spc="-5" b="0">
                <a:solidFill>
                  <a:srgbClr val="00628E"/>
                </a:solidFill>
                <a:latin typeface="Gotham Medium"/>
                <a:cs typeface="Gotham Medium"/>
                <a:hlinkClick r:id="rId5"/>
              </a:rPr>
              <a:t>Collins </a:t>
            </a:r>
            <a:r>
              <a:rPr dirty="0" sz="1000" spc="-5" b="0">
                <a:solidFill>
                  <a:srgbClr val="00628E"/>
                </a:solidFill>
                <a:latin typeface="Gotham Medium"/>
                <a:cs typeface="Gotham Medium"/>
              </a:rPr>
              <a:t> </a:t>
            </a:r>
            <a:r>
              <a:rPr dirty="0" sz="1000" spc="-5" b="0">
                <a:solidFill>
                  <a:srgbClr val="404F5F"/>
                </a:solidFill>
                <a:latin typeface="Gotham Medium"/>
                <a:cs typeface="Gotham Medium"/>
              </a:rPr>
              <a:t>March 2020</a:t>
            </a:r>
            <a:endParaRPr sz="1000">
              <a:latin typeface="Gotham Medium"/>
              <a:cs typeface="Gotham Medium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4087" y="3854611"/>
            <a:ext cx="4945380" cy="208915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1000" spc="-35" b="1">
                <a:solidFill>
                  <a:srgbClr val="00628E"/>
                </a:solidFill>
                <a:latin typeface="Gotham Bold"/>
                <a:cs typeface="Gotham Bold"/>
              </a:rPr>
              <a:t>ABSTRACT</a:t>
            </a:r>
            <a:endParaRPr sz="1000">
              <a:latin typeface="Gotham Bold"/>
              <a:cs typeface="Gotham Bold"/>
            </a:endParaRPr>
          </a:p>
          <a:p>
            <a:pPr marL="12700" marR="192405">
              <a:lnSpc>
                <a:spcPts val="1350"/>
              </a:lnSpc>
              <a:spcBef>
                <a:spcPts val="70"/>
              </a:spcBef>
            </a:pP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This paper models inflation </a:t>
            </a:r>
            <a:r>
              <a:rPr dirty="0" sz="950" spc="-10" b="0">
                <a:solidFill>
                  <a:srgbClr val="00628E"/>
                </a:solidFill>
                <a:latin typeface="Gotham Book"/>
                <a:cs typeface="Gotham Book"/>
              </a:rPr>
              <a:t>by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combining the multicountry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framework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of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one 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of its authors (Forbes) with the nonlinear specification proposed </a:t>
            </a:r>
            <a:r>
              <a:rPr dirty="0" sz="950" spc="-10" b="0">
                <a:solidFill>
                  <a:srgbClr val="00628E"/>
                </a:solidFill>
                <a:latin typeface="Gotham Book"/>
                <a:cs typeface="Gotham Book"/>
              </a:rPr>
              <a:t>by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the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other 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two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(Gagnon and Collins). The results find strong support for a Phillips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curve 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that becomes nonlinear when inflation is </a:t>
            </a:r>
            <a:r>
              <a:rPr dirty="0" sz="950" spc="-20" b="0">
                <a:solidFill>
                  <a:srgbClr val="00628E"/>
                </a:solidFill>
                <a:latin typeface="Gotham Book"/>
                <a:cs typeface="Gotham Book"/>
              </a:rPr>
              <a:t>low,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in which case </a:t>
            </a:r>
            <a:r>
              <a:rPr dirty="0" sz="950" spc="-10" b="0">
                <a:solidFill>
                  <a:srgbClr val="00628E"/>
                </a:solidFill>
                <a:latin typeface="Gotham Book"/>
                <a:cs typeface="Gotham Book"/>
              </a:rPr>
              <a:t>excess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economic  slack has little effect on inflation. This finding is consistent with evidence</a:t>
            </a:r>
            <a:r>
              <a:rPr dirty="0" sz="950" spc="25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of</a:t>
            </a:r>
            <a:endParaRPr sz="950">
              <a:latin typeface="Gotham Book"/>
              <a:cs typeface="Gotham Book"/>
            </a:endParaRPr>
          </a:p>
          <a:p>
            <a:pPr marL="12700" marR="5080">
              <a:lnSpc>
                <a:spcPts val="1350"/>
              </a:lnSpc>
            </a:pP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downward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nominal wage and price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rigidity.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The estimates also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show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a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significant 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and economically meaningful Phillips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curve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relationship between slack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and 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inflation when slack is negative (i.e., when output is </a:t>
            </a:r>
            <a:r>
              <a:rPr dirty="0" sz="950" spc="-10" b="0">
                <a:solidFill>
                  <a:srgbClr val="00628E"/>
                </a:solidFill>
                <a:latin typeface="Gotham Book"/>
                <a:cs typeface="Gotham Book"/>
              </a:rPr>
              <a:t>above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long-run</a:t>
            </a:r>
            <a:r>
              <a:rPr dirty="0" sz="950" spc="26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potential).</a:t>
            </a:r>
            <a:endParaRPr sz="950">
              <a:latin typeface="Gotham Book"/>
              <a:cs typeface="Gotham Book"/>
            </a:endParaRPr>
          </a:p>
          <a:p>
            <a:pPr marL="12700" marR="133985">
              <a:lnSpc>
                <a:spcPts val="1350"/>
              </a:lnSpc>
            </a:pP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In this nonlinear model, international factors play a large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role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in explaining  headline inflation, a </a:t>
            </a:r>
            <a:r>
              <a:rPr dirty="0" sz="950" spc="-5" b="0">
                <a:solidFill>
                  <a:srgbClr val="00628E"/>
                </a:solidFill>
                <a:latin typeface="Gotham Book"/>
                <a:cs typeface="Gotham Book"/>
              </a:rPr>
              <a:t>role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that has increased </a:t>
            </a:r>
            <a:r>
              <a:rPr dirty="0" sz="950" spc="-10" b="0">
                <a:solidFill>
                  <a:srgbClr val="00628E"/>
                </a:solidFill>
                <a:latin typeface="Gotham Book"/>
                <a:cs typeface="Gotham Book"/>
              </a:rPr>
              <a:t>over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time, supporting the results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of 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Forbes’ linear</a:t>
            </a:r>
            <a:r>
              <a:rPr dirty="0" sz="950" spc="25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model.</a:t>
            </a:r>
            <a:endParaRPr sz="950">
              <a:latin typeface="Gotham Book"/>
              <a:cs typeface="Gotham 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4087" y="6146996"/>
            <a:ext cx="4249420" cy="368300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dirty="0" sz="950" spc="-25" b="1">
                <a:solidFill>
                  <a:srgbClr val="00628E"/>
                </a:solidFill>
                <a:latin typeface="Gotham Bold"/>
                <a:cs typeface="Gotham Bold"/>
              </a:rPr>
              <a:t>JEL codes: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E31, </a:t>
            </a:r>
            <a:r>
              <a:rPr dirty="0" sz="950" spc="-25" b="0">
                <a:solidFill>
                  <a:srgbClr val="00628E"/>
                </a:solidFill>
                <a:latin typeface="Gotham Book"/>
                <a:cs typeface="Gotham Book"/>
              </a:rPr>
              <a:t>E37,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E52, E58,</a:t>
            </a:r>
            <a:r>
              <a:rPr dirty="0" sz="950" spc="11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F62</a:t>
            </a:r>
            <a:endParaRPr sz="950">
              <a:latin typeface="Gotham Book"/>
              <a:cs typeface="Gotham Book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dirty="0" sz="950" spc="-30" b="1">
                <a:solidFill>
                  <a:srgbClr val="00628E"/>
                </a:solidFill>
                <a:latin typeface="Gotham Bold"/>
                <a:cs typeface="Gotham Bold"/>
              </a:rPr>
              <a:t>Keywords: </a:t>
            </a:r>
            <a:r>
              <a:rPr dirty="0" sz="950" b="0">
                <a:solidFill>
                  <a:srgbClr val="00628E"/>
                </a:solidFill>
                <a:latin typeface="Gotham Book"/>
                <a:cs typeface="Gotham Book"/>
              </a:rPr>
              <a:t>Economic slack, globalization, output gap, price</a:t>
            </a:r>
            <a:r>
              <a:rPr dirty="0" sz="950" spc="155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950" spc="5" b="0">
                <a:solidFill>
                  <a:srgbClr val="00628E"/>
                </a:solidFill>
                <a:latin typeface="Gotham Book"/>
                <a:cs typeface="Gotham Book"/>
              </a:rPr>
              <a:t>dynamics</a:t>
            </a:r>
            <a:endParaRPr sz="950">
              <a:latin typeface="Gotham Book"/>
              <a:cs typeface="Gotham 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05687" y="4052193"/>
            <a:ext cx="1144905" cy="193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150">
              <a:lnSpc>
                <a:spcPct val="111100"/>
              </a:lnSpc>
              <a:spcBef>
                <a:spcPts val="100"/>
              </a:spcBef>
            </a:pPr>
            <a:r>
              <a:rPr dirty="0" sz="750" spc="-25" b="1">
                <a:solidFill>
                  <a:srgbClr val="00628E"/>
                </a:solidFill>
                <a:latin typeface="Gotham Bold"/>
                <a:cs typeface="Gotham Bold"/>
              </a:rPr>
              <a:t>Kristin </a:t>
            </a:r>
            <a:r>
              <a:rPr dirty="0" sz="750" spc="-30" b="1">
                <a:solidFill>
                  <a:srgbClr val="00628E"/>
                </a:solidFill>
                <a:latin typeface="Gotham Bold"/>
                <a:cs typeface="Gotham Bold"/>
              </a:rPr>
              <a:t>J. </a:t>
            </a:r>
            <a:r>
              <a:rPr dirty="0" sz="750" spc="-25" b="1">
                <a:solidFill>
                  <a:srgbClr val="00628E"/>
                </a:solidFill>
                <a:latin typeface="Gotham Bold"/>
                <a:cs typeface="Gotham Bold"/>
              </a:rPr>
              <a:t>Forbes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is</a:t>
            </a:r>
            <a:r>
              <a:rPr dirty="0" sz="750" spc="-55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the 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Jerome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and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Dorothy  Lemelson</a:t>
            </a:r>
            <a:r>
              <a:rPr dirty="0" sz="750" spc="-15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Professor</a:t>
            </a:r>
            <a:endParaRPr sz="750">
              <a:latin typeface="Gotham Book"/>
              <a:cs typeface="Gotham Book"/>
            </a:endParaRPr>
          </a:p>
          <a:p>
            <a:pPr marL="12700" marR="5080">
              <a:lnSpc>
                <a:spcPct val="111100"/>
              </a:lnSpc>
            </a:pP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of Management and  Global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Economics at 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the MIT Sloan School</a:t>
            </a:r>
            <a:r>
              <a:rPr dirty="0" sz="750" spc="-10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of  Management.</a:t>
            </a:r>
            <a:r>
              <a:rPr dirty="0" sz="750" spc="-2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spc="-25" b="1">
                <a:solidFill>
                  <a:srgbClr val="00628E"/>
                </a:solidFill>
                <a:latin typeface="Gotham Bold"/>
                <a:cs typeface="Gotham Bold"/>
              </a:rPr>
              <a:t>Joseph</a:t>
            </a:r>
            <a:endParaRPr sz="750">
              <a:latin typeface="Gotham Bold"/>
              <a:cs typeface="Gotham Bold"/>
            </a:endParaRPr>
          </a:p>
          <a:p>
            <a:pPr marL="12700" marR="12700">
              <a:lnSpc>
                <a:spcPct val="111100"/>
              </a:lnSpc>
            </a:pPr>
            <a:r>
              <a:rPr dirty="0" sz="750" spc="-25" b="1">
                <a:solidFill>
                  <a:srgbClr val="00628E"/>
                </a:solidFill>
                <a:latin typeface="Gotham Bold"/>
                <a:cs typeface="Gotham Bold"/>
              </a:rPr>
              <a:t>E. </a:t>
            </a:r>
            <a:r>
              <a:rPr dirty="0" sz="750" spc="-20" b="1">
                <a:solidFill>
                  <a:srgbClr val="00628E"/>
                </a:solidFill>
                <a:latin typeface="Gotham Bold"/>
                <a:cs typeface="Gotham Bold"/>
              </a:rPr>
              <a:t>Gagnon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is Senior  </a:t>
            </a:r>
            <a:r>
              <a:rPr dirty="0" sz="750" spc="-10" b="0">
                <a:solidFill>
                  <a:srgbClr val="00628E"/>
                </a:solidFill>
                <a:latin typeface="Gotham Book"/>
                <a:cs typeface="Gotham Book"/>
              </a:rPr>
              <a:t>Fellow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and</a:t>
            </a:r>
            <a:r>
              <a:rPr dirty="0" sz="750" spc="-4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spc="-25" b="1">
                <a:solidFill>
                  <a:srgbClr val="00628E"/>
                </a:solidFill>
                <a:latin typeface="Gotham Bold"/>
                <a:cs typeface="Gotham Bold"/>
              </a:rPr>
              <a:t>Christopher</a:t>
            </a:r>
            <a:endParaRPr sz="750">
              <a:latin typeface="Gotham Bold"/>
              <a:cs typeface="Gotham Bold"/>
            </a:endParaRPr>
          </a:p>
          <a:p>
            <a:pPr marL="12700" marR="53340">
              <a:lnSpc>
                <a:spcPct val="111100"/>
              </a:lnSpc>
            </a:pPr>
            <a:r>
              <a:rPr dirty="0" sz="750" spc="-25" b="1">
                <a:solidFill>
                  <a:srgbClr val="00628E"/>
                </a:solidFill>
                <a:latin typeface="Gotham Bold"/>
                <a:cs typeface="Gotham Bold"/>
              </a:rPr>
              <a:t>G. Collins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is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Eranda  Rothschild</a:t>
            </a:r>
            <a:r>
              <a:rPr dirty="0" sz="750" spc="-3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Foundation 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Junior </a:t>
            </a:r>
            <a:r>
              <a:rPr dirty="0" sz="750" spc="-10" b="0">
                <a:solidFill>
                  <a:srgbClr val="00628E"/>
                </a:solidFill>
                <a:latin typeface="Gotham Book"/>
                <a:cs typeface="Gotham Book"/>
              </a:rPr>
              <a:t>Fellow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at </a:t>
            </a:r>
            <a:r>
              <a:rPr dirty="0" sz="750" b="0">
                <a:solidFill>
                  <a:srgbClr val="00628E"/>
                </a:solidFill>
                <a:latin typeface="Gotham Book"/>
                <a:cs typeface="Gotham Book"/>
              </a:rPr>
              <a:t>the 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Peterson</a:t>
            </a:r>
            <a:r>
              <a:rPr dirty="0" sz="750" spc="-1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Institute</a:t>
            </a:r>
            <a:endParaRPr sz="750">
              <a:latin typeface="Gotham Book"/>
              <a:cs typeface="Gotham Book"/>
            </a:endParaRPr>
          </a:p>
          <a:p>
            <a:pPr marL="12700" marR="365760">
              <a:lnSpc>
                <a:spcPct val="111100"/>
              </a:lnSpc>
            </a:pP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for</a:t>
            </a:r>
            <a:r>
              <a:rPr dirty="0" sz="750" spc="-50" b="0">
                <a:solidFill>
                  <a:srgbClr val="00628E"/>
                </a:solidFill>
                <a:latin typeface="Gotham Book"/>
                <a:cs typeface="Gotham Book"/>
              </a:rPr>
              <a:t> </a:t>
            </a:r>
            <a:r>
              <a:rPr dirty="0" sz="750" spc="-5" b="0">
                <a:solidFill>
                  <a:srgbClr val="00628E"/>
                </a:solidFill>
                <a:latin typeface="Gotham Book"/>
                <a:cs typeface="Gotham Book"/>
              </a:rPr>
              <a:t>International  Economics.</a:t>
            </a:r>
            <a:endParaRPr sz="750">
              <a:latin typeface="Gotham Book"/>
              <a:cs typeface="Gotham Boo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246" y="3923578"/>
            <a:ext cx="4625975" cy="48895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ts val="850"/>
              </a:lnSpc>
              <a:spcBef>
                <a:spcPts val="170"/>
              </a:spcBef>
            </a:pPr>
            <a:r>
              <a:rPr dirty="0" sz="750" b="0">
                <a:latin typeface="Gotham Book"/>
                <a:cs typeface="Gotham Book"/>
              </a:rPr>
              <a:t>Note: This figure displays 8-quarter annualized rates of change of the consumer price index</a:t>
            </a:r>
            <a:r>
              <a:rPr dirty="0" sz="750" spc="-10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(CPI)  excluding food and energy and the personal consumption expenditures (PCE) deflator excluding  food and</a:t>
            </a:r>
            <a:r>
              <a:rPr dirty="0" sz="750" spc="-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energy.</a:t>
            </a:r>
            <a:endParaRPr sz="750">
              <a:latin typeface="Gotham Book"/>
              <a:cs typeface="Gotham Book"/>
            </a:endParaRPr>
          </a:p>
          <a:p>
            <a:pPr algn="just" marL="12700">
              <a:lnSpc>
                <a:spcPct val="100000"/>
              </a:lnSpc>
              <a:spcBef>
                <a:spcPts val="130"/>
              </a:spcBef>
            </a:pPr>
            <a:r>
              <a:rPr dirty="0" sz="750" b="0" i="1">
                <a:latin typeface="Gotham Book"/>
                <a:cs typeface="Gotham Book"/>
              </a:rPr>
              <a:t>Source: </a:t>
            </a:r>
            <a:r>
              <a:rPr dirty="0" sz="750" b="0">
                <a:latin typeface="Gotham Book"/>
                <a:cs typeface="Gotham Book"/>
              </a:rPr>
              <a:t>Authors’ calculations using data defined in appendix</a:t>
            </a:r>
            <a:r>
              <a:rPr dirty="0" sz="750" spc="-1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B.</a:t>
            </a:r>
            <a:endParaRPr sz="750">
              <a:latin typeface="Gotham Book"/>
              <a:cs typeface="Gotham Boo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86741" y="737441"/>
            <a:ext cx="4395470" cy="2594610"/>
            <a:chOff x="786741" y="737441"/>
            <a:chExt cx="4395470" cy="2594610"/>
          </a:xfrm>
        </p:grpSpPr>
        <p:sp>
          <p:nvSpPr>
            <p:cNvPr id="4" name="object 4"/>
            <p:cNvSpPr/>
            <p:nvPr/>
          </p:nvSpPr>
          <p:spPr>
            <a:xfrm>
              <a:off x="841118" y="766362"/>
              <a:ext cx="4339590" cy="2511425"/>
            </a:xfrm>
            <a:custGeom>
              <a:avLst/>
              <a:gdLst/>
              <a:ahLst/>
              <a:cxnLst/>
              <a:rect l="l" t="t" r="r" b="b"/>
              <a:pathLst>
                <a:path w="4339590" h="2511425">
                  <a:moveTo>
                    <a:pt x="0" y="0"/>
                  </a:moveTo>
                  <a:lnTo>
                    <a:pt x="4339259" y="0"/>
                  </a:lnTo>
                  <a:lnTo>
                    <a:pt x="4339259" y="2510980"/>
                  </a:lnTo>
                  <a:lnTo>
                    <a:pt x="0" y="2510980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37508" y="2611286"/>
              <a:ext cx="735330" cy="0"/>
            </a:xfrm>
            <a:custGeom>
              <a:avLst/>
              <a:gdLst/>
              <a:ahLst/>
              <a:cxnLst/>
              <a:rect l="l" t="t" r="r" b="b"/>
              <a:pathLst>
                <a:path w="735330" h="0">
                  <a:moveTo>
                    <a:pt x="731113" y="0"/>
                  </a:moveTo>
                  <a:lnTo>
                    <a:pt x="734733" y="0"/>
                  </a:lnTo>
                </a:path>
                <a:path w="735330" h="0">
                  <a:moveTo>
                    <a:pt x="701878" y="0"/>
                  </a:moveTo>
                  <a:lnTo>
                    <a:pt x="705497" y="0"/>
                  </a:lnTo>
                </a:path>
                <a:path w="735330" h="0">
                  <a:moveTo>
                    <a:pt x="672642" y="0"/>
                  </a:moveTo>
                  <a:lnTo>
                    <a:pt x="676262" y="0"/>
                  </a:lnTo>
                </a:path>
                <a:path w="735330" h="0">
                  <a:moveTo>
                    <a:pt x="643420" y="0"/>
                  </a:moveTo>
                  <a:lnTo>
                    <a:pt x="647026" y="0"/>
                  </a:lnTo>
                </a:path>
                <a:path w="735330" h="0">
                  <a:moveTo>
                    <a:pt x="614184" y="0"/>
                  </a:moveTo>
                  <a:lnTo>
                    <a:pt x="617804" y="0"/>
                  </a:lnTo>
                </a:path>
                <a:path w="735330" h="0">
                  <a:moveTo>
                    <a:pt x="584949" y="0"/>
                  </a:moveTo>
                  <a:lnTo>
                    <a:pt x="588568" y="0"/>
                  </a:lnTo>
                </a:path>
                <a:path w="735330" h="0">
                  <a:moveTo>
                    <a:pt x="555713" y="0"/>
                  </a:moveTo>
                  <a:lnTo>
                    <a:pt x="559333" y="0"/>
                  </a:lnTo>
                </a:path>
                <a:path w="735330" h="0">
                  <a:moveTo>
                    <a:pt x="526491" y="0"/>
                  </a:moveTo>
                  <a:lnTo>
                    <a:pt x="530098" y="0"/>
                  </a:lnTo>
                </a:path>
                <a:path w="735330" h="0">
                  <a:moveTo>
                    <a:pt x="497103" y="0"/>
                  </a:moveTo>
                  <a:lnTo>
                    <a:pt x="500875" y="0"/>
                  </a:lnTo>
                </a:path>
                <a:path w="735330" h="0">
                  <a:moveTo>
                    <a:pt x="467868" y="0"/>
                  </a:moveTo>
                  <a:lnTo>
                    <a:pt x="471487" y="0"/>
                  </a:lnTo>
                </a:path>
                <a:path w="735330" h="0">
                  <a:moveTo>
                    <a:pt x="438632" y="0"/>
                  </a:moveTo>
                  <a:lnTo>
                    <a:pt x="442252" y="0"/>
                  </a:lnTo>
                </a:path>
                <a:path w="735330" h="0">
                  <a:moveTo>
                    <a:pt x="409397" y="0"/>
                  </a:moveTo>
                  <a:lnTo>
                    <a:pt x="413016" y="0"/>
                  </a:lnTo>
                </a:path>
                <a:path w="735330" h="0">
                  <a:moveTo>
                    <a:pt x="380174" y="0"/>
                  </a:moveTo>
                  <a:lnTo>
                    <a:pt x="383781" y="0"/>
                  </a:lnTo>
                </a:path>
                <a:path w="735330" h="0">
                  <a:moveTo>
                    <a:pt x="350939" y="0"/>
                  </a:moveTo>
                  <a:lnTo>
                    <a:pt x="354558" y="0"/>
                  </a:lnTo>
                </a:path>
                <a:path w="735330" h="0">
                  <a:moveTo>
                    <a:pt x="321703" y="0"/>
                  </a:moveTo>
                  <a:lnTo>
                    <a:pt x="325323" y="0"/>
                  </a:lnTo>
                </a:path>
                <a:path w="735330" h="0">
                  <a:moveTo>
                    <a:pt x="292468" y="0"/>
                  </a:moveTo>
                  <a:lnTo>
                    <a:pt x="296087" y="0"/>
                  </a:lnTo>
                </a:path>
                <a:path w="735330" h="0">
                  <a:moveTo>
                    <a:pt x="263245" y="0"/>
                  </a:moveTo>
                  <a:lnTo>
                    <a:pt x="266852" y="0"/>
                  </a:lnTo>
                </a:path>
                <a:path w="735330" h="0">
                  <a:moveTo>
                    <a:pt x="234010" y="0"/>
                  </a:moveTo>
                  <a:lnTo>
                    <a:pt x="237629" y="0"/>
                  </a:lnTo>
                </a:path>
                <a:path w="735330" h="0">
                  <a:moveTo>
                    <a:pt x="204774" y="0"/>
                  </a:moveTo>
                  <a:lnTo>
                    <a:pt x="208394" y="0"/>
                  </a:lnTo>
                </a:path>
                <a:path w="735330" h="0">
                  <a:moveTo>
                    <a:pt x="175387" y="0"/>
                  </a:moveTo>
                  <a:lnTo>
                    <a:pt x="179158" y="0"/>
                  </a:lnTo>
                </a:path>
                <a:path w="735330" h="0">
                  <a:moveTo>
                    <a:pt x="146151" y="0"/>
                  </a:moveTo>
                  <a:lnTo>
                    <a:pt x="149771" y="0"/>
                  </a:lnTo>
                </a:path>
                <a:path w="735330" h="0">
                  <a:moveTo>
                    <a:pt x="116928" y="0"/>
                  </a:moveTo>
                  <a:lnTo>
                    <a:pt x="120535" y="0"/>
                  </a:lnTo>
                </a:path>
                <a:path w="735330" h="0">
                  <a:moveTo>
                    <a:pt x="87693" y="0"/>
                  </a:moveTo>
                  <a:lnTo>
                    <a:pt x="91313" y="0"/>
                  </a:lnTo>
                </a:path>
                <a:path w="735330" h="0">
                  <a:moveTo>
                    <a:pt x="58458" y="0"/>
                  </a:moveTo>
                  <a:lnTo>
                    <a:pt x="62077" y="0"/>
                  </a:lnTo>
                </a:path>
                <a:path w="735330" h="0">
                  <a:moveTo>
                    <a:pt x="29222" y="0"/>
                  </a:moveTo>
                  <a:lnTo>
                    <a:pt x="32842" y="0"/>
                  </a:lnTo>
                </a:path>
                <a:path w="735330" h="0">
                  <a:moveTo>
                    <a:pt x="0" y="0"/>
                  </a:moveTo>
                  <a:lnTo>
                    <a:pt x="3606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576166" y="762737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w="0" h="3175">
                  <a:moveTo>
                    <a:pt x="-3175" y="1498"/>
                  </a:moveTo>
                  <a:lnTo>
                    <a:pt x="3175" y="149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572991" y="793154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576166" y="84980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576166" y="87904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576166" y="90827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76166" y="93766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576166" y="96690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572991" y="99793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572991" y="1056399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572991" y="1114864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576166" y="117152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576166" y="120076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79"/>
                  </a:moveTo>
                  <a:lnTo>
                    <a:pt x="3175" y="1879"/>
                  </a:lnTo>
                </a:path>
              </a:pathLst>
            </a:custGeom>
            <a:ln w="37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576166" y="123014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576166" y="125937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576166" y="128860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572991" y="131964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576166" y="137629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1576166" y="140553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1576166" y="143477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576166" y="146400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576166" y="149322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576166" y="152246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572991" y="155366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576166" y="161032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572991" y="164135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576166" y="169801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1576166" y="172725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1572991" y="1758284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1576166" y="18441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576166" y="187356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576166" y="190279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572991" y="1933836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1576166" y="199049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1576166" y="201971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1572991" y="205076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576166" y="210742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1572991" y="213854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7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1576166" y="219528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1576166" y="222450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1576166" y="225374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1572991" y="228478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1576166" y="234143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1576166" y="237067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1572991" y="2401704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1572991" y="246025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1576166" y="251698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1576166" y="254622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1576166" y="257545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1572991" y="260649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1576166" y="266315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1572991" y="269419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1576166" y="275084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1576166" y="278008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1576166" y="280931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1576166" y="283870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/>
            <p:cNvSpPr/>
            <p:nvPr/>
          </p:nvSpPr>
          <p:spPr>
            <a:xfrm>
              <a:off x="1572991" y="286973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1576166" y="292639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1576166" y="295563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1576166" y="298486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1576166" y="301409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/>
            <p:cNvSpPr/>
            <p:nvPr/>
          </p:nvSpPr>
          <p:spPr>
            <a:xfrm>
              <a:off x="1576166" y="304332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/>
            <p:cNvSpPr/>
            <p:nvPr/>
          </p:nvSpPr>
          <p:spPr>
            <a:xfrm>
              <a:off x="1576166" y="307256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/>
            <p:cNvSpPr/>
            <p:nvPr/>
          </p:nvSpPr>
          <p:spPr>
            <a:xfrm>
              <a:off x="1576166" y="310179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79"/>
                  </a:moveTo>
                  <a:lnTo>
                    <a:pt x="3175" y="1879"/>
                  </a:lnTo>
                </a:path>
              </a:pathLst>
            </a:custGeom>
            <a:ln w="37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1576166" y="313118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1576166" y="316040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/>
            <p:cNvSpPr/>
            <p:nvPr/>
          </p:nvSpPr>
          <p:spPr>
            <a:xfrm>
              <a:off x="1576166" y="318964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/>
            <p:cNvSpPr/>
            <p:nvPr/>
          </p:nvSpPr>
          <p:spPr>
            <a:xfrm>
              <a:off x="1572991" y="3220682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/>
            <p:cNvSpPr/>
            <p:nvPr/>
          </p:nvSpPr>
          <p:spPr>
            <a:xfrm>
              <a:off x="1576166" y="327733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/>
            <p:cNvSpPr/>
            <p:nvPr/>
          </p:nvSpPr>
          <p:spPr>
            <a:xfrm>
              <a:off x="3415913" y="762737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w="0" h="3175">
                  <a:moveTo>
                    <a:pt x="-3175" y="1498"/>
                  </a:moveTo>
                  <a:lnTo>
                    <a:pt x="3175" y="149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/>
            <p:cNvSpPr/>
            <p:nvPr/>
          </p:nvSpPr>
          <p:spPr>
            <a:xfrm>
              <a:off x="3412738" y="793154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3415913" y="84980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3415913" y="87904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/>
            <p:cNvSpPr/>
            <p:nvPr/>
          </p:nvSpPr>
          <p:spPr>
            <a:xfrm>
              <a:off x="3415913" y="90827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/>
            <p:cNvSpPr/>
            <p:nvPr/>
          </p:nvSpPr>
          <p:spPr>
            <a:xfrm>
              <a:off x="3415913" y="93766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3415913" y="96690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/>
            <p:cNvSpPr/>
            <p:nvPr/>
          </p:nvSpPr>
          <p:spPr>
            <a:xfrm>
              <a:off x="3412738" y="99793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/>
            <p:cNvSpPr/>
            <p:nvPr/>
          </p:nvSpPr>
          <p:spPr>
            <a:xfrm>
              <a:off x="3412738" y="1056399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/>
            <p:cNvSpPr/>
            <p:nvPr/>
          </p:nvSpPr>
          <p:spPr>
            <a:xfrm>
              <a:off x="3412738" y="1114864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/>
            <p:cNvSpPr/>
            <p:nvPr/>
          </p:nvSpPr>
          <p:spPr>
            <a:xfrm>
              <a:off x="3415913" y="117152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/>
            <p:cNvSpPr/>
            <p:nvPr/>
          </p:nvSpPr>
          <p:spPr>
            <a:xfrm>
              <a:off x="3415913" y="120076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79"/>
                  </a:moveTo>
                  <a:lnTo>
                    <a:pt x="3175" y="1879"/>
                  </a:lnTo>
                </a:path>
              </a:pathLst>
            </a:custGeom>
            <a:ln w="37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/>
            <p:cNvSpPr/>
            <p:nvPr/>
          </p:nvSpPr>
          <p:spPr>
            <a:xfrm>
              <a:off x="3415913" y="123014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/>
            <p:cNvSpPr/>
            <p:nvPr/>
          </p:nvSpPr>
          <p:spPr>
            <a:xfrm>
              <a:off x="3415913" y="125937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/>
            <p:cNvSpPr/>
            <p:nvPr/>
          </p:nvSpPr>
          <p:spPr>
            <a:xfrm>
              <a:off x="3415913" y="128860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/>
            <p:cNvSpPr/>
            <p:nvPr/>
          </p:nvSpPr>
          <p:spPr>
            <a:xfrm>
              <a:off x="3412738" y="131964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/>
            <p:cNvSpPr/>
            <p:nvPr/>
          </p:nvSpPr>
          <p:spPr>
            <a:xfrm>
              <a:off x="3415913" y="137629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/>
            <p:cNvSpPr/>
            <p:nvPr/>
          </p:nvSpPr>
          <p:spPr>
            <a:xfrm>
              <a:off x="3415913" y="140553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/>
            <p:cNvSpPr/>
            <p:nvPr/>
          </p:nvSpPr>
          <p:spPr>
            <a:xfrm>
              <a:off x="3415913" y="143477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/>
            <p:cNvSpPr/>
            <p:nvPr/>
          </p:nvSpPr>
          <p:spPr>
            <a:xfrm>
              <a:off x="3415913" y="146400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/>
            <p:cNvSpPr/>
            <p:nvPr/>
          </p:nvSpPr>
          <p:spPr>
            <a:xfrm>
              <a:off x="3415913" y="149322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/>
            <p:cNvSpPr/>
            <p:nvPr/>
          </p:nvSpPr>
          <p:spPr>
            <a:xfrm>
              <a:off x="3415913" y="152246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/>
            <p:cNvSpPr/>
            <p:nvPr/>
          </p:nvSpPr>
          <p:spPr>
            <a:xfrm>
              <a:off x="3412738" y="155366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/>
            <p:cNvSpPr/>
            <p:nvPr/>
          </p:nvSpPr>
          <p:spPr>
            <a:xfrm>
              <a:off x="3415913" y="161032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/>
            <p:cNvSpPr/>
            <p:nvPr/>
          </p:nvSpPr>
          <p:spPr>
            <a:xfrm>
              <a:off x="3412738" y="164135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/>
            <p:cNvSpPr/>
            <p:nvPr/>
          </p:nvSpPr>
          <p:spPr>
            <a:xfrm>
              <a:off x="3415913" y="169801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/>
            <p:cNvSpPr/>
            <p:nvPr/>
          </p:nvSpPr>
          <p:spPr>
            <a:xfrm>
              <a:off x="3415913" y="172725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/>
            <p:cNvSpPr/>
            <p:nvPr/>
          </p:nvSpPr>
          <p:spPr>
            <a:xfrm>
              <a:off x="3412738" y="1758284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/>
            <p:cNvSpPr/>
            <p:nvPr/>
          </p:nvSpPr>
          <p:spPr>
            <a:xfrm>
              <a:off x="3415913" y="18441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/>
            <p:cNvSpPr/>
            <p:nvPr/>
          </p:nvSpPr>
          <p:spPr>
            <a:xfrm>
              <a:off x="3415913" y="187356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/>
            <p:cNvSpPr/>
            <p:nvPr/>
          </p:nvSpPr>
          <p:spPr>
            <a:xfrm>
              <a:off x="3415913" y="190279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/>
            <p:cNvSpPr/>
            <p:nvPr/>
          </p:nvSpPr>
          <p:spPr>
            <a:xfrm>
              <a:off x="3412738" y="1933836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/>
            <p:cNvSpPr/>
            <p:nvPr/>
          </p:nvSpPr>
          <p:spPr>
            <a:xfrm>
              <a:off x="3415913" y="199049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/>
            <p:cNvSpPr/>
            <p:nvPr/>
          </p:nvSpPr>
          <p:spPr>
            <a:xfrm>
              <a:off x="3415913" y="201971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/>
            <p:cNvSpPr/>
            <p:nvPr/>
          </p:nvSpPr>
          <p:spPr>
            <a:xfrm>
              <a:off x="3412738" y="205076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/>
            <p:cNvSpPr/>
            <p:nvPr/>
          </p:nvSpPr>
          <p:spPr>
            <a:xfrm>
              <a:off x="3415913" y="210742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/>
            <p:cNvSpPr/>
            <p:nvPr/>
          </p:nvSpPr>
          <p:spPr>
            <a:xfrm>
              <a:off x="3412738" y="213854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7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/>
            <p:cNvSpPr/>
            <p:nvPr/>
          </p:nvSpPr>
          <p:spPr>
            <a:xfrm>
              <a:off x="3415913" y="219528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/>
            <p:cNvSpPr/>
            <p:nvPr/>
          </p:nvSpPr>
          <p:spPr>
            <a:xfrm>
              <a:off x="3415913" y="222450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/>
            <p:cNvSpPr/>
            <p:nvPr/>
          </p:nvSpPr>
          <p:spPr>
            <a:xfrm>
              <a:off x="3415913" y="225374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/>
            <p:cNvSpPr/>
            <p:nvPr/>
          </p:nvSpPr>
          <p:spPr>
            <a:xfrm>
              <a:off x="3412738" y="228478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/>
            <p:cNvSpPr/>
            <p:nvPr/>
          </p:nvSpPr>
          <p:spPr>
            <a:xfrm>
              <a:off x="3415913" y="234143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/>
            <p:cNvSpPr/>
            <p:nvPr/>
          </p:nvSpPr>
          <p:spPr>
            <a:xfrm>
              <a:off x="3415913" y="237067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/>
            <p:cNvSpPr/>
            <p:nvPr/>
          </p:nvSpPr>
          <p:spPr>
            <a:xfrm>
              <a:off x="3412738" y="2401704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/>
            <p:cNvSpPr/>
            <p:nvPr/>
          </p:nvSpPr>
          <p:spPr>
            <a:xfrm>
              <a:off x="3412738" y="246025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/>
            <p:cNvSpPr/>
            <p:nvPr/>
          </p:nvSpPr>
          <p:spPr>
            <a:xfrm>
              <a:off x="3415913" y="251698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/>
            <p:cNvSpPr/>
            <p:nvPr/>
          </p:nvSpPr>
          <p:spPr>
            <a:xfrm>
              <a:off x="3415913" y="254622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/>
            <p:cNvSpPr/>
            <p:nvPr/>
          </p:nvSpPr>
          <p:spPr>
            <a:xfrm>
              <a:off x="3415913" y="257545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/>
            <p:cNvSpPr/>
            <p:nvPr/>
          </p:nvSpPr>
          <p:spPr>
            <a:xfrm>
              <a:off x="3412738" y="260649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/>
            <p:cNvSpPr/>
            <p:nvPr/>
          </p:nvSpPr>
          <p:spPr>
            <a:xfrm>
              <a:off x="3415913" y="266315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/>
            <p:cNvSpPr/>
            <p:nvPr/>
          </p:nvSpPr>
          <p:spPr>
            <a:xfrm>
              <a:off x="3412738" y="269419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/>
            <p:cNvSpPr/>
            <p:nvPr/>
          </p:nvSpPr>
          <p:spPr>
            <a:xfrm>
              <a:off x="3415913" y="275084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/>
            <p:cNvSpPr/>
            <p:nvPr/>
          </p:nvSpPr>
          <p:spPr>
            <a:xfrm>
              <a:off x="3415913" y="278008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/>
            <p:cNvSpPr/>
            <p:nvPr/>
          </p:nvSpPr>
          <p:spPr>
            <a:xfrm>
              <a:off x="3415913" y="280931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/>
            <p:cNvSpPr/>
            <p:nvPr/>
          </p:nvSpPr>
          <p:spPr>
            <a:xfrm>
              <a:off x="3415913" y="283870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/>
            <p:cNvSpPr/>
            <p:nvPr/>
          </p:nvSpPr>
          <p:spPr>
            <a:xfrm>
              <a:off x="3412738" y="286973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/>
            <p:cNvSpPr/>
            <p:nvPr/>
          </p:nvSpPr>
          <p:spPr>
            <a:xfrm>
              <a:off x="3415913" y="292639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/>
            <p:cNvSpPr/>
            <p:nvPr/>
          </p:nvSpPr>
          <p:spPr>
            <a:xfrm>
              <a:off x="3415913" y="295563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/>
            <p:cNvSpPr/>
            <p:nvPr/>
          </p:nvSpPr>
          <p:spPr>
            <a:xfrm>
              <a:off x="3415913" y="298486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/>
            <p:cNvSpPr/>
            <p:nvPr/>
          </p:nvSpPr>
          <p:spPr>
            <a:xfrm>
              <a:off x="3415913" y="301409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/>
            <p:cNvSpPr/>
            <p:nvPr/>
          </p:nvSpPr>
          <p:spPr>
            <a:xfrm>
              <a:off x="3415913" y="304332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/>
            <p:cNvSpPr/>
            <p:nvPr/>
          </p:nvSpPr>
          <p:spPr>
            <a:xfrm>
              <a:off x="3415913" y="307256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/>
            <p:cNvSpPr/>
            <p:nvPr/>
          </p:nvSpPr>
          <p:spPr>
            <a:xfrm>
              <a:off x="3415913" y="310179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79"/>
                  </a:moveTo>
                  <a:lnTo>
                    <a:pt x="3175" y="1879"/>
                  </a:lnTo>
                </a:path>
              </a:pathLst>
            </a:custGeom>
            <a:ln w="37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/>
            <p:cNvSpPr/>
            <p:nvPr/>
          </p:nvSpPr>
          <p:spPr>
            <a:xfrm>
              <a:off x="3415913" y="313118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/>
            <p:cNvSpPr/>
            <p:nvPr/>
          </p:nvSpPr>
          <p:spPr>
            <a:xfrm>
              <a:off x="3415913" y="316040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/>
            <p:cNvSpPr/>
            <p:nvPr/>
          </p:nvSpPr>
          <p:spPr>
            <a:xfrm>
              <a:off x="3415913" y="318964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/>
            <p:cNvSpPr/>
            <p:nvPr/>
          </p:nvSpPr>
          <p:spPr>
            <a:xfrm>
              <a:off x="3412738" y="3220682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/>
            <p:cNvSpPr/>
            <p:nvPr/>
          </p:nvSpPr>
          <p:spPr>
            <a:xfrm>
              <a:off x="3415913" y="327733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/>
            <p:cNvSpPr/>
            <p:nvPr/>
          </p:nvSpPr>
          <p:spPr>
            <a:xfrm>
              <a:off x="1597859" y="2611286"/>
              <a:ext cx="3571875" cy="0"/>
            </a:xfrm>
            <a:custGeom>
              <a:avLst/>
              <a:gdLst/>
              <a:ahLst/>
              <a:cxnLst/>
              <a:rect l="l" t="t" r="r" b="b"/>
              <a:pathLst>
                <a:path w="3571875" h="0">
                  <a:moveTo>
                    <a:pt x="3568217" y="0"/>
                  </a:moveTo>
                  <a:lnTo>
                    <a:pt x="3571824" y="0"/>
                  </a:lnTo>
                </a:path>
                <a:path w="3571875" h="0">
                  <a:moveTo>
                    <a:pt x="3538829" y="0"/>
                  </a:moveTo>
                  <a:lnTo>
                    <a:pt x="3542588" y="0"/>
                  </a:lnTo>
                </a:path>
                <a:path w="3571875" h="0">
                  <a:moveTo>
                    <a:pt x="3509594" y="0"/>
                  </a:moveTo>
                  <a:lnTo>
                    <a:pt x="3513201" y="0"/>
                  </a:lnTo>
                </a:path>
                <a:path w="3571875" h="0">
                  <a:moveTo>
                    <a:pt x="3480358" y="0"/>
                  </a:moveTo>
                  <a:lnTo>
                    <a:pt x="3483965" y="0"/>
                  </a:lnTo>
                </a:path>
                <a:path w="3571875" h="0">
                  <a:moveTo>
                    <a:pt x="3451123" y="0"/>
                  </a:moveTo>
                  <a:lnTo>
                    <a:pt x="3454730" y="0"/>
                  </a:lnTo>
                </a:path>
                <a:path w="3571875" h="0">
                  <a:moveTo>
                    <a:pt x="3421900" y="0"/>
                  </a:moveTo>
                  <a:lnTo>
                    <a:pt x="3425507" y="0"/>
                  </a:lnTo>
                </a:path>
                <a:path w="3571875" h="0">
                  <a:moveTo>
                    <a:pt x="3392665" y="0"/>
                  </a:moveTo>
                  <a:lnTo>
                    <a:pt x="3396272" y="0"/>
                  </a:lnTo>
                </a:path>
                <a:path w="3571875" h="0">
                  <a:moveTo>
                    <a:pt x="3363429" y="0"/>
                  </a:moveTo>
                  <a:lnTo>
                    <a:pt x="3367036" y="0"/>
                  </a:lnTo>
                </a:path>
                <a:path w="3571875" h="0">
                  <a:moveTo>
                    <a:pt x="3334194" y="0"/>
                  </a:moveTo>
                  <a:lnTo>
                    <a:pt x="3337801" y="0"/>
                  </a:lnTo>
                </a:path>
                <a:path w="3571875" h="0">
                  <a:moveTo>
                    <a:pt x="3304959" y="0"/>
                  </a:moveTo>
                  <a:lnTo>
                    <a:pt x="3308578" y="0"/>
                  </a:lnTo>
                </a:path>
                <a:path w="3571875" h="0">
                  <a:moveTo>
                    <a:pt x="3275736" y="0"/>
                  </a:moveTo>
                  <a:lnTo>
                    <a:pt x="3279343" y="0"/>
                  </a:lnTo>
                </a:path>
                <a:path w="3571875" h="0">
                  <a:moveTo>
                    <a:pt x="3246501" y="0"/>
                  </a:moveTo>
                  <a:lnTo>
                    <a:pt x="3250107" y="0"/>
                  </a:lnTo>
                </a:path>
                <a:path w="3571875" h="0">
                  <a:moveTo>
                    <a:pt x="3217113" y="0"/>
                  </a:moveTo>
                  <a:lnTo>
                    <a:pt x="3220872" y="0"/>
                  </a:lnTo>
                </a:path>
                <a:path w="3571875" h="0">
                  <a:moveTo>
                    <a:pt x="3187877" y="0"/>
                  </a:moveTo>
                  <a:lnTo>
                    <a:pt x="3191497" y="0"/>
                  </a:lnTo>
                </a:path>
                <a:path w="3571875" h="0">
                  <a:moveTo>
                    <a:pt x="3158642" y="0"/>
                  </a:moveTo>
                  <a:lnTo>
                    <a:pt x="3162261" y="0"/>
                  </a:lnTo>
                </a:path>
                <a:path w="3571875" h="0">
                  <a:moveTo>
                    <a:pt x="3129407" y="0"/>
                  </a:moveTo>
                  <a:lnTo>
                    <a:pt x="3133026" y="0"/>
                  </a:lnTo>
                </a:path>
                <a:path w="3571875" h="0">
                  <a:moveTo>
                    <a:pt x="3100171" y="0"/>
                  </a:moveTo>
                  <a:lnTo>
                    <a:pt x="3103803" y="0"/>
                  </a:lnTo>
                </a:path>
                <a:path w="3571875" h="0">
                  <a:moveTo>
                    <a:pt x="3070948" y="0"/>
                  </a:moveTo>
                  <a:lnTo>
                    <a:pt x="3074568" y="0"/>
                  </a:lnTo>
                </a:path>
                <a:path w="3571875" h="0">
                  <a:moveTo>
                    <a:pt x="3041713" y="0"/>
                  </a:moveTo>
                  <a:lnTo>
                    <a:pt x="3045333" y="0"/>
                  </a:lnTo>
                </a:path>
                <a:path w="3571875" h="0">
                  <a:moveTo>
                    <a:pt x="3012478" y="0"/>
                  </a:moveTo>
                  <a:lnTo>
                    <a:pt x="3016097" y="0"/>
                  </a:lnTo>
                </a:path>
                <a:path w="3571875" h="0">
                  <a:moveTo>
                    <a:pt x="2983242" y="0"/>
                  </a:moveTo>
                  <a:lnTo>
                    <a:pt x="2986874" y="0"/>
                  </a:lnTo>
                </a:path>
                <a:path w="3571875" h="0">
                  <a:moveTo>
                    <a:pt x="2954020" y="0"/>
                  </a:moveTo>
                  <a:lnTo>
                    <a:pt x="2957639" y="0"/>
                  </a:lnTo>
                </a:path>
                <a:path w="3571875" h="0">
                  <a:moveTo>
                    <a:pt x="2924784" y="0"/>
                  </a:moveTo>
                  <a:lnTo>
                    <a:pt x="2928404" y="0"/>
                  </a:lnTo>
                </a:path>
                <a:path w="3571875" h="0">
                  <a:moveTo>
                    <a:pt x="2895396" y="0"/>
                  </a:moveTo>
                  <a:lnTo>
                    <a:pt x="2899168" y="0"/>
                  </a:lnTo>
                </a:path>
                <a:path w="3571875" h="0">
                  <a:moveTo>
                    <a:pt x="2866174" y="0"/>
                  </a:moveTo>
                  <a:lnTo>
                    <a:pt x="2869780" y="0"/>
                  </a:lnTo>
                </a:path>
                <a:path w="3571875" h="0">
                  <a:moveTo>
                    <a:pt x="2836938" y="0"/>
                  </a:moveTo>
                  <a:lnTo>
                    <a:pt x="2840545" y="0"/>
                  </a:lnTo>
                </a:path>
                <a:path w="3571875" h="0">
                  <a:moveTo>
                    <a:pt x="2807703" y="0"/>
                  </a:moveTo>
                  <a:lnTo>
                    <a:pt x="2811310" y="0"/>
                  </a:lnTo>
                </a:path>
                <a:path w="3571875" h="0">
                  <a:moveTo>
                    <a:pt x="2778467" y="0"/>
                  </a:moveTo>
                  <a:lnTo>
                    <a:pt x="2782087" y="0"/>
                  </a:lnTo>
                </a:path>
                <a:path w="3571875" h="0">
                  <a:moveTo>
                    <a:pt x="2749245" y="0"/>
                  </a:moveTo>
                  <a:lnTo>
                    <a:pt x="2752852" y="0"/>
                  </a:lnTo>
                </a:path>
                <a:path w="3571875" h="0">
                  <a:moveTo>
                    <a:pt x="2720009" y="0"/>
                  </a:moveTo>
                  <a:lnTo>
                    <a:pt x="2723616" y="0"/>
                  </a:lnTo>
                </a:path>
                <a:path w="3571875" h="0">
                  <a:moveTo>
                    <a:pt x="2690774" y="0"/>
                  </a:moveTo>
                  <a:lnTo>
                    <a:pt x="2694381" y="0"/>
                  </a:lnTo>
                </a:path>
                <a:path w="3571875" h="0">
                  <a:moveTo>
                    <a:pt x="2661539" y="0"/>
                  </a:moveTo>
                  <a:lnTo>
                    <a:pt x="2665158" y="0"/>
                  </a:lnTo>
                </a:path>
                <a:path w="3571875" h="0">
                  <a:moveTo>
                    <a:pt x="2632316" y="0"/>
                  </a:moveTo>
                  <a:lnTo>
                    <a:pt x="2635923" y="0"/>
                  </a:lnTo>
                </a:path>
                <a:path w="3571875" h="0">
                  <a:moveTo>
                    <a:pt x="2602915" y="0"/>
                  </a:moveTo>
                  <a:lnTo>
                    <a:pt x="2606687" y="0"/>
                  </a:lnTo>
                </a:path>
                <a:path w="3571875" h="0">
                  <a:moveTo>
                    <a:pt x="2573680" y="0"/>
                  </a:moveTo>
                  <a:lnTo>
                    <a:pt x="2577452" y="0"/>
                  </a:lnTo>
                </a:path>
                <a:path w="3571875" h="0">
                  <a:moveTo>
                    <a:pt x="2544457" y="0"/>
                  </a:moveTo>
                  <a:lnTo>
                    <a:pt x="2548077" y="0"/>
                  </a:lnTo>
                </a:path>
                <a:path w="3571875" h="0">
                  <a:moveTo>
                    <a:pt x="2515222" y="0"/>
                  </a:moveTo>
                  <a:lnTo>
                    <a:pt x="2518841" y="0"/>
                  </a:lnTo>
                </a:path>
                <a:path w="3571875" h="0">
                  <a:moveTo>
                    <a:pt x="2485986" y="0"/>
                  </a:moveTo>
                  <a:lnTo>
                    <a:pt x="2489606" y="0"/>
                  </a:lnTo>
                </a:path>
                <a:path w="3571875" h="0">
                  <a:moveTo>
                    <a:pt x="2456751" y="0"/>
                  </a:moveTo>
                  <a:lnTo>
                    <a:pt x="2460383" y="0"/>
                  </a:lnTo>
                </a:path>
                <a:path w="3571875" h="0">
                  <a:moveTo>
                    <a:pt x="2427528" y="0"/>
                  </a:moveTo>
                  <a:lnTo>
                    <a:pt x="2431148" y="0"/>
                  </a:lnTo>
                </a:path>
                <a:path w="3571875" h="0">
                  <a:moveTo>
                    <a:pt x="2398293" y="0"/>
                  </a:moveTo>
                  <a:lnTo>
                    <a:pt x="2401912" y="0"/>
                  </a:lnTo>
                </a:path>
                <a:path w="3571875" h="0">
                  <a:moveTo>
                    <a:pt x="2369058" y="0"/>
                  </a:moveTo>
                  <a:lnTo>
                    <a:pt x="2372677" y="0"/>
                  </a:lnTo>
                </a:path>
                <a:path w="3571875" h="0">
                  <a:moveTo>
                    <a:pt x="2339822" y="0"/>
                  </a:moveTo>
                  <a:lnTo>
                    <a:pt x="2343454" y="0"/>
                  </a:lnTo>
                </a:path>
                <a:path w="3571875" h="0">
                  <a:moveTo>
                    <a:pt x="2310599" y="0"/>
                  </a:moveTo>
                  <a:lnTo>
                    <a:pt x="2314219" y="0"/>
                  </a:lnTo>
                </a:path>
                <a:path w="3571875" h="0">
                  <a:moveTo>
                    <a:pt x="2281212" y="0"/>
                  </a:moveTo>
                  <a:lnTo>
                    <a:pt x="2284984" y="0"/>
                  </a:lnTo>
                </a:path>
                <a:path w="3571875" h="0">
                  <a:moveTo>
                    <a:pt x="2251976" y="0"/>
                  </a:moveTo>
                  <a:lnTo>
                    <a:pt x="2255748" y="0"/>
                  </a:lnTo>
                </a:path>
                <a:path w="3571875" h="0">
                  <a:moveTo>
                    <a:pt x="2222754" y="0"/>
                  </a:moveTo>
                  <a:lnTo>
                    <a:pt x="2226360" y="0"/>
                  </a:lnTo>
                </a:path>
                <a:path w="3571875" h="0">
                  <a:moveTo>
                    <a:pt x="2193518" y="0"/>
                  </a:moveTo>
                  <a:lnTo>
                    <a:pt x="2197125" y="0"/>
                  </a:lnTo>
                </a:path>
                <a:path w="3571875" h="0">
                  <a:moveTo>
                    <a:pt x="2164283" y="0"/>
                  </a:moveTo>
                  <a:lnTo>
                    <a:pt x="2167890" y="0"/>
                  </a:lnTo>
                </a:path>
                <a:path w="3571875" h="0">
                  <a:moveTo>
                    <a:pt x="2135047" y="0"/>
                  </a:moveTo>
                  <a:lnTo>
                    <a:pt x="2138667" y="0"/>
                  </a:lnTo>
                </a:path>
                <a:path w="3571875" h="0">
                  <a:moveTo>
                    <a:pt x="2105825" y="0"/>
                  </a:moveTo>
                  <a:lnTo>
                    <a:pt x="2109431" y="0"/>
                  </a:lnTo>
                </a:path>
                <a:path w="3571875" h="0">
                  <a:moveTo>
                    <a:pt x="2076589" y="0"/>
                  </a:moveTo>
                  <a:lnTo>
                    <a:pt x="2080196" y="0"/>
                  </a:lnTo>
                </a:path>
                <a:path w="3571875" h="0">
                  <a:moveTo>
                    <a:pt x="2047354" y="0"/>
                  </a:moveTo>
                  <a:lnTo>
                    <a:pt x="2050961" y="0"/>
                  </a:lnTo>
                </a:path>
                <a:path w="3571875" h="0">
                  <a:moveTo>
                    <a:pt x="2018118" y="0"/>
                  </a:moveTo>
                  <a:lnTo>
                    <a:pt x="2021725" y="0"/>
                  </a:lnTo>
                </a:path>
                <a:path w="3571875" h="0">
                  <a:moveTo>
                    <a:pt x="1988896" y="0"/>
                  </a:moveTo>
                  <a:lnTo>
                    <a:pt x="1992502" y="0"/>
                  </a:lnTo>
                </a:path>
                <a:path w="3571875" h="0">
                  <a:moveTo>
                    <a:pt x="1959495" y="0"/>
                  </a:moveTo>
                  <a:lnTo>
                    <a:pt x="1963267" y="0"/>
                  </a:lnTo>
                </a:path>
                <a:path w="3571875" h="0">
                  <a:moveTo>
                    <a:pt x="1930260" y="0"/>
                  </a:moveTo>
                  <a:lnTo>
                    <a:pt x="1934032" y="0"/>
                  </a:lnTo>
                </a:path>
                <a:path w="3571875" h="0">
                  <a:moveTo>
                    <a:pt x="1901037" y="0"/>
                  </a:moveTo>
                  <a:lnTo>
                    <a:pt x="1904644" y="0"/>
                  </a:lnTo>
                </a:path>
                <a:path w="3571875" h="0">
                  <a:moveTo>
                    <a:pt x="1871802" y="0"/>
                  </a:moveTo>
                  <a:lnTo>
                    <a:pt x="1875408" y="0"/>
                  </a:lnTo>
                </a:path>
                <a:path w="3571875" h="0">
                  <a:moveTo>
                    <a:pt x="1842566" y="0"/>
                  </a:moveTo>
                  <a:lnTo>
                    <a:pt x="1846173" y="0"/>
                  </a:lnTo>
                </a:path>
                <a:path w="3571875" h="0">
                  <a:moveTo>
                    <a:pt x="1813331" y="0"/>
                  </a:moveTo>
                  <a:lnTo>
                    <a:pt x="1816938" y="0"/>
                  </a:lnTo>
                </a:path>
                <a:path w="3571875" h="0">
                  <a:moveTo>
                    <a:pt x="1784108" y="0"/>
                  </a:moveTo>
                  <a:lnTo>
                    <a:pt x="1787715" y="0"/>
                  </a:lnTo>
                </a:path>
                <a:path w="3571875" h="0">
                  <a:moveTo>
                    <a:pt x="1754873" y="0"/>
                  </a:moveTo>
                  <a:lnTo>
                    <a:pt x="1758480" y="0"/>
                  </a:lnTo>
                </a:path>
                <a:path w="3571875" h="0">
                  <a:moveTo>
                    <a:pt x="1725637" y="0"/>
                  </a:moveTo>
                  <a:lnTo>
                    <a:pt x="1729244" y="0"/>
                  </a:lnTo>
                </a:path>
                <a:path w="3571875" h="0">
                  <a:moveTo>
                    <a:pt x="1696402" y="0"/>
                  </a:moveTo>
                  <a:lnTo>
                    <a:pt x="1700009" y="0"/>
                  </a:lnTo>
                </a:path>
                <a:path w="3571875" h="0">
                  <a:moveTo>
                    <a:pt x="1667179" y="0"/>
                  </a:moveTo>
                  <a:lnTo>
                    <a:pt x="1670786" y="0"/>
                  </a:lnTo>
                </a:path>
                <a:path w="3571875" h="0">
                  <a:moveTo>
                    <a:pt x="1637779" y="0"/>
                  </a:moveTo>
                  <a:lnTo>
                    <a:pt x="1641551" y="0"/>
                  </a:lnTo>
                </a:path>
                <a:path w="3571875" h="0">
                  <a:moveTo>
                    <a:pt x="1608543" y="0"/>
                  </a:moveTo>
                  <a:lnTo>
                    <a:pt x="1612163" y="0"/>
                  </a:lnTo>
                </a:path>
                <a:path w="3571875" h="0">
                  <a:moveTo>
                    <a:pt x="1579321" y="0"/>
                  </a:moveTo>
                  <a:lnTo>
                    <a:pt x="1582940" y="0"/>
                  </a:lnTo>
                </a:path>
                <a:path w="3571875" h="0">
                  <a:moveTo>
                    <a:pt x="1550085" y="0"/>
                  </a:moveTo>
                  <a:lnTo>
                    <a:pt x="1553705" y="0"/>
                  </a:lnTo>
                </a:path>
                <a:path w="3571875" h="0">
                  <a:moveTo>
                    <a:pt x="1520850" y="0"/>
                  </a:moveTo>
                  <a:lnTo>
                    <a:pt x="1524469" y="0"/>
                  </a:lnTo>
                </a:path>
                <a:path w="3571875" h="0">
                  <a:moveTo>
                    <a:pt x="1491614" y="0"/>
                  </a:moveTo>
                  <a:lnTo>
                    <a:pt x="1495234" y="0"/>
                  </a:lnTo>
                </a:path>
                <a:path w="3571875" h="0">
                  <a:moveTo>
                    <a:pt x="1462392" y="0"/>
                  </a:moveTo>
                  <a:lnTo>
                    <a:pt x="1466011" y="0"/>
                  </a:lnTo>
                </a:path>
                <a:path w="3571875" h="0">
                  <a:moveTo>
                    <a:pt x="1433156" y="0"/>
                  </a:moveTo>
                  <a:lnTo>
                    <a:pt x="1436776" y="0"/>
                  </a:lnTo>
                </a:path>
                <a:path w="3571875" h="0">
                  <a:moveTo>
                    <a:pt x="1403921" y="0"/>
                  </a:moveTo>
                  <a:lnTo>
                    <a:pt x="1407540" y="0"/>
                  </a:lnTo>
                </a:path>
                <a:path w="3571875" h="0">
                  <a:moveTo>
                    <a:pt x="1374686" y="0"/>
                  </a:moveTo>
                  <a:lnTo>
                    <a:pt x="1378305" y="0"/>
                  </a:lnTo>
                </a:path>
                <a:path w="3571875" h="0">
                  <a:moveTo>
                    <a:pt x="1345463" y="0"/>
                  </a:moveTo>
                  <a:lnTo>
                    <a:pt x="1349082" y="0"/>
                  </a:lnTo>
                </a:path>
                <a:path w="3571875" h="0">
                  <a:moveTo>
                    <a:pt x="1316075" y="0"/>
                  </a:moveTo>
                  <a:lnTo>
                    <a:pt x="1319847" y="0"/>
                  </a:lnTo>
                </a:path>
                <a:path w="3571875" h="0">
                  <a:moveTo>
                    <a:pt x="1286840" y="0"/>
                  </a:moveTo>
                  <a:lnTo>
                    <a:pt x="1290446" y="0"/>
                  </a:lnTo>
                </a:path>
                <a:path w="3571875" h="0">
                  <a:moveTo>
                    <a:pt x="1257617" y="0"/>
                  </a:moveTo>
                  <a:lnTo>
                    <a:pt x="1261224" y="0"/>
                  </a:lnTo>
                </a:path>
                <a:path w="3571875" h="0">
                  <a:moveTo>
                    <a:pt x="1228382" y="0"/>
                  </a:moveTo>
                  <a:lnTo>
                    <a:pt x="1231988" y="0"/>
                  </a:lnTo>
                </a:path>
                <a:path w="3571875" h="0">
                  <a:moveTo>
                    <a:pt x="1199146" y="0"/>
                  </a:moveTo>
                  <a:lnTo>
                    <a:pt x="1202766" y="0"/>
                  </a:lnTo>
                </a:path>
                <a:path w="3571875" h="0">
                  <a:moveTo>
                    <a:pt x="1169911" y="0"/>
                  </a:moveTo>
                  <a:lnTo>
                    <a:pt x="1173530" y="0"/>
                  </a:lnTo>
                </a:path>
                <a:path w="3571875" h="0">
                  <a:moveTo>
                    <a:pt x="1140675" y="0"/>
                  </a:moveTo>
                  <a:lnTo>
                    <a:pt x="1144295" y="0"/>
                  </a:lnTo>
                </a:path>
                <a:path w="3571875" h="0">
                  <a:moveTo>
                    <a:pt x="1111453" y="0"/>
                  </a:moveTo>
                  <a:lnTo>
                    <a:pt x="1115059" y="0"/>
                  </a:lnTo>
                </a:path>
                <a:path w="3571875" h="0">
                  <a:moveTo>
                    <a:pt x="1082217" y="0"/>
                  </a:moveTo>
                  <a:lnTo>
                    <a:pt x="1085837" y="0"/>
                  </a:lnTo>
                </a:path>
                <a:path w="3571875" h="0">
                  <a:moveTo>
                    <a:pt x="1052982" y="0"/>
                  </a:moveTo>
                  <a:lnTo>
                    <a:pt x="1056601" y="0"/>
                  </a:lnTo>
                </a:path>
                <a:path w="3571875" h="0">
                  <a:moveTo>
                    <a:pt x="1023746" y="0"/>
                  </a:moveTo>
                  <a:lnTo>
                    <a:pt x="1027366" y="0"/>
                  </a:lnTo>
                </a:path>
                <a:path w="3571875" h="0">
                  <a:moveTo>
                    <a:pt x="994359" y="0"/>
                  </a:moveTo>
                  <a:lnTo>
                    <a:pt x="998131" y="0"/>
                  </a:lnTo>
                </a:path>
                <a:path w="3571875" h="0">
                  <a:moveTo>
                    <a:pt x="965123" y="0"/>
                  </a:moveTo>
                  <a:lnTo>
                    <a:pt x="968743" y="0"/>
                  </a:lnTo>
                </a:path>
                <a:path w="3571875" h="0">
                  <a:moveTo>
                    <a:pt x="935888" y="0"/>
                  </a:moveTo>
                  <a:lnTo>
                    <a:pt x="939507" y="0"/>
                  </a:lnTo>
                </a:path>
                <a:path w="3571875" h="0">
                  <a:moveTo>
                    <a:pt x="906665" y="0"/>
                  </a:moveTo>
                  <a:lnTo>
                    <a:pt x="910272" y="0"/>
                  </a:lnTo>
                </a:path>
                <a:path w="3571875" h="0">
                  <a:moveTo>
                    <a:pt x="877430" y="0"/>
                  </a:moveTo>
                  <a:lnTo>
                    <a:pt x="881049" y="0"/>
                  </a:lnTo>
                </a:path>
                <a:path w="3571875" h="0">
                  <a:moveTo>
                    <a:pt x="848194" y="0"/>
                  </a:moveTo>
                  <a:lnTo>
                    <a:pt x="851814" y="0"/>
                  </a:lnTo>
                </a:path>
                <a:path w="3571875" h="0">
                  <a:moveTo>
                    <a:pt x="818972" y="0"/>
                  </a:moveTo>
                  <a:lnTo>
                    <a:pt x="822578" y="0"/>
                  </a:lnTo>
                </a:path>
                <a:path w="3571875" h="0">
                  <a:moveTo>
                    <a:pt x="789736" y="0"/>
                  </a:moveTo>
                  <a:lnTo>
                    <a:pt x="793343" y="0"/>
                  </a:lnTo>
                </a:path>
                <a:path w="3571875" h="0">
                  <a:moveTo>
                    <a:pt x="760501" y="0"/>
                  </a:moveTo>
                  <a:lnTo>
                    <a:pt x="764120" y="0"/>
                  </a:lnTo>
                </a:path>
                <a:path w="3571875" h="0">
                  <a:moveTo>
                    <a:pt x="731278" y="0"/>
                  </a:moveTo>
                  <a:lnTo>
                    <a:pt x="734885" y="0"/>
                  </a:lnTo>
                </a:path>
                <a:path w="3571875" h="0">
                  <a:moveTo>
                    <a:pt x="701878" y="0"/>
                  </a:moveTo>
                  <a:lnTo>
                    <a:pt x="705650" y="0"/>
                  </a:lnTo>
                </a:path>
                <a:path w="3571875" h="0">
                  <a:moveTo>
                    <a:pt x="672642" y="0"/>
                  </a:moveTo>
                  <a:lnTo>
                    <a:pt x="676414" y="0"/>
                  </a:lnTo>
                </a:path>
                <a:path w="3571875" h="0">
                  <a:moveTo>
                    <a:pt x="643420" y="0"/>
                  </a:moveTo>
                  <a:lnTo>
                    <a:pt x="647026" y="0"/>
                  </a:lnTo>
                </a:path>
                <a:path w="3571875" h="0">
                  <a:moveTo>
                    <a:pt x="614184" y="0"/>
                  </a:moveTo>
                  <a:lnTo>
                    <a:pt x="617804" y="0"/>
                  </a:lnTo>
                </a:path>
                <a:path w="3571875" h="0">
                  <a:moveTo>
                    <a:pt x="584949" y="0"/>
                  </a:moveTo>
                  <a:lnTo>
                    <a:pt x="588568" y="0"/>
                  </a:lnTo>
                </a:path>
                <a:path w="3571875" h="0">
                  <a:moveTo>
                    <a:pt x="555713" y="0"/>
                  </a:moveTo>
                  <a:lnTo>
                    <a:pt x="559333" y="0"/>
                  </a:lnTo>
                </a:path>
                <a:path w="3571875" h="0">
                  <a:moveTo>
                    <a:pt x="526491" y="0"/>
                  </a:moveTo>
                  <a:lnTo>
                    <a:pt x="530097" y="0"/>
                  </a:lnTo>
                </a:path>
                <a:path w="3571875" h="0">
                  <a:moveTo>
                    <a:pt x="497255" y="0"/>
                  </a:moveTo>
                  <a:lnTo>
                    <a:pt x="500875" y="0"/>
                  </a:lnTo>
                </a:path>
                <a:path w="3571875" h="0">
                  <a:moveTo>
                    <a:pt x="468020" y="0"/>
                  </a:moveTo>
                  <a:lnTo>
                    <a:pt x="471639" y="0"/>
                  </a:lnTo>
                </a:path>
                <a:path w="3571875" h="0">
                  <a:moveTo>
                    <a:pt x="438784" y="0"/>
                  </a:moveTo>
                  <a:lnTo>
                    <a:pt x="442404" y="0"/>
                  </a:lnTo>
                </a:path>
                <a:path w="3571875" h="0">
                  <a:moveTo>
                    <a:pt x="409562" y="0"/>
                  </a:moveTo>
                  <a:lnTo>
                    <a:pt x="413169" y="0"/>
                  </a:lnTo>
                </a:path>
                <a:path w="3571875" h="0">
                  <a:moveTo>
                    <a:pt x="380174" y="0"/>
                  </a:moveTo>
                  <a:lnTo>
                    <a:pt x="383946" y="0"/>
                  </a:lnTo>
                </a:path>
                <a:path w="3571875" h="0">
                  <a:moveTo>
                    <a:pt x="350939" y="0"/>
                  </a:moveTo>
                  <a:lnTo>
                    <a:pt x="354710" y="0"/>
                  </a:lnTo>
                </a:path>
                <a:path w="3571875" h="0">
                  <a:moveTo>
                    <a:pt x="321703" y="0"/>
                  </a:moveTo>
                  <a:lnTo>
                    <a:pt x="325323" y="0"/>
                  </a:lnTo>
                </a:path>
                <a:path w="3571875" h="0">
                  <a:moveTo>
                    <a:pt x="292468" y="0"/>
                  </a:moveTo>
                  <a:lnTo>
                    <a:pt x="296087" y="0"/>
                  </a:lnTo>
                </a:path>
                <a:path w="3571875" h="0">
                  <a:moveTo>
                    <a:pt x="263245" y="0"/>
                  </a:moveTo>
                  <a:lnTo>
                    <a:pt x="266852" y="0"/>
                  </a:lnTo>
                </a:path>
                <a:path w="3571875" h="0">
                  <a:moveTo>
                    <a:pt x="234010" y="0"/>
                  </a:moveTo>
                  <a:lnTo>
                    <a:pt x="237629" y="0"/>
                  </a:lnTo>
                </a:path>
                <a:path w="3571875" h="0">
                  <a:moveTo>
                    <a:pt x="204774" y="0"/>
                  </a:moveTo>
                  <a:lnTo>
                    <a:pt x="208394" y="0"/>
                  </a:lnTo>
                </a:path>
                <a:path w="3571875" h="0">
                  <a:moveTo>
                    <a:pt x="175539" y="0"/>
                  </a:moveTo>
                  <a:lnTo>
                    <a:pt x="179158" y="0"/>
                  </a:lnTo>
                </a:path>
                <a:path w="3571875" h="0">
                  <a:moveTo>
                    <a:pt x="146316" y="0"/>
                  </a:moveTo>
                  <a:lnTo>
                    <a:pt x="149923" y="0"/>
                  </a:lnTo>
                </a:path>
                <a:path w="3571875" h="0">
                  <a:moveTo>
                    <a:pt x="117081" y="0"/>
                  </a:moveTo>
                  <a:lnTo>
                    <a:pt x="120700" y="0"/>
                  </a:lnTo>
                </a:path>
                <a:path w="3571875" h="0">
                  <a:moveTo>
                    <a:pt x="87845" y="0"/>
                  </a:moveTo>
                  <a:lnTo>
                    <a:pt x="91465" y="0"/>
                  </a:lnTo>
                </a:path>
                <a:path w="3571875" h="0">
                  <a:moveTo>
                    <a:pt x="58458" y="0"/>
                  </a:moveTo>
                  <a:lnTo>
                    <a:pt x="62229" y="0"/>
                  </a:lnTo>
                </a:path>
                <a:path w="3571875" h="0">
                  <a:moveTo>
                    <a:pt x="29222" y="0"/>
                  </a:moveTo>
                  <a:lnTo>
                    <a:pt x="32994" y="0"/>
                  </a:lnTo>
                </a:path>
                <a:path w="3571875" h="0">
                  <a:moveTo>
                    <a:pt x="0" y="0"/>
                  </a:moveTo>
                  <a:lnTo>
                    <a:pt x="3606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/>
            <p:cNvSpPr/>
            <p:nvPr/>
          </p:nvSpPr>
          <p:spPr>
            <a:xfrm>
              <a:off x="2926347" y="2227497"/>
              <a:ext cx="1435100" cy="666115"/>
            </a:xfrm>
            <a:custGeom>
              <a:avLst/>
              <a:gdLst/>
              <a:ahLst/>
              <a:cxnLst/>
              <a:rect l="l" t="t" r="r" b="b"/>
              <a:pathLst>
                <a:path w="1435100" h="666114">
                  <a:moveTo>
                    <a:pt x="1417764" y="553211"/>
                  </a:moveTo>
                  <a:lnTo>
                    <a:pt x="1434579" y="569391"/>
                  </a:lnTo>
                </a:path>
                <a:path w="1435100" h="666114">
                  <a:moveTo>
                    <a:pt x="1400784" y="526491"/>
                  </a:moveTo>
                  <a:lnTo>
                    <a:pt x="1417764" y="553211"/>
                  </a:lnTo>
                </a:path>
                <a:path w="1435100" h="666114">
                  <a:moveTo>
                    <a:pt x="1383982" y="522719"/>
                  </a:moveTo>
                  <a:lnTo>
                    <a:pt x="1400784" y="526491"/>
                  </a:lnTo>
                </a:path>
                <a:path w="1435100" h="666114">
                  <a:moveTo>
                    <a:pt x="1367002" y="485165"/>
                  </a:moveTo>
                  <a:lnTo>
                    <a:pt x="1383982" y="522719"/>
                  </a:lnTo>
                </a:path>
                <a:path w="1435100" h="666114">
                  <a:moveTo>
                    <a:pt x="1350187" y="488619"/>
                  </a:moveTo>
                  <a:lnTo>
                    <a:pt x="1367002" y="485165"/>
                  </a:lnTo>
                </a:path>
                <a:path w="1435100" h="666114">
                  <a:moveTo>
                    <a:pt x="1333360" y="492709"/>
                  </a:moveTo>
                  <a:lnTo>
                    <a:pt x="1350187" y="488619"/>
                  </a:lnTo>
                </a:path>
                <a:path w="1435100" h="666114">
                  <a:moveTo>
                    <a:pt x="1316405" y="510616"/>
                  </a:moveTo>
                  <a:lnTo>
                    <a:pt x="1333360" y="492709"/>
                  </a:lnTo>
                </a:path>
                <a:path w="1435100" h="666114">
                  <a:moveTo>
                    <a:pt x="1299578" y="512356"/>
                  </a:moveTo>
                  <a:lnTo>
                    <a:pt x="1316405" y="510616"/>
                  </a:lnTo>
                </a:path>
                <a:path w="1435100" h="666114">
                  <a:moveTo>
                    <a:pt x="1282598" y="508888"/>
                  </a:moveTo>
                  <a:lnTo>
                    <a:pt x="1299578" y="512356"/>
                  </a:lnTo>
                </a:path>
                <a:path w="1435100" h="666114">
                  <a:moveTo>
                    <a:pt x="1265783" y="499770"/>
                  </a:moveTo>
                  <a:lnTo>
                    <a:pt x="1282598" y="508888"/>
                  </a:lnTo>
                </a:path>
                <a:path w="1435100" h="666114">
                  <a:moveTo>
                    <a:pt x="1248968" y="524916"/>
                  </a:moveTo>
                  <a:lnTo>
                    <a:pt x="1265783" y="499770"/>
                  </a:lnTo>
                </a:path>
                <a:path w="1435100" h="666114">
                  <a:moveTo>
                    <a:pt x="1232001" y="543153"/>
                  </a:moveTo>
                  <a:lnTo>
                    <a:pt x="1248968" y="524916"/>
                  </a:lnTo>
                </a:path>
                <a:path w="1435100" h="666114">
                  <a:moveTo>
                    <a:pt x="1215186" y="557453"/>
                  </a:moveTo>
                  <a:lnTo>
                    <a:pt x="1232001" y="543153"/>
                  </a:lnTo>
                </a:path>
                <a:path w="1435100" h="666114">
                  <a:moveTo>
                    <a:pt x="1198206" y="597217"/>
                  </a:moveTo>
                  <a:lnTo>
                    <a:pt x="1215186" y="557453"/>
                  </a:lnTo>
                </a:path>
                <a:path w="1435100" h="666114">
                  <a:moveTo>
                    <a:pt x="1181392" y="590778"/>
                  </a:moveTo>
                  <a:lnTo>
                    <a:pt x="1198206" y="597217"/>
                  </a:lnTo>
                </a:path>
                <a:path w="1435100" h="666114">
                  <a:moveTo>
                    <a:pt x="1164564" y="619696"/>
                  </a:moveTo>
                  <a:lnTo>
                    <a:pt x="1181392" y="590778"/>
                  </a:lnTo>
                </a:path>
                <a:path w="1435100" h="666114">
                  <a:moveTo>
                    <a:pt x="1147610" y="648449"/>
                  </a:moveTo>
                  <a:lnTo>
                    <a:pt x="1164564" y="619696"/>
                  </a:lnTo>
                </a:path>
                <a:path w="1435100" h="666114">
                  <a:moveTo>
                    <a:pt x="1130782" y="663701"/>
                  </a:moveTo>
                  <a:lnTo>
                    <a:pt x="1147610" y="648449"/>
                  </a:lnTo>
                </a:path>
                <a:path w="1435100" h="666114">
                  <a:moveTo>
                    <a:pt x="1113967" y="653643"/>
                  </a:moveTo>
                  <a:lnTo>
                    <a:pt x="1130782" y="663701"/>
                  </a:lnTo>
                </a:path>
                <a:path w="1435100" h="666114">
                  <a:moveTo>
                    <a:pt x="1096987" y="665581"/>
                  </a:moveTo>
                  <a:lnTo>
                    <a:pt x="1113967" y="653643"/>
                  </a:lnTo>
                </a:path>
                <a:path w="1435100" h="666114">
                  <a:moveTo>
                    <a:pt x="1080185" y="658825"/>
                  </a:moveTo>
                  <a:lnTo>
                    <a:pt x="1096987" y="665581"/>
                  </a:lnTo>
                </a:path>
                <a:path w="1435100" h="666114">
                  <a:moveTo>
                    <a:pt x="1063205" y="619226"/>
                  </a:moveTo>
                  <a:lnTo>
                    <a:pt x="1080185" y="658825"/>
                  </a:lnTo>
                </a:path>
                <a:path w="1435100" h="666114">
                  <a:moveTo>
                    <a:pt x="1046391" y="591248"/>
                  </a:moveTo>
                  <a:lnTo>
                    <a:pt x="1063205" y="619226"/>
                  </a:lnTo>
                </a:path>
                <a:path w="1435100" h="666114">
                  <a:moveTo>
                    <a:pt x="1029576" y="547865"/>
                  </a:moveTo>
                  <a:lnTo>
                    <a:pt x="1046391" y="591248"/>
                  </a:lnTo>
                </a:path>
                <a:path w="1435100" h="666114">
                  <a:moveTo>
                    <a:pt x="1012609" y="508736"/>
                  </a:moveTo>
                  <a:lnTo>
                    <a:pt x="1029576" y="547865"/>
                  </a:lnTo>
                </a:path>
                <a:path w="1435100" h="666114">
                  <a:moveTo>
                    <a:pt x="995781" y="493953"/>
                  </a:moveTo>
                  <a:lnTo>
                    <a:pt x="1012609" y="508736"/>
                  </a:lnTo>
                </a:path>
                <a:path w="1435100" h="666114">
                  <a:moveTo>
                    <a:pt x="978814" y="480453"/>
                  </a:moveTo>
                  <a:lnTo>
                    <a:pt x="995781" y="493953"/>
                  </a:lnTo>
                </a:path>
                <a:path w="1435100" h="666114">
                  <a:moveTo>
                    <a:pt x="961986" y="468655"/>
                  </a:moveTo>
                  <a:lnTo>
                    <a:pt x="978814" y="480453"/>
                  </a:lnTo>
                </a:path>
                <a:path w="1435100" h="666114">
                  <a:moveTo>
                    <a:pt x="945172" y="458444"/>
                  </a:moveTo>
                  <a:lnTo>
                    <a:pt x="961986" y="468655"/>
                  </a:lnTo>
                </a:path>
                <a:path w="1435100" h="666114">
                  <a:moveTo>
                    <a:pt x="928204" y="467867"/>
                  </a:moveTo>
                  <a:lnTo>
                    <a:pt x="945172" y="458444"/>
                  </a:lnTo>
                </a:path>
                <a:path w="1435100" h="666114">
                  <a:moveTo>
                    <a:pt x="911390" y="482955"/>
                  </a:moveTo>
                  <a:lnTo>
                    <a:pt x="928204" y="467867"/>
                  </a:lnTo>
                </a:path>
                <a:path w="1435100" h="666114">
                  <a:moveTo>
                    <a:pt x="894410" y="496798"/>
                  </a:moveTo>
                  <a:lnTo>
                    <a:pt x="911390" y="482955"/>
                  </a:lnTo>
                </a:path>
                <a:path w="1435100" h="666114">
                  <a:moveTo>
                    <a:pt x="877595" y="525233"/>
                  </a:moveTo>
                  <a:lnTo>
                    <a:pt x="894410" y="496798"/>
                  </a:lnTo>
                </a:path>
                <a:path w="1435100" h="666114">
                  <a:moveTo>
                    <a:pt x="860780" y="530110"/>
                  </a:moveTo>
                  <a:lnTo>
                    <a:pt x="877595" y="525233"/>
                  </a:lnTo>
                </a:path>
                <a:path w="1435100" h="666114">
                  <a:moveTo>
                    <a:pt x="843813" y="536549"/>
                  </a:moveTo>
                  <a:lnTo>
                    <a:pt x="860780" y="530110"/>
                  </a:lnTo>
                </a:path>
                <a:path w="1435100" h="666114">
                  <a:moveTo>
                    <a:pt x="826985" y="543305"/>
                  </a:moveTo>
                  <a:lnTo>
                    <a:pt x="843813" y="536549"/>
                  </a:lnTo>
                </a:path>
                <a:path w="1435100" h="666114">
                  <a:moveTo>
                    <a:pt x="810171" y="548182"/>
                  </a:moveTo>
                  <a:lnTo>
                    <a:pt x="826985" y="543305"/>
                  </a:lnTo>
                </a:path>
                <a:path w="1435100" h="666114">
                  <a:moveTo>
                    <a:pt x="793191" y="547712"/>
                  </a:moveTo>
                  <a:lnTo>
                    <a:pt x="810171" y="548182"/>
                  </a:lnTo>
                </a:path>
                <a:path w="1435100" h="666114">
                  <a:moveTo>
                    <a:pt x="776389" y="557148"/>
                  </a:moveTo>
                  <a:lnTo>
                    <a:pt x="793191" y="547712"/>
                  </a:lnTo>
                </a:path>
                <a:path w="1435100" h="666114">
                  <a:moveTo>
                    <a:pt x="759409" y="541426"/>
                  </a:moveTo>
                  <a:lnTo>
                    <a:pt x="776389" y="557148"/>
                  </a:lnTo>
                </a:path>
                <a:path w="1435100" h="666114">
                  <a:moveTo>
                    <a:pt x="742594" y="527596"/>
                  </a:moveTo>
                  <a:lnTo>
                    <a:pt x="759409" y="541426"/>
                  </a:lnTo>
                </a:path>
                <a:path w="1435100" h="666114">
                  <a:moveTo>
                    <a:pt x="725779" y="519099"/>
                  </a:moveTo>
                  <a:lnTo>
                    <a:pt x="742594" y="527596"/>
                  </a:lnTo>
                </a:path>
                <a:path w="1435100" h="666114">
                  <a:moveTo>
                    <a:pt x="708812" y="514388"/>
                  </a:moveTo>
                  <a:lnTo>
                    <a:pt x="725779" y="519099"/>
                  </a:lnTo>
                </a:path>
                <a:path w="1435100" h="666114">
                  <a:moveTo>
                    <a:pt x="691997" y="511721"/>
                  </a:moveTo>
                  <a:lnTo>
                    <a:pt x="708812" y="514388"/>
                  </a:lnTo>
                </a:path>
                <a:path w="1435100" h="666114">
                  <a:moveTo>
                    <a:pt x="675017" y="504799"/>
                  </a:moveTo>
                  <a:lnTo>
                    <a:pt x="691997" y="511721"/>
                  </a:lnTo>
                </a:path>
                <a:path w="1435100" h="666114">
                  <a:moveTo>
                    <a:pt x="658190" y="491921"/>
                  </a:moveTo>
                  <a:lnTo>
                    <a:pt x="675017" y="504799"/>
                  </a:lnTo>
                </a:path>
                <a:path w="1435100" h="666114">
                  <a:moveTo>
                    <a:pt x="641375" y="469290"/>
                  </a:moveTo>
                  <a:lnTo>
                    <a:pt x="658190" y="491921"/>
                  </a:lnTo>
                </a:path>
                <a:path w="1435100" h="666114">
                  <a:moveTo>
                    <a:pt x="624408" y="451523"/>
                  </a:moveTo>
                  <a:lnTo>
                    <a:pt x="641375" y="469290"/>
                  </a:lnTo>
                </a:path>
                <a:path w="1435100" h="666114">
                  <a:moveTo>
                    <a:pt x="607593" y="425437"/>
                  </a:moveTo>
                  <a:lnTo>
                    <a:pt x="624408" y="451523"/>
                  </a:lnTo>
                </a:path>
                <a:path w="1435100" h="666114">
                  <a:moveTo>
                    <a:pt x="590613" y="426072"/>
                  </a:moveTo>
                  <a:lnTo>
                    <a:pt x="607593" y="425437"/>
                  </a:lnTo>
                </a:path>
                <a:path w="1435100" h="666114">
                  <a:moveTo>
                    <a:pt x="573798" y="416013"/>
                  </a:moveTo>
                  <a:lnTo>
                    <a:pt x="590613" y="426072"/>
                  </a:lnTo>
                </a:path>
                <a:path w="1435100" h="666114">
                  <a:moveTo>
                    <a:pt x="556983" y="406260"/>
                  </a:moveTo>
                  <a:lnTo>
                    <a:pt x="573798" y="416013"/>
                  </a:lnTo>
                </a:path>
                <a:path w="1435100" h="666114">
                  <a:moveTo>
                    <a:pt x="540016" y="408774"/>
                  </a:moveTo>
                  <a:lnTo>
                    <a:pt x="556983" y="406260"/>
                  </a:lnTo>
                </a:path>
                <a:path w="1435100" h="666114">
                  <a:moveTo>
                    <a:pt x="523201" y="400291"/>
                  </a:moveTo>
                  <a:lnTo>
                    <a:pt x="540016" y="408774"/>
                  </a:lnTo>
                </a:path>
                <a:path w="1435100" h="666114">
                  <a:moveTo>
                    <a:pt x="506374" y="407200"/>
                  </a:moveTo>
                  <a:lnTo>
                    <a:pt x="523201" y="400291"/>
                  </a:lnTo>
                </a:path>
                <a:path w="1435100" h="666114">
                  <a:moveTo>
                    <a:pt x="489394" y="404698"/>
                  </a:moveTo>
                  <a:lnTo>
                    <a:pt x="506374" y="407200"/>
                  </a:lnTo>
                </a:path>
                <a:path w="1435100" h="666114">
                  <a:moveTo>
                    <a:pt x="472592" y="402018"/>
                  </a:moveTo>
                  <a:lnTo>
                    <a:pt x="489394" y="404698"/>
                  </a:lnTo>
                </a:path>
                <a:path w="1435100" h="666114">
                  <a:moveTo>
                    <a:pt x="455612" y="375932"/>
                  </a:moveTo>
                  <a:lnTo>
                    <a:pt x="472592" y="402018"/>
                  </a:lnTo>
                </a:path>
                <a:path w="1435100" h="666114">
                  <a:moveTo>
                    <a:pt x="438797" y="373570"/>
                  </a:moveTo>
                  <a:lnTo>
                    <a:pt x="455612" y="375932"/>
                  </a:lnTo>
                </a:path>
                <a:path w="1435100" h="666114">
                  <a:moveTo>
                    <a:pt x="421982" y="355663"/>
                  </a:moveTo>
                  <a:lnTo>
                    <a:pt x="438797" y="373570"/>
                  </a:lnTo>
                </a:path>
                <a:path w="1435100" h="666114">
                  <a:moveTo>
                    <a:pt x="405015" y="333184"/>
                  </a:moveTo>
                  <a:lnTo>
                    <a:pt x="421982" y="355663"/>
                  </a:lnTo>
                </a:path>
                <a:path w="1435100" h="666114">
                  <a:moveTo>
                    <a:pt x="388200" y="318731"/>
                  </a:moveTo>
                  <a:lnTo>
                    <a:pt x="405015" y="333184"/>
                  </a:lnTo>
                </a:path>
                <a:path w="1435100" h="666114">
                  <a:moveTo>
                    <a:pt x="371220" y="270471"/>
                  </a:moveTo>
                  <a:lnTo>
                    <a:pt x="388200" y="318731"/>
                  </a:lnTo>
                </a:path>
                <a:path w="1435100" h="666114">
                  <a:moveTo>
                    <a:pt x="354406" y="264350"/>
                  </a:moveTo>
                  <a:lnTo>
                    <a:pt x="371220" y="270471"/>
                  </a:lnTo>
                </a:path>
                <a:path w="1435100" h="666114">
                  <a:moveTo>
                    <a:pt x="337578" y="207619"/>
                  </a:moveTo>
                  <a:lnTo>
                    <a:pt x="354406" y="264350"/>
                  </a:lnTo>
                </a:path>
                <a:path w="1435100" h="666114">
                  <a:moveTo>
                    <a:pt x="320611" y="183413"/>
                  </a:moveTo>
                  <a:lnTo>
                    <a:pt x="337578" y="207619"/>
                  </a:lnTo>
                </a:path>
                <a:path w="1435100" h="666114">
                  <a:moveTo>
                    <a:pt x="303796" y="113156"/>
                  </a:moveTo>
                  <a:lnTo>
                    <a:pt x="320611" y="183413"/>
                  </a:lnTo>
                </a:path>
                <a:path w="1435100" h="666114">
                  <a:moveTo>
                    <a:pt x="286816" y="70573"/>
                  </a:moveTo>
                  <a:lnTo>
                    <a:pt x="303796" y="113156"/>
                  </a:lnTo>
                </a:path>
                <a:path w="1435100" h="666114">
                  <a:moveTo>
                    <a:pt x="270001" y="31902"/>
                  </a:moveTo>
                  <a:lnTo>
                    <a:pt x="286816" y="70573"/>
                  </a:lnTo>
                </a:path>
                <a:path w="1435100" h="666114">
                  <a:moveTo>
                    <a:pt x="253187" y="4876"/>
                  </a:moveTo>
                  <a:lnTo>
                    <a:pt x="270001" y="31902"/>
                  </a:lnTo>
                </a:path>
                <a:path w="1435100" h="666114">
                  <a:moveTo>
                    <a:pt x="236219" y="16967"/>
                  </a:moveTo>
                  <a:lnTo>
                    <a:pt x="253187" y="4876"/>
                  </a:lnTo>
                </a:path>
                <a:path w="1435100" h="666114">
                  <a:moveTo>
                    <a:pt x="219405" y="0"/>
                  </a:moveTo>
                  <a:lnTo>
                    <a:pt x="236219" y="16967"/>
                  </a:lnTo>
                </a:path>
                <a:path w="1435100" h="666114">
                  <a:moveTo>
                    <a:pt x="202577" y="38036"/>
                  </a:moveTo>
                  <a:lnTo>
                    <a:pt x="219405" y="0"/>
                  </a:lnTo>
                </a:path>
                <a:path w="1435100" h="666114">
                  <a:moveTo>
                    <a:pt x="185597" y="32054"/>
                  </a:moveTo>
                  <a:lnTo>
                    <a:pt x="202577" y="38036"/>
                  </a:lnTo>
                </a:path>
                <a:path w="1435100" h="666114">
                  <a:moveTo>
                    <a:pt x="168795" y="68681"/>
                  </a:moveTo>
                  <a:lnTo>
                    <a:pt x="185597" y="32054"/>
                  </a:lnTo>
                </a:path>
                <a:path w="1435100" h="666114">
                  <a:moveTo>
                    <a:pt x="151815" y="78104"/>
                  </a:moveTo>
                  <a:lnTo>
                    <a:pt x="168795" y="68681"/>
                  </a:lnTo>
                </a:path>
                <a:path w="1435100" h="666114">
                  <a:moveTo>
                    <a:pt x="135000" y="107657"/>
                  </a:moveTo>
                  <a:lnTo>
                    <a:pt x="151815" y="78104"/>
                  </a:lnTo>
                </a:path>
                <a:path w="1435100" h="666114">
                  <a:moveTo>
                    <a:pt x="118186" y="113309"/>
                  </a:moveTo>
                  <a:lnTo>
                    <a:pt x="135000" y="107657"/>
                  </a:lnTo>
                </a:path>
                <a:path w="1435100" h="666114">
                  <a:moveTo>
                    <a:pt x="101218" y="115989"/>
                  </a:moveTo>
                  <a:lnTo>
                    <a:pt x="118186" y="113309"/>
                  </a:lnTo>
                </a:path>
                <a:path w="1435100" h="666114">
                  <a:moveTo>
                    <a:pt x="84404" y="103416"/>
                  </a:moveTo>
                  <a:lnTo>
                    <a:pt x="101218" y="115989"/>
                  </a:lnTo>
                </a:path>
                <a:path w="1435100" h="666114">
                  <a:moveTo>
                    <a:pt x="67424" y="128092"/>
                  </a:moveTo>
                  <a:lnTo>
                    <a:pt x="84404" y="103416"/>
                  </a:lnTo>
                </a:path>
                <a:path w="1435100" h="666114">
                  <a:moveTo>
                    <a:pt x="50609" y="152285"/>
                  </a:moveTo>
                  <a:lnTo>
                    <a:pt x="67424" y="128092"/>
                  </a:lnTo>
                </a:path>
                <a:path w="1435100" h="666114">
                  <a:moveTo>
                    <a:pt x="33781" y="168948"/>
                  </a:moveTo>
                  <a:lnTo>
                    <a:pt x="50609" y="152285"/>
                  </a:lnTo>
                </a:path>
                <a:path w="1435100" h="666114">
                  <a:moveTo>
                    <a:pt x="16814" y="206044"/>
                  </a:moveTo>
                  <a:lnTo>
                    <a:pt x="33781" y="168948"/>
                  </a:lnTo>
                </a:path>
                <a:path w="1435100" h="666114">
                  <a:moveTo>
                    <a:pt x="0" y="195351"/>
                  </a:moveTo>
                  <a:lnTo>
                    <a:pt x="16814" y="206044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/>
            <p:cNvSpPr/>
            <p:nvPr/>
          </p:nvSpPr>
          <p:spPr>
            <a:xfrm>
              <a:off x="2909532" y="2422531"/>
              <a:ext cx="17145" cy="635"/>
            </a:xfrm>
            <a:custGeom>
              <a:avLst/>
              <a:gdLst/>
              <a:ahLst/>
              <a:cxnLst/>
              <a:rect l="l" t="t" r="r" b="b"/>
              <a:pathLst>
                <a:path w="17144" h="635">
                  <a:moveTo>
                    <a:pt x="-9525" y="158"/>
                  </a:moveTo>
                  <a:lnTo>
                    <a:pt x="26339" y="158"/>
                  </a:lnTo>
                </a:path>
              </a:pathLst>
            </a:custGeom>
            <a:ln w="1936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/>
            <p:cNvSpPr/>
            <p:nvPr/>
          </p:nvSpPr>
          <p:spPr>
            <a:xfrm>
              <a:off x="2639378" y="2228906"/>
              <a:ext cx="270510" cy="213360"/>
            </a:xfrm>
            <a:custGeom>
              <a:avLst/>
              <a:gdLst/>
              <a:ahLst/>
              <a:cxnLst/>
              <a:rect l="l" t="t" r="r" b="b"/>
              <a:pathLst>
                <a:path w="270510" h="213360">
                  <a:moveTo>
                    <a:pt x="253187" y="198183"/>
                  </a:moveTo>
                  <a:lnTo>
                    <a:pt x="270154" y="193624"/>
                  </a:lnTo>
                </a:path>
                <a:path w="270510" h="213360">
                  <a:moveTo>
                    <a:pt x="236359" y="212953"/>
                  </a:moveTo>
                  <a:lnTo>
                    <a:pt x="253187" y="198183"/>
                  </a:lnTo>
                </a:path>
                <a:path w="270510" h="213360">
                  <a:moveTo>
                    <a:pt x="219392" y="184823"/>
                  </a:moveTo>
                  <a:lnTo>
                    <a:pt x="236359" y="212953"/>
                  </a:lnTo>
                </a:path>
                <a:path w="270510" h="213360">
                  <a:moveTo>
                    <a:pt x="202577" y="180111"/>
                  </a:moveTo>
                  <a:lnTo>
                    <a:pt x="219392" y="184823"/>
                  </a:lnTo>
                </a:path>
                <a:path w="270510" h="213360">
                  <a:moveTo>
                    <a:pt x="185762" y="150101"/>
                  </a:moveTo>
                  <a:lnTo>
                    <a:pt x="202577" y="180111"/>
                  </a:lnTo>
                </a:path>
                <a:path w="270510" h="213360">
                  <a:moveTo>
                    <a:pt x="168782" y="110807"/>
                  </a:moveTo>
                  <a:lnTo>
                    <a:pt x="185762" y="150101"/>
                  </a:lnTo>
                </a:path>
                <a:path w="270510" h="213360">
                  <a:moveTo>
                    <a:pt x="151968" y="81406"/>
                  </a:moveTo>
                  <a:lnTo>
                    <a:pt x="168782" y="110807"/>
                  </a:lnTo>
                </a:path>
                <a:path w="270510" h="213360">
                  <a:moveTo>
                    <a:pt x="134988" y="67271"/>
                  </a:moveTo>
                  <a:lnTo>
                    <a:pt x="151968" y="81406"/>
                  </a:lnTo>
                </a:path>
                <a:path w="270510" h="213360">
                  <a:moveTo>
                    <a:pt x="118173" y="32067"/>
                  </a:moveTo>
                  <a:lnTo>
                    <a:pt x="134988" y="67271"/>
                  </a:lnTo>
                </a:path>
                <a:path w="270510" h="213360">
                  <a:moveTo>
                    <a:pt x="101358" y="38506"/>
                  </a:moveTo>
                  <a:lnTo>
                    <a:pt x="118173" y="32067"/>
                  </a:lnTo>
                </a:path>
                <a:path w="270510" h="213360">
                  <a:moveTo>
                    <a:pt x="84391" y="85661"/>
                  </a:moveTo>
                  <a:lnTo>
                    <a:pt x="101358" y="38506"/>
                  </a:lnTo>
                </a:path>
                <a:path w="270510" h="213360">
                  <a:moveTo>
                    <a:pt x="67576" y="151193"/>
                  </a:moveTo>
                  <a:lnTo>
                    <a:pt x="84391" y="85661"/>
                  </a:lnTo>
                </a:path>
                <a:path w="270510" h="213360">
                  <a:moveTo>
                    <a:pt x="50596" y="109232"/>
                  </a:moveTo>
                  <a:lnTo>
                    <a:pt x="67576" y="151193"/>
                  </a:lnTo>
                </a:path>
                <a:path w="270510" h="213360">
                  <a:moveTo>
                    <a:pt x="33781" y="48412"/>
                  </a:moveTo>
                  <a:lnTo>
                    <a:pt x="50596" y="109232"/>
                  </a:lnTo>
                </a:path>
                <a:path w="270510" h="213360">
                  <a:moveTo>
                    <a:pt x="16967" y="63652"/>
                  </a:moveTo>
                  <a:lnTo>
                    <a:pt x="33781" y="48412"/>
                  </a:lnTo>
                </a:path>
                <a:path w="270510" h="213360">
                  <a:moveTo>
                    <a:pt x="0" y="0"/>
                  </a:moveTo>
                  <a:lnTo>
                    <a:pt x="16967" y="63652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/>
            <p:cNvSpPr/>
            <p:nvPr/>
          </p:nvSpPr>
          <p:spPr>
            <a:xfrm>
              <a:off x="2622550" y="2019572"/>
              <a:ext cx="17145" cy="209550"/>
            </a:xfrm>
            <a:custGeom>
              <a:avLst/>
              <a:gdLst/>
              <a:ahLst/>
              <a:cxnLst/>
              <a:rect l="l" t="t" r="r" b="b"/>
              <a:pathLst>
                <a:path w="17144" h="209550">
                  <a:moveTo>
                    <a:pt x="8413" y="-9525"/>
                  </a:moveTo>
                  <a:lnTo>
                    <a:pt x="8413" y="218859"/>
                  </a:lnTo>
                </a:path>
              </a:pathLst>
            </a:custGeom>
            <a:ln w="3587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/>
            <p:cNvSpPr/>
            <p:nvPr/>
          </p:nvSpPr>
          <p:spPr>
            <a:xfrm>
              <a:off x="2605736" y="1899189"/>
              <a:ext cx="17145" cy="120650"/>
            </a:xfrm>
            <a:custGeom>
              <a:avLst/>
              <a:gdLst/>
              <a:ahLst/>
              <a:cxnLst/>
              <a:rect l="l" t="t" r="r" b="b"/>
              <a:pathLst>
                <a:path w="17144" h="120650">
                  <a:moveTo>
                    <a:pt x="0" y="0"/>
                  </a:moveTo>
                  <a:lnTo>
                    <a:pt x="16814" y="120383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/>
            <p:cNvSpPr/>
            <p:nvPr/>
          </p:nvSpPr>
          <p:spPr>
            <a:xfrm>
              <a:off x="2588769" y="1729606"/>
              <a:ext cx="17145" cy="170180"/>
            </a:xfrm>
            <a:custGeom>
              <a:avLst/>
              <a:gdLst/>
              <a:ahLst/>
              <a:cxnLst/>
              <a:rect l="l" t="t" r="r" b="b"/>
              <a:pathLst>
                <a:path w="17144" h="170180">
                  <a:moveTo>
                    <a:pt x="8483" y="-9525"/>
                  </a:moveTo>
                  <a:lnTo>
                    <a:pt x="8483" y="179108"/>
                  </a:lnTo>
                </a:path>
              </a:pathLst>
            </a:custGeom>
            <a:ln w="3601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/>
            <p:cNvSpPr/>
            <p:nvPr/>
          </p:nvSpPr>
          <p:spPr>
            <a:xfrm>
              <a:off x="2571941" y="1457711"/>
              <a:ext cx="17145" cy="272415"/>
            </a:xfrm>
            <a:custGeom>
              <a:avLst/>
              <a:gdLst/>
              <a:ahLst/>
              <a:cxnLst/>
              <a:rect l="l" t="t" r="r" b="b"/>
              <a:pathLst>
                <a:path w="17144" h="272414">
                  <a:moveTo>
                    <a:pt x="8413" y="-9525"/>
                  </a:moveTo>
                  <a:lnTo>
                    <a:pt x="8413" y="281419"/>
                  </a:lnTo>
                </a:path>
              </a:pathLst>
            </a:custGeom>
            <a:ln w="3587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/>
            <p:cNvSpPr/>
            <p:nvPr/>
          </p:nvSpPr>
          <p:spPr>
            <a:xfrm>
              <a:off x="2538159" y="1328210"/>
              <a:ext cx="34290" cy="147320"/>
            </a:xfrm>
            <a:custGeom>
              <a:avLst/>
              <a:gdLst/>
              <a:ahLst/>
              <a:cxnLst/>
              <a:rect l="l" t="t" r="r" b="b"/>
              <a:pathLst>
                <a:path w="34289" h="147319">
                  <a:moveTo>
                    <a:pt x="16814" y="147269"/>
                  </a:moveTo>
                  <a:lnTo>
                    <a:pt x="33782" y="129501"/>
                  </a:lnTo>
                </a:path>
                <a:path w="34289" h="147319">
                  <a:moveTo>
                    <a:pt x="0" y="0"/>
                  </a:moveTo>
                  <a:lnTo>
                    <a:pt x="16814" y="147269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/>
            <p:cNvSpPr/>
            <p:nvPr/>
          </p:nvSpPr>
          <p:spPr>
            <a:xfrm>
              <a:off x="2521344" y="1085398"/>
              <a:ext cx="17145" cy="243204"/>
            </a:xfrm>
            <a:custGeom>
              <a:avLst/>
              <a:gdLst/>
              <a:ahLst/>
              <a:cxnLst/>
              <a:rect l="l" t="t" r="r" b="b"/>
              <a:pathLst>
                <a:path w="17144" h="243205">
                  <a:moveTo>
                    <a:pt x="8407" y="-9525"/>
                  </a:moveTo>
                  <a:lnTo>
                    <a:pt x="8407" y="252336"/>
                  </a:lnTo>
                </a:path>
              </a:pathLst>
            </a:custGeom>
            <a:ln w="35864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/>
            <p:cNvSpPr/>
            <p:nvPr/>
          </p:nvSpPr>
          <p:spPr>
            <a:xfrm>
              <a:off x="2403158" y="978998"/>
              <a:ext cx="118745" cy="215900"/>
            </a:xfrm>
            <a:custGeom>
              <a:avLst/>
              <a:gdLst/>
              <a:ahLst/>
              <a:cxnLst/>
              <a:rect l="l" t="t" r="r" b="b"/>
              <a:pathLst>
                <a:path w="118744" h="215900">
                  <a:moveTo>
                    <a:pt x="101206" y="0"/>
                  </a:moveTo>
                  <a:lnTo>
                    <a:pt x="118186" y="106400"/>
                  </a:lnTo>
                </a:path>
                <a:path w="118744" h="215900">
                  <a:moveTo>
                    <a:pt x="84391" y="77482"/>
                  </a:moveTo>
                  <a:lnTo>
                    <a:pt x="101206" y="0"/>
                  </a:lnTo>
                </a:path>
                <a:path w="118744" h="215900">
                  <a:moveTo>
                    <a:pt x="67424" y="62864"/>
                  </a:moveTo>
                  <a:lnTo>
                    <a:pt x="84391" y="77482"/>
                  </a:lnTo>
                </a:path>
                <a:path w="118744" h="215900">
                  <a:moveTo>
                    <a:pt x="50596" y="65379"/>
                  </a:moveTo>
                  <a:lnTo>
                    <a:pt x="67424" y="62864"/>
                  </a:lnTo>
                </a:path>
                <a:path w="118744" h="215900">
                  <a:moveTo>
                    <a:pt x="33794" y="153238"/>
                  </a:moveTo>
                  <a:lnTo>
                    <a:pt x="50596" y="65379"/>
                  </a:lnTo>
                </a:path>
                <a:path w="118744" h="215900">
                  <a:moveTo>
                    <a:pt x="16814" y="87693"/>
                  </a:moveTo>
                  <a:lnTo>
                    <a:pt x="33794" y="153238"/>
                  </a:lnTo>
                </a:path>
                <a:path w="118744" h="215900">
                  <a:moveTo>
                    <a:pt x="0" y="215620"/>
                  </a:moveTo>
                  <a:lnTo>
                    <a:pt x="16814" y="87693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/>
            <p:cNvSpPr/>
            <p:nvPr/>
          </p:nvSpPr>
          <p:spPr>
            <a:xfrm>
              <a:off x="2386178" y="1194618"/>
              <a:ext cx="17145" cy="189865"/>
            </a:xfrm>
            <a:custGeom>
              <a:avLst/>
              <a:gdLst/>
              <a:ahLst/>
              <a:cxnLst/>
              <a:rect l="l" t="t" r="r" b="b"/>
              <a:pathLst>
                <a:path w="17144" h="189865">
                  <a:moveTo>
                    <a:pt x="8489" y="-9524"/>
                  </a:moveTo>
                  <a:lnTo>
                    <a:pt x="8489" y="199224"/>
                  </a:lnTo>
                </a:path>
              </a:pathLst>
            </a:custGeom>
            <a:ln w="36029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/>
            <p:cNvSpPr/>
            <p:nvPr/>
          </p:nvSpPr>
          <p:spPr>
            <a:xfrm>
              <a:off x="2369363" y="1384318"/>
              <a:ext cx="17145" cy="164465"/>
            </a:xfrm>
            <a:custGeom>
              <a:avLst/>
              <a:gdLst/>
              <a:ahLst/>
              <a:cxnLst/>
              <a:rect l="l" t="t" r="r" b="b"/>
              <a:pathLst>
                <a:path w="17144" h="164465">
                  <a:moveTo>
                    <a:pt x="8407" y="-9525"/>
                  </a:moveTo>
                  <a:lnTo>
                    <a:pt x="8407" y="173913"/>
                  </a:lnTo>
                </a:path>
              </a:pathLst>
            </a:custGeom>
            <a:ln w="35864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/>
            <p:cNvSpPr/>
            <p:nvPr/>
          </p:nvSpPr>
          <p:spPr>
            <a:xfrm>
              <a:off x="2183753" y="1548707"/>
              <a:ext cx="186055" cy="454025"/>
            </a:xfrm>
            <a:custGeom>
              <a:avLst/>
              <a:gdLst/>
              <a:ahLst/>
              <a:cxnLst/>
              <a:rect l="l" t="t" r="r" b="b"/>
              <a:pathLst>
                <a:path w="186055" h="454025">
                  <a:moveTo>
                    <a:pt x="168795" y="113944"/>
                  </a:moveTo>
                  <a:lnTo>
                    <a:pt x="185610" y="0"/>
                  </a:lnTo>
                </a:path>
                <a:path w="186055" h="454025">
                  <a:moveTo>
                    <a:pt x="151828" y="186867"/>
                  </a:moveTo>
                  <a:lnTo>
                    <a:pt x="168795" y="113944"/>
                  </a:lnTo>
                </a:path>
                <a:path w="186055" h="454025">
                  <a:moveTo>
                    <a:pt x="135000" y="252730"/>
                  </a:moveTo>
                  <a:lnTo>
                    <a:pt x="151828" y="186867"/>
                  </a:lnTo>
                </a:path>
                <a:path w="186055" h="454025">
                  <a:moveTo>
                    <a:pt x="118186" y="334759"/>
                  </a:moveTo>
                  <a:lnTo>
                    <a:pt x="135000" y="252730"/>
                  </a:lnTo>
                </a:path>
                <a:path w="186055" h="454025">
                  <a:moveTo>
                    <a:pt x="101218" y="386308"/>
                  </a:moveTo>
                  <a:lnTo>
                    <a:pt x="118186" y="334759"/>
                  </a:lnTo>
                </a:path>
                <a:path w="186055" h="454025">
                  <a:moveTo>
                    <a:pt x="84404" y="453580"/>
                  </a:moveTo>
                  <a:lnTo>
                    <a:pt x="101218" y="386308"/>
                  </a:lnTo>
                </a:path>
                <a:path w="186055" h="454025">
                  <a:moveTo>
                    <a:pt x="67424" y="443039"/>
                  </a:moveTo>
                  <a:lnTo>
                    <a:pt x="84404" y="453580"/>
                  </a:lnTo>
                </a:path>
                <a:path w="186055" h="454025">
                  <a:moveTo>
                    <a:pt x="50609" y="407047"/>
                  </a:moveTo>
                  <a:lnTo>
                    <a:pt x="67424" y="443039"/>
                  </a:lnTo>
                </a:path>
                <a:path w="186055" h="454025">
                  <a:moveTo>
                    <a:pt x="33794" y="418998"/>
                  </a:moveTo>
                  <a:lnTo>
                    <a:pt x="50609" y="407047"/>
                  </a:lnTo>
                </a:path>
                <a:path w="186055" h="454025">
                  <a:moveTo>
                    <a:pt x="16814" y="422770"/>
                  </a:moveTo>
                  <a:lnTo>
                    <a:pt x="33794" y="418998"/>
                  </a:lnTo>
                </a:path>
                <a:path w="186055" h="454025">
                  <a:moveTo>
                    <a:pt x="0" y="375158"/>
                  </a:moveTo>
                  <a:lnTo>
                    <a:pt x="16814" y="422770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/>
            <p:cNvSpPr/>
            <p:nvPr/>
          </p:nvSpPr>
          <p:spPr>
            <a:xfrm>
              <a:off x="2166786" y="1772202"/>
              <a:ext cx="17145" cy="151765"/>
            </a:xfrm>
            <a:custGeom>
              <a:avLst/>
              <a:gdLst/>
              <a:ahLst/>
              <a:cxnLst/>
              <a:rect l="l" t="t" r="r" b="b"/>
              <a:pathLst>
                <a:path w="17144" h="151764">
                  <a:moveTo>
                    <a:pt x="8483" y="-9525"/>
                  </a:moveTo>
                  <a:lnTo>
                    <a:pt x="8483" y="161188"/>
                  </a:lnTo>
                </a:path>
              </a:pathLst>
            </a:custGeom>
            <a:ln w="3601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/>
            <p:cNvSpPr/>
            <p:nvPr/>
          </p:nvSpPr>
          <p:spPr>
            <a:xfrm>
              <a:off x="2149958" y="1595392"/>
              <a:ext cx="17145" cy="177165"/>
            </a:xfrm>
            <a:custGeom>
              <a:avLst/>
              <a:gdLst/>
              <a:ahLst/>
              <a:cxnLst/>
              <a:rect l="l" t="t" r="r" b="b"/>
              <a:pathLst>
                <a:path w="17144" h="177164">
                  <a:moveTo>
                    <a:pt x="8413" y="-9525"/>
                  </a:moveTo>
                  <a:lnTo>
                    <a:pt x="8413" y="186334"/>
                  </a:lnTo>
                </a:path>
              </a:pathLst>
            </a:custGeom>
            <a:ln w="3587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/>
            <p:cNvSpPr/>
            <p:nvPr/>
          </p:nvSpPr>
          <p:spPr>
            <a:xfrm>
              <a:off x="2048752" y="1472964"/>
              <a:ext cx="101600" cy="249554"/>
            </a:xfrm>
            <a:custGeom>
              <a:avLst/>
              <a:gdLst/>
              <a:ahLst/>
              <a:cxnLst/>
              <a:rect l="l" t="t" r="r" b="b"/>
              <a:pathLst>
                <a:path w="101600" h="249555">
                  <a:moveTo>
                    <a:pt x="84404" y="0"/>
                  </a:moveTo>
                  <a:lnTo>
                    <a:pt x="101206" y="122427"/>
                  </a:lnTo>
                </a:path>
                <a:path w="101600" h="249555">
                  <a:moveTo>
                    <a:pt x="67424" y="29070"/>
                  </a:moveTo>
                  <a:lnTo>
                    <a:pt x="84404" y="0"/>
                  </a:lnTo>
                </a:path>
                <a:path w="101600" h="249555">
                  <a:moveTo>
                    <a:pt x="50609" y="33477"/>
                  </a:moveTo>
                  <a:lnTo>
                    <a:pt x="67424" y="29070"/>
                  </a:lnTo>
                </a:path>
                <a:path w="101600" h="249555">
                  <a:moveTo>
                    <a:pt x="33629" y="60655"/>
                  </a:moveTo>
                  <a:lnTo>
                    <a:pt x="50609" y="33477"/>
                  </a:lnTo>
                </a:path>
                <a:path w="101600" h="249555">
                  <a:moveTo>
                    <a:pt x="16814" y="113626"/>
                  </a:moveTo>
                  <a:lnTo>
                    <a:pt x="33629" y="60655"/>
                  </a:lnTo>
                </a:path>
                <a:path w="101600" h="249555">
                  <a:moveTo>
                    <a:pt x="0" y="249415"/>
                  </a:moveTo>
                  <a:lnTo>
                    <a:pt x="16814" y="113626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/>
            <p:cNvSpPr/>
            <p:nvPr/>
          </p:nvSpPr>
          <p:spPr>
            <a:xfrm>
              <a:off x="2031785" y="1722379"/>
              <a:ext cx="17145" cy="235585"/>
            </a:xfrm>
            <a:custGeom>
              <a:avLst/>
              <a:gdLst/>
              <a:ahLst/>
              <a:cxnLst/>
              <a:rect l="l" t="t" r="r" b="b"/>
              <a:pathLst>
                <a:path w="17144" h="235585">
                  <a:moveTo>
                    <a:pt x="8483" y="-9525"/>
                  </a:moveTo>
                  <a:lnTo>
                    <a:pt x="8483" y="244957"/>
                  </a:lnTo>
                </a:path>
              </a:pathLst>
            </a:custGeom>
            <a:ln w="3601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/>
            <p:cNvSpPr/>
            <p:nvPr/>
          </p:nvSpPr>
          <p:spPr>
            <a:xfrm>
              <a:off x="2014970" y="1957812"/>
              <a:ext cx="17145" cy="263525"/>
            </a:xfrm>
            <a:custGeom>
              <a:avLst/>
              <a:gdLst/>
              <a:ahLst/>
              <a:cxnLst/>
              <a:rect l="l" t="t" r="r" b="b"/>
              <a:pathLst>
                <a:path w="17144" h="263525">
                  <a:moveTo>
                    <a:pt x="8407" y="-9525"/>
                  </a:moveTo>
                  <a:lnTo>
                    <a:pt x="8407" y="272770"/>
                  </a:lnTo>
                </a:path>
              </a:pathLst>
            </a:custGeom>
            <a:ln w="35864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/>
            <p:cNvSpPr/>
            <p:nvPr/>
          </p:nvSpPr>
          <p:spPr>
            <a:xfrm>
              <a:off x="1998142" y="2221058"/>
              <a:ext cx="17145" cy="181610"/>
            </a:xfrm>
            <a:custGeom>
              <a:avLst/>
              <a:gdLst/>
              <a:ahLst/>
              <a:cxnLst/>
              <a:rect l="l" t="t" r="r" b="b"/>
              <a:pathLst>
                <a:path w="17144" h="181610">
                  <a:moveTo>
                    <a:pt x="8413" y="-9525"/>
                  </a:moveTo>
                  <a:lnTo>
                    <a:pt x="8413" y="190880"/>
                  </a:lnTo>
                </a:path>
              </a:pathLst>
            </a:custGeom>
            <a:ln w="35877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/>
            <p:cNvSpPr/>
            <p:nvPr/>
          </p:nvSpPr>
          <p:spPr>
            <a:xfrm>
              <a:off x="985393" y="2019102"/>
              <a:ext cx="1012825" cy="969644"/>
            </a:xfrm>
            <a:custGeom>
              <a:avLst/>
              <a:gdLst/>
              <a:ahLst/>
              <a:cxnLst/>
              <a:rect l="l" t="t" r="r" b="b"/>
              <a:pathLst>
                <a:path w="1012825" h="969644">
                  <a:moveTo>
                    <a:pt x="995781" y="454825"/>
                  </a:moveTo>
                  <a:lnTo>
                    <a:pt x="1012748" y="383311"/>
                  </a:lnTo>
                </a:path>
                <a:path w="1012825" h="969644">
                  <a:moveTo>
                    <a:pt x="978966" y="566089"/>
                  </a:moveTo>
                  <a:lnTo>
                    <a:pt x="995781" y="454825"/>
                  </a:lnTo>
                </a:path>
                <a:path w="1012825" h="969644">
                  <a:moveTo>
                    <a:pt x="961986" y="582752"/>
                  </a:moveTo>
                  <a:lnTo>
                    <a:pt x="978966" y="566089"/>
                  </a:lnTo>
                </a:path>
                <a:path w="1012825" h="969644">
                  <a:moveTo>
                    <a:pt x="945172" y="584174"/>
                  </a:moveTo>
                  <a:lnTo>
                    <a:pt x="961986" y="582752"/>
                  </a:lnTo>
                </a:path>
                <a:path w="1012825" h="969644">
                  <a:moveTo>
                    <a:pt x="928357" y="563740"/>
                  </a:moveTo>
                  <a:lnTo>
                    <a:pt x="945172" y="584174"/>
                  </a:lnTo>
                </a:path>
                <a:path w="1012825" h="969644">
                  <a:moveTo>
                    <a:pt x="911377" y="456247"/>
                  </a:moveTo>
                  <a:lnTo>
                    <a:pt x="928357" y="563740"/>
                  </a:lnTo>
                </a:path>
                <a:path w="1012825" h="969644">
                  <a:moveTo>
                    <a:pt x="894562" y="401701"/>
                  </a:moveTo>
                  <a:lnTo>
                    <a:pt x="911377" y="456247"/>
                  </a:lnTo>
                </a:path>
                <a:path w="1012825" h="969644">
                  <a:moveTo>
                    <a:pt x="877595" y="295935"/>
                  </a:moveTo>
                  <a:lnTo>
                    <a:pt x="894562" y="401701"/>
                  </a:lnTo>
                </a:path>
                <a:path w="1012825" h="969644">
                  <a:moveTo>
                    <a:pt x="860780" y="229146"/>
                  </a:moveTo>
                  <a:lnTo>
                    <a:pt x="877595" y="295935"/>
                  </a:lnTo>
                </a:path>
                <a:path w="1012825" h="969644">
                  <a:moveTo>
                    <a:pt x="843965" y="147104"/>
                  </a:moveTo>
                  <a:lnTo>
                    <a:pt x="860780" y="229146"/>
                  </a:lnTo>
                </a:path>
                <a:path w="1012825" h="969644">
                  <a:moveTo>
                    <a:pt x="826985" y="94449"/>
                  </a:moveTo>
                  <a:lnTo>
                    <a:pt x="843965" y="147104"/>
                  </a:lnTo>
                </a:path>
                <a:path w="1012825" h="969644">
                  <a:moveTo>
                    <a:pt x="810171" y="38493"/>
                  </a:moveTo>
                  <a:lnTo>
                    <a:pt x="826985" y="94449"/>
                  </a:lnTo>
                </a:path>
                <a:path w="1012825" h="969644">
                  <a:moveTo>
                    <a:pt x="793191" y="0"/>
                  </a:moveTo>
                  <a:lnTo>
                    <a:pt x="810171" y="38493"/>
                  </a:lnTo>
                </a:path>
                <a:path w="1012825" h="969644">
                  <a:moveTo>
                    <a:pt x="776389" y="16027"/>
                  </a:moveTo>
                  <a:lnTo>
                    <a:pt x="793191" y="0"/>
                  </a:lnTo>
                </a:path>
                <a:path w="1012825" h="969644">
                  <a:moveTo>
                    <a:pt x="759561" y="8801"/>
                  </a:moveTo>
                  <a:lnTo>
                    <a:pt x="776389" y="16027"/>
                  </a:lnTo>
                </a:path>
                <a:path w="1012825" h="969644">
                  <a:moveTo>
                    <a:pt x="742594" y="88633"/>
                  </a:moveTo>
                  <a:lnTo>
                    <a:pt x="759561" y="8801"/>
                  </a:lnTo>
                </a:path>
                <a:path w="1012825" h="969644">
                  <a:moveTo>
                    <a:pt x="725779" y="118186"/>
                  </a:moveTo>
                  <a:lnTo>
                    <a:pt x="742594" y="88633"/>
                  </a:lnTo>
                </a:path>
                <a:path w="1012825" h="969644">
                  <a:moveTo>
                    <a:pt x="708952" y="150241"/>
                  </a:moveTo>
                  <a:lnTo>
                    <a:pt x="725779" y="118186"/>
                  </a:lnTo>
                </a:path>
                <a:path w="1012825" h="969644">
                  <a:moveTo>
                    <a:pt x="691984" y="183095"/>
                  </a:moveTo>
                  <a:lnTo>
                    <a:pt x="708952" y="150241"/>
                  </a:lnTo>
                </a:path>
                <a:path w="1012825" h="969644">
                  <a:moveTo>
                    <a:pt x="675170" y="263398"/>
                  </a:moveTo>
                  <a:lnTo>
                    <a:pt x="691984" y="183095"/>
                  </a:lnTo>
                </a:path>
                <a:path w="1012825" h="969644">
                  <a:moveTo>
                    <a:pt x="658190" y="338213"/>
                  </a:moveTo>
                  <a:lnTo>
                    <a:pt x="675170" y="263398"/>
                  </a:lnTo>
                </a:path>
                <a:path w="1012825" h="969644">
                  <a:moveTo>
                    <a:pt x="641375" y="384416"/>
                  </a:moveTo>
                  <a:lnTo>
                    <a:pt x="658190" y="338213"/>
                  </a:lnTo>
                </a:path>
                <a:path w="1012825" h="969644">
                  <a:moveTo>
                    <a:pt x="624560" y="432511"/>
                  </a:moveTo>
                  <a:lnTo>
                    <a:pt x="641375" y="384416"/>
                  </a:lnTo>
                </a:path>
                <a:path w="1012825" h="969644">
                  <a:moveTo>
                    <a:pt x="607580" y="434390"/>
                  </a:moveTo>
                  <a:lnTo>
                    <a:pt x="624560" y="432511"/>
                  </a:lnTo>
                </a:path>
                <a:path w="1012825" h="969644">
                  <a:moveTo>
                    <a:pt x="590765" y="505434"/>
                  </a:moveTo>
                  <a:lnTo>
                    <a:pt x="607580" y="434390"/>
                  </a:lnTo>
                </a:path>
                <a:path w="1012825" h="969644">
                  <a:moveTo>
                    <a:pt x="573798" y="558711"/>
                  </a:moveTo>
                  <a:lnTo>
                    <a:pt x="590765" y="505434"/>
                  </a:lnTo>
                </a:path>
                <a:path w="1012825" h="969644">
                  <a:moveTo>
                    <a:pt x="556983" y="653161"/>
                  </a:moveTo>
                  <a:lnTo>
                    <a:pt x="573798" y="558711"/>
                  </a:lnTo>
                </a:path>
                <a:path w="1012825" h="969644">
                  <a:moveTo>
                    <a:pt x="540169" y="699528"/>
                  </a:moveTo>
                  <a:lnTo>
                    <a:pt x="556983" y="653161"/>
                  </a:lnTo>
                </a:path>
                <a:path w="1012825" h="969644">
                  <a:moveTo>
                    <a:pt x="523189" y="716965"/>
                  </a:moveTo>
                  <a:lnTo>
                    <a:pt x="540169" y="699528"/>
                  </a:lnTo>
                </a:path>
                <a:path w="1012825" h="969644">
                  <a:moveTo>
                    <a:pt x="506374" y="763333"/>
                  </a:moveTo>
                  <a:lnTo>
                    <a:pt x="523189" y="716965"/>
                  </a:lnTo>
                </a:path>
                <a:path w="1012825" h="969644">
                  <a:moveTo>
                    <a:pt x="489407" y="831227"/>
                  </a:moveTo>
                  <a:lnTo>
                    <a:pt x="506374" y="763333"/>
                  </a:lnTo>
                </a:path>
                <a:path w="1012825" h="969644">
                  <a:moveTo>
                    <a:pt x="472592" y="920178"/>
                  </a:moveTo>
                  <a:lnTo>
                    <a:pt x="489407" y="831227"/>
                  </a:lnTo>
                </a:path>
                <a:path w="1012825" h="969644">
                  <a:moveTo>
                    <a:pt x="455764" y="918768"/>
                  </a:moveTo>
                  <a:lnTo>
                    <a:pt x="472592" y="920178"/>
                  </a:lnTo>
                </a:path>
                <a:path w="1012825" h="969644">
                  <a:moveTo>
                    <a:pt x="438797" y="917359"/>
                  </a:moveTo>
                  <a:lnTo>
                    <a:pt x="455764" y="918768"/>
                  </a:lnTo>
                </a:path>
                <a:path w="1012825" h="969644">
                  <a:moveTo>
                    <a:pt x="421982" y="886231"/>
                  </a:moveTo>
                  <a:lnTo>
                    <a:pt x="438797" y="917359"/>
                  </a:lnTo>
                </a:path>
                <a:path w="1012825" h="969644">
                  <a:moveTo>
                    <a:pt x="405168" y="874915"/>
                  </a:moveTo>
                  <a:lnTo>
                    <a:pt x="421982" y="886231"/>
                  </a:lnTo>
                </a:path>
                <a:path w="1012825" h="969644">
                  <a:moveTo>
                    <a:pt x="388188" y="894410"/>
                  </a:moveTo>
                  <a:lnTo>
                    <a:pt x="405168" y="874915"/>
                  </a:lnTo>
                </a:path>
                <a:path w="1012825" h="969644">
                  <a:moveTo>
                    <a:pt x="371373" y="924267"/>
                  </a:moveTo>
                  <a:lnTo>
                    <a:pt x="388188" y="894410"/>
                  </a:lnTo>
                </a:path>
                <a:path w="1012825" h="969644">
                  <a:moveTo>
                    <a:pt x="354393" y="913269"/>
                  </a:moveTo>
                  <a:lnTo>
                    <a:pt x="371373" y="924267"/>
                  </a:lnTo>
                </a:path>
                <a:path w="1012825" h="969644">
                  <a:moveTo>
                    <a:pt x="337578" y="881519"/>
                  </a:moveTo>
                  <a:lnTo>
                    <a:pt x="354393" y="913269"/>
                  </a:lnTo>
                </a:path>
                <a:path w="1012825" h="969644">
                  <a:moveTo>
                    <a:pt x="320763" y="911694"/>
                  </a:moveTo>
                  <a:lnTo>
                    <a:pt x="337578" y="881519"/>
                  </a:lnTo>
                </a:path>
                <a:path w="1012825" h="969644">
                  <a:moveTo>
                    <a:pt x="303796" y="931341"/>
                  </a:moveTo>
                  <a:lnTo>
                    <a:pt x="320763" y="911694"/>
                  </a:lnTo>
                </a:path>
                <a:path w="1012825" h="969644">
                  <a:moveTo>
                    <a:pt x="286969" y="930236"/>
                  </a:moveTo>
                  <a:lnTo>
                    <a:pt x="303796" y="931341"/>
                  </a:lnTo>
                </a:path>
                <a:path w="1012825" h="969644">
                  <a:moveTo>
                    <a:pt x="270002" y="939825"/>
                  </a:moveTo>
                  <a:lnTo>
                    <a:pt x="286969" y="930236"/>
                  </a:lnTo>
                </a:path>
                <a:path w="1012825" h="969644">
                  <a:moveTo>
                    <a:pt x="253187" y="939355"/>
                  </a:moveTo>
                  <a:lnTo>
                    <a:pt x="270002" y="939825"/>
                  </a:lnTo>
                </a:path>
                <a:path w="1012825" h="969644">
                  <a:moveTo>
                    <a:pt x="236372" y="906665"/>
                  </a:moveTo>
                  <a:lnTo>
                    <a:pt x="253187" y="939355"/>
                  </a:lnTo>
                </a:path>
                <a:path w="1012825" h="969644">
                  <a:moveTo>
                    <a:pt x="219405" y="948626"/>
                  </a:moveTo>
                  <a:lnTo>
                    <a:pt x="236372" y="906665"/>
                  </a:lnTo>
                </a:path>
                <a:path w="1012825" h="969644">
                  <a:moveTo>
                    <a:pt x="202577" y="969213"/>
                  </a:moveTo>
                  <a:lnTo>
                    <a:pt x="219405" y="948626"/>
                  </a:lnTo>
                </a:path>
                <a:path w="1012825" h="969644">
                  <a:moveTo>
                    <a:pt x="185610" y="947216"/>
                  </a:moveTo>
                  <a:lnTo>
                    <a:pt x="202577" y="969213"/>
                  </a:lnTo>
                </a:path>
                <a:path w="1012825" h="969644">
                  <a:moveTo>
                    <a:pt x="168795" y="913892"/>
                  </a:moveTo>
                  <a:lnTo>
                    <a:pt x="185610" y="947216"/>
                  </a:lnTo>
                </a:path>
                <a:path w="1012825" h="969644">
                  <a:moveTo>
                    <a:pt x="151968" y="912647"/>
                  </a:moveTo>
                  <a:lnTo>
                    <a:pt x="168795" y="913892"/>
                  </a:lnTo>
                </a:path>
                <a:path w="1012825" h="969644">
                  <a:moveTo>
                    <a:pt x="135000" y="889850"/>
                  </a:moveTo>
                  <a:lnTo>
                    <a:pt x="151968" y="912647"/>
                  </a:lnTo>
                </a:path>
                <a:path w="1012825" h="969644">
                  <a:moveTo>
                    <a:pt x="118186" y="867219"/>
                  </a:moveTo>
                  <a:lnTo>
                    <a:pt x="135000" y="889850"/>
                  </a:lnTo>
                </a:path>
                <a:path w="1012825" h="969644">
                  <a:moveTo>
                    <a:pt x="101371" y="865327"/>
                  </a:moveTo>
                  <a:lnTo>
                    <a:pt x="118186" y="867219"/>
                  </a:lnTo>
                </a:path>
                <a:path w="1012825" h="969644">
                  <a:moveTo>
                    <a:pt x="84391" y="821486"/>
                  </a:moveTo>
                  <a:lnTo>
                    <a:pt x="101371" y="865327"/>
                  </a:lnTo>
                </a:path>
                <a:path w="1012825" h="969644">
                  <a:moveTo>
                    <a:pt x="67576" y="798385"/>
                  </a:moveTo>
                  <a:lnTo>
                    <a:pt x="84391" y="821486"/>
                  </a:lnTo>
                </a:path>
                <a:path w="1012825" h="969644">
                  <a:moveTo>
                    <a:pt x="50609" y="796658"/>
                  </a:moveTo>
                  <a:lnTo>
                    <a:pt x="67576" y="798385"/>
                  </a:lnTo>
                </a:path>
                <a:path w="1012825" h="969644">
                  <a:moveTo>
                    <a:pt x="33782" y="782662"/>
                  </a:moveTo>
                  <a:lnTo>
                    <a:pt x="50609" y="796658"/>
                  </a:lnTo>
                </a:path>
                <a:path w="1012825" h="969644">
                  <a:moveTo>
                    <a:pt x="16967" y="757986"/>
                  </a:moveTo>
                  <a:lnTo>
                    <a:pt x="33782" y="782662"/>
                  </a:lnTo>
                </a:path>
                <a:path w="1012825" h="969644">
                  <a:moveTo>
                    <a:pt x="0" y="732523"/>
                  </a:moveTo>
                  <a:lnTo>
                    <a:pt x="16967" y="757986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/>
            <p:cNvSpPr/>
            <p:nvPr/>
          </p:nvSpPr>
          <p:spPr>
            <a:xfrm>
              <a:off x="4360928" y="2773788"/>
              <a:ext cx="658495" cy="194945"/>
            </a:xfrm>
            <a:custGeom>
              <a:avLst/>
              <a:gdLst/>
              <a:ahLst/>
              <a:cxnLst/>
              <a:rect l="l" t="t" r="r" b="b"/>
              <a:pathLst>
                <a:path w="658495" h="194944">
                  <a:moveTo>
                    <a:pt x="641375" y="43383"/>
                  </a:moveTo>
                  <a:lnTo>
                    <a:pt x="658190" y="41503"/>
                  </a:lnTo>
                </a:path>
                <a:path w="658495" h="194944">
                  <a:moveTo>
                    <a:pt x="624408" y="39928"/>
                  </a:moveTo>
                  <a:lnTo>
                    <a:pt x="641375" y="43383"/>
                  </a:lnTo>
                </a:path>
                <a:path w="658495" h="194944">
                  <a:moveTo>
                    <a:pt x="607593" y="28447"/>
                  </a:moveTo>
                  <a:lnTo>
                    <a:pt x="624408" y="39928"/>
                  </a:lnTo>
                </a:path>
                <a:path w="658495" h="194944">
                  <a:moveTo>
                    <a:pt x="590778" y="44005"/>
                  </a:moveTo>
                  <a:lnTo>
                    <a:pt x="607593" y="28447"/>
                  </a:lnTo>
                </a:path>
                <a:path w="658495" h="194944">
                  <a:moveTo>
                    <a:pt x="573798" y="42913"/>
                  </a:moveTo>
                  <a:lnTo>
                    <a:pt x="590778" y="44005"/>
                  </a:lnTo>
                </a:path>
                <a:path w="658495" h="194944">
                  <a:moveTo>
                    <a:pt x="556971" y="39141"/>
                  </a:moveTo>
                  <a:lnTo>
                    <a:pt x="573798" y="42913"/>
                  </a:lnTo>
                </a:path>
                <a:path w="658495" h="194944">
                  <a:moveTo>
                    <a:pt x="540016" y="0"/>
                  </a:moveTo>
                  <a:lnTo>
                    <a:pt x="556971" y="39141"/>
                  </a:lnTo>
                </a:path>
                <a:path w="658495" h="194944">
                  <a:moveTo>
                    <a:pt x="523189" y="18554"/>
                  </a:moveTo>
                  <a:lnTo>
                    <a:pt x="540016" y="0"/>
                  </a:lnTo>
                </a:path>
                <a:path w="658495" h="194944">
                  <a:moveTo>
                    <a:pt x="506374" y="28765"/>
                  </a:moveTo>
                  <a:lnTo>
                    <a:pt x="523189" y="18554"/>
                  </a:lnTo>
                </a:path>
                <a:path w="658495" h="194944">
                  <a:moveTo>
                    <a:pt x="489394" y="40551"/>
                  </a:moveTo>
                  <a:lnTo>
                    <a:pt x="506374" y="28765"/>
                  </a:lnTo>
                </a:path>
                <a:path w="658495" h="194944">
                  <a:moveTo>
                    <a:pt x="472592" y="44640"/>
                  </a:moveTo>
                  <a:lnTo>
                    <a:pt x="489394" y="40551"/>
                  </a:lnTo>
                </a:path>
                <a:path w="658495" h="194944">
                  <a:moveTo>
                    <a:pt x="455612" y="62864"/>
                  </a:moveTo>
                  <a:lnTo>
                    <a:pt x="472592" y="44640"/>
                  </a:lnTo>
                </a:path>
                <a:path w="658495" h="194944">
                  <a:moveTo>
                    <a:pt x="438797" y="73088"/>
                  </a:moveTo>
                  <a:lnTo>
                    <a:pt x="455612" y="62864"/>
                  </a:lnTo>
                </a:path>
                <a:path w="658495" h="194944">
                  <a:moveTo>
                    <a:pt x="421982" y="69468"/>
                  </a:moveTo>
                  <a:lnTo>
                    <a:pt x="438797" y="73088"/>
                  </a:lnTo>
                </a:path>
                <a:path w="658495" h="194944">
                  <a:moveTo>
                    <a:pt x="405015" y="105613"/>
                  </a:moveTo>
                  <a:lnTo>
                    <a:pt x="421982" y="69468"/>
                  </a:lnTo>
                </a:path>
                <a:path w="658495" h="194944">
                  <a:moveTo>
                    <a:pt x="388188" y="91008"/>
                  </a:moveTo>
                  <a:lnTo>
                    <a:pt x="405015" y="105613"/>
                  </a:lnTo>
                </a:path>
                <a:path w="658495" h="194944">
                  <a:moveTo>
                    <a:pt x="371221" y="83146"/>
                  </a:moveTo>
                  <a:lnTo>
                    <a:pt x="388188" y="91008"/>
                  </a:lnTo>
                </a:path>
                <a:path w="658495" h="194944">
                  <a:moveTo>
                    <a:pt x="354393" y="79527"/>
                  </a:moveTo>
                  <a:lnTo>
                    <a:pt x="371221" y="83146"/>
                  </a:lnTo>
                </a:path>
                <a:path w="658495" h="194944">
                  <a:moveTo>
                    <a:pt x="337578" y="82207"/>
                  </a:moveTo>
                  <a:lnTo>
                    <a:pt x="354393" y="79527"/>
                  </a:lnTo>
                </a:path>
                <a:path w="658495" h="194944">
                  <a:moveTo>
                    <a:pt x="320611" y="68681"/>
                  </a:moveTo>
                  <a:lnTo>
                    <a:pt x="337578" y="82207"/>
                  </a:lnTo>
                </a:path>
                <a:path w="658495" h="194944">
                  <a:moveTo>
                    <a:pt x="303796" y="59880"/>
                  </a:moveTo>
                  <a:lnTo>
                    <a:pt x="320611" y="68681"/>
                  </a:lnTo>
                </a:path>
                <a:path w="658495" h="194944">
                  <a:moveTo>
                    <a:pt x="286981" y="45262"/>
                  </a:moveTo>
                  <a:lnTo>
                    <a:pt x="303796" y="59880"/>
                  </a:lnTo>
                </a:path>
                <a:path w="658495" h="194944">
                  <a:moveTo>
                    <a:pt x="270002" y="21691"/>
                  </a:moveTo>
                  <a:lnTo>
                    <a:pt x="286981" y="45262"/>
                  </a:lnTo>
                </a:path>
                <a:path w="658495" h="194944">
                  <a:moveTo>
                    <a:pt x="253187" y="24993"/>
                  </a:moveTo>
                  <a:lnTo>
                    <a:pt x="270002" y="21691"/>
                  </a:lnTo>
                </a:path>
                <a:path w="658495" h="194944">
                  <a:moveTo>
                    <a:pt x="236220" y="44957"/>
                  </a:moveTo>
                  <a:lnTo>
                    <a:pt x="253187" y="24993"/>
                  </a:lnTo>
                </a:path>
                <a:path w="658495" h="194944">
                  <a:moveTo>
                    <a:pt x="219392" y="65544"/>
                  </a:moveTo>
                  <a:lnTo>
                    <a:pt x="236220" y="44957"/>
                  </a:lnTo>
                </a:path>
                <a:path w="658495" h="194944">
                  <a:moveTo>
                    <a:pt x="202577" y="101536"/>
                  </a:moveTo>
                  <a:lnTo>
                    <a:pt x="219392" y="65544"/>
                  </a:lnTo>
                </a:path>
                <a:path w="658495" h="194944">
                  <a:moveTo>
                    <a:pt x="185597" y="151663"/>
                  </a:moveTo>
                  <a:lnTo>
                    <a:pt x="202577" y="101536"/>
                  </a:lnTo>
                </a:path>
                <a:path w="658495" h="194944">
                  <a:moveTo>
                    <a:pt x="168795" y="153873"/>
                  </a:moveTo>
                  <a:lnTo>
                    <a:pt x="185597" y="151663"/>
                  </a:lnTo>
                </a:path>
                <a:path w="658495" h="194944">
                  <a:moveTo>
                    <a:pt x="151815" y="191744"/>
                  </a:moveTo>
                  <a:lnTo>
                    <a:pt x="168795" y="153873"/>
                  </a:lnTo>
                </a:path>
                <a:path w="658495" h="194944">
                  <a:moveTo>
                    <a:pt x="135001" y="187655"/>
                  </a:moveTo>
                  <a:lnTo>
                    <a:pt x="151815" y="191744"/>
                  </a:lnTo>
                </a:path>
                <a:path w="658495" h="194944">
                  <a:moveTo>
                    <a:pt x="118186" y="192849"/>
                  </a:moveTo>
                  <a:lnTo>
                    <a:pt x="135001" y="187655"/>
                  </a:lnTo>
                </a:path>
                <a:path w="658495" h="194944">
                  <a:moveTo>
                    <a:pt x="101219" y="194411"/>
                  </a:moveTo>
                  <a:lnTo>
                    <a:pt x="118186" y="192849"/>
                  </a:lnTo>
                </a:path>
                <a:path w="658495" h="194944">
                  <a:moveTo>
                    <a:pt x="84404" y="154965"/>
                  </a:moveTo>
                  <a:lnTo>
                    <a:pt x="101219" y="194411"/>
                  </a:lnTo>
                </a:path>
                <a:path w="658495" h="194944">
                  <a:moveTo>
                    <a:pt x="67424" y="124637"/>
                  </a:moveTo>
                  <a:lnTo>
                    <a:pt x="84404" y="154965"/>
                  </a:lnTo>
                </a:path>
                <a:path w="658495" h="194944">
                  <a:moveTo>
                    <a:pt x="50596" y="60985"/>
                  </a:moveTo>
                  <a:lnTo>
                    <a:pt x="67424" y="124637"/>
                  </a:lnTo>
                </a:path>
                <a:path w="658495" h="194944">
                  <a:moveTo>
                    <a:pt x="33782" y="42125"/>
                  </a:moveTo>
                  <a:lnTo>
                    <a:pt x="50596" y="60985"/>
                  </a:lnTo>
                </a:path>
                <a:path w="658495" h="194944">
                  <a:moveTo>
                    <a:pt x="16814" y="20751"/>
                  </a:moveTo>
                  <a:lnTo>
                    <a:pt x="33782" y="42125"/>
                  </a:lnTo>
                </a:path>
                <a:path w="658495" h="194944">
                  <a:moveTo>
                    <a:pt x="0" y="23101"/>
                  </a:moveTo>
                  <a:lnTo>
                    <a:pt x="16814" y="20751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/>
            <p:cNvSpPr/>
            <p:nvPr/>
          </p:nvSpPr>
          <p:spPr>
            <a:xfrm>
              <a:off x="2048749" y="1462748"/>
              <a:ext cx="2447290" cy="1520825"/>
            </a:xfrm>
            <a:custGeom>
              <a:avLst/>
              <a:gdLst/>
              <a:ahLst/>
              <a:cxnLst/>
              <a:rect l="l" t="t" r="r" b="b"/>
              <a:pathLst>
                <a:path w="2447290" h="1520825">
                  <a:moveTo>
                    <a:pt x="2430360" y="1498066"/>
                  </a:moveTo>
                  <a:lnTo>
                    <a:pt x="2447175" y="1460499"/>
                  </a:lnTo>
                </a:path>
                <a:path w="2447290" h="1520825">
                  <a:moveTo>
                    <a:pt x="2413393" y="1520380"/>
                  </a:moveTo>
                  <a:lnTo>
                    <a:pt x="2430360" y="1498066"/>
                  </a:lnTo>
                </a:path>
                <a:path w="2447290" h="1520825">
                  <a:moveTo>
                    <a:pt x="2396578" y="1487385"/>
                  </a:moveTo>
                  <a:lnTo>
                    <a:pt x="2413393" y="1520380"/>
                  </a:lnTo>
                </a:path>
                <a:path w="2447290" h="1520825">
                  <a:moveTo>
                    <a:pt x="2379599" y="1462239"/>
                  </a:moveTo>
                  <a:lnTo>
                    <a:pt x="2396578" y="1487385"/>
                  </a:lnTo>
                </a:path>
                <a:path w="2447290" h="1520825">
                  <a:moveTo>
                    <a:pt x="2362784" y="1436154"/>
                  </a:moveTo>
                  <a:lnTo>
                    <a:pt x="2379599" y="1462239"/>
                  </a:lnTo>
                </a:path>
                <a:path w="2447290" h="1520825">
                  <a:moveTo>
                    <a:pt x="2345956" y="1433626"/>
                  </a:moveTo>
                  <a:lnTo>
                    <a:pt x="2362784" y="1436154"/>
                  </a:lnTo>
                </a:path>
                <a:path w="2447290" h="1520825">
                  <a:moveTo>
                    <a:pt x="2329002" y="1420431"/>
                  </a:moveTo>
                  <a:lnTo>
                    <a:pt x="2345956" y="1433626"/>
                  </a:lnTo>
                </a:path>
                <a:path w="2447290" h="1520825">
                  <a:moveTo>
                    <a:pt x="2312174" y="1428280"/>
                  </a:moveTo>
                  <a:lnTo>
                    <a:pt x="2329002" y="1420431"/>
                  </a:lnTo>
                </a:path>
                <a:path w="2447290" h="1520825">
                  <a:moveTo>
                    <a:pt x="2295359" y="1366050"/>
                  </a:moveTo>
                  <a:lnTo>
                    <a:pt x="2312174" y="1428280"/>
                  </a:lnTo>
                </a:path>
                <a:path w="2447290" h="1520825">
                  <a:moveTo>
                    <a:pt x="2278379" y="1328483"/>
                  </a:moveTo>
                  <a:lnTo>
                    <a:pt x="2295359" y="1366050"/>
                  </a:lnTo>
                </a:path>
                <a:path w="2447290" h="1520825">
                  <a:moveTo>
                    <a:pt x="2261577" y="1321727"/>
                  </a:moveTo>
                  <a:lnTo>
                    <a:pt x="2278379" y="1328483"/>
                  </a:lnTo>
                </a:path>
                <a:path w="2447290" h="1520825">
                  <a:moveTo>
                    <a:pt x="2244597" y="1298790"/>
                  </a:moveTo>
                  <a:lnTo>
                    <a:pt x="2261577" y="1321727"/>
                  </a:lnTo>
                </a:path>
                <a:path w="2447290" h="1520825">
                  <a:moveTo>
                    <a:pt x="2227783" y="1297838"/>
                  </a:moveTo>
                  <a:lnTo>
                    <a:pt x="2244597" y="1298790"/>
                  </a:lnTo>
                </a:path>
                <a:path w="2447290" h="1520825">
                  <a:moveTo>
                    <a:pt x="2210968" y="1297838"/>
                  </a:moveTo>
                  <a:lnTo>
                    <a:pt x="2227783" y="1297838"/>
                  </a:lnTo>
                </a:path>
                <a:path w="2447290" h="1520825">
                  <a:moveTo>
                    <a:pt x="2194001" y="1309154"/>
                  </a:moveTo>
                  <a:lnTo>
                    <a:pt x="2210968" y="1297838"/>
                  </a:lnTo>
                </a:path>
                <a:path w="2447290" h="1520825">
                  <a:moveTo>
                    <a:pt x="2177173" y="1300518"/>
                  </a:moveTo>
                  <a:lnTo>
                    <a:pt x="2194001" y="1309154"/>
                  </a:lnTo>
                </a:path>
                <a:path w="2447290" h="1520825">
                  <a:moveTo>
                    <a:pt x="2160206" y="1303032"/>
                  </a:moveTo>
                  <a:lnTo>
                    <a:pt x="2177173" y="1300518"/>
                  </a:lnTo>
                </a:path>
                <a:path w="2447290" h="1520825">
                  <a:moveTo>
                    <a:pt x="2143379" y="1292021"/>
                  </a:moveTo>
                  <a:lnTo>
                    <a:pt x="2160206" y="1303032"/>
                  </a:lnTo>
                </a:path>
                <a:path w="2447290" h="1520825">
                  <a:moveTo>
                    <a:pt x="2126564" y="1308531"/>
                  </a:moveTo>
                  <a:lnTo>
                    <a:pt x="2143379" y="1292021"/>
                  </a:lnTo>
                </a:path>
                <a:path w="2447290" h="1520825">
                  <a:moveTo>
                    <a:pt x="2109597" y="1320952"/>
                  </a:moveTo>
                  <a:lnTo>
                    <a:pt x="2126564" y="1308531"/>
                  </a:lnTo>
                </a:path>
                <a:path w="2447290" h="1520825">
                  <a:moveTo>
                    <a:pt x="2092782" y="1315758"/>
                  </a:moveTo>
                  <a:lnTo>
                    <a:pt x="2109597" y="1320952"/>
                  </a:lnTo>
                </a:path>
                <a:path w="2447290" h="1520825">
                  <a:moveTo>
                    <a:pt x="2075802" y="1339329"/>
                  </a:moveTo>
                  <a:lnTo>
                    <a:pt x="2092782" y="1315758"/>
                  </a:lnTo>
                </a:path>
                <a:path w="2447290" h="1520825">
                  <a:moveTo>
                    <a:pt x="2058987" y="1335722"/>
                  </a:moveTo>
                  <a:lnTo>
                    <a:pt x="2075802" y="1339329"/>
                  </a:lnTo>
                </a:path>
                <a:path w="2447290" h="1520825">
                  <a:moveTo>
                    <a:pt x="2042172" y="1352067"/>
                  </a:moveTo>
                  <a:lnTo>
                    <a:pt x="2058987" y="1335722"/>
                  </a:lnTo>
                </a:path>
                <a:path w="2447290" h="1520825">
                  <a:moveTo>
                    <a:pt x="2025205" y="1396860"/>
                  </a:moveTo>
                  <a:lnTo>
                    <a:pt x="2042172" y="1352067"/>
                  </a:lnTo>
                </a:path>
                <a:path w="2447290" h="1520825">
                  <a:moveTo>
                    <a:pt x="2008377" y="1415719"/>
                  </a:moveTo>
                  <a:lnTo>
                    <a:pt x="2025205" y="1396860"/>
                  </a:lnTo>
                </a:path>
                <a:path w="2447290" h="1520825">
                  <a:moveTo>
                    <a:pt x="1991563" y="1402981"/>
                  </a:moveTo>
                  <a:lnTo>
                    <a:pt x="2008377" y="1415719"/>
                  </a:lnTo>
                </a:path>
                <a:path w="2447290" h="1520825">
                  <a:moveTo>
                    <a:pt x="1974583" y="1404404"/>
                  </a:moveTo>
                  <a:lnTo>
                    <a:pt x="1991563" y="1402981"/>
                  </a:lnTo>
                </a:path>
                <a:path w="2447290" h="1520825">
                  <a:moveTo>
                    <a:pt x="1957781" y="1436306"/>
                  </a:moveTo>
                  <a:lnTo>
                    <a:pt x="1974583" y="1404404"/>
                  </a:lnTo>
                </a:path>
                <a:path w="2447290" h="1520825">
                  <a:moveTo>
                    <a:pt x="1940801" y="1426870"/>
                  </a:moveTo>
                  <a:lnTo>
                    <a:pt x="1957781" y="1436306"/>
                  </a:lnTo>
                </a:path>
                <a:path w="2447290" h="1520825">
                  <a:moveTo>
                    <a:pt x="1923986" y="1440865"/>
                  </a:moveTo>
                  <a:lnTo>
                    <a:pt x="1940801" y="1426870"/>
                  </a:lnTo>
                </a:path>
                <a:path w="2447290" h="1520825">
                  <a:moveTo>
                    <a:pt x="1907171" y="1432534"/>
                  </a:moveTo>
                  <a:lnTo>
                    <a:pt x="1923986" y="1440865"/>
                  </a:lnTo>
                </a:path>
                <a:path w="2447290" h="1520825">
                  <a:moveTo>
                    <a:pt x="1890204" y="1399527"/>
                  </a:moveTo>
                  <a:lnTo>
                    <a:pt x="1907171" y="1432534"/>
                  </a:lnTo>
                </a:path>
                <a:path w="2447290" h="1520825">
                  <a:moveTo>
                    <a:pt x="1873389" y="1386801"/>
                  </a:moveTo>
                  <a:lnTo>
                    <a:pt x="1890204" y="1399527"/>
                  </a:lnTo>
                </a:path>
                <a:path w="2447290" h="1520825">
                  <a:moveTo>
                    <a:pt x="1856409" y="1391513"/>
                  </a:moveTo>
                  <a:lnTo>
                    <a:pt x="1873389" y="1386801"/>
                  </a:lnTo>
                </a:path>
                <a:path w="2447290" h="1520825">
                  <a:moveTo>
                    <a:pt x="1839582" y="1416507"/>
                  </a:moveTo>
                  <a:lnTo>
                    <a:pt x="1856409" y="1391513"/>
                  </a:lnTo>
                </a:path>
                <a:path w="2447290" h="1520825">
                  <a:moveTo>
                    <a:pt x="1822767" y="1391196"/>
                  </a:moveTo>
                  <a:lnTo>
                    <a:pt x="1839582" y="1416507"/>
                  </a:lnTo>
                </a:path>
                <a:path w="2447290" h="1520825">
                  <a:moveTo>
                    <a:pt x="1805800" y="1396695"/>
                  </a:moveTo>
                  <a:lnTo>
                    <a:pt x="1822767" y="1391196"/>
                  </a:lnTo>
                </a:path>
                <a:path w="2447290" h="1520825">
                  <a:moveTo>
                    <a:pt x="1788985" y="1389151"/>
                  </a:moveTo>
                  <a:lnTo>
                    <a:pt x="1805800" y="1396695"/>
                  </a:lnTo>
                </a:path>
                <a:path w="2447290" h="1520825">
                  <a:moveTo>
                    <a:pt x="1772005" y="1394650"/>
                  </a:moveTo>
                  <a:lnTo>
                    <a:pt x="1788985" y="1389151"/>
                  </a:lnTo>
                </a:path>
                <a:path w="2447290" h="1520825">
                  <a:moveTo>
                    <a:pt x="1755190" y="1419326"/>
                  </a:moveTo>
                  <a:lnTo>
                    <a:pt x="1772005" y="1394650"/>
                  </a:lnTo>
                </a:path>
                <a:path w="2447290" h="1520825">
                  <a:moveTo>
                    <a:pt x="1738376" y="1435366"/>
                  </a:moveTo>
                  <a:lnTo>
                    <a:pt x="1755190" y="1419326"/>
                  </a:lnTo>
                </a:path>
                <a:path w="2447290" h="1520825">
                  <a:moveTo>
                    <a:pt x="1721408" y="1444942"/>
                  </a:moveTo>
                  <a:lnTo>
                    <a:pt x="1738376" y="1435366"/>
                  </a:lnTo>
                </a:path>
                <a:path w="2447290" h="1520825">
                  <a:moveTo>
                    <a:pt x="1704594" y="1446047"/>
                  </a:moveTo>
                  <a:lnTo>
                    <a:pt x="1721408" y="1444942"/>
                  </a:lnTo>
                </a:path>
                <a:path w="2447290" h="1520825">
                  <a:moveTo>
                    <a:pt x="1687766" y="1471040"/>
                  </a:moveTo>
                  <a:lnTo>
                    <a:pt x="1704594" y="1446047"/>
                  </a:lnTo>
                </a:path>
                <a:path w="2447290" h="1520825">
                  <a:moveTo>
                    <a:pt x="1670786" y="1484236"/>
                  </a:moveTo>
                  <a:lnTo>
                    <a:pt x="1687766" y="1471040"/>
                  </a:lnTo>
                </a:path>
                <a:path w="2447290" h="1520825">
                  <a:moveTo>
                    <a:pt x="1653984" y="1495234"/>
                  </a:moveTo>
                  <a:lnTo>
                    <a:pt x="1670786" y="1484236"/>
                  </a:lnTo>
                </a:path>
                <a:path w="2447290" h="1520825">
                  <a:moveTo>
                    <a:pt x="1637004" y="1475587"/>
                  </a:moveTo>
                  <a:lnTo>
                    <a:pt x="1653984" y="1495234"/>
                  </a:lnTo>
                </a:path>
                <a:path w="2447290" h="1520825">
                  <a:moveTo>
                    <a:pt x="1620189" y="1468996"/>
                  </a:moveTo>
                  <a:lnTo>
                    <a:pt x="1637004" y="1475587"/>
                  </a:lnTo>
                </a:path>
                <a:path w="2447290" h="1520825">
                  <a:moveTo>
                    <a:pt x="1603374" y="1444155"/>
                  </a:moveTo>
                  <a:lnTo>
                    <a:pt x="1620189" y="1468996"/>
                  </a:lnTo>
                </a:path>
                <a:path w="2447290" h="1520825">
                  <a:moveTo>
                    <a:pt x="1586407" y="1434261"/>
                  </a:moveTo>
                  <a:lnTo>
                    <a:pt x="1603374" y="1444155"/>
                  </a:lnTo>
                </a:path>
                <a:path w="2447290" h="1520825">
                  <a:moveTo>
                    <a:pt x="1569592" y="1417751"/>
                  </a:moveTo>
                  <a:lnTo>
                    <a:pt x="1586407" y="1434261"/>
                  </a:lnTo>
                </a:path>
                <a:path w="2447290" h="1520825">
                  <a:moveTo>
                    <a:pt x="1552613" y="1408010"/>
                  </a:moveTo>
                  <a:lnTo>
                    <a:pt x="1569592" y="1417751"/>
                  </a:lnTo>
                </a:path>
                <a:path w="2447290" h="1520825">
                  <a:moveTo>
                    <a:pt x="1535798" y="1389938"/>
                  </a:moveTo>
                  <a:lnTo>
                    <a:pt x="1552613" y="1408010"/>
                  </a:lnTo>
                </a:path>
                <a:path w="2447290" h="1520825">
                  <a:moveTo>
                    <a:pt x="1518970" y="1365897"/>
                  </a:moveTo>
                  <a:lnTo>
                    <a:pt x="1535798" y="1389938"/>
                  </a:lnTo>
                </a:path>
                <a:path w="2447290" h="1520825">
                  <a:moveTo>
                    <a:pt x="1502003" y="1358823"/>
                  </a:moveTo>
                  <a:lnTo>
                    <a:pt x="1518970" y="1365897"/>
                  </a:lnTo>
                </a:path>
                <a:path w="2447290" h="1520825">
                  <a:moveTo>
                    <a:pt x="1485188" y="1345933"/>
                  </a:moveTo>
                  <a:lnTo>
                    <a:pt x="1502003" y="1358823"/>
                  </a:lnTo>
                </a:path>
                <a:path w="2447290" h="1520825">
                  <a:moveTo>
                    <a:pt x="1468208" y="1352067"/>
                  </a:moveTo>
                  <a:lnTo>
                    <a:pt x="1485188" y="1345933"/>
                  </a:lnTo>
                </a:path>
                <a:path w="2447290" h="1520825">
                  <a:moveTo>
                    <a:pt x="1451394" y="1342008"/>
                  </a:moveTo>
                  <a:lnTo>
                    <a:pt x="1468208" y="1352067"/>
                  </a:lnTo>
                </a:path>
                <a:path w="2447290" h="1520825">
                  <a:moveTo>
                    <a:pt x="1434579" y="1322514"/>
                  </a:moveTo>
                  <a:lnTo>
                    <a:pt x="1451394" y="1342008"/>
                  </a:lnTo>
                </a:path>
                <a:path w="2447290" h="1520825">
                  <a:moveTo>
                    <a:pt x="1417612" y="1316697"/>
                  </a:moveTo>
                  <a:lnTo>
                    <a:pt x="1434579" y="1322514"/>
                  </a:lnTo>
                </a:path>
                <a:path w="2447290" h="1520825">
                  <a:moveTo>
                    <a:pt x="1400797" y="1315288"/>
                  </a:moveTo>
                  <a:lnTo>
                    <a:pt x="1417612" y="1316697"/>
                  </a:lnTo>
                </a:path>
                <a:path w="2447290" h="1520825">
                  <a:moveTo>
                    <a:pt x="1383969" y="1307274"/>
                  </a:moveTo>
                  <a:lnTo>
                    <a:pt x="1400797" y="1315288"/>
                  </a:lnTo>
                </a:path>
                <a:path w="2447290" h="1520825">
                  <a:moveTo>
                    <a:pt x="1367002" y="1291081"/>
                  </a:moveTo>
                  <a:lnTo>
                    <a:pt x="1383969" y="1307274"/>
                  </a:lnTo>
                </a:path>
                <a:path w="2447290" h="1520825">
                  <a:moveTo>
                    <a:pt x="1350187" y="1274902"/>
                  </a:moveTo>
                  <a:lnTo>
                    <a:pt x="1367002" y="1291081"/>
                  </a:lnTo>
                </a:path>
                <a:path w="2447290" h="1520825">
                  <a:moveTo>
                    <a:pt x="1333207" y="1252740"/>
                  </a:moveTo>
                  <a:lnTo>
                    <a:pt x="1350187" y="1274902"/>
                  </a:lnTo>
                </a:path>
                <a:path w="2447290" h="1520825">
                  <a:moveTo>
                    <a:pt x="1316393" y="1249286"/>
                  </a:moveTo>
                  <a:lnTo>
                    <a:pt x="1333207" y="1252740"/>
                  </a:lnTo>
                </a:path>
                <a:path w="2447290" h="1520825">
                  <a:moveTo>
                    <a:pt x="1299578" y="1246136"/>
                  </a:moveTo>
                  <a:lnTo>
                    <a:pt x="1316393" y="1249286"/>
                  </a:lnTo>
                </a:path>
                <a:path w="2447290" h="1520825">
                  <a:moveTo>
                    <a:pt x="1282611" y="1215491"/>
                  </a:moveTo>
                  <a:lnTo>
                    <a:pt x="1299578" y="1246136"/>
                  </a:lnTo>
                </a:path>
                <a:path w="2447290" h="1520825">
                  <a:moveTo>
                    <a:pt x="1265796" y="1188770"/>
                  </a:moveTo>
                  <a:lnTo>
                    <a:pt x="1282611" y="1215491"/>
                  </a:lnTo>
                </a:path>
                <a:path w="2447290" h="1520825">
                  <a:moveTo>
                    <a:pt x="1248816" y="1155293"/>
                  </a:moveTo>
                  <a:lnTo>
                    <a:pt x="1265796" y="1188770"/>
                  </a:lnTo>
                </a:path>
                <a:path w="2447290" h="1520825">
                  <a:moveTo>
                    <a:pt x="1232001" y="1154201"/>
                  </a:moveTo>
                  <a:lnTo>
                    <a:pt x="1248816" y="1155293"/>
                  </a:lnTo>
                </a:path>
                <a:path w="2447290" h="1520825">
                  <a:moveTo>
                    <a:pt x="1215174" y="1134554"/>
                  </a:moveTo>
                  <a:lnTo>
                    <a:pt x="1232001" y="1154201"/>
                  </a:lnTo>
                </a:path>
                <a:path w="2447290" h="1520825">
                  <a:moveTo>
                    <a:pt x="1198206" y="1124178"/>
                  </a:moveTo>
                  <a:lnTo>
                    <a:pt x="1215174" y="1134554"/>
                  </a:lnTo>
                </a:path>
                <a:path w="2447290" h="1520825">
                  <a:moveTo>
                    <a:pt x="1181392" y="1083157"/>
                  </a:moveTo>
                  <a:lnTo>
                    <a:pt x="1198206" y="1124178"/>
                  </a:lnTo>
                </a:path>
                <a:path w="2447290" h="1520825">
                  <a:moveTo>
                    <a:pt x="1164412" y="1042771"/>
                  </a:moveTo>
                  <a:lnTo>
                    <a:pt x="1181392" y="1083157"/>
                  </a:lnTo>
                </a:path>
                <a:path w="2447290" h="1520825">
                  <a:moveTo>
                    <a:pt x="1147597" y="1004582"/>
                  </a:moveTo>
                  <a:lnTo>
                    <a:pt x="1164412" y="1042771"/>
                  </a:lnTo>
                </a:path>
                <a:path w="2447290" h="1520825">
                  <a:moveTo>
                    <a:pt x="1130782" y="992162"/>
                  </a:moveTo>
                  <a:lnTo>
                    <a:pt x="1147597" y="1004582"/>
                  </a:lnTo>
                </a:path>
                <a:path w="2447290" h="1520825">
                  <a:moveTo>
                    <a:pt x="1113815" y="1007402"/>
                  </a:moveTo>
                  <a:lnTo>
                    <a:pt x="1130782" y="992162"/>
                  </a:lnTo>
                </a:path>
                <a:path w="2447290" h="1520825">
                  <a:moveTo>
                    <a:pt x="1097000" y="993736"/>
                  </a:moveTo>
                  <a:lnTo>
                    <a:pt x="1113815" y="1007402"/>
                  </a:lnTo>
                </a:path>
                <a:path w="2447290" h="1520825">
                  <a:moveTo>
                    <a:pt x="1080185" y="973772"/>
                  </a:moveTo>
                  <a:lnTo>
                    <a:pt x="1097000" y="993736"/>
                  </a:lnTo>
                </a:path>
                <a:path w="2447290" h="1520825">
                  <a:moveTo>
                    <a:pt x="1063205" y="946429"/>
                  </a:moveTo>
                  <a:lnTo>
                    <a:pt x="1080185" y="973772"/>
                  </a:lnTo>
                </a:path>
                <a:path w="2447290" h="1520825">
                  <a:moveTo>
                    <a:pt x="1046391" y="932599"/>
                  </a:moveTo>
                  <a:lnTo>
                    <a:pt x="1063205" y="946429"/>
                  </a:lnTo>
                </a:path>
                <a:path w="2447290" h="1520825">
                  <a:moveTo>
                    <a:pt x="1029411" y="923162"/>
                  </a:moveTo>
                  <a:lnTo>
                    <a:pt x="1046391" y="932599"/>
                  </a:lnTo>
                </a:path>
                <a:path w="2447290" h="1520825">
                  <a:moveTo>
                    <a:pt x="1012596" y="941552"/>
                  </a:moveTo>
                  <a:lnTo>
                    <a:pt x="1029411" y="923162"/>
                  </a:lnTo>
                </a:path>
                <a:path w="2447290" h="1520825">
                  <a:moveTo>
                    <a:pt x="995781" y="931646"/>
                  </a:moveTo>
                  <a:lnTo>
                    <a:pt x="1012596" y="941552"/>
                  </a:lnTo>
                </a:path>
                <a:path w="2447290" h="1520825">
                  <a:moveTo>
                    <a:pt x="978814" y="916876"/>
                  </a:moveTo>
                  <a:lnTo>
                    <a:pt x="995781" y="931646"/>
                  </a:lnTo>
                </a:path>
                <a:path w="2447290" h="1520825">
                  <a:moveTo>
                    <a:pt x="961999" y="910907"/>
                  </a:moveTo>
                  <a:lnTo>
                    <a:pt x="978814" y="916876"/>
                  </a:lnTo>
                </a:path>
                <a:path w="2447290" h="1520825">
                  <a:moveTo>
                    <a:pt x="945019" y="956487"/>
                  </a:moveTo>
                  <a:lnTo>
                    <a:pt x="961999" y="910907"/>
                  </a:lnTo>
                </a:path>
                <a:path w="2447290" h="1520825">
                  <a:moveTo>
                    <a:pt x="928204" y="986510"/>
                  </a:moveTo>
                  <a:lnTo>
                    <a:pt x="945019" y="956487"/>
                  </a:lnTo>
                </a:path>
                <a:path w="2447290" h="1520825">
                  <a:moveTo>
                    <a:pt x="911390" y="1032243"/>
                  </a:moveTo>
                  <a:lnTo>
                    <a:pt x="928204" y="986510"/>
                  </a:lnTo>
                </a:path>
                <a:path w="2447290" h="1520825">
                  <a:moveTo>
                    <a:pt x="894422" y="1084097"/>
                  </a:moveTo>
                  <a:lnTo>
                    <a:pt x="911390" y="1032243"/>
                  </a:lnTo>
                </a:path>
                <a:path w="2447290" h="1520825">
                  <a:moveTo>
                    <a:pt x="877595" y="1072629"/>
                  </a:moveTo>
                  <a:lnTo>
                    <a:pt x="894422" y="1084097"/>
                  </a:lnTo>
                </a:path>
                <a:path w="2447290" h="1520825">
                  <a:moveTo>
                    <a:pt x="860780" y="1102017"/>
                  </a:moveTo>
                  <a:lnTo>
                    <a:pt x="877595" y="1072629"/>
                  </a:lnTo>
                </a:path>
                <a:path w="2447290" h="1520825">
                  <a:moveTo>
                    <a:pt x="843813" y="1089126"/>
                  </a:moveTo>
                  <a:lnTo>
                    <a:pt x="860780" y="1102017"/>
                  </a:lnTo>
                </a:path>
                <a:path w="2447290" h="1520825">
                  <a:moveTo>
                    <a:pt x="826985" y="1099032"/>
                  </a:moveTo>
                  <a:lnTo>
                    <a:pt x="843813" y="1089126"/>
                  </a:lnTo>
                </a:path>
                <a:path w="2447290" h="1520825">
                  <a:moveTo>
                    <a:pt x="810018" y="1026579"/>
                  </a:moveTo>
                  <a:lnTo>
                    <a:pt x="826985" y="1099032"/>
                  </a:lnTo>
                </a:path>
                <a:path w="2447290" h="1520825">
                  <a:moveTo>
                    <a:pt x="793203" y="1036637"/>
                  </a:moveTo>
                  <a:lnTo>
                    <a:pt x="810018" y="1026579"/>
                  </a:lnTo>
                </a:path>
                <a:path w="2447290" h="1520825">
                  <a:moveTo>
                    <a:pt x="776389" y="1011808"/>
                  </a:moveTo>
                  <a:lnTo>
                    <a:pt x="793203" y="1036637"/>
                  </a:lnTo>
                </a:path>
                <a:path w="2447290" h="1520825">
                  <a:moveTo>
                    <a:pt x="759409" y="964183"/>
                  </a:moveTo>
                  <a:lnTo>
                    <a:pt x="776389" y="1011808"/>
                  </a:lnTo>
                </a:path>
                <a:path w="2447290" h="1520825">
                  <a:moveTo>
                    <a:pt x="742594" y="970940"/>
                  </a:moveTo>
                  <a:lnTo>
                    <a:pt x="759409" y="964183"/>
                  </a:lnTo>
                </a:path>
                <a:path w="2447290" h="1520825">
                  <a:moveTo>
                    <a:pt x="725627" y="962926"/>
                  </a:moveTo>
                  <a:lnTo>
                    <a:pt x="742594" y="970940"/>
                  </a:lnTo>
                </a:path>
                <a:path w="2447290" h="1520825">
                  <a:moveTo>
                    <a:pt x="708799" y="914526"/>
                  </a:moveTo>
                  <a:lnTo>
                    <a:pt x="725627" y="962926"/>
                  </a:lnTo>
                </a:path>
                <a:path w="2447290" h="1520825">
                  <a:moveTo>
                    <a:pt x="691984" y="924737"/>
                  </a:moveTo>
                  <a:lnTo>
                    <a:pt x="708799" y="914526"/>
                  </a:lnTo>
                </a:path>
                <a:path w="2447290" h="1520825">
                  <a:moveTo>
                    <a:pt x="675017" y="929766"/>
                  </a:moveTo>
                  <a:lnTo>
                    <a:pt x="691984" y="924737"/>
                  </a:lnTo>
                </a:path>
                <a:path w="2447290" h="1520825">
                  <a:moveTo>
                    <a:pt x="658202" y="862660"/>
                  </a:moveTo>
                  <a:lnTo>
                    <a:pt x="675017" y="929766"/>
                  </a:lnTo>
                </a:path>
                <a:path w="2447290" h="1520825">
                  <a:moveTo>
                    <a:pt x="641222" y="797598"/>
                  </a:moveTo>
                  <a:lnTo>
                    <a:pt x="658202" y="862660"/>
                  </a:lnTo>
                </a:path>
                <a:path w="2447290" h="1520825">
                  <a:moveTo>
                    <a:pt x="624408" y="779678"/>
                  </a:moveTo>
                  <a:lnTo>
                    <a:pt x="641222" y="797598"/>
                  </a:lnTo>
                </a:path>
                <a:path w="2447290" h="1520825">
                  <a:moveTo>
                    <a:pt x="607593" y="735037"/>
                  </a:moveTo>
                  <a:lnTo>
                    <a:pt x="624408" y="779678"/>
                  </a:lnTo>
                </a:path>
                <a:path w="2447290" h="1520825">
                  <a:moveTo>
                    <a:pt x="590626" y="639013"/>
                  </a:moveTo>
                  <a:lnTo>
                    <a:pt x="607593" y="735037"/>
                  </a:lnTo>
                </a:path>
                <a:path w="2447290" h="1520825">
                  <a:moveTo>
                    <a:pt x="573798" y="607263"/>
                  </a:moveTo>
                  <a:lnTo>
                    <a:pt x="590626" y="639013"/>
                  </a:lnTo>
                </a:path>
                <a:path w="2447290" h="1520825">
                  <a:moveTo>
                    <a:pt x="556983" y="496785"/>
                  </a:moveTo>
                  <a:lnTo>
                    <a:pt x="573798" y="607263"/>
                  </a:lnTo>
                </a:path>
                <a:path w="2447290" h="1520825">
                  <a:moveTo>
                    <a:pt x="540016" y="407987"/>
                  </a:moveTo>
                  <a:lnTo>
                    <a:pt x="556983" y="496785"/>
                  </a:lnTo>
                </a:path>
                <a:path w="2447290" h="1520825">
                  <a:moveTo>
                    <a:pt x="523201" y="305523"/>
                  </a:moveTo>
                  <a:lnTo>
                    <a:pt x="540016" y="407987"/>
                  </a:lnTo>
                </a:path>
                <a:path w="2447290" h="1520825">
                  <a:moveTo>
                    <a:pt x="506221" y="244220"/>
                  </a:moveTo>
                  <a:lnTo>
                    <a:pt x="523201" y="305523"/>
                  </a:lnTo>
                </a:path>
                <a:path w="2447290" h="1520825">
                  <a:moveTo>
                    <a:pt x="489407" y="157314"/>
                  </a:moveTo>
                  <a:lnTo>
                    <a:pt x="506221" y="244220"/>
                  </a:lnTo>
                </a:path>
                <a:path w="2447290" h="1520825">
                  <a:moveTo>
                    <a:pt x="472592" y="60972"/>
                  </a:moveTo>
                  <a:lnTo>
                    <a:pt x="489407" y="157314"/>
                  </a:lnTo>
                </a:path>
                <a:path w="2447290" h="1520825">
                  <a:moveTo>
                    <a:pt x="455612" y="30645"/>
                  </a:moveTo>
                  <a:lnTo>
                    <a:pt x="472592" y="60972"/>
                  </a:lnTo>
                </a:path>
                <a:path w="2447290" h="1520825">
                  <a:moveTo>
                    <a:pt x="438797" y="30162"/>
                  </a:moveTo>
                  <a:lnTo>
                    <a:pt x="455612" y="30645"/>
                  </a:lnTo>
                </a:path>
                <a:path w="2447290" h="1520825">
                  <a:moveTo>
                    <a:pt x="421830" y="0"/>
                  </a:moveTo>
                  <a:lnTo>
                    <a:pt x="438797" y="30162"/>
                  </a:lnTo>
                </a:path>
                <a:path w="2447290" h="1520825">
                  <a:moveTo>
                    <a:pt x="405002" y="83451"/>
                  </a:moveTo>
                  <a:lnTo>
                    <a:pt x="421830" y="0"/>
                  </a:lnTo>
                </a:path>
                <a:path w="2447290" h="1520825">
                  <a:moveTo>
                    <a:pt x="388200" y="146621"/>
                  </a:moveTo>
                  <a:lnTo>
                    <a:pt x="405002" y="83451"/>
                  </a:lnTo>
                </a:path>
                <a:path w="2447290" h="1520825">
                  <a:moveTo>
                    <a:pt x="371220" y="196761"/>
                  </a:moveTo>
                  <a:lnTo>
                    <a:pt x="388200" y="146621"/>
                  </a:lnTo>
                </a:path>
                <a:path w="2447290" h="1520825">
                  <a:moveTo>
                    <a:pt x="354406" y="247053"/>
                  </a:moveTo>
                  <a:lnTo>
                    <a:pt x="371220" y="196761"/>
                  </a:lnTo>
                </a:path>
                <a:path w="2447290" h="1520825">
                  <a:moveTo>
                    <a:pt x="337426" y="333959"/>
                  </a:moveTo>
                  <a:lnTo>
                    <a:pt x="354406" y="247053"/>
                  </a:lnTo>
                </a:path>
                <a:path w="2447290" h="1520825">
                  <a:moveTo>
                    <a:pt x="320611" y="396201"/>
                  </a:moveTo>
                  <a:lnTo>
                    <a:pt x="337426" y="333959"/>
                  </a:lnTo>
                </a:path>
                <a:path w="2447290" h="1520825">
                  <a:moveTo>
                    <a:pt x="303796" y="414273"/>
                  </a:moveTo>
                  <a:lnTo>
                    <a:pt x="320611" y="396201"/>
                  </a:lnTo>
                </a:path>
                <a:path w="2447290" h="1520825">
                  <a:moveTo>
                    <a:pt x="286829" y="479653"/>
                  </a:moveTo>
                  <a:lnTo>
                    <a:pt x="303796" y="414273"/>
                  </a:lnTo>
                </a:path>
                <a:path w="2447290" h="1520825">
                  <a:moveTo>
                    <a:pt x="270014" y="449008"/>
                  </a:moveTo>
                  <a:lnTo>
                    <a:pt x="286829" y="479653"/>
                  </a:lnTo>
                </a:path>
                <a:path w="2447290" h="1520825">
                  <a:moveTo>
                    <a:pt x="253187" y="471487"/>
                  </a:moveTo>
                  <a:lnTo>
                    <a:pt x="270014" y="449008"/>
                  </a:lnTo>
                </a:path>
                <a:path w="2447290" h="1520825">
                  <a:moveTo>
                    <a:pt x="236219" y="486092"/>
                  </a:moveTo>
                  <a:lnTo>
                    <a:pt x="253187" y="471487"/>
                  </a:lnTo>
                </a:path>
                <a:path w="2447290" h="1520825">
                  <a:moveTo>
                    <a:pt x="219405" y="537806"/>
                  </a:moveTo>
                  <a:lnTo>
                    <a:pt x="236219" y="486092"/>
                  </a:lnTo>
                </a:path>
                <a:path w="2447290" h="1520825">
                  <a:moveTo>
                    <a:pt x="202425" y="541731"/>
                  </a:moveTo>
                  <a:lnTo>
                    <a:pt x="219405" y="537806"/>
                  </a:lnTo>
                </a:path>
                <a:path w="2447290" h="1520825">
                  <a:moveTo>
                    <a:pt x="185610" y="524598"/>
                  </a:moveTo>
                  <a:lnTo>
                    <a:pt x="202425" y="541731"/>
                  </a:lnTo>
                </a:path>
                <a:path w="2447290" h="1520825">
                  <a:moveTo>
                    <a:pt x="168795" y="540321"/>
                  </a:moveTo>
                  <a:lnTo>
                    <a:pt x="185610" y="524598"/>
                  </a:lnTo>
                </a:path>
                <a:path w="2447290" h="1520825">
                  <a:moveTo>
                    <a:pt x="151815" y="541108"/>
                  </a:moveTo>
                  <a:lnTo>
                    <a:pt x="168795" y="540321"/>
                  </a:lnTo>
                </a:path>
                <a:path w="2447290" h="1520825">
                  <a:moveTo>
                    <a:pt x="135000" y="514070"/>
                  </a:moveTo>
                  <a:lnTo>
                    <a:pt x="151815" y="541108"/>
                  </a:lnTo>
                </a:path>
                <a:path w="2447290" h="1520825">
                  <a:moveTo>
                    <a:pt x="118033" y="428104"/>
                  </a:moveTo>
                  <a:lnTo>
                    <a:pt x="135000" y="514070"/>
                  </a:lnTo>
                </a:path>
                <a:path w="2447290" h="1520825">
                  <a:moveTo>
                    <a:pt x="101218" y="301116"/>
                  </a:moveTo>
                  <a:lnTo>
                    <a:pt x="118033" y="428104"/>
                  </a:lnTo>
                </a:path>
                <a:path w="2447290" h="1520825">
                  <a:moveTo>
                    <a:pt x="84404" y="174917"/>
                  </a:moveTo>
                  <a:lnTo>
                    <a:pt x="101218" y="301116"/>
                  </a:lnTo>
                </a:path>
                <a:path w="2447290" h="1520825">
                  <a:moveTo>
                    <a:pt x="67424" y="155422"/>
                  </a:moveTo>
                  <a:lnTo>
                    <a:pt x="84404" y="174917"/>
                  </a:lnTo>
                </a:path>
                <a:path w="2447290" h="1520825">
                  <a:moveTo>
                    <a:pt x="50609" y="178688"/>
                  </a:moveTo>
                  <a:lnTo>
                    <a:pt x="67424" y="155422"/>
                  </a:lnTo>
                </a:path>
                <a:path w="2447290" h="1520825">
                  <a:moveTo>
                    <a:pt x="33629" y="195821"/>
                  </a:moveTo>
                  <a:lnTo>
                    <a:pt x="50609" y="178688"/>
                  </a:lnTo>
                </a:path>
                <a:path w="2447290" h="1520825">
                  <a:moveTo>
                    <a:pt x="16827" y="211378"/>
                  </a:moveTo>
                  <a:lnTo>
                    <a:pt x="33629" y="195821"/>
                  </a:lnTo>
                </a:path>
                <a:path w="2447290" h="1520825">
                  <a:moveTo>
                    <a:pt x="0" y="335216"/>
                  </a:moveTo>
                  <a:lnTo>
                    <a:pt x="16827" y="211378"/>
                  </a:lnTo>
                </a:path>
              </a:pathLst>
            </a:custGeom>
            <a:ln w="19050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/>
            <p:cNvSpPr/>
            <p:nvPr/>
          </p:nvSpPr>
          <p:spPr>
            <a:xfrm>
              <a:off x="2031782" y="1797965"/>
              <a:ext cx="17145" cy="178435"/>
            </a:xfrm>
            <a:custGeom>
              <a:avLst/>
              <a:gdLst/>
              <a:ahLst/>
              <a:cxnLst/>
              <a:rect l="l" t="t" r="r" b="b"/>
              <a:pathLst>
                <a:path w="17144" h="178435">
                  <a:moveTo>
                    <a:pt x="8483" y="-9525"/>
                  </a:moveTo>
                  <a:lnTo>
                    <a:pt x="8483" y="187591"/>
                  </a:lnTo>
                </a:path>
              </a:pathLst>
            </a:custGeom>
            <a:ln w="36017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/>
            <p:cNvSpPr/>
            <p:nvPr/>
          </p:nvSpPr>
          <p:spPr>
            <a:xfrm>
              <a:off x="2014967" y="1976032"/>
              <a:ext cx="17145" cy="207010"/>
            </a:xfrm>
            <a:custGeom>
              <a:avLst/>
              <a:gdLst/>
              <a:ahLst/>
              <a:cxnLst/>
              <a:rect l="l" t="t" r="r" b="b"/>
              <a:pathLst>
                <a:path w="17144" h="207010">
                  <a:moveTo>
                    <a:pt x="8407" y="-9525"/>
                  </a:moveTo>
                  <a:lnTo>
                    <a:pt x="8407" y="216357"/>
                  </a:lnTo>
                </a:path>
              </a:pathLst>
            </a:custGeom>
            <a:ln w="35864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/>
            <p:cNvSpPr/>
            <p:nvPr/>
          </p:nvSpPr>
          <p:spPr>
            <a:xfrm>
              <a:off x="1998140" y="2182864"/>
              <a:ext cx="17145" cy="177800"/>
            </a:xfrm>
            <a:custGeom>
              <a:avLst/>
              <a:gdLst/>
              <a:ahLst/>
              <a:cxnLst/>
              <a:rect l="l" t="t" r="r" b="b"/>
              <a:pathLst>
                <a:path w="17144" h="177800">
                  <a:moveTo>
                    <a:pt x="8413" y="-9525"/>
                  </a:moveTo>
                  <a:lnTo>
                    <a:pt x="8413" y="187121"/>
                  </a:lnTo>
                </a:path>
              </a:pathLst>
            </a:custGeom>
            <a:ln w="35877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/>
            <p:cNvSpPr/>
            <p:nvPr/>
          </p:nvSpPr>
          <p:spPr>
            <a:xfrm>
              <a:off x="1120392" y="2264588"/>
              <a:ext cx="878205" cy="695960"/>
            </a:xfrm>
            <a:custGeom>
              <a:avLst/>
              <a:gdLst/>
              <a:ahLst/>
              <a:cxnLst/>
              <a:rect l="l" t="t" r="r" b="b"/>
              <a:pathLst>
                <a:path w="878205" h="695960">
                  <a:moveTo>
                    <a:pt x="860780" y="170522"/>
                  </a:moveTo>
                  <a:lnTo>
                    <a:pt x="877747" y="95872"/>
                  </a:lnTo>
                </a:path>
                <a:path w="878205" h="695960">
                  <a:moveTo>
                    <a:pt x="843965" y="251142"/>
                  </a:moveTo>
                  <a:lnTo>
                    <a:pt x="860780" y="170522"/>
                  </a:lnTo>
                </a:path>
                <a:path w="878205" h="695960">
                  <a:moveTo>
                    <a:pt x="826985" y="289026"/>
                  </a:moveTo>
                  <a:lnTo>
                    <a:pt x="843965" y="251142"/>
                  </a:lnTo>
                </a:path>
                <a:path w="878205" h="695960">
                  <a:moveTo>
                    <a:pt x="810171" y="310870"/>
                  </a:moveTo>
                  <a:lnTo>
                    <a:pt x="826985" y="289026"/>
                  </a:lnTo>
                </a:path>
                <a:path w="878205" h="695960">
                  <a:moveTo>
                    <a:pt x="793356" y="254762"/>
                  </a:moveTo>
                  <a:lnTo>
                    <a:pt x="810171" y="310870"/>
                  </a:lnTo>
                </a:path>
                <a:path w="878205" h="695960">
                  <a:moveTo>
                    <a:pt x="776389" y="178536"/>
                  </a:moveTo>
                  <a:lnTo>
                    <a:pt x="793356" y="254762"/>
                  </a:lnTo>
                </a:path>
                <a:path w="878205" h="695960">
                  <a:moveTo>
                    <a:pt x="759561" y="143332"/>
                  </a:moveTo>
                  <a:lnTo>
                    <a:pt x="776389" y="178536"/>
                  </a:lnTo>
                </a:path>
                <a:path w="878205" h="695960">
                  <a:moveTo>
                    <a:pt x="742594" y="98691"/>
                  </a:moveTo>
                  <a:lnTo>
                    <a:pt x="759561" y="143332"/>
                  </a:lnTo>
                </a:path>
                <a:path w="878205" h="695960">
                  <a:moveTo>
                    <a:pt x="725779" y="85496"/>
                  </a:moveTo>
                  <a:lnTo>
                    <a:pt x="742594" y="98691"/>
                  </a:lnTo>
                </a:path>
                <a:path w="878205" h="695960">
                  <a:moveTo>
                    <a:pt x="708964" y="26555"/>
                  </a:moveTo>
                  <a:lnTo>
                    <a:pt x="725779" y="85496"/>
                  </a:lnTo>
                </a:path>
                <a:path w="878205" h="695960">
                  <a:moveTo>
                    <a:pt x="691984" y="5664"/>
                  </a:moveTo>
                  <a:lnTo>
                    <a:pt x="708964" y="26555"/>
                  </a:lnTo>
                </a:path>
                <a:path w="878205" h="695960">
                  <a:moveTo>
                    <a:pt x="675170" y="0"/>
                  </a:moveTo>
                  <a:lnTo>
                    <a:pt x="691984" y="5664"/>
                  </a:lnTo>
                </a:path>
                <a:path w="878205" h="695960">
                  <a:moveTo>
                    <a:pt x="658190" y="17132"/>
                  </a:moveTo>
                  <a:lnTo>
                    <a:pt x="675170" y="0"/>
                  </a:lnTo>
                </a:path>
                <a:path w="878205" h="695960">
                  <a:moveTo>
                    <a:pt x="641388" y="40855"/>
                  </a:moveTo>
                  <a:lnTo>
                    <a:pt x="658190" y="17132"/>
                  </a:lnTo>
                </a:path>
                <a:path w="878205" h="695960">
                  <a:moveTo>
                    <a:pt x="624560" y="40233"/>
                  </a:moveTo>
                  <a:lnTo>
                    <a:pt x="641388" y="40855"/>
                  </a:lnTo>
                </a:path>
                <a:path w="878205" h="695960">
                  <a:moveTo>
                    <a:pt x="607593" y="36931"/>
                  </a:moveTo>
                  <a:lnTo>
                    <a:pt x="624560" y="40233"/>
                  </a:lnTo>
                </a:path>
                <a:path w="878205" h="695960">
                  <a:moveTo>
                    <a:pt x="590778" y="32372"/>
                  </a:moveTo>
                  <a:lnTo>
                    <a:pt x="607593" y="36931"/>
                  </a:lnTo>
                </a:path>
                <a:path w="878205" h="695960">
                  <a:moveTo>
                    <a:pt x="573963" y="48399"/>
                  </a:moveTo>
                  <a:lnTo>
                    <a:pt x="590778" y="32372"/>
                  </a:lnTo>
                </a:path>
                <a:path w="878205" h="695960">
                  <a:moveTo>
                    <a:pt x="556983" y="72605"/>
                  </a:moveTo>
                  <a:lnTo>
                    <a:pt x="573963" y="48399"/>
                  </a:lnTo>
                </a:path>
                <a:path w="878205" h="695960">
                  <a:moveTo>
                    <a:pt x="540169" y="124472"/>
                  </a:moveTo>
                  <a:lnTo>
                    <a:pt x="556983" y="72605"/>
                  </a:lnTo>
                </a:path>
                <a:path w="878205" h="695960">
                  <a:moveTo>
                    <a:pt x="523189" y="177596"/>
                  </a:moveTo>
                  <a:lnTo>
                    <a:pt x="540169" y="124472"/>
                  </a:lnTo>
                </a:path>
                <a:path w="878205" h="695960">
                  <a:moveTo>
                    <a:pt x="506374" y="206984"/>
                  </a:moveTo>
                  <a:lnTo>
                    <a:pt x="523189" y="177596"/>
                  </a:lnTo>
                </a:path>
                <a:path w="878205" h="695960">
                  <a:moveTo>
                    <a:pt x="489559" y="235585"/>
                  </a:moveTo>
                  <a:lnTo>
                    <a:pt x="506374" y="206984"/>
                  </a:lnTo>
                </a:path>
                <a:path w="878205" h="695960">
                  <a:moveTo>
                    <a:pt x="472592" y="270319"/>
                  </a:moveTo>
                  <a:lnTo>
                    <a:pt x="489559" y="235585"/>
                  </a:lnTo>
                </a:path>
                <a:path w="878205" h="695960">
                  <a:moveTo>
                    <a:pt x="455764" y="333019"/>
                  </a:moveTo>
                  <a:lnTo>
                    <a:pt x="472592" y="270319"/>
                  </a:lnTo>
                </a:path>
                <a:path w="878205" h="695960">
                  <a:moveTo>
                    <a:pt x="438797" y="399351"/>
                  </a:moveTo>
                  <a:lnTo>
                    <a:pt x="455764" y="333019"/>
                  </a:lnTo>
                </a:path>
                <a:path w="878205" h="695960">
                  <a:moveTo>
                    <a:pt x="421982" y="458279"/>
                  </a:moveTo>
                  <a:lnTo>
                    <a:pt x="438797" y="399351"/>
                  </a:lnTo>
                </a:path>
                <a:path w="878205" h="695960">
                  <a:moveTo>
                    <a:pt x="405168" y="493179"/>
                  </a:moveTo>
                  <a:lnTo>
                    <a:pt x="421982" y="458279"/>
                  </a:lnTo>
                </a:path>
                <a:path w="878205" h="695960">
                  <a:moveTo>
                    <a:pt x="388188" y="510298"/>
                  </a:moveTo>
                  <a:lnTo>
                    <a:pt x="405168" y="493179"/>
                  </a:lnTo>
                </a:path>
                <a:path w="878205" h="695960">
                  <a:moveTo>
                    <a:pt x="371373" y="570344"/>
                  </a:moveTo>
                  <a:lnTo>
                    <a:pt x="388188" y="510298"/>
                  </a:lnTo>
                </a:path>
                <a:path w="878205" h="695960">
                  <a:moveTo>
                    <a:pt x="354406" y="624560"/>
                  </a:moveTo>
                  <a:lnTo>
                    <a:pt x="371373" y="570344"/>
                  </a:lnTo>
                </a:path>
                <a:path w="878205" h="695960">
                  <a:moveTo>
                    <a:pt x="337591" y="674535"/>
                  </a:moveTo>
                  <a:lnTo>
                    <a:pt x="354406" y="624560"/>
                  </a:lnTo>
                </a:path>
                <a:path w="878205" h="695960">
                  <a:moveTo>
                    <a:pt x="320776" y="682244"/>
                  </a:moveTo>
                  <a:lnTo>
                    <a:pt x="337591" y="674535"/>
                  </a:lnTo>
                </a:path>
                <a:path w="878205" h="695960">
                  <a:moveTo>
                    <a:pt x="303796" y="667461"/>
                  </a:moveTo>
                  <a:lnTo>
                    <a:pt x="320776" y="682244"/>
                  </a:lnTo>
                </a:path>
                <a:path w="878205" h="695960">
                  <a:moveTo>
                    <a:pt x="286981" y="660082"/>
                  </a:moveTo>
                  <a:lnTo>
                    <a:pt x="303796" y="667461"/>
                  </a:lnTo>
                </a:path>
                <a:path w="878205" h="695960">
                  <a:moveTo>
                    <a:pt x="270167" y="653796"/>
                  </a:moveTo>
                  <a:lnTo>
                    <a:pt x="286981" y="660082"/>
                  </a:lnTo>
                </a:path>
                <a:path w="878205" h="695960">
                  <a:moveTo>
                    <a:pt x="253187" y="658190"/>
                  </a:moveTo>
                  <a:lnTo>
                    <a:pt x="270167" y="653796"/>
                  </a:lnTo>
                </a:path>
                <a:path w="878205" h="695960">
                  <a:moveTo>
                    <a:pt x="236372" y="664641"/>
                  </a:moveTo>
                  <a:lnTo>
                    <a:pt x="253187" y="658190"/>
                  </a:lnTo>
                </a:path>
                <a:path w="878205" h="695960">
                  <a:moveTo>
                    <a:pt x="219405" y="659447"/>
                  </a:moveTo>
                  <a:lnTo>
                    <a:pt x="236372" y="664641"/>
                  </a:lnTo>
                </a:path>
                <a:path w="878205" h="695960">
                  <a:moveTo>
                    <a:pt x="202577" y="651129"/>
                  </a:moveTo>
                  <a:lnTo>
                    <a:pt x="219405" y="659447"/>
                  </a:lnTo>
                </a:path>
                <a:path w="878205" h="695960">
                  <a:moveTo>
                    <a:pt x="185762" y="656463"/>
                  </a:moveTo>
                  <a:lnTo>
                    <a:pt x="202577" y="651129"/>
                  </a:lnTo>
                </a:path>
                <a:path w="878205" h="695960">
                  <a:moveTo>
                    <a:pt x="168795" y="680199"/>
                  </a:moveTo>
                  <a:lnTo>
                    <a:pt x="185762" y="656463"/>
                  </a:lnTo>
                </a:path>
                <a:path w="878205" h="695960">
                  <a:moveTo>
                    <a:pt x="151968" y="675170"/>
                  </a:moveTo>
                  <a:lnTo>
                    <a:pt x="168795" y="680199"/>
                  </a:lnTo>
                </a:path>
                <a:path w="878205" h="695960">
                  <a:moveTo>
                    <a:pt x="135000" y="679881"/>
                  </a:moveTo>
                  <a:lnTo>
                    <a:pt x="151968" y="675170"/>
                  </a:lnTo>
                </a:path>
                <a:path w="878205" h="695960">
                  <a:moveTo>
                    <a:pt x="118186" y="695921"/>
                  </a:moveTo>
                  <a:lnTo>
                    <a:pt x="135000" y="679881"/>
                  </a:lnTo>
                </a:path>
                <a:path w="878205" h="695960">
                  <a:moveTo>
                    <a:pt x="101371" y="681926"/>
                  </a:moveTo>
                  <a:lnTo>
                    <a:pt x="118186" y="695921"/>
                  </a:lnTo>
                </a:path>
                <a:path w="878205" h="695960">
                  <a:moveTo>
                    <a:pt x="84404" y="675957"/>
                  </a:moveTo>
                  <a:lnTo>
                    <a:pt x="101371" y="681926"/>
                  </a:lnTo>
                </a:path>
                <a:path w="878205" h="695960">
                  <a:moveTo>
                    <a:pt x="67576" y="676427"/>
                  </a:moveTo>
                  <a:lnTo>
                    <a:pt x="84404" y="675957"/>
                  </a:lnTo>
                </a:path>
                <a:path w="878205" h="695960">
                  <a:moveTo>
                    <a:pt x="50609" y="681609"/>
                  </a:moveTo>
                  <a:lnTo>
                    <a:pt x="67576" y="676427"/>
                  </a:lnTo>
                </a:path>
                <a:path w="878205" h="695960">
                  <a:moveTo>
                    <a:pt x="33794" y="648919"/>
                  </a:moveTo>
                  <a:lnTo>
                    <a:pt x="50609" y="681609"/>
                  </a:lnTo>
                </a:path>
                <a:path w="878205" h="695960">
                  <a:moveTo>
                    <a:pt x="16979" y="625983"/>
                  </a:moveTo>
                  <a:lnTo>
                    <a:pt x="33794" y="648919"/>
                  </a:lnTo>
                </a:path>
                <a:path w="878205" h="695960">
                  <a:moveTo>
                    <a:pt x="0" y="605853"/>
                  </a:moveTo>
                  <a:lnTo>
                    <a:pt x="16979" y="625983"/>
                  </a:lnTo>
                </a:path>
              </a:pathLst>
            </a:custGeom>
            <a:ln w="19050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/>
            <p:cNvSpPr/>
            <p:nvPr/>
          </p:nvSpPr>
          <p:spPr>
            <a:xfrm>
              <a:off x="4495929" y="2836505"/>
              <a:ext cx="523240" cy="93980"/>
            </a:xfrm>
            <a:custGeom>
              <a:avLst/>
              <a:gdLst/>
              <a:ahLst/>
              <a:cxnLst/>
              <a:rect l="l" t="t" r="r" b="b"/>
              <a:pathLst>
                <a:path w="523239" h="93980">
                  <a:moveTo>
                    <a:pt x="506374" y="28130"/>
                  </a:moveTo>
                  <a:lnTo>
                    <a:pt x="523189" y="21691"/>
                  </a:lnTo>
                </a:path>
                <a:path w="523239" h="93980">
                  <a:moveTo>
                    <a:pt x="489407" y="16967"/>
                  </a:moveTo>
                  <a:lnTo>
                    <a:pt x="506374" y="28130"/>
                  </a:lnTo>
                </a:path>
                <a:path w="523239" h="93980">
                  <a:moveTo>
                    <a:pt x="472592" y="17437"/>
                  </a:moveTo>
                  <a:lnTo>
                    <a:pt x="489407" y="16967"/>
                  </a:lnTo>
                </a:path>
                <a:path w="523239" h="93980">
                  <a:moveTo>
                    <a:pt x="455777" y="28282"/>
                  </a:moveTo>
                  <a:lnTo>
                    <a:pt x="472592" y="17437"/>
                  </a:lnTo>
                </a:path>
                <a:path w="523239" h="93980">
                  <a:moveTo>
                    <a:pt x="438797" y="52641"/>
                  </a:moveTo>
                  <a:lnTo>
                    <a:pt x="455777" y="28282"/>
                  </a:lnTo>
                </a:path>
                <a:path w="523239" h="93980">
                  <a:moveTo>
                    <a:pt x="421970" y="51701"/>
                  </a:moveTo>
                  <a:lnTo>
                    <a:pt x="438797" y="52641"/>
                  </a:lnTo>
                </a:path>
                <a:path w="523239" h="93980">
                  <a:moveTo>
                    <a:pt x="405015" y="41490"/>
                  </a:moveTo>
                  <a:lnTo>
                    <a:pt x="421970" y="51701"/>
                  </a:lnTo>
                </a:path>
                <a:path w="523239" h="93980">
                  <a:moveTo>
                    <a:pt x="388188" y="63639"/>
                  </a:moveTo>
                  <a:lnTo>
                    <a:pt x="405015" y="41490"/>
                  </a:lnTo>
                </a:path>
                <a:path w="523239" h="93980">
                  <a:moveTo>
                    <a:pt x="371373" y="71983"/>
                  </a:moveTo>
                  <a:lnTo>
                    <a:pt x="388188" y="63639"/>
                  </a:lnTo>
                </a:path>
                <a:path w="523239" h="93980">
                  <a:moveTo>
                    <a:pt x="354393" y="82511"/>
                  </a:moveTo>
                  <a:lnTo>
                    <a:pt x="371373" y="71983"/>
                  </a:lnTo>
                </a:path>
                <a:path w="523239" h="93980">
                  <a:moveTo>
                    <a:pt x="337591" y="84543"/>
                  </a:moveTo>
                  <a:lnTo>
                    <a:pt x="354393" y="82511"/>
                  </a:lnTo>
                </a:path>
                <a:path w="523239" h="93980">
                  <a:moveTo>
                    <a:pt x="320611" y="93814"/>
                  </a:moveTo>
                  <a:lnTo>
                    <a:pt x="337591" y="84543"/>
                  </a:lnTo>
                </a:path>
                <a:path w="523239" h="93980">
                  <a:moveTo>
                    <a:pt x="303796" y="72758"/>
                  </a:moveTo>
                  <a:lnTo>
                    <a:pt x="320611" y="93814"/>
                  </a:lnTo>
                </a:path>
                <a:path w="523239" h="93980">
                  <a:moveTo>
                    <a:pt x="286981" y="70408"/>
                  </a:moveTo>
                  <a:lnTo>
                    <a:pt x="303796" y="72758"/>
                  </a:lnTo>
                </a:path>
                <a:path w="523239" h="93980">
                  <a:moveTo>
                    <a:pt x="270014" y="82816"/>
                  </a:moveTo>
                  <a:lnTo>
                    <a:pt x="286981" y="70408"/>
                  </a:lnTo>
                </a:path>
                <a:path w="523239" h="93980">
                  <a:moveTo>
                    <a:pt x="253187" y="61455"/>
                  </a:moveTo>
                  <a:lnTo>
                    <a:pt x="270014" y="82816"/>
                  </a:lnTo>
                </a:path>
                <a:path w="523239" h="93980">
                  <a:moveTo>
                    <a:pt x="236220" y="45415"/>
                  </a:moveTo>
                  <a:lnTo>
                    <a:pt x="253187" y="61455"/>
                  </a:lnTo>
                </a:path>
                <a:path w="523239" h="93980">
                  <a:moveTo>
                    <a:pt x="219392" y="56895"/>
                  </a:moveTo>
                  <a:lnTo>
                    <a:pt x="236220" y="45415"/>
                  </a:lnTo>
                </a:path>
                <a:path w="523239" h="93980">
                  <a:moveTo>
                    <a:pt x="202577" y="65214"/>
                  </a:moveTo>
                  <a:lnTo>
                    <a:pt x="219392" y="56895"/>
                  </a:lnTo>
                </a:path>
                <a:path w="523239" h="93980">
                  <a:moveTo>
                    <a:pt x="185610" y="33629"/>
                  </a:moveTo>
                  <a:lnTo>
                    <a:pt x="202577" y="65214"/>
                  </a:lnTo>
                </a:path>
                <a:path w="523239" h="93980">
                  <a:moveTo>
                    <a:pt x="168795" y="44005"/>
                  </a:moveTo>
                  <a:lnTo>
                    <a:pt x="185610" y="33629"/>
                  </a:lnTo>
                </a:path>
                <a:path w="523239" h="93980">
                  <a:moveTo>
                    <a:pt x="151980" y="34569"/>
                  </a:moveTo>
                  <a:lnTo>
                    <a:pt x="168795" y="44005"/>
                  </a:lnTo>
                </a:path>
                <a:path w="523239" h="93980">
                  <a:moveTo>
                    <a:pt x="135001" y="7696"/>
                  </a:moveTo>
                  <a:lnTo>
                    <a:pt x="151980" y="34569"/>
                  </a:lnTo>
                </a:path>
                <a:path w="523239" h="93980">
                  <a:moveTo>
                    <a:pt x="118186" y="0"/>
                  </a:moveTo>
                  <a:lnTo>
                    <a:pt x="135001" y="7696"/>
                  </a:lnTo>
                </a:path>
                <a:path w="523239" h="93980">
                  <a:moveTo>
                    <a:pt x="101219" y="16497"/>
                  </a:moveTo>
                  <a:lnTo>
                    <a:pt x="118186" y="0"/>
                  </a:lnTo>
                </a:path>
                <a:path w="523239" h="93980">
                  <a:moveTo>
                    <a:pt x="84391" y="31280"/>
                  </a:moveTo>
                  <a:lnTo>
                    <a:pt x="101219" y="16497"/>
                  </a:lnTo>
                </a:path>
                <a:path w="523239" h="93980">
                  <a:moveTo>
                    <a:pt x="67576" y="49822"/>
                  </a:moveTo>
                  <a:lnTo>
                    <a:pt x="84391" y="31280"/>
                  </a:lnTo>
                </a:path>
                <a:path w="523239" h="93980">
                  <a:moveTo>
                    <a:pt x="50596" y="85966"/>
                  </a:moveTo>
                  <a:lnTo>
                    <a:pt x="67576" y="49822"/>
                  </a:lnTo>
                </a:path>
                <a:path w="523239" h="93980">
                  <a:moveTo>
                    <a:pt x="33794" y="61137"/>
                  </a:moveTo>
                  <a:lnTo>
                    <a:pt x="50596" y="85966"/>
                  </a:lnTo>
                </a:path>
                <a:path w="523239" h="93980">
                  <a:moveTo>
                    <a:pt x="16814" y="73545"/>
                  </a:moveTo>
                  <a:lnTo>
                    <a:pt x="33794" y="61137"/>
                  </a:lnTo>
                </a:path>
                <a:path w="523239" h="93980">
                  <a:moveTo>
                    <a:pt x="0" y="86753"/>
                  </a:moveTo>
                  <a:lnTo>
                    <a:pt x="16814" y="73545"/>
                  </a:lnTo>
                </a:path>
              </a:pathLst>
            </a:custGeom>
            <a:ln w="19050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/>
            <p:cNvSpPr/>
            <p:nvPr/>
          </p:nvSpPr>
          <p:spPr>
            <a:xfrm>
              <a:off x="786741" y="3200491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/>
            <p:cNvSpPr/>
            <p:nvPr/>
          </p:nvSpPr>
          <p:spPr>
            <a:xfrm>
              <a:off x="786741" y="2611286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/>
            <p:cNvSpPr/>
            <p:nvPr/>
          </p:nvSpPr>
          <p:spPr>
            <a:xfrm>
              <a:off x="786741" y="2021927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/>
            <p:cNvSpPr/>
            <p:nvPr/>
          </p:nvSpPr>
          <p:spPr>
            <a:xfrm>
              <a:off x="786741" y="1432567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/>
            <p:cNvSpPr/>
            <p:nvPr/>
          </p:nvSpPr>
          <p:spPr>
            <a:xfrm>
              <a:off x="786741" y="843208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6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/>
            <p:cNvSpPr/>
            <p:nvPr/>
          </p:nvSpPr>
          <p:spPr>
            <a:xfrm>
              <a:off x="3415908" y="737441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507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/>
            <p:cNvSpPr/>
            <p:nvPr/>
          </p:nvSpPr>
          <p:spPr>
            <a:xfrm>
              <a:off x="1576162" y="737441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507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/>
            <p:cNvSpPr/>
            <p:nvPr/>
          </p:nvSpPr>
          <p:spPr>
            <a:xfrm>
              <a:off x="1052969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/>
            <p:cNvSpPr/>
            <p:nvPr/>
          </p:nvSpPr>
          <p:spPr>
            <a:xfrm>
              <a:off x="1728140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/>
            <p:cNvSpPr/>
            <p:nvPr/>
          </p:nvSpPr>
          <p:spPr>
            <a:xfrm>
              <a:off x="2403157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/>
            <p:cNvSpPr/>
            <p:nvPr/>
          </p:nvSpPr>
          <p:spPr>
            <a:xfrm>
              <a:off x="3078328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/>
            <p:cNvSpPr/>
            <p:nvPr/>
          </p:nvSpPr>
          <p:spPr>
            <a:xfrm>
              <a:off x="3753338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/>
            <p:cNvSpPr/>
            <p:nvPr/>
          </p:nvSpPr>
          <p:spPr>
            <a:xfrm>
              <a:off x="4428509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/>
            <p:cNvSpPr/>
            <p:nvPr/>
          </p:nvSpPr>
          <p:spPr>
            <a:xfrm>
              <a:off x="5103681" y="3280956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4" name="object 184"/>
          <p:cNvSpPr txBox="1"/>
          <p:nvPr/>
        </p:nvSpPr>
        <p:spPr>
          <a:xfrm>
            <a:off x="629672" y="3137008"/>
            <a:ext cx="939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639382" y="2547848"/>
            <a:ext cx="838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3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636145" y="1958489"/>
            <a:ext cx="87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6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636145" y="1369129"/>
            <a:ext cx="87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9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606621" y="779771"/>
            <a:ext cx="1168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12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3233103" y="578691"/>
            <a:ext cx="3657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Medium"/>
                <a:cs typeface="Gotham Medium"/>
              </a:rPr>
              <a:t>19</a:t>
            </a:r>
            <a:r>
              <a:rPr dirty="0" sz="750" spc="-5" b="0">
                <a:latin typeface="Gotham Medium"/>
                <a:cs typeface="Gotham Medium"/>
              </a:rPr>
              <a:t>9</a:t>
            </a:r>
            <a:r>
              <a:rPr dirty="0" sz="750" b="0">
                <a:latin typeface="Gotham Medium"/>
                <a:cs typeface="Gotham Medium"/>
              </a:rPr>
              <a:t>5Q1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612241" y="175038"/>
            <a:ext cx="262763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 b="1">
                <a:latin typeface="Gotham Bold"/>
                <a:cs typeface="Gotham Bold"/>
              </a:rPr>
              <a:t>Figure 3 US price inflation,</a:t>
            </a:r>
            <a:r>
              <a:rPr dirty="0" sz="900" spc="-95" b="1">
                <a:latin typeface="Gotham Bold"/>
                <a:cs typeface="Gotham Bold"/>
              </a:rPr>
              <a:t> </a:t>
            </a:r>
            <a:r>
              <a:rPr dirty="0" sz="900" spc="-25" b="1">
                <a:latin typeface="Gotham Bold"/>
                <a:cs typeface="Gotham Bold"/>
              </a:rPr>
              <a:t>1958Q2–2018Q4</a:t>
            </a:r>
            <a:endParaRPr sz="900">
              <a:latin typeface="Gotham Bold"/>
              <a:cs typeface="Gotham Bold"/>
            </a:endParaRPr>
          </a:p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dirty="0" sz="750" b="0">
                <a:latin typeface="Gotham Book"/>
                <a:cs typeface="Gotham Book"/>
              </a:rPr>
              <a:t>8-quarter changes, percent annualized</a:t>
            </a:r>
            <a:r>
              <a:rPr dirty="0" sz="750" spc="-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rates</a:t>
            </a:r>
            <a:endParaRPr sz="750">
              <a:latin typeface="Gotham Book"/>
              <a:cs typeface="Gotham Book"/>
            </a:endParaRPr>
          </a:p>
          <a:p>
            <a:pPr marL="781050">
              <a:lnSpc>
                <a:spcPct val="100000"/>
              </a:lnSpc>
              <a:spcBef>
                <a:spcPts val="325"/>
              </a:spcBef>
            </a:pPr>
            <a:r>
              <a:rPr dirty="0" sz="750" spc="-5" b="0">
                <a:latin typeface="Gotham Medium"/>
                <a:cs typeface="Gotham Medium"/>
              </a:rPr>
              <a:t>1967Q4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927551" y="3344104"/>
            <a:ext cx="2514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1960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1251991" y="3344104"/>
            <a:ext cx="599440" cy="447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576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1970</a:t>
            </a:r>
            <a:endParaRPr sz="750">
              <a:latin typeface="Gotham Book"/>
              <a:cs typeface="Gotham Book"/>
            </a:endParaRPr>
          </a:p>
          <a:p>
            <a:pPr marL="12700" marR="124460" indent="2540">
              <a:lnSpc>
                <a:spcPts val="880"/>
              </a:lnSpc>
              <a:spcBef>
                <a:spcPts val="680"/>
              </a:spcBef>
            </a:pPr>
            <a:r>
              <a:rPr dirty="0" sz="750" b="0">
                <a:latin typeface="Gotham Book"/>
                <a:cs typeface="Gotham Book"/>
              </a:rPr>
              <a:t>Core CPI  Core</a:t>
            </a:r>
            <a:r>
              <a:rPr dirty="0" sz="750" spc="-9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PCE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2278525" y="3344104"/>
            <a:ext cx="24955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1980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2952903" y="3344104"/>
            <a:ext cx="2514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1990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3609930" y="3344104"/>
            <a:ext cx="2870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2000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4302117" y="3344104"/>
            <a:ext cx="2533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2010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4965829" y="3344104"/>
            <a:ext cx="2762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2020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198" name="object 198"/>
          <p:cNvSpPr/>
          <p:nvPr/>
        </p:nvSpPr>
        <p:spPr>
          <a:xfrm>
            <a:off x="1001134" y="3621723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 h="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19050">
            <a:solidFill>
              <a:srgbClr val="1B48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998697" y="3733977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 h="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19050">
            <a:solidFill>
              <a:srgbClr val="78AFCB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6119" y="175428"/>
            <a:ext cx="263779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 b="1">
                <a:latin typeface="Gotham Bold"/>
                <a:cs typeface="Gotham Bold"/>
              </a:rPr>
              <a:t>Figure 4 US wage inflation,</a:t>
            </a:r>
            <a:r>
              <a:rPr dirty="0" sz="900" spc="-100" b="1">
                <a:latin typeface="Gotham Bold"/>
                <a:cs typeface="Gotham Bold"/>
              </a:rPr>
              <a:t> </a:t>
            </a:r>
            <a:r>
              <a:rPr dirty="0" sz="900" spc="-25" b="1">
                <a:latin typeface="Gotham Bold"/>
                <a:cs typeface="Gotham Bold"/>
              </a:rPr>
              <a:t>1954Q1–2018Q4</a:t>
            </a:r>
            <a:endParaRPr sz="900">
              <a:latin typeface="Gotham Bold"/>
              <a:cs typeface="Gotham Bold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dirty="0" sz="750" b="0">
                <a:latin typeface="Gotham Book"/>
                <a:cs typeface="Gotham Book"/>
              </a:rPr>
              <a:t>8-quarter changes, percent annualized</a:t>
            </a:r>
            <a:r>
              <a:rPr dirty="0" sz="750" spc="-2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rates</a:t>
            </a:r>
            <a:endParaRPr sz="750">
              <a:latin typeface="Gotham Book"/>
              <a:cs typeface="Gotham Book"/>
            </a:endParaRPr>
          </a:p>
          <a:p>
            <a:pPr algn="ctr" marR="335915">
              <a:lnSpc>
                <a:spcPct val="100000"/>
              </a:lnSpc>
              <a:spcBef>
                <a:spcPts val="300"/>
              </a:spcBef>
            </a:pPr>
            <a:r>
              <a:rPr dirty="0" sz="750" spc="-5" b="0">
                <a:latin typeface="Gotham Medium"/>
                <a:cs typeface="Gotham Medium"/>
              </a:rPr>
              <a:t>1967Q4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6119" y="3915206"/>
            <a:ext cx="4664710" cy="48895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ts val="850"/>
              </a:lnSpc>
              <a:spcBef>
                <a:spcPts val="170"/>
              </a:spcBef>
            </a:pPr>
            <a:r>
              <a:rPr dirty="0" sz="750" b="0">
                <a:latin typeface="Gotham Book"/>
                <a:cs typeface="Gotham Book"/>
              </a:rPr>
              <a:t>Note: This figure displays 8-quarter annualized rates of change of compensation per hour</a:t>
            </a:r>
            <a:r>
              <a:rPr dirty="0" sz="750" spc="-10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(COMP)  for the nonfarm business sector and the employment cost index (ECI) for civilian worker wages  and</a:t>
            </a:r>
            <a:r>
              <a:rPr dirty="0" sz="750" spc="-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salaries.</a:t>
            </a:r>
            <a:endParaRPr sz="750">
              <a:latin typeface="Gotham Book"/>
              <a:cs typeface="Gotham Book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b="0" i="1">
                <a:latin typeface="Gotham Book"/>
                <a:cs typeface="Gotham Book"/>
              </a:rPr>
              <a:t>Source: </a:t>
            </a:r>
            <a:r>
              <a:rPr dirty="0" sz="750" b="0">
                <a:latin typeface="Gotham Book"/>
                <a:cs typeface="Gotham Book"/>
              </a:rPr>
              <a:t>Authors’ calculations using data defined in appendix</a:t>
            </a:r>
            <a:r>
              <a:rPr dirty="0" sz="750" spc="-1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B.</a:t>
            </a:r>
            <a:endParaRPr sz="750">
              <a:latin typeface="Gotham Book"/>
              <a:cs typeface="Gotham Book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49628" y="734223"/>
            <a:ext cx="4395470" cy="2594610"/>
            <a:chOff x="749628" y="734223"/>
            <a:chExt cx="4395470" cy="2594610"/>
          </a:xfrm>
        </p:grpSpPr>
        <p:sp>
          <p:nvSpPr>
            <p:cNvPr id="5" name="object 5"/>
            <p:cNvSpPr/>
            <p:nvPr/>
          </p:nvSpPr>
          <p:spPr>
            <a:xfrm>
              <a:off x="804009" y="763136"/>
              <a:ext cx="4339590" cy="2511425"/>
            </a:xfrm>
            <a:custGeom>
              <a:avLst/>
              <a:gdLst/>
              <a:ahLst/>
              <a:cxnLst/>
              <a:rect l="l" t="t" r="r" b="b"/>
              <a:pathLst>
                <a:path w="4339590" h="2511425">
                  <a:moveTo>
                    <a:pt x="0" y="0"/>
                  </a:moveTo>
                  <a:lnTo>
                    <a:pt x="4339259" y="0"/>
                  </a:lnTo>
                  <a:lnTo>
                    <a:pt x="4339259" y="2510980"/>
                  </a:lnTo>
                  <a:lnTo>
                    <a:pt x="0" y="2510980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752958" y="759528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w="0" h="3175">
                  <a:moveTo>
                    <a:pt x="-3175" y="1492"/>
                  </a:moveTo>
                  <a:lnTo>
                    <a:pt x="3175" y="14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752958" y="78812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752958" y="81736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752958" y="84659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752958" y="87582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752958" y="90505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749783" y="93625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752958" y="99291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749783" y="1023948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752958" y="110984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749783" y="114087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752958" y="119753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752958" y="122692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752958" y="125616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752958" y="128538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752958" y="131461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752958" y="134385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1752958" y="137309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1752958" y="140231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749783" y="1433358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752958" y="149001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752958" y="151924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749783" y="1550439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752958" y="163633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749783" y="1667368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752958" y="175326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1749783" y="178429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1752958" y="184095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1749783" y="1872156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752958" y="195805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752958" y="198727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749783" y="2018314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1752958" y="210421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1749783" y="213532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1752958" y="219206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749783" y="222310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1749783" y="2281566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1749783" y="2340030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1752958" y="239668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1752958" y="242592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1752958" y="245515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1752958" y="248439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79"/>
                  </a:moveTo>
                  <a:lnTo>
                    <a:pt x="3175" y="1879"/>
                  </a:lnTo>
                </a:path>
              </a:pathLst>
            </a:custGeom>
            <a:ln w="37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1752958" y="251377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1749783" y="254481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1752958" y="260147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1752958" y="263070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1749783" y="2661740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1752958" y="274763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1752958" y="277685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1752958" y="280609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1752958" y="283548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1749783" y="286652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1752958" y="292317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1749783" y="295422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1752958" y="301088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/>
            <p:cNvSpPr/>
            <p:nvPr/>
          </p:nvSpPr>
          <p:spPr>
            <a:xfrm>
              <a:off x="1749783" y="304191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1752958" y="309857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1752958" y="312796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1752958" y="315719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1752958" y="318642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/>
            <p:cNvSpPr/>
            <p:nvPr/>
          </p:nvSpPr>
          <p:spPr>
            <a:xfrm>
              <a:off x="1749783" y="321746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/>
            <p:cNvSpPr/>
            <p:nvPr/>
          </p:nvSpPr>
          <p:spPr>
            <a:xfrm>
              <a:off x="1752958" y="327412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/>
            <p:cNvSpPr/>
            <p:nvPr/>
          </p:nvSpPr>
          <p:spPr>
            <a:xfrm>
              <a:off x="3480958" y="759528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w="0" h="3175">
                  <a:moveTo>
                    <a:pt x="-3175" y="1492"/>
                  </a:moveTo>
                  <a:lnTo>
                    <a:pt x="3175" y="14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3480958" y="78812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3480958" y="81736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/>
            <p:cNvSpPr/>
            <p:nvPr/>
          </p:nvSpPr>
          <p:spPr>
            <a:xfrm>
              <a:off x="3480958" y="84659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/>
            <p:cNvSpPr/>
            <p:nvPr/>
          </p:nvSpPr>
          <p:spPr>
            <a:xfrm>
              <a:off x="3480958" y="87582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/>
            <p:cNvSpPr/>
            <p:nvPr/>
          </p:nvSpPr>
          <p:spPr>
            <a:xfrm>
              <a:off x="3480958" y="90505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/>
            <p:cNvSpPr/>
            <p:nvPr/>
          </p:nvSpPr>
          <p:spPr>
            <a:xfrm>
              <a:off x="3477783" y="93625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/>
            <p:cNvSpPr/>
            <p:nvPr/>
          </p:nvSpPr>
          <p:spPr>
            <a:xfrm>
              <a:off x="3480958" y="99291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3477783" y="1023948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3480958" y="110984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/>
            <p:cNvSpPr/>
            <p:nvPr/>
          </p:nvSpPr>
          <p:spPr>
            <a:xfrm>
              <a:off x="3477783" y="114087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/>
            <p:cNvSpPr/>
            <p:nvPr/>
          </p:nvSpPr>
          <p:spPr>
            <a:xfrm>
              <a:off x="3480958" y="119753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3480958" y="122692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/>
            <p:cNvSpPr/>
            <p:nvPr/>
          </p:nvSpPr>
          <p:spPr>
            <a:xfrm>
              <a:off x="3480958" y="125616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/>
            <p:cNvSpPr/>
            <p:nvPr/>
          </p:nvSpPr>
          <p:spPr>
            <a:xfrm>
              <a:off x="3480958" y="128538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/>
            <p:cNvSpPr/>
            <p:nvPr/>
          </p:nvSpPr>
          <p:spPr>
            <a:xfrm>
              <a:off x="3480958" y="131461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/>
            <p:cNvSpPr/>
            <p:nvPr/>
          </p:nvSpPr>
          <p:spPr>
            <a:xfrm>
              <a:off x="3480958" y="134385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/>
            <p:cNvSpPr/>
            <p:nvPr/>
          </p:nvSpPr>
          <p:spPr>
            <a:xfrm>
              <a:off x="3480958" y="137309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/>
            <p:cNvSpPr/>
            <p:nvPr/>
          </p:nvSpPr>
          <p:spPr>
            <a:xfrm>
              <a:off x="3480958" y="140231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/>
            <p:cNvSpPr/>
            <p:nvPr/>
          </p:nvSpPr>
          <p:spPr>
            <a:xfrm>
              <a:off x="3477783" y="1433358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/>
            <p:cNvSpPr/>
            <p:nvPr/>
          </p:nvSpPr>
          <p:spPr>
            <a:xfrm>
              <a:off x="3480958" y="149001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/>
            <p:cNvSpPr/>
            <p:nvPr/>
          </p:nvSpPr>
          <p:spPr>
            <a:xfrm>
              <a:off x="3480958" y="151924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/>
            <p:cNvSpPr/>
            <p:nvPr/>
          </p:nvSpPr>
          <p:spPr>
            <a:xfrm>
              <a:off x="3477783" y="1550439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/>
            <p:cNvSpPr/>
            <p:nvPr/>
          </p:nvSpPr>
          <p:spPr>
            <a:xfrm>
              <a:off x="3480958" y="163633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/>
            <p:cNvSpPr/>
            <p:nvPr/>
          </p:nvSpPr>
          <p:spPr>
            <a:xfrm>
              <a:off x="3477783" y="1667368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/>
            <p:cNvSpPr/>
            <p:nvPr/>
          </p:nvSpPr>
          <p:spPr>
            <a:xfrm>
              <a:off x="3480958" y="175326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/>
            <p:cNvSpPr/>
            <p:nvPr/>
          </p:nvSpPr>
          <p:spPr>
            <a:xfrm>
              <a:off x="3477783" y="178429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/>
            <p:cNvSpPr/>
            <p:nvPr/>
          </p:nvSpPr>
          <p:spPr>
            <a:xfrm>
              <a:off x="3480958" y="184095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/>
            <p:cNvSpPr/>
            <p:nvPr/>
          </p:nvSpPr>
          <p:spPr>
            <a:xfrm>
              <a:off x="3477783" y="1872156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/>
            <p:cNvSpPr/>
            <p:nvPr/>
          </p:nvSpPr>
          <p:spPr>
            <a:xfrm>
              <a:off x="3480958" y="195805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/>
            <p:cNvSpPr/>
            <p:nvPr/>
          </p:nvSpPr>
          <p:spPr>
            <a:xfrm>
              <a:off x="3480958" y="198727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/>
            <p:cNvSpPr/>
            <p:nvPr/>
          </p:nvSpPr>
          <p:spPr>
            <a:xfrm>
              <a:off x="3477783" y="2018314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/>
            <p:cNvSpPr/>
            <p:nvPr/>
          </p:nvSpPr>
          <p:spPr>
            <a:xfrm>
              <a:off x="3480958" y="210421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/>
            <p:cNvSpPr/>
            <p:nvPr/>
          </p:nvSpPr>
          <p:spPr>
            <a:xfrm>
              <a:off x="3477783" y="213532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/>
            <p:cNvSpPr/>
            <p:nvPr/>
          </p:nvSpPr>
          <p:spPr>
            <a:xfrm>
              <a:off x="3480958" y="219206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/>
            <p:cNvSpPr/>
            <p:nvPr/>
          </p:nvSpPr>
          <p:spPr>
            <a:xfrm>
              <a:off x="3477783" y="222310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/>
            <p:cNvSpPr/>
            <p:nvPr/>
          </p:nvSpPr>
          <p:spPr>
            <a:xfrm>
              <a:off x="3477783" y="2281566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/>
            <p:cNvSpPr/>
            <p:nvPr/>
          </p:nvSpPr>
          <p:spPr>
            <a:xfrm>
              <a:off x="3477783" y="2340030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/>
            <p:cNvSpPr/>
            <p:nvPr/>
          </p:nvSpPr>
          <p:spPr>
            <a:xfrm>
              <a:off x="3480958" y="239668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/>
            <p:cNvSpPr/>
            <p:nvPr/>
          </p:nvSpPr>
          <p:spPr>
            <a:xfrm>
              <a:off x="3480958" y="242592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/>
            <p:cNvSpPr/>
            <p:nvPr/>
          </p:nvSpPr>
          <p:spPr>
            <a:xfrm>
              <a:off x="3480958" y="245515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/>
            <p:cNvSpPr/>
            <p:nvPr/>
          </p:nvSpPr>
          <p:spPr>
            <a:xfrm>
              <a:off x="3480958" y="2484391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79"/>
                  </a:moveTo>
                  <a:lnTo>
                    <a:pt x="3175" y="1879"/>
                  </a:lnTo>
                </a:path>
              </a:pathLst>
            </a:custGeom>
            <a:ln w="37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/>
            <p:cNvSpPr/>
            <p:nvPr/>
          </p:nvSpPr>
          <p:spPr>
            <a:xfrm>
              <a:off x="3480958" y="251377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/>
            <p:cNvSpPr/>
            <p:nvPr/>
          </p:nvSpPr>
          <p:spPr>
            <a:xfrm>
              <a:off x="3477783" y="254481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/>
            <p:cNvSpPr/>
            <p:nvPr/>
          </p:nvSpPr>
          <p:spPr>
            <a:xfrm>
              <a:off x="3480958" y="260147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/>
            <p:cNvSpPr/>
            <p:nvPr/>
          </p:nvSpPr>
          <p:spPr>
            <a:xfrm>
              <a:off x="3480958" y="263070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/>
            <p:cNvSpPr/>
            <p:nvPr/>
          </p:nvSpPr>
          <p:spPr>
            <a:xfrm>
              <a:off x="3477783" y="2661740"/>
              <a:ext cx="6350" cy="59055"/>
            </a:xfrm>
            <a:custGeom>
              <a:avLst/>
              <a:gdLst/>
              <a:ahLst/>
              <a:cxnLst/>
              <a:rect l="l" t="t" r="r" b="b"/>
              <a:pathLst>
                <a:path w="6350" h="59055">
                  <a:moveTo>
                    <a:pt x="0" y="0"/>
                  </a:moveTo>
                  <a:lnTo>
                    <a:pt x="6350" y="0"/>
                  </a:lnTo>
                </a:path>
                <a:path w="6350" h="59055">
                  <a:moveTo>
                    <a:pt x="0" y="29235"/>
                  </a:moveTo>
                  <a:lnTo>
                    <a:pt x="6350" y="29235"/>
                  </a:lnTo>
                </a:path>
                <a:path w="6350" h="59055">
                  <a:moveTo>
                    <a:pt x="0" y="58470"/>
                  </a:moveTo>
                  <a:lnTo>
                    <a:pt x="6350" y="58470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/>
            <p:cNvSpPr/>
            <p:nvPr/>
          </p:nvSpPr>
          <p:spPr>
            <a:xfrm>
              <a:off x="3480958" y="2747637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/>
            <p:cNvSpPr/>
            <p:nvPr/>
          </p:nvSpPr>
          <p:spPr>
            <a:xfrm>
              <a:off x="3480958" y="277685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/>
            <p:cNvSpPr/>
            <p:nvPr/>
          </p:nvSpPr>
          <p:spPr>
            <a:xfrm>
              <a:off x="3480958" y="2806095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/>
            <p:cNvSpPr/>
            <p:nvPr/>
          </p:nvSpPr>
          <p:spPr>
            <a:xfrm>
              <a:off x="3480958" y="283548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/>
            <p:cNvSpPr/>
            <p:nvPr/>
          </p:nvSpPr>
          <p:spPr>
            <a:xfrm>
              <a:off x="3477783" y="286652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/>
            <p:cNvSpPr/>
            <p:nvPr/>
          </p:nvSpPr>
          <p:spPr>
            <a:xfrm>
              <a:off x="3480958" y="292317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/>
            <p:cNvSpPr/>
            <p:nvPr/>
          </p:nvSpPr>
          <p:spPr>
            <a:xfrm>
              <a:off x="3477783" y="2954221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/>
            <p:cNvSpPr/>
            <p:nvPr/>
          </p:nvSpPr>
          <p:spPr>
            <a:xfrm>
              <a:off x="3480958" y="301088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/>
            <p:cNvSpPr/>
            <p:nvPr/>
          </p:nvSpPr>
          <p:spPr>
            <a:xfrm>
              <a:off x="3477783" y="3041915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/>
            <p:cNvSpPr/>
            <p:nvPr/>
          </p:nvSpPr>
          <p:spPr>
            <a:xfrm>
              <a:off x="3480958" y="3098576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85"/>
                  </a:moveTo>
                  <a:lnTo>
                    <a:pt x="3175" y="1885"/>
                  </a:lnTo>
                </a:path>
              </a:pathLst>
            </a:custGeom>
            <a:ln w="37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/>
            <p:cNvSpPr/>
            <p:nvPr/>
          </p:nvSpPr>
          <p:spPr>
            <a:xfrm>
              <a:off x="3480958" y="3127964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/>
            <p:cNvSpPr/>
            <p:nvPr/>
          </p:nvSpPr>
          <p:spPr>
            <a:xfrm>
              <a:off x="3480958" y="3157199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/>
            <p:cNvSpPr/>
            <p:nvPr/>
          </p:nvSpPr>
          <p:spPr>
            <a:xfrm>
              <a:off x="3480958" y="3186422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9"/>
                  </a:moveTo>
                  <a:lnTo>
                    <a:pt x="3175" y="1809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/>
            <p:cNvSpPr/>
            <p:nvPr/>
          </p:nvSpPr>
          <p:spPr>
            <a:xfrm>
              <a:off x="3477783" y="3217467"/>
              <a:ext cx="6350" cy="29845"/>
            </a:xfrm>
            <a:custGeom>
              <a:avLst/>
              <a:gdLst/>
              <a:ahLst/>
              <a:cxnLst/>
              <a:rect l="l" t="t" r="r" b="b"/>
              <a:pathLst>
                <a:path w="6350" h="29844">
                  <a:moveTo>
                    <a:pt x="0" y="0"/>
                  </a:moveTo>
                  <a:lnTo>
                    <a:pt x="6350" y="0"/>
                  </a:lnTo>
                </a:path>
                <a:path w="6350" h="29844">
                  <a:moveTo>
                    <a:pt x="0" y="29235"/>
                  </a:moveTo>
                  <a:lnTo>
                    <a:pt x="6350" y="29235"/>
                  </a:lnTo>
                </a:path>
              </a:pathLst>
            </a:custGeom>
            <a:ln w="36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/>
            <p:cNvSpPr/>
            <p:nvPr/>
          </p:nvSpPr>
          <p:spPr>
            <a:xfrm>
              <a:off x="3480958" y="3274128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10">
                  <a:moveTo>
                    <a:pt x="-3175" y="1803"/>
                  </a:moveTo>
                  <a:lnTo>
                    <a:pt x="317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/>
            <p:cNvSpPr/>
            <p:nvPr/>
          </p:nvSpPr>
          <p:spPr>
            <a:xfrm>
              <a:off x="3915422" y="2447047"/>
              <a:ext cx="145884" cy="35238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/>
            <p:cNvSpPr/>
            <p:nvPr/>
          </p:nvSpPr>
          <p:spPr>
            <a:xfrm>
              <a:off x="3909072" y="2215322"/>
              <a:ext cx="15875" cy="302260"/>
            </a:xfrm>
            <a:custGeom>
              <a:avLst/>
              <a:gdLst/>
              <a:ahLst/>
              <a:cxnLst/>
              <a:rect l="l" t="t" r="r" b="b"/>
              <a:pathLst>
                <a:path w="15875" h="302260">
                  <a:moveTo>
                    <a:pt x="7937" y="-9525"/>
                  </a:moveTo>
                  <a:lnTo>
                    <a:pt x="7937" y="311746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/>
            <p:cNvSpPr/>
            <p:nvPr/>
          </p:nvSpPr>
          <p:spPr>
            <a:xfrm>
              <a:off x="3798112" y="2012110"/>
              <a:ext cx="111125" cy="203835"/>
            </a:xfrm>
            <a:custGeom>
              <a:avLst/>
              <a:gdLst/>
              <a:ahLst/>
              <a:cxnLst/>
              <a:rect l="l" t="t" r="r" b="b"/>
              <a:pathLst>
                <a:path w="111125" h="203835">
                  <a:moveTo>
                    <a:pt x="95097" y="96177"/>
                  </a:moveTo>
                  <a:lnTo>
                    <a:pt x="110959" y="203212"/>
                  </a:lnTo>
                </a:path>
                <a:path w="111125" h="203835">
                  <a:moveTo>
                    <a:pt x="79222" y="21844"/>
                  </a:moveTo>
                  <a:lnTo>
                    <a:pt x="95097" y="96177"/>
                  </a:lnTo>
                </a:path>
                <a:path w="111125" h="203835">
                  <a:moveTo>
                    <a:pt x="63347" y="21056"/>
                  </a:moveTo>
                  <a:lnTo>
                    <a:pt x="79222" y="21844"/>
                  </a:lnTo>
                </a:path>
                <a:path w="111125" h="203835">
                  <a:moveTo>
                    <a:pt x="47472" y="70726"/>
                  </a:moveTo>
                  <a:lnTo>
                    <a:pt x="63347" y="21056"/>
                  </a:lnTo>
                </a:path>
                <a:path w="111125" h="203835">
                  <a:moveTo>
                    <a:pt x="31597" y="69621"/>
                  </a:moveTo>
                  <a:lnTo>
                    <a:pt x="47472" y="70726"/>
                  </a:lnTo>
                </a:path>
                <a:path w="111125" h="203835">
                  <a:moveTo>
                    <a:pt x="15722" y="99491"/>
                  </a:moveTo>
                  <a:lnTo>
                    <a:pt x="31597" y="69621"/>
                  </a:lnTo>
                </a:path>
                <a:path w="111125" h="203835">
                  <a:moveTo>
                    <a:pt x="0" y="0"/>
                  </a:moveTo>
                  <a:lnTo>
                    <a:pt x="15722" y="99491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/>
            <p:cNvSpPr/>
            <p:nvPr/>
          </p:nvSpPr>
          <p:spPr>
            <a:xfrm>
              <a:off x="3782237" y="2012110"/>
              <a:ext cx="15875" cy="182880"/>
            </a:xfrm>
            <a:custGeom>
              <a:avLst/>
              <a:gdLst/>
              <a:ahLst/>
              <a:cxnLst/>
              <a:rect l="l" t="t" r="r" b="b"/>
              <a:pathLst>
                <a:path w="15875" h="182880">
                  <a:moveTo>
                    <a:pt x="7937" y="-9525"/>
                  </a:moveTo>
                  <a:lnTo>
                    <a:pt x="7937" y="191833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/>
            <p:cNvSpPr/>
            <p:nvPr/>
          </p:nvSpPr>
          <p:spPr>
            <a:xfrm>
              <a:off x="3544454" y="2150413"/>
              <a:ext cx="238125" cy="512445"/>
            </a:xfrm>
            <a:custGeom>
              <a:avLst/>
              <a:gdLst/>
              <a:ahLst/>
              <a:cxnLst/>
              <a:rect l="l" t="t" r="r" b="b"/>
              <a:pathLst>
                <a:path w="238125" h="512444">
                  <a:moveTo>
                    <a:pt x="221907" y="62865"/>
                  </a:moveTo>
                  <a:lnTo>
                    <a:pt x="237782" y="44005"/>
                  </a:lnTo>
                </a:path>
                <a:path w="238125" h="512444">
                  <a:moveTo>
                    <a:pt x="206032" y="51701"/>
                  </a:moveTo>
                  <a:lnTo>
                    <a:pt x="221907" y="62865"/>
                  </a:lnTo>
                </a:path>
                <a:path w="238125" h="512444">
                  <a:moveTo>
                    <a:pt x="190169" y="0"/>
                  </a:moveTo>
                  <a:lnTo>
                    <a:pt x="206032" y="51701"/>
                  </a:lnTo>
                </a:path>
                <a:path w="238125" h="512444">
                  <a:moveTo>
                    <a:pt x="174294" y="62712"/>
                  </a:moveTo>
                  <a:lnTo>
                    <a:pt x="190169" y="0"/>
                  </a:lnTo>
                </a:path>
                <a:path w="238125" h="512444">
                  <a:moveTo>
                    <a:pt x="158419" y="61760"/>
                  </a:moveTo>
                  <a:lnTo>
                    <a:pt x="174294" y="62712"/>
                  </a:lnTo>
                </a:path>
                <a:path w="238125" h="512444">
                  <a:moveTo>
                    <a:pt x="142544" y="146316"/>
                  </a:moveTo>
                  <a:lnTo>
                    <a:pt x="158419" y="61760"/>
                  </a:lnTo>
                </a:path>
                <a:path w="238125" h="512444">
                  <a:moveTo>
                    <a:pt x="126834" y="179959"/>
                  </a:moveTo>
                  <a:lnTo>
                    <a:pt x="142544" y="146316"/>
                  </a:lnTo>
                </a:path>
                <a:path w="238125" h="512444">
                  <a:moveTo>
                    <a:pt x="110959" y="237312"/>
                  </a:moveTo>
                  <a:lnTo>
                    <a:pt x="126834" y="179959"/>
                  </a:lnTo>
                </a:path>
                <a:path w="238125" h="512444">
                  <a:moveTo>
                    <a:pt x="95084" y="334441"/>
                  </a:moveTo>
                  <a:lnTo>
                    <a:pt x="110959" y="237312"/>
                  </a:lnTo>
                </a:path>
                <a:path w="238125" h="512444">
                  <a:moveTo>
                    <a:pt x="79209" y="380644"/>
                  </a:moveTo>
                  <a:lnTo>
                    <a:pt x="95084" y="334441"/>
                  </a:lnTo>
                </a:path>
                <a:path w="238125" h="512444">
                  <a:moveTo>
                    <a:pt x="63334" y="390550"/>
                  </a:moveTo>
                  <a:lnTo>
                    <a:pt x="79209" y="380644"/>
                  </a:lnTo>
                </a:path>
                <a:path w="238125" h="512444">
                  <a:moveTo>
                    <a:pt x="47459" y="443674"/>
                  </a:moveTo>
                  <a:lnTo>
                    <a:pt x="63334" y="390550"/>
                  </a:lnTo>
                </a:path>
                <a:path w="238125" h="512444">
                  <a:moveTo>
                    <a:pt x="31584" y="423392"/>
                  </a:moveTo>
                  <a:lnTo>
                    <a:pt x="47459" y="443674"/>
                  </a:lnTo>
                </a:path>
                <a:path w="238125" h="512444">
                  <a:moveTo>
                    <a:pt x="15722" y="501345"/>
                  </a:moveTo>
                  <a:lnTo>
                    <a:pt x="31584" y="423392"/>
                  </a:lnTo>
                </a:path>
                <a:path w="238125" h="512444">
                  <a:moveTo>
                    <a:pt x="0" y="512191"/>
                  </a:moveTo>
                  <a:lnTo>
                    <a:pt x="15722" y="501345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/>
            <p:cNvSpPr/>
            <p:nvPr/>
          </p:nvSpPr>
          <p:spPr>
            <a:xfrm>
              <a:off x="3528579" y="2662604"/>
              <a:ext cx="15875" cy="163195"/>
            </a:xfrm>
            <a:custGeom>
              <a:avLst/>
              <a:gdLst/>
              <a:ahLst/>
              <a:cxnLst/>
              <a:rect l="l" t="t" r="r" b="b"/>
              <a:pathLst>
                <a:path w="15875" h="163194">
                  <a:moveTo>
                    <a:pt x="7937" y="-9525"/>
                  </a:moveTo>
                  <a:lnTo>
                    <a:pt x="7937" y="172656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/>
            <p:cNvSpPr/>
            <p:nvPr/>
          </p:nvSpPr>
          <p:spPr>
            <a:xfrm>
              <a:off x="3417467" y="2825735"/>
              <a:ext cx="111125" cy="220979"/>
            </a:xfrm>
            <a:custGeom>
              <a:avLst/>
              <a:gdLst/>
              <a:ahLst/>
              <a:cxnLst/>
              <a:rect l="l" t="t" r="r" b="b"/>
              <a:pathLst>
                <a:path w="111125" h="220980">
                  <a:moveTo>
                    <a:pt x="95250" y="9436"/>
                  </a:moveTo>
                  <a:lnTo>
                    <a:pt x="111112" y="0"/>
                  </a:lnTo>
                </a:path>
                <a:path w="111125" h="220980">
                  <a:moveTo>
                    <a:pt x="79375" y="55638"/>
                  </a:moveTo>
                  <a:lnTo>
                    <a:pt x="95250" y="9436"/>
                  </a:lnTo>
                </a:path>
                <a:path w="111125" h="220980">
                  <a:moveTo>
                    <a:pt x="63500" y="65862"/>
                  </a:moveTo>
                  <a:lnTo>
                    <a:pt x="79375" y="55638"/>
                  </a:lnTo>
                </a:path>
                <a:path w="111125" h="220980">
                  <a:moveTo>
                    <a:pt x="47625" y="197091"/>
                  </a:moveTo>
                  <a:lnTo>
                    <a:pt x="63500" y="65862"/>
                  </a:lnTo>
                </a:path>
                <a:path w="111125" h="220980">
                  <a:moveTo>
                    <a:pt x="31750" y="220662"/>
                  </a:moveTo>
                  <a:lnTo>
                    <a:pt x="47625" y="197091"/>
                  </a:lnTo>
                </a:path>
                <a:path w="111125" h="220980">
                  <a:moveTo>
                    <a:pt x="15875" y="104825"/>
                  </a:moveTo>
                  <a:lnTo>
                    <a:pt x="31750" y="220662"/>
                  </a:lnTo>
                </a:path>
                <a:path w="111125" h="220980">
                  <a:moveTo>
                    <a:pt x="0" y="92887"/>
                  </a:moveTo>
                  <a:lnTo>
                    <a:pt x="15875" y="104825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/>
            <p:cNvSpPr/>
            <p:nvPr/>
          </p:nvSpPr>
          <p:spPr>
            <a:xfrm>
              <a:off x="3401745" y="2609175"/>
              <a:ext cx="15875" cy="309880"/>
            </a:xfrm>
            <a:custGeom>
              <a:avLst/>
              <a:gdLst/>
              <a:ahLst/>
              <a:cxnLst/>
              <a:rect l="l" t="t" r="r" b="b"/>
              <a:pathLst>
                <a:path w="15875" h="309880">
                  <a:moveTo>
                    <a:pt x="7861" y="-9525"/>
                  </a:moveTo>
                  <a:lnTo>
                    <a:pt x="7861" y="318973"/>
                  </a:lnTo>
                </a:path>
              </a:pathLst>
            </a:custGeom>
            <a:ln w="34772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/>
            <p:cNvSpPr/>
            <p:nvPr/>
          </p:nvSpPr>
          <p:spPr>
            <a:xfrm>
              <a:off x="3243172" y="2050464"/>
              <a:ext cx="158750" cy="558800"/>
            </a:xfrm>
            <a:custGeom>
              <a:avLst/>
              <a:gdLst/>
              <a:ahLst/>
              <a:cxnLst/>
              <a:rect l="l" t="t" r="r" b="b"/>
              <a:pathLst>
                <a:path w="158750" h="558800">
                  <a:moveTo>
                    <a:pt x="142697" y="499605"/>
                  </a:moveTo>
                  <a:lnTo>
                    <a:pt x="158572" y="558711"/>
                  </a:lnTo>
                </a:path>
                <a:path w="158750" h="558800">
                  <a:moveTo>
                    <a:pt x="126822" y="388962"/>
                  </a:moveTo>
                  <a:lnTo>
                    <a:pt x="142697" y="499605"/>
                  </a:lnTo>
                </a:path>
                <a:path w="158750" h="558800">
                  <a:moveTo>
                    <a:pt x="110959" y="270154"/>
                  </a:moveTo>
                  <a:lnTo>
                    <a:pt x="126822" y="388962"/>
                  </a:lnTo>
                </a:path>
                <a:path w="158750" h="558800">
                  <a:moveTo>
                    <a:pt x="95084" y="140804"/>
                  </a:moveTo>
                  <a:lnTo>
                    <a:pt x="110959" y="270154"/>
                  </a:lnTo>
                </a:path>
                <a:path w="158750" h="558800">
                  <a:moveTo>
                    <a:pt x="79209" y="117551"/>
                  </a:moveTo>
                  <a:lnTo>
                    <a:pt x="95084" y="140804"/>
                  </a:lnTo>
                </a:path>
                <a:path w="158750" h="558800">
                  <a:moveTo>
                    <a:pt x="63334" y="101053"/>
                  </a:moveTo>
                  <a:lnTo>
                    <a:pt x="79209" y="117551"/>
                  </a:lnTo>
                </a:path>
                <a:path w="158750" h="558800">
                  <a:moveTo>
                    <a:pt x="47459" y="0"/>
                  </a:moveTo>
                  <a:lnTo>
                    <a:pt x="63334" y="101053"/>
                  </a:lnTo>
                </a:path>
                <a:path w="158750" h="558800">
                  <a:moveTo>
                    <a:pt x="31750" y="64274"/>
                  </a:moveTo>
                  <a:lnTo>
                    <a:pt x="47459" y="0"/>
                  </a:lnTo>
                </a:path>
                <a:path w="158750" h="558800">
                  <a:moveTo>
                    <a:pt x="15875" y="54216"/>
                  </a:moveTo>
                  <a:lnTo>
                    <a:pt x="31750" y="64274"/>
                  </a:lnTo>
                </a:path>
                <a:path w="158750" h="558800">
                  <a:moveTo>
                    <a:pt x="0" y="82346"/>
                  </a:moveTo>
                  <a:lnTo>
                    <a:pt x="15875" y="54216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/>
            <p:cNvSpPr/>
            <p:nvPr/>
          </p:nvSpPr>
          <p:spPr>
            <a:xfrm>
              <a:off x="3227297" y="2132810"/>
              <a:ext cx="15875" cy="148590"/>
            </a:xfrm>
            <a:custGeom>
              <a:avLst/>
              <a:gdLst/>
              <a:ahLst/>
              <a:cxnLst/>
              <a:rect l="l" t="t" r="r" b="b"/>
              <a:pathLst>
                <a:path w="15875" h="148589">
                  <a:moveTo>
                    <a:pt x="7937" y="-9525"/>
                  </a:moveTo>
                  <a:lnTo>
                    <a:pt x="7937" y="157734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/>
            <p:cNvSpPr/>
            <p:nvPr/>
          </p:nvSpPr>
          <p:spPr>
            <a:xfrm>
              <a:off x="2783318" y="2137052"/>
              <a:ext cx="444500" cy="302895"/>
            </a:xfrm>
            <a:custGeom>
              <a:avLst/>
              <a:gdLst/>
              <a:ahLst/>
              <a:cxnLst/>
              <a:rect l="l" t="t" r="r" b="b"/>
              <a:pathLst>
                <a:path w="444500" h="302894">
                  <a:moveTo>
                    <a:pt x="428104" y="172097"/>
                  </a:moveTo>
                  <a:lnTo>
                    <a:pt x="443979" y="143967"/>
                  </a:lnTo>
                </a:path>
                <a:path w="444500" h="302894">
                  <a:moveTo>
                    <a:pt x="412242" y="174917"/>
                  </a:moveTo>
                  <a:lnTo>
                    <a:pt x="428104" y="172097"/>
                  </a:lnTo>
                </a:path>
                <a:path w="444500" h="302894">
                  <a:moveTo>
                    <a:pt x="396367" y="184035"/>
                  </a:moveTo>
                  <a:lnTo>
                    <a:pt x="412242" y="174917"/>
                  </a:lnTo>
                </a:path>
                <a:path w="444500" h="302894">
                  <a:moveTo>
                    <a:pt x="380492" y="257429"/>
                  </a:moveTo>
                  <a:lnTo>
                    <a:pt x="396367" y="184035"/>
                  </a:lnTo>
                </a:path>
                <a:path w="444500" h="302894">
                  <a:moveTo>
                    <a:pt x="364782" y="276923"/>
                  </a:moveTo>
                  <a:lnTo>
                    <a:pt x="380492" y="257429"/>
                  </a:lnTo>
                </a:path>
                <a:path w="444500" h="302894">
                  <a:moveTo>
                    <a:pt x="348907" y="302539"/>
                  </a:moveTo>
                  <a:lnTo>
                    <a:pt x="364782" y="276923"/>
                  </a:lnTo>
                </a:path>
                <a:path w="444500" h="302894">
                  <a:moveTo>
                    <a:pt x="333032" y="291058"/>
                  </a:moveTo>
                  <a:lnTo>
                    <a:pt x="348907" y="302539"/>
                  </a:lnTo>
                </a:path>
                <a:path w="444500" h="302894">
                  <a:moveTo>
                    <a:pt x="317157" y="258533"/>
                  </a:moveTo>
                  <a:lnTo>
                    <a:pt x="333032" y="291058"/>
                  </a:lnTo>
                </a:path>
                <a:path w="444500" h="302894">
                  <a:moveTo>
                    <a:pt x="301282" y="243293"/>
                  </a:moveTo>
                  <a:lnTo>
                    <a:pt x="317157" y="258533"/>
                  </a:lnTo>
                </a:path>
                <a:path w="444500" h="302894">
                  <a:moveTo>
                    <a:pt x="285407" y="184505"/>
                  </a:moveTo>
                  <a:lnTo>
                    <a:pt x="301282" y="243293"/>
                  </a:lnTo>
                </a:path>
                <a:path w="444500" h="302894">
                  <a:moveTo>
                    <a:pt x="269532" y="182778"/>
                  </a:moveTo>
                  <a:lnTo>
                    <a:pt x="285407" y="184505"/>
                  </a:lnTo>
                </a:path>
                <a:path w="444500" h="302894">
                  <a:moveTo>
                    <a:pt x="253657" y="188595"/>
                  </a:moveTo>
                  <a:lnTo>
                    <a:pt x="269532" y="182778"/>
                  </a:lnTo>
                </a:path>
                <a:path w="444500" h="302894">
                  <a:moveTo>
                    <a:pt x="237794" y="217982"/>
                  </a:moveTo>
                  <a:lnTo>
                    <a:pt x="253657" y="188595"/>
                  </a:lnTo>
                </a:path>
                <a:path w="444500" h="302894">
                  <a:moveTo>
                    <a:pt x="222059" y="147269"/>
                  </a:moveTo>
                  <a:lnTo>
                    <a:pt x="237794" y="217982"/>
                  </a:lnTo>
                </a:path>
                <a:path w="444500" h="302894">
                  <a:moveTo>
                    <a:pt x="206197" y="102628"/>
                  </a:moveTo>
                  <a:lnTo>
                    <a:pt x="222059" y="147269"/>
                  </a:lnTo>
                </a:path>
                <a:path w="444500" h="302894">
                  <a:moveTo>
                    <a:pt x="190322" y="82042"/>
                  </a:moveTo>
                  <a:lnTo>
                    <a:pt x="206197" y="102628"/>
                  </a:lnTo>
                </a:path>
                <a:path w="444500" h="302894">
                  <a:moveTo>
                    <a:pt x="174447" y="0"/>
                  </a:moveTo>
                  <a:lnTo>
                    <a:pt x="190322" y="82042"/>
                  </a:lnTo>
                </a:path>
                <a:path w="444500" h="302894">
                  <a:moveTo>
                    <a:pt x="158572" y="53276"/>
                  </a:moveTo>
                  <a:lnTo>
                    <a:pt x="174447" y="0"/>
                  </a:lnTo>
                </a:path>
                <a:path w="444500" h="302894">
                  <a:moveTo>
                    <a:pt x="142697" y="32689"/>
                  </a:moveTo>
                  <a:lnTo>
                    <a:pt x="158572" y="53276"/>
                  </a:lnTo>
                </a:path>
                <a:path w="444500" h="302894">
                  <a:moveTo>
                    <a:pt x="126822" y="41960"/>
                  </a:moveTo>
                  <a:lnTo>
                    <a:pt x="142697" y="32689"/>
                  </a:lnTo>
                </a:path>
                <a:path w="444500" h="302894">
                  <a:moveTo>
                    <a:pt x="110959" y="71196"/>
                  </a:moveTo>
                  <a:lnTo>
                    <a:pt x="126822" y="41960"/>
                  </a:lnTo>
                </a:path>
                <a:path w="444500" h="302894">
                  <a:moveTo>
                    <a:pt x="95237" y="145059"/>
                  </a:moveTo>
                  <a:lnTo>
                    <a:pt x="110959" y="71196"/>
                  </a:lnTo>
                </a:path>
                <a:path w="444500" h="302894">
                  <a:moveTo>
                    <a:pt x="79362" y="238264"/>
                  </a:moveTo>
                  <a:lnTo>
                    <a:pt x="95237" y="145059"/>
                  </a:lnTo>
                </a:path>
                <a:path w="444500" h="302894">
                  <a:moveTo>
                    <a:pt x="63500" y="238264"/>
                  </a:moveTo>
                  <a:lnTo>
                    <a:pt x="79362" y="238264"/>
                  </a:lnTo>
                </a:path>
                <a:path w="444500" h="302894">
                  <a:moveTo>
                    <a:pt x="47625" y="265137"/>
                  </a:moveTo>
                  <a:lnTo>
                    <a:pt x="63500" y="238264"/>
                  </a:lnTo>
                </a:path>
                <a:path w="444500" h="302894">
                  <a:moveTo>
                    <a:pt x="31750" y="198653"/>
                  </a:moveTo>
                  <a:lnTo>
                    <a:pt x="47625" y="265137"/>
                  </a:lnTo>
                </a:path>
                <a:path w="444500" h="302894">
                  <a:moveTo>
                    <a:pt x="15875" y="188125"/>
                  </a:moveTo>
                  <a:lnTo>
                    <a:pt x="31750" y="198653"/>
                  </a:lnTo>
                </a:path>
                <a:path w="444500" h="302894">
                  <a:moveTo>
                    <a:pt x="0" y="215150"/>
                  </a:moveTo>
                  <a:lnTo>
                    <a:pt x="15875" y="188125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/>
            <p:cNvSpPr/>
            <p:nvPr/>
          </p:nvSpPr>
          <p:spPr>
            <a:xfrm>
              <a:off x="2767443" y="2203219"/>
              <a:ext cx="15875" cy="149225"/>
            </a:xfrm>
            <a:custGeom>
              <a:avLst/>
              <a:gdLst/>
              <a:ahLst/>
              <a:cxnLst/>
              <a:rect l="l" t="t" r="r" b="b"/>
              <a:pathLst>
                <a:path w="15875" h="149225">
                  <a:moveTo>
                    <a:pt x="7937" y="-9525"/>
                  </a:moveTo>
                  <a:lnTo>
                    <a:pt x="7937" y="158508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/>
            <p:cNvSpPr/>
            <p:nvPr/>
          </p:nvSpPr>
          <p:spPr>
            <a:xfrm>
              <a:off x="2751733" y="2152927"/>
              <a:ext cx="15875" cy="50800"/>
            </a:xfrm>
            <a:custGeom>
              <a:avLst/>
              <a:gdLst/>
              <a:ahLst/>
              <a:cxnLst/>
              <a:rect l="l" t="t" r="r" b="b"/>
              <a:pathLst>
                <a:path w="15875" h="50800">
                  <a:moveTo>
                    <a:pt x="0" y="0"/>
                  </a:moveTo>
                  <a:lnTo>
                    <a:pt x="15709" y="50292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/>
            <p:cNvSpPr/>
            <p:nvPr/>
          </p:nvSpPr>
          <p:spPr>
            <a:xfrm>
              <a:off x="2735858" y="1984449"/>
              <a:ext cx="15875" cy="168910"/>
            </a:xfrm>
            <a:custGeom>
              <a:avLst/>
              <a:gdLst/>
              <a:ahLst/>
              <a:cxnLst/>
              <a:rect l="l" t="t" r="r" b="b"/>
              <a:pathLst>
                <a:path w="15875" h="168910">
                  <a:moveTo>
                    <a:pt x="7937" y="-9525"/>
                  </a:moveTo>
                  <a:lnTo>
                    <a:pt x="7937" y="178003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/>
            <p:cNvSpPr/>
            <p:nvPr/>
          </p:nvSpPr>
          <p:spPr>
            <a:xfrm>
              <a:off x="2719983" y="1908694"/>
              <a:ext cx="15875" cy="76200"/>
            </a:xfrm>
            <a:custGeom>
              <a:avLst/>
              <a:gdLst/>
              <a:ahLst/>
              <a:cxnLst/>
              <a:rect l="l" t="t" r="r" b="b"/>
              <a:pathLst>
                <a:path w="15875" h="76200">
                  <a:moveTo>
                    <a:pt x="0" y="0"/>
                  </a:moveTo>
                  <a:lnTo>
                    <a:pt x="15874" y="75755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/>
            <p:cNvSpPr/>
            <p:nvPr/>
          </p:nvSpPr>
          <p:spPr>
            <a:xfrm>
              <a:off x="2704108" y="1760332"/>
              <a:ext cx="15875" cy="148590"/>
            </a:xfrm>
            <a:custGeom>
              <a:avLst/>
              <a:gdLst/>
              <a:ahLst/>
              <a:cxnLst/>
              <a:rect l="l" t="t" r="r" b="b"/>
              <a:pathLst>
                <a:path w="15875" h="148589">
                  <a:moveTo>
                    <a:pt x="7937" y="-9525"/>
                  </a:moveTo>
                  <a:lnTo>
                    <a:pt x="7937" y="157886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/>
            <p:cNvSpPr/>
            <p:nvPr/>
          </p:nvSpPr>
          <p:spPr>
            <a:xfrm>
              <a:off x="2672358" y="1548636"/>
              <a:ext cx="31750" cy="212090"/>
            </a:xfrm>
            <a:custGeom>
              <a:avLst/>
              <a:gdLst/>
              <a:ahLst/>
              <a:cxnLst/>
              <a:rect l="l" t="t" r="r" b="b"/>
              <a:pathLst>
                <a:path w="31750" h="212089">
                  <a:moveTo>
                    <a:pt x="15874" y="96342"/>
                  </a:moveTo>
                  <a:lnTo>
                    <a:pt x="31749" y="211696"/>
                  </a:lnTo>
                </a:path>
                <a:path w="31750" h="212089">
                  <a:moveTo>
                    <a:pt x="0" y="0"/>
                  </a:moveTo>
                  <a:lnTo>
                    <a:pt x="15874" y="96342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/>
            <p:cNvSpPr/>
            <p:nvPr/>
          </p:nvSpPr>
          <p:spPr>
            <a:xfrm>
              <a:off x="2656483" y="1358314"/>
              <a:ext cx="15875" cy="190500"/>
            </a:xfrm>
            <a:custGeom>
              <a:avLst/>
              <a:gdLst/>
              <a:ahLst/>
              <a:cxnLst/>
              <a:rect l="l" t="t" r="r" b="b"/>
              <a:pathLst>
                <a:path w="15875" h="190500">
                  <a:moveTo>
                    <a:pt x="7937" y="-9524"/>
                  </a:moveTo>
                  <a:lnTo>
                    <a:pt x="7937" y="199847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/>
            <p:cNvSpPr/>
            <p:nvPr/>
          </p:nvSpPr>
          <p:spPr>
            <a:xfrm>
              <a:off x="2180919" y="1196592"/>
              <a:ext cx="475615" cy="493395"/>
            </a:xfrm>
            <a:custGeom>
              <a:avLst/>
              <a:gdLst/>
              <a:ahLst/>
              <a:cxnLst/>
              <a:rect l="l" t="t" r="r" b="b"/>
              <a:pathLst>
                <a:path w="475614" h="493394">
                  <a:moveTo>
                    <a:pt x="459689" y="145846"/>
                  </a:moveTo>
                  <a:lnTo>
                    <a:pt x="475564" y="161721"/>
                  </a:lnTo>
                </a:path>
                <a:path w="475614" h="493394">
                  <a:moveTo>
                    <a:pt x="443826" y="58940"/>
                  </a:moveTo>
                  <a:lnTo>
                    <a:pt x="459689" y="145846"/>
                  </a:lnTo>
                </a:path>
                <a:path w="475614" h="493394">
                  <a:moveTo>
                    <a:pt x="428104" y="61760"/>
                  </a:moveTo>
                  <a:lnTo>
                    <a:pt x="443826" y="58940"/>
                  </a:lnTo>
                </a:path>
                <a:path w="475614" h="493394">
                  <a:moveTo>
                    <a:pt x="412229" y="6134"/>
                  </a:moveTo>
                  <a:lnTo>
                    <a:pt x="428104" y="61760"/>
                  </a:lnTo>
                </a:path>
                <a:path w="475614" h="493394">
                  <a:moveTo>
                    <a:pt x="396354" y="0"/>
                  </a:moveTo>
                  <a:lnTo>
                    <a:pt x="412229" y="6134"/>
                  </a:lnTo>
                </a:path>
                <a:path w="475614" h="493394">
                  <a:moveTo>
                    <a:pt x="380479" y="16662"/>
                  </a:moveTo>
                  <a:lnTo>
                    <a:pt x="396354" y="0"/>
                  </a:lnTo>
                </a:path>
                <a:path w="475614" h="493394">
                  <a:moveTo>
                    <a:pt x="364604" y="79997"/>
                  </a:moveTo>
                  <a:lnTo>
                    <a:pt x="380479" y="16662"/>
                  </a:lnTo>
                </a:path>
                <a:path w="475614" h="493394">
                  <a:moveTo>
                    <a:pt x="348742" y="178536"/>
                  </a:moveTo>
                  <a:lnTo>
                    <a:pt x="364604" y="79997"/>
                  </a:lnTo>
                </a:path>
                <a:path w="475614" h="493394">
                  <a:moveTo>
                    <a:pt x="332867" y="194563"/>
                  </a:moveTo>
                  <a:lnTo>
                    <a:pt x="348742" y="178536"/>
                  </a:lnTo>
                </a:path>
                <a:path w="475614" h="493394">
                  <a:moveTo>
                    <a:pt x="316992" y="274091"/>
                  </a:moveTo>
                  <a:lnTo>
                    <a:pt x="332867" y="194563"/>
                  </a:lnTo>
                </a:path>
                <a:path w="475614" h="493394">
                  <a:moveTo>
                    <a:pt x="301282" y="301129"/>
                  </a:moveTo>
                  <a:lnTo>
                    <a:pt x="316992" y="274091"/>
                  </a:lnTo>
                </a:path>
                <a:path w="475614" h="493394">
                  <a:moveTo>
                    <a:pt x="285407" y="326897"/>
                  </a:moveTo>
                  <a:lnTo>
                    <a:pt x="301282" y="301129"/>
                  </a:lnTo>
                </a:path>
                <a:path w="475614" h="493394">
                  <a:moveTo>
                    <a:pt x="269532" y="393852"/>
                  </a:moveTo>
                  <a:lnTo>
                    <a:pt x="285407" y="326897"/>
                  </a:lnTo>
                </a:path>
                <a:path w="475614" h="493394">
                  <a:moveTo>
                    <a:pt x="253657" y="428739"/>
                  </a:moveTo>
                  <a:lnTo>
                    <a:pt x="269532" y="393852"/>
                  </a:lnTo>
                </a:path>
                <a:path w="475614" h="493394">
                  <a:moveTo>
                    <a:pt x="237782" y="410502"/>
                  </a:moveTo>
                  <a:lnTo>
                    <a:pt x="253657" y="428739"/>
                  </a:lnTo>
                </a:path>
                <a:path w="475614" h="493394">
                  <a:moveTo>
                    <a:pt x="221907" y="393534"/>
                  </a:moveTo>
                  <a:lnTo>
                    <a:pt x="237782" y="410502"/>
                  </a:lnTo>
                </a:path>
                <a:path w="475614" h="493394">
                  <a:moveTo>
                    <a:pt x="206032" y="465670"/>
                  </a:moveTo>
                  <a:lnTo>
                    <a:pt x="221907" y="393534"/>
                  </a:lnTo>
                </a:path>
                <a:path w="475614" h="493394">
                  <a:moveTo>
                    <a:pt x="190157" y="475894"/>
                  </a:moveTo>
                  <a:lnTo>
                    <a:pt x="206032" y="465670"/>
                  </a:lnTo>
                </a:path>
                <a:path w="475614" h="493394">
                  <a:moveTo>
                    <a:pt x="174447" y="493013"/>
                  </a:moveTo>
                  <a:lnTo>
                    <a:pt x="190157" y="475894"/>
                  </a:lnTo>
                </a:path>
                <a:path w="475614" h="493394">
                  <a:moveTo>
                    <a:pt x="158572" y="483120"/>
                  </a:moveTo>
                  <a:lnTo>
                    <a:pt x="174447" y="493013"/>
                  </a:lnTo>
                </a:path>
                <a:path w="475614" h="493394">
                  <a:moveTo>
                    <a:pt x="142697" y="371055"/>
                  </a:moveTo>
                  <a:lnTo>
                    <a:pt x="158572" y="483120"/>
                  </a:lnTo>
                </a:path>
                <a:path w="475614" h="493394">
                  <a:moveTo>
                    <a:pt x="126822" y="308825"/>
                  </a:moveTo>
                  <a:lnTo>
                    <a:pt x="142697" y="371055"/>
                  </a:lnTo>
                </a:path>
                <a:path w="475614" h="493394">
                  <a:moveTo>
                    <a:pt x="110947" y="223164"/>
                  </a:moveTo>
                  <a:lnTo>
                    <a:pt x="126822" y="308825"/>
                  </a:lnTo>
                </a:path>
                <a:path w="475614" h="493394">
                  <a:moveTo>
                    <a:pt x="95072" y="151193"/>
                  </a:moveTo>
                  <a:lnTo>
                    <a:pt x="110947" y="223164"/>
                  </a:lnTo>
                </a:path>
                <a:path w="475614" h="493394">
                  <a:moveTo>
                    <a:pt x="79209" y="115201"/>
                  </a:moveTo>
                  <a:lnTo>
                    <a:pt x="95072" y="151193"/>
                  </a:lnTo>
                </a:path>
                <a:path w="475614" h="493394">
                  <a:moveTo>
                    <a:pt x="63334" y="76377"/>
                  </a:moveTo>
                  <a:lnTo>
                    <a:pt x="79209" y="115201"/>
                  </a:lnTo>
                </a:path>
                <a:path w="475614" h="493394">
                  <a:moveTo>
                    <a:pt x="47459" y="80149"/>
                  </a:moveTo>
                  <a:lnTo>
                    <a:pt x="63334" y="76377"/>
                  </a:lnTo>
                </a:path>
                <a:path w="475614" h="493394">
                  <a:moveTo>
                    <a:pt x="31750" y="153390"/>
                  </a:moveTo>
                  <a:lnTo>
                    <a:pt x="47459" y="80149"/>
                  </a:lnTo>
                </a:path>
                <a:path w="475614" h="493394">
                  <a:moveTo>
                    <a:pt x="15875" y="193471"/>
                  </a:moveTo>
                  <a:lnTo>
                    <a:pt x="31750" y="153390"/>
                  </a:lnTo>
                </a:path>
                <a:path w="475614" h="493394">
                  <a:moveTo>
                    <a:pt x="0" y="279742"/>
                  </a:moveTo>
                  <a:lnTo>
                    <a:pt x="15875" y="193471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/>
            <p:cNvSpPr/>
            <p:nvPr/>
          </p:nvSpPr>
          <p:spPr>
            <a:xfrm>
              <a:off x="2157107" y="1466810"/>
              <a:ext cx="15875" cy="323215"/>
            </a:xfrm>
            <a:custGeom>
              <a:avLst/>
              <a:gdLst/>
              <a:ahLst/>
              <a:cxnLst/>
              <a:rect l="l" t="t" r="r" b="b"/>
              <a:pathLst>
                <a:path w="15875" h="323214">
                  <a:moveTo>
                    <a:pt x="15875" y="0"/>
                  </a:moveTo>
                  <a:lnTo>
                    <a:pt x="15875" y="179832"/>
                  </a:lnTo>
                </a:path>
                <a:path w="15875" h="323214">
                  <a:moveTo>
                    <a:pt x="0" y="160782"/>
                  </a:moveTo>
                  <a:lnTo>
                    <a:pt x="0" y="322846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/>
            <p:cNvSpPr/>
            <p:nvPr/>
          </p:nvSpPr>
          <p:spPr>
            <a:xfrm>
              <a:off x="1927249" y="1730944"/>
              <a:ext cx="222250" cy="324485"/>
            </a:xfrm>
            <a:custGeom>
              <a:avLst/>
              <a:gdLst/>
              <a:ahLst/>
              <a:cxnLst/>
              <a:rect l="l" t="t" r="r" b="b"/>
              <a:pathLst>
                <a:path w="222250" h="324485">
                  <a:moveTo>
                    <a:pt x="206044" y="0"/>
                  </a:moveTo>
                  <a:lnTo>
                    <a:pt x="221919" y="49187"/>
                  </a:lnTo>
                </a:path>
                <a:path w="222250" h="324485">
                  <a:moveTo>
                    <a:pt x="190169" y="130911"/>
                  </a:moveTo>
                  <a:lnTo>
                    <a:pt x="206044" y="0"/>
                  </a:lnTo>
                </a:path>
                <a:path w="222250" h="324485">
                  <a:moveTo>
                    <a:pt x="174294" y="165811"/>
                  </a:moveTo>
                  <a:lnTo>
                    <a:pt x="190169" y="130911"/>
                  </a:lnTo>
                </a:path>
                <a:path w="222250" h="324485">
                  <a:moveTo>
                    <a:pt x="158584" y="158267"/>
                  </a:moveTo>
                  <a:lnTo>
                    <a:pt x="174294" y="165811"/>
                  </a:lnTo>
                </a:path>
                <a:path w="222250" h="324485">
                  <a:moveTo>
                    <a:pt x="142709" y="214210"/>
                  </a:moveTo>
                  <a:lnTo>
                    <a:pt x="158584" y="158267"/>
                  </a:lnTo>
                </a:path>
                <a:path w="222250" h="324485">
                  <a:moveTo>
                    <a:pt x="126834" y="301282"/>
                  </a:moveTo>
                  <a:lnTo>
                    <a:pt x="142709" y="214210"/>
                  </a:lnTo>
                </a:path>
                <a:path w="222250" h="324485">
                  <a:moveTo>
                    <a:pt x="110959" y="271424"/>
                  </a:moveTo>
                  <a:lnTo>
                    <a:pt x="126834" y="301282"/>
                  </a:lnTo>
                </a:path>
                <a:path w="222250" h="324485">
                  <a:moveTo>
                    <a:pt x="95084" y="229146"/>
                  </a:moveTo>
                  <a:lnTo>
                    <a:pt x="110959" y="271424"/>
                  </a:lnTo>
                </a:path>
                <a:path w="222250" h="324485">
                  <a:moveTo>
                    <a:pt x="79209" y="323913"/>
                  </a:moveTo>
                  <a:lnTo>
                    <a:pt x="95084" y="229146"/>
                  </a:lnTo>
                </a:path>
                <a:path w="222250" h="324485">
                  <a:moveTo>
                    <a:pt x="63347" y="201955"/>
                  </a:moveTo>
                  <a:lnTo>
                    <a:pt x="79209" y="323913"/>
                  </a:lnTo>
                </a:path>
                <a:path w="222250" h="324485">
                  <a:moveTo>
                    <a:pt x="47472" y="161086"/>
                  </a:moveTo>
                  <a:lnTo>
                    <a:pt x="63347" y="201955"/>
                  </a:lnTo>
                </a:path>
                <a:path w="222250" h="324485">
                  <a:moveTo>
                    <a:pt x="31750" y="146786"/>
                  </a:moveTo>
                  <a:lnTo>
                    <a:pt x="47472" y="161086"/>
                  </a:lnTo>
                </a:path>
                <a:path w="222250" h="324485">
                  <a:moveTo>
                    <a:pt x="15875" y="214528"/>
                  </a:moveTo>
                  <a:lnTo>
                    <a:pt x="31750" y="146786"/>
                  </a:lnTo>
                </a:path>
                <a:path w="222250" h="324485">
                  <a:moveTo>
                    <a:pt x="0" y="117094"/>
                  </a:moveTo>
                  <a:lnTo>
                    <a:pt x="15875" y="214528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/>
            <p:cNvSpPr/>
            <p:nvPr/>
          </p:nvSpPr>
          <p:spPr>
            <a:xfrm>
              <a:off x="1911374" y="1847873"/>
              <a:ext cx="15875" cy="635"/>
            </a:xfrm>
            <a:custGeom>
              <a:avLst/>
              <a:gdLst/>
              <a:ahLst/>
              <a:cxnLst/>
              <a:rect l="l" t="t" r="r" b="b"/>
              <a:pathLst>
                <a:path w="15875" h="635">
                  <a:moveTo>
                    <a:pt x="-9525" y="82"/>
                  </a:moveTo>
                  <a:lnTo>
                    <a:pt x="25400" y="82"/>
                  </a:lnTo>
                </a:path>
              </a:pathLst>
            </a:custGeom>
            <a:ln w="1921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/>
            <p:cNvSpPr/>
            <p:nvPr/>
          </p:nvSpPr>
          <p:spPr>
            <a:xfrm>
              <a:off x="1641842" y="1759710"/>
              <a:ext cx="269875" cy="603885"/>
            </a:xfrm>
            <a:custGeom>
              <a:avLst/>
              <a:gdLst/>
              <a:ahLst/>
              <a:cxnLst/>
              <a:rect l="l" t="t" r="r" b="b"/>
              <a:pathLst>
                <a:path w="269875" h="603885">
                  <a:moveTo>
                    <a:pt x="253669" y="85026"/>
                  </a:moveTo>
                  <a:lnTo>
                    <a:pt x="269532" y="88163"/>
                  </a:lnTo>
                </a:path>
                <a:path w="269875" h="603885">
                  <a:moveTo>
                    <a:pt x="237794" y="0"/>
                  </a:moveTo>
                  <a:lnTo>
                    <a:pt x="253669" y="85026"/>
                  </a:lnTo>
                </a:path>
                <a:path w="269875" h="603885">
                  <a:moveTo>
                    <a:pt x="221919" y="56095"/>
                  </a:moveTo>
                  <a:lnTo>
                    <a:pt x="237794" y="0"/>
                  </a:lnTo>
                </a:path>
                <a:path w="269875" h="603885">
                  <a:moveTo>
                    <a:pt x="206044" y="99479"/>
                  </a:moveTo>
                  <a:lnTo>
                    <a:pt x="221919" y="56095"/>
                  </a:lnTo>
                </a:path>
                <a:path w="269875" h="603885">
                  <a:moveTo>
                    <a:pt x="190169" y="97751"/>
                  </a:moveTo>
                  <a:lnTo>
                    <a:pt x="206044" y="99479"/>
                  </a:lnTo>
                </a:path>
                <a:path w="269875" h="603885">
                  <a:moveTo>
                    <a:pt x="174459" y="98856"/>
                  </a:moveTo>
                  <a:lnTo>
                    <a:pt x="190169" y="97751"/>
                  </a:lnTo>
                </a:path>
                <a:path w="269875" h="603885">
                  <a:moveTo>
                    <a:pt x="158584" y="161404"/>
                  </a:moveTo>
                  <a:lnTo>
                    <a:pt x="174459" y="98856"/>
                  </a:lnTo>
                </a:path>
                <a:path w="269875" h="603885">
                  <a:moveTo>
                    <a:pt x="142709" y="181825"/>
                  </a:moveTo>
                  <a:lnTo>
                    <a:pt x="158584" y="161404"/>
                  </a:lnTo>
                </a:path>
                <a:path w="269875" h="603885">
                  <a:moveTo>
                    <a:pt x="126834" y="184975"/>
                  </a:moveTo>
                  <a:lnTo>
                    <a:pt x="142709" y="181825"/>
                  </a:lnTo>
                </a:path>
                <a:path w="269875" h="603885">
                  <a:moveTo>
                    <a:pt x="110959" y="278638"/>
                  </a:moveTo>
                  <a:lnTo>
                    <a:pt x="126834" y="184975"/>
                  </a:lnTo>
                </a:path>
                <a:path w="269875" h="603885">
                  <a:moveTo>
                    <a:pt x="95084" y="267335"/>
                  </a:moveTo>
                  <a:lnTo>
                    <a:pt x="110959" y="278638"/>
                  </a:lnTo>
                </a:path>
                <a:path w="269875" h="603885">
                  <a:moveTo>
                    <a:pt x="79222" y="297040"/>
                  </a:moveTo>
                  <a:lnTo>
                    <a:pt x="95084" y="267335"/>
                  </a:lnTo>
                </a:path>
                <a:path w="269875" h="603885">
                  <a:moveTo>
                    <a:pt x="63347" y="390537"/>
                  </a:moveTo>
                  <a:lnTo>
                    <a:pt x="79222" y="297040"/>
                  </a:lnTo>
                </a:path>
                <a:path w="269875" h="603885">
                  <a:moveTo>
                    <a:pt x="47625" y="484378"/>
                  </a:moveTo>
                  <a:lnTo>
                    <a:pt x="63347" y="390537"/>
                  </a:lnTo>
                </a:path>
                <a:path w="269875" h="603885">
                  <a:moveTo>
                    <a:pt x="31750" y="545668"/>
                  </a:moveTo>
                  <a:lnTo>
                    <a:pt x="47625" y="484378"/>
                  </a:lnTo>
                </a:path>
                <a:path w="269875" h="603885">
                  <a:moveTo>
                    <a:pt x="15875" y="556818"/>
                  </a:moveTo>
                  <a:lnTo>
                    <a:pt x="31750" y="545668"/>
                  </a:lnTo>
                </a:path>
                <a:path w="269875" h="603885">
                  <a:moveTo>
                    <a:pt x="0" y="603656"/>
                  </a:moveTo>
                  <a:lnTo>
                    <a:pt x="15875" y="556818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/>
            <p:cNvSpPr/>
            <p:nvPr/>
          </p:nvSpPr>
          <p:spPr>
            <a:xfrm>
              <a:off x="1625980" y="2363366"/>
              <a:ext cx="15875" cy="185420"/>
            </a:xfrm>
            <a:custGeom>
              <a:avLst/>
              <a:gdLst/>
              <a:ahLst/>
              <a:cxnLst/>
              <a:rect l="l" t="t" r="r" b="b"/>
              <a:pathLst>
                <a:path w="15875" h="185419">
                  <a:moveTo>
                    <a:pt x="7931" y="-9525"/>
                  </a:moveTo>
                  <a:lnTo>
                    <a:pt x="7931" y="194665"/>
                  </a:lnTo>
                </a:path>
              </a:pathLst>
            </a:custGeom>
            <a:ln w="34912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/>
            <p:cNvSpPr/>
            <p:nvPr/>
          </p:nvSpPr>
          <p:spPr>
            <a:xfrm>
              <a:off x="1515020" y="2523983"/>
              <a:ext cx="111125" cy="103505"/>
            </a:xfrm>
            <a:custGeom>
              <a:avLst/>
              <a:gdLst/>
              <a:ahLst/>
              <a:cxnLst/>
              <a:rect l="l" t="t" r="r" b="b"/>
              <a:pathLst>
                <a:path w="111125" h="103505">
                  <a:moveTo>
                    <a:pt x="95084" y="57683"/>
                  </a:moveTo>
                  <a:lnTo>
                    <a:pt x="110959" y="24523"/>
                  </a:lnTo>
                </a:path>
                <a:path w="111125" h="103505">
                  <a:moveTo>
                    <a:pt x="79209" y="59410"/>
                  </a:moveTo>
                  <a:lnTo>
                    <a:pt x="95084" y="57683"/>
                  </a:lnTo>
                </a:path>
                <a:path w="111125" h="103505">
                  <a:moveTo>
                    <a:pt x="63334" y="76695"/>
                  </a:moveTo>
                  <a:lnTo>
                    <a:pt x="79209" y="59410"/>
                  </a:lnTo>
                </a:path>
                <a:path w="111125" h="103505">
                  <a:moveTo>
                    <a:pt x="47612" y="17297"/>
                  </a:moveTo>
                  <a:lnTo>
                    <a:pt x="63334" y="76695"/>
                  </a:lnTo>
                </a:path>
                <a:path w="111125" h="103505">
                  <a:moveTo>
                    <a:pt x="31737" y="0"/>
                  </a:moveTo>
                  <a:lnTo>
                    <a:pt x="47612" y="17297"/>
                  </a:lnTo>
                </a:path>
                <a:path w="111125" h="103505">
                  <a:moveTo>
                    <a:pt x="15862" y="60515"/>
                  </a:moveTo>
                  <a:lnTo>
                    <a:pt x="31737" y="0"/>
                  </a:lnTo>
                </a:path>
                <a:path w="111125" h="103505">
                  <a:moveTo>
                    <a:pt x="0" y="103416"/>
                  </a:moveTo>
                  <a:lnTo>
                    <a:pt x="15862" y="60515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/>
            <p:cNvSpPr/>
            <p:nvPr/>
          </p:nvSpPr>
          <p:spPr>
            <a:xfrm>
              <a:off x="1499145" y="2455302"/>
              <a:ext cx="15875" cy="172720"/>
            </a:xfrm>
            <a:custGeom>
              <a:avLst/>
              <a:gdLst/>
              <a:ahLst/>
              <a:cxnLst/>
              <a:rect l="l" t="t" r="r" b="b"/>
              <a:pathLst>
                <a:path w="15875" h="172719">
                  <a:moveTo>
                    <a:pt x="7937" y="-9525"/>
                  </a:moveTo>
                  <a:lnTo>
                    <a:pt x="7937" y="181622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/>
            <p:cNvSpPr/>
            <p:nvPr/>
          </p:nvSpPr>
          <p:spPr>
            <a:xfrm>
              <a:off x="1293100" y="2429533"/>
              <a:ext cx="206375" cy="95885"/>
            </a:xfrm>
            <a:custGeom>
              <a:avLst/>
              <a:gdLst/>
              <a:ahLst/>
              <a:cxnLst/>
              <a:rect l="l" t="t" r="r" b="b"/>
              <a:pathLst>
                <a:path w="206375" h="95885">
                  <a:moveTo>
                    <a:pt x="190169" y="66954"/>
                  </a:moveTo>
                  <a:lnTo>
                    <a:pt x="206044" y="25768"/>
                  </a:lnTo>
                </a:path>
                <a:path w="206375" h="95885">
                  <a:moveTo>
                    <a:pt x="174294" y="95389"/>
                  </a:moveTo>
                  <a:lnTo>
                    <a:pt x="190169" y="66954"/>
                  </a:lnTo>
                </a:path>
                <a:path w="206375" h="95885">
                  <a:moveTo>
                    <a:pt x="158419" y="6286"/>
                  </a:moveTo>
                  <a:lnTo>
                    <a:pt x="174294" y="95389"/>
                  </a:lnTo>
                </a:path>
                <a:path w="206375" h="95885">
                  <a:moveTo>
                    <a:pt x="142544" y="19329"/>
                  </a:moveTo>
                  <a:lnTo>
                    <a:pt x="158419" y="6286"/>
                  </a:lnTo>
                </a:path>
                <a:path w="206375" h="95885">
                  <a:moveTo>
                    <a:pt x="126834" y="65062"/>
                  </a:moveTo>
                  <a:lnTo>
                    <a:pt x="142544" y="19329"/>
                  </a:lnTo>
                </a:path>
                <a:path w="206375" h="95885">
                  <a:moveTo>
                    <a:pt x="110959" y="74498"/>
                  </a:moveTo>
                  <a:lnTo>
                    <a:pt x="126834" y="65062"/>
                  </a:lnTo>
                </a:path>
                <a:path w="206375" h="95885">
                  <a:moveTo>
                    <a:pt x="95084" y="76377"/>
                  </a:moveTo>
                  <a:lnTo>
                    <a:pt x="110959" y="74498"/>
                  </a:lnTo>
                </a:path>
                <a:path w="206375" h="95885">
                  <a:moveTo>
                    <a:pt x="79209" y="24828"/>
                  </a:moveTo>
                  <a:lnTo>
                    <a:pt x="95084" y="76377"/>
                  </a:lnTo>
                </a:path>
                <a:path w="206375" h="95885">
                  <a:moveTo>
                    <a:pt x="63347" y="0"/>
                  </a:moveTo>
                  <a:lnTo>
                    <a:pt x="79209" y="24828"/>
                  </a:lnTo>
                </a:path>
                <a:path w="206375" h="95885">
                  <a:moveTo>
                    <a:pt x="47472" y="14922"/>
                  </a:moveTo>
                  <a:lnTo>
                    <a:pt x="63347" y="0"/>
                  </a:lnTo>
                </a:path>
                <a:path w="206375" h="95885">
                  <a:moveTo>
                    <a:pt x="31597" y="71348"/>
                  </a:moveTo>
                  <a:lnTo>
                    <a:pt x="47472" y="14922"/>
                  </a:lnTo>
                </a:path>
                <a:path w="206375" h="95885">
                  <a:moveTo>
                    <a:pt x="15722" y="62077"/>
                  </a:moveTo>
                  <a:lnTo>
                    <a:pt x="31597" y="71348"/>
                  </a:lnTo>
                </a:path>
                <a:path w="206375" h="95885">
                  <a:moveTo>
                    <a:pt x="0" y="66001"/>
                  </a:moveTo>
                  <a:lnTo>
                    <a:pt x="15722" y="62077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/>
            <p:cNvSpPr/>
            <p:nvPr/>
          </p:nvSpPr>
          <p:spPr>
            <a:xfrm>
              <a:off x="1277225" y="2327692"/>
              <a:ext cx="15875" cy="168275"/>
            </a:xfrm>
            <a:custGeom>
              <a:avLst/>
              <a:gdLst/>
              <a:ahLst/>
              <a:cxnLst/>
              <a:rect l="l" t="t" r="r" b="b"/>
              <a:pathLst>
                <a:path w="15875" h="168275">
                  <a:moveTo>
                    <a:pt x="7937" y="-9525"/>
                  </a:moveTo>
                  <a:lnTo>
                    <a:pt x="7937" y="177368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/>
            <p:cNvSpPr/>
            <p:nvPr/>
          </p:nvSpPr>
          <p:spPr>
            <a:xfrm>
              <a:off x="1261350" y="2304121"/>
              <a:ext cx="15875" cy="24130"/>
            </a:xfrm>
            <a:custGeom>
              <a:avLst/>
              <a:gdLst/>
              <a:ahLst/>
              <a:cxnLst/>
              <a:rect l="l" t="t" r="r" b="b"/>
              <a:pathLst>
                <a:path w="15875" h="24130">
                  <a:moveTo>
                    <a:pt x="0" y="0"/>
                  </a:moveTo>
                  <a:lnTo>
                    <a:pt x="15875" y="23571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/>
            <p:cNvSpPr/>
            <p:nvPr/>
          </p:nvSpPr>
          <p:spPr>
            <a:xfrm>
              <a:off x="1245488" y="2304121"/>
              <a:ext cx="15875" cy="205740"/>
            </a:xfrm>
            <a:custGeom>
              <a:avLst/>
              <a:gdLst/>
              <a:ahLst/>
              <a:cxnLst/>
              <a:rect l="l" t="t" r="r" b="b"/>
              <a:pathLst>
                <a:path w="15875" h="205739">
                  <a:moveTo>
                    <a:pt x="7931" y="-9525"/>
                  </a:moveTo>
                  <a:lnTo>
                    <a:pt x="7931" y="214934"/>
                  </a:lnTo>
                </a:path>
              </a:pathLst>
            </a:custGeom>
            <a:ln w="34912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/>
            <p:cNvSpPr/>
            <p:nvPr/>
          </p:nvSpPr>
          <p:spPr>
            <a:xfrm>
              <a:off x="1134528" y="2184677"/>
              <a:ext cx="111125" cy="325120"/>
            </a:xfrm>
            <a:custGeom>
              <a:avLst/>
              <a:gdLst/>
              <a:ahLst/>
              <a:cxnLst/>
              <a:rect l="l" t="t" r="r" b="b"/>
              <a:pathLst>
                <a:path w="111125" h="325119">
                  <a:moveTo>
                    <a:pt x="95084" y="286816"/>
                  </a:moveTo>
                  <a:lnTo>
                    <a:pt x="110959" y="324853"/>
                  </a:lnTo>
                </a:path>
                <a:path w="111125" h="325119">
                  <a:moveTo>
                    <a:pt x="79209" y="214833"/>
                  </a:moveTo>
                  <a:lnTo>
                    <a:pt x="95084" y="286816"/>
                  </a:lnTo>
                </a:path>
                <a:path w="111125" h="325119">
                  <a:moveTo>
                    <a:pt x="63334" y="195821"/>
                  </a:moveTo>
                  <a:lnTo>
                    <a:pt x="79209" y="214833"/>
                  </a:lnTo>
                </a:path>
                <a:path w="111125" h="325119">
                  <a:moveTo>
                    <a:pt x="47459" y="150558"/>
                  </a:moveTo>
                  <a:lnTo>
                    <a:pt x="63334" y="195821"/>
                  </a:lnTo>
                </a:path>
                <a:path w="111125" h="325119">
                  <a:moveTo>
                    <a:pt x="31737" y="25298"/>
                  </a:moveTo>
                  <a:lnTo>
                    <a:pt x="47459" y="150558"/>
                  </a:lnTo>
                </a:path>
                <a:path w="111125" h="325119">
                  <a:moveTo>
                    <a:pt x="15875" y="101206"/>
                  </a:moveTo>
                  <a:lnTo>
                    <a:pt x="31737" y="25298"/>
                  </a:lnTo>
                </a:path>
                <a:path w="111125" h="325119">
                  <a:moveTo>
                    <a:pt x="0" y="0"/>
                  </a:moveTo>
                  <a:lnTo>
                    <a:pt x="15875" y="101206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/>
            <p:cNvSpPr/>
            <p:nvPr/>
          </p:nvSpPr>
          <p:spPr>
            <a:xfrm>
              <a:off x="1118653" y="2034271"/>
              <a:ext cx="15875" cy="150495"/>
            </a:xfrm>
            <a:custGeom>
              <a:avLst/>
              <a:gdLst/>
              <a:ahLst/>
              <a:cxnLst/>
              <a:rect l="l" t="t" r="r" b="b"/>
              <a:pathLst>
                <a:path w="15875" h="150494">
                  <a:moveTo>
                    <a:pt x="7937" y="-9525"/>
                  </a:moveTo>
                  <a:lnTo>
                    <a:pt x="7937" y="159931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/>
            <p:cNvSpPr/>
            <p:nvPr/>
          </p:nvSpPr>
          <p:spPr>
            <a:xfrm>
              <a:off x="1023568" y="2034271"/>
              <a:ext cx="95250" cy="236220"/>
            </a:xfrm>
            <a:custGeom>
              <a:avLst/>
              <a:gdLst/>
              <a:ahLst/>
              <a:cxnLst/>
              <a:rect l="l" t="t" r="r" b="b"/>
              <a:pathLst>
                <a:path w="95250" h="236219">
                  <a:moveTo>
                    <a:pt x="79209" y="46672"/>
                  </a:moveTo>
                  <a:lnTo>
                    <a:pt x="95084" y="0"/>
                  </a:lnTo>
                </a:path>
                <a:path w="95250" h="236219">
                  <a:moveTo>
                    <a:pt x="63334" y="317"/>
                  </a:moveTo>
                  <a:lnTo>
                    <a:pt x="79209" y="46672"/>
                  </a:lnTo>
                </a:path>
                <a:path w="95250" h="236219">
                  <a:moveTo>
                    <a:pt x="47459" y="20116"/>
                  </a:moveTo>
                  <a:lnTo>
                    <a:pt x="63334" y="317"/>
                  </a:lnTo>
                </a:path>
                <a:path w="95250" h="236219">
                  <a:moveTo>
                    <a:pt x="31584" y="94145"/>
                  </a:moveTo>
                  <a:lnTo>
                    <a:pt x="47459" y="20116"/>
                  </a:lnTo>
                </a:path>
                <a:path w="95250" h="236219">
                  <a:moveTo>
                    <a:pt x="15709" y="162509"/>
                  </a:moveTo>
                  <a:lnTo>
                    <a:pt x="31584" y="94145"/>
                  </a:lnTo>
                </a:path>
                <a:path w="95250" h="236219">
                  <a:moveTo>
                    <a:pt x="0" y="235902"/>
                  </a:moveTo>
                  <a:lnTo>
                    <a:pt x="15709" y="162509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/>
            <p:cNvSpPr/>
            <p:nvPr/>
          </p:nvSpPr>
          <p:spPr>
            <a:xfrm>
              <a:off x="1007693" y="2270174"/>
              <a:ext cx="15875" cy="177800"/>
            </a:xfrm>
            <a:custGeom>
              <a:avLst/>
              <a:gdLst/>
              <a:ahLst/>
              <a:cxnLst/>
              <a:rect l="l" t="t" r="r" b="b"/>
              <a:pathLst>
                <a:path w="15875" h="177800">
                  <a:moveTo>
                    <a:pt x="7937" y="-9525"/>
                  </a:moveTo>
                  <a:lnTo>
                    <a:pt x="7937" y="186804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/>
            <p:cNvSpPr/>
            <p:nvPr/>
          </p:nvSpPr>
          <p:spPr>
            <a:xfrm>
              <a:off x="928331" y="2447453"/>
              <a:ext cx="79375" cy="128905"/>
            </a:xfrm>
            <a:custGeom>
              <a:avLst/>
              <a:gdLst/>
              <a:ahLst/>
              <a:cxnLst/>
              <a:rect l="l" t="t" r="r" b="b"/>
              <a:pathLst>
                <a:path w="79375" h="128905">
                  <a:moveTo>
                    <a:pt x="63500" y="67729"/>
                  </a:moveTo>
                  <a:lnTo>
                    <a:pt x="79362" y="0"/>
                  </a:lnTo>
                </a:path>
                <a:path w="79375" h="128905">
                  <a:moveTo>
                    <a:pt x="47625" y="57835"/>
                  </a:moveTo>
                  <a:lnTo>
                    <a:pt x="63500" y="67729"/>
                  </a:lnTo>
                </a:path>
                <a:path w="79375" h="128905">
                  <a:moveTo>
                    <a:pt x="31750" y="128549"/>
                  </a:moveTo>
                  <a:lnTo>
                    <a:pt x="47625" y="57835"/>
                  </a:lnTo>
                </a:path>
                <a:path w="79375" h="128905">
                  <a:moveTo>
                    <a:pt x="15875" y="93980"/>
                  </a:moveTo>
                  <a:lnTo>
                    <a:pt x="31750" y="128549"/>
                  </a:lnTo>
                </a:path>
                <a:path w="79375" h="128905">
                  <a:moveTo>
                    <a:pt x="0" y="47142"/>
                  </a:moveTo>
                  <a:lnTo>
                    <a:pt x="15875" y="93980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/>
            <p:cNvSpPr/>
            <p:nvPr/>
          </p:nvSpPr>
          <p:spPr>
            <a:xfrm>
              <a:off x="912456" y="2347491"/>
              <a:ext cx="15875" cy="147320"/>
            </a:xfrm>
            <a:custGeom>
              <a:avLst/>
              <a:gdLst/>
              <a:ahLst/>
              <a:cxnLst/>
              <a:rect l="l" t="t" r="r" b="b"/>
              <a:pathLst>
                <a:path w="15875" h="147319">
                  <a:moveTo>
                    <a:pt x="7937" y="-9525"/>
                  </a:moveTo>
                  <a:lnTo>
                    <a:pt x="7937" y="156629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/>
            <p:cNvSpPr/>
            <p:nvPr/>
          </p:nvSpPr>
          <p:spPr>
            <a:xfrm>
              <a:off x="880871" y="2241878"/>
              <a:ext cx="31750" cy="106045"/>
            </a:xfrm>
            <a:custGeom>
              <a:avLst/>
              <a:gdLst/>
              <a:ahLst/>
              <a:cxnLst/>
              <a:rect l="l" t="t" r="r" b="b"/>
              <a:pathLst>
                <a:path w="31750" h="106044">
                  <a:moveTo>
                    <a:pt x="15862" y="60350"/>
                  </a:moveTo>
                  <a:lnTo>
                    <a:pt x="31584" y="105613"/>
                  </a:lnTo>
                </a:path>
                <a:path w="31750" h="106044">
                  <a:moveTo>
                    <a:pt x="0" y="0"/>
                  </a:moveTo>
                  <a:lnTo>
                    <a:pt x="15862" y="60350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/>
            <p:cNvSpPr/>
            <p:nvPr/>
          </p:nvSpPr>
          <p:spPr>
            <a:xfrm>
              <a:off x="4739744" y="2551864"/>
              <a:ext cx="256984" cy="32284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/>
            <p:cNvSpPr/>
            <p:nvPr/>
          </p:nvSpPr>
          <p:spPr>
            <a:xfrm>
              <a:off x="4733547" y="2652701"/>
              <a:ext cx="15875" cy="268605"/>
            </a:xfrm>
            <a:custGeom>
              <a:avLst/>
              <a:gdLst/>
              <a:ahLst/>
              <a:cxnLst/>
              <a:rect l="l" t="t" r="r" b="b"/>
              <a:pathLst>
                <a:path w="15875" h="268605">
                  <a:moveTo>
                    <a:pt x="7861" y="-9525"/>
                  </a:moveTo>
                  <a:lnTo>
                    <a:pt x="7861" y="277647"/>
                  </a:lnTo>
                </a:path>
              </a:pathLst>
            </a:custGeom>
            <a:ln w="34772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/>
            <p:cNvSpPr/>
            <p:nvPr/>
          </p:nvSpPr>
          <p:spPr>
            <a:xfrm>
              <a:off x="4612909" y="2659204"/>
              <a:ext cx="130162" cy="27114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/>
            <p:cNvSpPr/>
            <p:nvPr/>
          </p:nvSpPr>
          <p:spPr>
            <a:xfrm>
              <a:off x="4606559" y="2591411"/>
              <a:ext cx="15875" cy="316230"/>
            </a:xfrm>
            <a:custGeom>
              <a:avLst/>
              <a:gdLst/>
              <a:ahLst/>
              <a:cxnLst/>
              <a:rect l="l" t="t" r="r" b="b"/>
              <a:pathLst>
                <a:path w="15875" h="316230">
                  <a:moveTo>
                    <a:pt x="7937" y="-9524"/>
                  </a:moveTo>
                  <a:lnTo>
                    <a:pt x="7937" y="325259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/>
            <p:cNvSpPr/>
            <p:nvPr/>
          </p:nvSpPr>
          <p:spPr>
            <a:xfrm>
              <a:off x="4590850" y="2591411"/>
              <a:ext cx="15875" cy="213360"/>
            </a:xfrm>
            <a:custGeom>
              <a:avLst/>
              <a:gdLst/>
              <a:ahLst/>
              <a:cxnLst/>
              <a:rect l="l" t="t" r="r" b="b"/>
              <a:pathLst>
                <a:path w="15875" h="213360">
                  <a:moveTo>
                    <a:pt x="7854" y="-9525"/>
                  </a:moveTo>
                  <a:lnTo>
                    <a:pt x="7854" y="222478"/>
                  </a:lnTo>
                </a:path>
              </a:pathLst>
            </a:custGeom>
            <a:ln w="34759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/>
            <p:cNvSpPr/>
            <p:nvPr/>
          </p:nvSpPr>
          <p:spPr>
            <a:xfrm>
              <a:off x="4559100" y="2712430"/>
              <a:ext cx="31750" cy="92075"/>
            </a:xfrm>
            <a:custGeom>
              <a:avLst/>
              <a:gdLst/>
              <a:ahLst/>
              <a:cxnLst/>
              <a:rect l="l" t="t" r="r" b="b"/>
              <a:pathLst>
                <a:path w="31750" h="92075">
                  <a:moveTo>
                    <a:pt x="15875" y="56883"/>
                  </a:moveTo>
                  <a:lnTo>
                    <a:pt x="31750" y="91935"/>
                  </a:lnTo>
                </a:path>
                <a:path w="31750" h="92075">
                  <a:moveTo>
                    <a:pt x="0" y="0"/>
                  </a:moveTo>
                  <a:lnTo>
                    <a:pt x="15875" y="56883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/>
            <p:cNvSpPr/>
            <p:nvPr/>
          </p:nvSpPr>
          <p:spPr>
            <a:xfrm>
              <a:off x="4535287" y="2702905"/>
              <a:ext cx="15875" cy="316230"/>
            </a:xfrm>
            <a:custGeom>
              <a:avLst/>
              <a:gdLst/>
              <a:ahLst/>
              <a:cxnLst/>
              <a:rect l="l" t="t" r="r" b="b"/>
              <a:pathLst>
                <a:path w="15875" h="316230">
                  <a:moveTo>
                    <a:pt x="15875" y="0"/>
                  </a:moveTo>
                  <a:lnTo>
                    <a:pt x="15875" y="315607"/>
                  </a:lnTo>
                </a:path>
                <a:path w="15875" h="316230">
                  <a:moveTo>
                    <a:pt x="0" y="110007"/>
                  </a:moveTo>
                  <a:lnTo>
                    <a:pt x="0" y="315607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/>
            <p:cNvSpPr/>
            <p:nvPr/>
          </p:nvSpPr>
          <p:spPr>
            <a:xfrm>
              <a:off x="4511475" y="2822437"/>
              <a:ext cx="15875" cy="6985"/>
            </a:xfrm>
            <a:custGeom>
              <a:avLst/>
              <a:gdLst/>
              <a:ahLst/>
              <a:cxnLst/>
              <a:rect l="l" t="t" r="r" b="b"/>
              <a:pathLst>
                <a:path w="15875" h="6985">
                  <a:moveTo>
                    <a:pt x="0" y="6451"/>
                  </a:moveTo>
                  <a:lnTo>
                    <a:pt x="15875" y="0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/>
            <p:cNvSpPr/>
            <p:nvPr/>
          </p:nvSpPr>
          <p:spPr>
            <a:xfrm>
              <a:off x="4495600" y="2526819"/>
              <a:ext cx="15875" cy="302260"/>
            </a:xfrm>
            <a:custGeom>
              <a:avLst/>
              <a:gdLst/>
              <a:ahLst/>
              <a:cxnLst/>
              <a:rect l="l" t="t" r="r" b="b"/>
              <a:pathLst>
                <a:path w="15875" h="302260">
                  <a:moveTo>
                    <a:pt x="7937" y="-9524"/>
                  </a:moveTo>
                  <a:lnTo>
                    <a:pt x="7937" y="311594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/>
            <p:cNvSpPr/>
            <p:nvPr/>
          </p:nvSpPr>
          <p:spPr>
            <a:xfrm>
              <a:off x="4479725" y="2526819"/>
              <a:ext cx="15875" cy="431800"/>
            </a:xfrm>
            <a:custGeom>
              <a:avLst/>
              <a:gdLst/>
              <a:ahLst/>
              <a:cxnLst/>
              <a:rect l="l" t="t" r="r" b="b"/>
              <a:pathLst>
                <a:path w="15875" h="431800">
                  <a:moveTo>
                    <a:pt x="0" y="431406"/>
                  </a:moveTo>
                  <a:lnTo>
                    <a:pt x="15875" y="0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/>
            <p:cNvSpPr/>
            <p:nvPr/>
          </p:nvSpPr>
          <p:spPr>
            <a:xfrm>
              <a:off x="4375127" y="2734172"/>
              <a:ext cx="114122" cy="23357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/>
            <p:cNvSpPr/>
            <p:nvPr/>
          </p:nvSpPr>
          <p:spPr>
            <a:xfrm>
              <a:off x="4368777" y="2766494"/>
              <a:ext cx="15875" cy="248920"/>
            </a:xfrm>
            <a:custGeom>
              <a:avLst/>
              <a:gdLst/>
              <a:ahLst/>
              <a:cxnLst/>
              <a:rect l="l" t="t" r="r" b="b"/>
              <a:pathLst>
                <a:path w="15875" h="248919">
                  <a:moveTo>
                    <a:pt x="7937" y="-9525"/>
                  </a:moveTo>
                  <a:lnTo>
                    <a:pt x="7937" y="258318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/>
            <p:cNvSpPr/>
            <p:nvPr/>
          </p:nvSpPr>
          <p:spPr>
            <a:xfrm>
              <a:off x="4241943" y="2325016"/>
              <a:ext cx="127000" cy="690880"/>
            </a:xfrm>
            <a:custGeom>
              <a:avLst/>
              <a:gdLst/>
              <a:ahLst/>
              <a:cxnLst/>
              <a:rect l="l" t="t" r="r" b="b"/>
              <a:pathLst>
                <a:path w="127000" h="690880">
                  <a:moveTo>
                    <a:pt x="110959" y="193319"/>
                  </a:moveTo>
                  <a:lnTo>
                    <a:pt x="126834" y="690270"/>
                  </a:lnTo>
                </a:path>
                <a:path w="127000" h="690880">
                  <a:moveTo>
                    <a:pt x="95237" y="123532"/>
                  </a:moveTo>
                  <a:lnTo>
                    <a:pt x="110959" y="193319"/>
                  </a:lnTo>
                </a:path>
                <a:path w="127000" h="690880">
                  <a:moveTo>
                    <a:pt x="79362" y="194881"/>
                  </a:moveTo>
                  <a:lnTo>
                    <a:pt x="95237" y="123532"/>
                  </a:lnTo>
                </a:path>
                <a:path w="127000" h="690880">
                  <a:moveTo>
                    <a:pt x="63487" y="201955"/>
                  </a:moveTo>
                  <a:lnTo>
                    <a:pt x="79362" y="194881"/>
                  </a:lnTo>
                </a:path>
                <a:path w="127000" h="690880">
                  <a:moveTo>
                    <a:pt x="47612" y="99491"/>
                  </a:moveTo>
                  <a:lnTo>
                    <a:pt x="63487" y="201955"/>
                  </a:lnTo>
                </a:path>
                <a:path w="127000" h="690880">
                  <a:moveTo>
                    <a:pt x="31737" y="145846"/>
                  </a:moveTo>
                  <a:lnTo>
                    <a:pt x="47612" y="99491"/>
                  </a:lnTo>
                </a:path>
                <a:path w="127000" h="690880">
                  <a:moveTo>
                    <a:pt x="15875" y="60667"/>
                  </a:moveTo>
                  <a:lnTo>
                    <a:pt x="31737" y="145846"/>
                  </a:lnTo>
                </a:path>
                <a:path w="127000" h="690880">
                  <a:moveTo>
                    <a:pt x="0" y="0"/>
                  </a:moveTo>
                  <a:lnTo>
                    <a:pt x="15875" y="60667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/>
            <p:cNvSpPr/>
            <p:nvPr/>
          </p:nvSpPr>
          <p:spPr>
            <a:xfrm>
              <a:off x="4226068" y="2325016"/>
              <a:ext cx="15875" cy="170815"/>
            </a:xfrm>
            <a:custGeom>
              <a:avLst/>
              <a:gdLst/>
              <a:ahLst/>
              <a:cxnLst/>
              <a:rect l="l" t="t" r="r" b="b"/>
              <a:pathLst>
                <a:path w="15875" h="170814">
                  <a:moveTo>
                    <a:pt x="7937" y="-9525"/>
                  </a:moveTo>
                  <a:lnTo>
                    <a:pt x="7937" y="180200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/>
            <p:cNvSpPr/>
            <p:nvPr/>
          </p:nvSpPr>
          <p:spPr>
            <a:xfrm>
              <a:off x="4210193" y="2495691"/>
              <a:ext cx="15875" cy="130175"/>
            </a:xfrm>
            <a:custGeom>
              <a:avLst/>
              <a:gdLst/>
              <a:ahLst/>
              <a:cxnLst/>
              <a:rect l="l" t="t" r="r" b="b"/>
              <a:pathLst>
                <a:path w="15875" h="130175">
                  <a:moveTo>
                    <a:pt x="0" y="129984"/>
                  </a:moveTo>
                  <a:lnTo>
                    <a:pt x="15875" y="0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/>
            <p:cNvSpPr/>
            <p:nvPr/>
          </p:nvSpPr>
          <p:spPr>
            <a:xfrm>
              <a:off x="4194483" y="2466469"/>
              <a:ext cx="15875" cy="159385"/>
            </a:xfrm>
            <a:custGeom>
              <a:avLst/>
              <a:gdLst/>
              <a:ahLst/>
              <a:cxnLst/>
              <a:rect l="l" t="t" r="r" b="b"/>
              <a:pathLst>
                <a:path w="15875" h="159385">
                  <a:moveTo>
                    <a:pt x="7854" y="-9525"/>
                  </a:moveTo>
                  <a:lnTo>
                    <a:pt x="7854" y="168732"/>
                  </a:lnTo>
                </a:path>
              </a:pathLst>
            </a:custGeom>
            <a:ln w="34759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/>
            <p:cNvSpPr/>
            <p:nvPr/>
          </p:nvSpPr>
          <p:spPr>
            <a:xfrm>
              <a:off x="4170670" y="2270393"/>
              <a:ext cx="15875" cy="236854"/>
            </a:xfrm>
            <a:custGeom>
              <a:avLst/>
              <a:gdLst/>
              <a:ahLst/>
              <a:cxnLst/>
              <a:rect l="l" t="t" r="r" b="b"/>
              <a:pathLst>
                <a:path w="15875" h="236855">
                  <a:moveTo>
                    <a:pt x="15875" y="0"/>
                  </a:moveTo>
                  <a:lnTo>
                    <a:pt x="15875" y="205600"/>
                  </a:lnTo>
                </a:path>
                <a:path w="15875" h="236855">
                  <a:moveTo>
                    <a:pt x="0" y="0"/>
                  </a:moveTo>
                  <a:lnTo>
                    <a:pt x="0" y="236397"/>
                  </a:lnTo>
                </a:path>
              </a:pathLst>
            </a:custGeom>
            <a:ln w="34925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/>
            <p:cNvSpPr/>
            <p:nvPr/>
          </p:nvSpPr>
          <p:spPr>
            <a:xfrm>
              <a:off x="4051785" y="2283995"/>
              <a:ext cx="111125" cy="257175"/>
            </a:xfrm>
            <a:custGeom>
              <a:avLst/>
              <a:gdLst/>
              <a:ahLst/>
              <a:cxnLst/>
              <a:rect l="l" t="t" r="r" b="b"/>
              <a:pathLst>
                <a:path w="111125" h="257175">
                  <a:moveTo>
                    <a:pt x="95072" y="139725"/>
                  </a:moveTo>
                  <a:lnTo>
                    <a:pt x="110947" y="213271"/>
                  </a:lnTo>
                </a:path>
                <a:path w="111125" h="257175">
                  <a:moveTo>
                    <a:pt x="79197" y="114109"/>
                  </a:moveTo>
                  <a:lnTo>
                    <a:pt x="95072" y="139725"/>
                  </a:lnTo>
                </a:path>
                <a:path w="111125" h="257175">
                  <a:moveTo>
                    <a:pt x="63322" y="0"/>
                  </a:moveTo>
                  <a:lnTo>
                    <a:pt x="79197" y="114109"/>
                  </a:lnTo>
                </a:path>
                <a:path w="111125" h="257175">
                  <a:moveTo>
                    <a:pt x="47459" y="9436"/>
                  </a:moveTo>
                  <a:lnTo>
                    <a:pt x="63322" y="0"/>
                  </a:lnTo>
                </a:path>
                <a:path w="111125" h="257175">
                  <a:moveTo>
                    <a:pt x="31584" y="27038"/>
                  </a:moveTo>
                  <a:lnTo>
                    <a:pt x="47459" y="9436"/>
                  </a:lnTo>
                </a:path>
                <a:path w="111125" h="257175">
                  <a:moveTo>
                    <a:pt x="15862" y="151828"/>
                  </a:moveTo>
                  <a:lnTo>
                    <a:pt x="31584" y="27038"/>
                  </a:lnTo>
                </a:path>
                <a:path w="111125" h="257175">
                  <a:moveTo>
                    <a:pt x="0" y="256806"/>
                  </a:moveTo>
                  <a:lnTo>
                    <a:pt x="15862" y="151828"/>
                  </a:lnTo>
                </a:path>
              </a:pathLst>
            </a:custGeom>
            <a:ln w="19050">
              <a:solidFill>
                <a:srgbClr val="1B48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/>
            <p:cNvSpPr/>
            <p:nvPr/>
          </p:nvSpPr>
          <p:spPr>
            <a:xfrm>
              <a:off x="2783322" y="2155603"/>
              <a:ext cx="2204085" cy="750570"/>
            </a:xfrm>
            <a:custGeom>
              <a:avLst/>
              <a:gdLst/>
              <a:ahLst/>
              <a:cxnLst/>
              <a:rect l="l" t="t" r="r" b="b"/>
              <a:pathLst>
                <a:path w="2204085" h="750569">
                  <a:moveTo>
                    <a:pt x="2188006" y="508889"/>
                  </a:moveTo>
                  <a:lnTo>
                    <a:pt x="2203881" y="496633"/>
                  </a:lnTo>
                </a:path>
                <a:path w="2204085" h="750569">
                  <a:moveTo>
                    <a:pt x="2172144" y="551319"/>
                  </a:moveTo>
                  <a:lnTo>
                    <a:pt x="2188006" y="508889"/>
                  </a:lnTo>
                </a:path>
                <a:path w="2204085" h="750569">
                  <a:moveTo>
                    <a:pt x="2156269" y="532777"/>
                  </a:moveTo>
                  <a:lnTo>
                    <a:pt x="2172144" y="551319"/>
                  </a:lnTo>
                </a:path>
                <a:path w="2204085" h="750569">
                  <a:moveTo>
                    <a:pt x="2140394" y="567982"/>
                  </a:moveTo>
                  <a:lnTo>
                    <a:pt x="2156269" y="532777"/>
                  </a:lnTo>
                </a:path>
                <a:path w="2204085" h="750569">
                  <a:moveTo>
                    <a:pt x="2124519" y="565302"/>
                  </a:moveTo>
                  <a:lnTo>
                    <a:pt x="2140394" y="567982"/>
                  </a:lnTo>
                </a:path>
                <a:path w="2204085" h="750569">
                  <a:moveTo>
                    <a:pt x="2108644" y="578040"/>
                  </a:moveTo>
                  <a:lnTo>
                    <a:pt x="2124519" y="565302"/>
                  </a:lnTo>
                </a:path>
                <a:path w="2204085" h="750569">
                  <a:moveTo>
                    <a:pt x="2092769" y="607745"/>
                  </a:moveTo>
                  <a:lnTo>
                    <a:pt x="2108644" y="578040"/>
                  </a:lnTo>
                </a:path>
                <a:path w="2204085" h="750569">
                  <a:moveTo>
                    <a:pt x="2077059" y="620623"/>
                  </a:moveTo>
                  <a:lnTo>
                    <a:pt x="2092769" y="607745"/>
                  </a:lnTo>
                </a:path>
                <a:path w="2204085" h="750569">
                  <a:moveTo>
                    <a:pt x="2061184" y="618591"/>
                  </a:moveTo>
                  <a:lnTo>
                    <a:pt x="2077059" y="620623"/>
                  </a:lnTo>
                </a:path>
                <a:path w="2204085" h="750569">
                  <a:moveTo>
                    <a:pt x="2045309" y="600036"/>
                  </a:moveTo>
                  <a:lnTo>
                    <a:pt x="2061184" y="618591"/>
                  </a:lnTo>
                </a:path>
                <a:path w="2204085" h="750569">
                  <a:moveTo>
                    <a:pt x="2029434" y="605066"/>
                  </a:moveTo>
                  <a:lnTo>
                    <a:pt x="2045309" y="600036"/>
                  </a:lnTo>
                </a:path>
                <a:path w="2204085" h="750569">
                  <a:moveTo>
                    <a:pt x="2013572" y="635711"/>
                  </a:moveTo>
                  <a:lnTo>
                    <a:pt x="2029434" y="605066"/>
                  </a:lnTo>
                </a:path>
                <a:path w="2204085" h="750569">
                  <a:moveTo>
                    <a:pt x="1997697" y="641692"/>
                  </a:moveTo>
                  <a:lnTo>
                    <a:pt x="2013572" y="635711"/>
                  </a:lnTo>
                </a:path>
                <a:path w="2204085" h="750569">
                  <a:moveTo>
                    <a:pt x="1981822" y="656145"/>
                  </a:moveTo>
                  <a:lnTo>
                    <a:pt x="1997697" y="641692"/>
                  </a:lnTo>
                </a:path>
                <a:path w="2204085" h="750569">
                  <a:moveTo>
                    <a:pt x="1965947" y="638390"/>
                  </a:moveTo>
                  <a:lnTo>
                    <a:pt x="1981822" y="656145"/>
                  </a:lnTo>
                </a:path>
                <a:path w="2204085" h="750569">
                  <a:moveTo>
                    <a:pt x="1950224" y="652691"/>
                  </a:moveTo>
                  <a:lnTo>
                    <a:pt x="1965947" y="638390"/>
                  </a:lnTo>
                </a:path>
                <a:path w="2204085" h="750569">
                  <a:moveTo>
                    <a:pt x="1934349" y="667626"/>
                  </a:moveTo>
                  <a:lnTo>
                    <a:pt x="1950224" y="652691"/>
                  </a:lnTo>
                </a:path>
                <a:path w="2204085" h="750569">
                  <a:moveTo>
                    <a:pt x="1918474" y="699211"/>
                  </a:moveTo>
                  <a:lnTo>
                    <a:pt x="1934349" y="667626"/>
                  </a:lnTo>
                </a:path>
                <a:path w="2204085" h="750569">
                  <a:moveTo>
                    <a:pt x="1902599" y="722630"/>
                  </a:moveTo>
                  <a:lnTo>
                    <a:pt x="1918474" y="699211"/>
                  </a:lnTo>
                </a:path>
                <a:path w="2204085" h="750569">
                  <a:moveTo>
                    <a:pt x="1886724" y="696074"/>
                  </a:moveTo>
                  <a:lnTo>
                    <a:pt x="1902599" y="722630"/>
                  </a:lnTo>
                </a:path>
                <a:path w="2204085" h="750569">
                  <a:moveTo>
                    <a:pt x="1870849" y="711631"/>
                  </a:moveTo>
                  <a:lnTo>
                    <a:pt x="1886724" y="696074"/>
                  </a:lnTo>
                </a:path>
                <a:path w="2204085" h="750569">
                  <a:moveTo>
                    <a:pt x="1854987" y="718858"/>
                  </a:moveTo>
                  <a:lnTo>
                    <a:pt x="1870849" y="711631"/>
                  </a:lnTo>
                </a:path>
                <a:path w="2204085" h="750569">
                  <a:moveTo>
                    <a:pt x="1839112" y="717435"/>
                  </a:moveTo>
                  <a:lnTo>
                    <a:pt x="1854987" y="718858"/>
                  </a:lnTo>
                </a:path>
                <a:path w="2204085" h="750569">
                  <a:moveTo>
                    <a:pt x="1823237" y="733158"/>
                  </a:moveTo>
                  <a:lnTo>
                    <a:pt x="1839112" y="717435"/>
                  </a:lnTo>
                </a:path>
                <a:path w="2204085" h="750569">
                  <a:moveTo>
                    <a:pt x="1807527" y="723252"/>
                  </a:moveTo>
                  <a:lnTo>
                    <a:pt x="1823237" y="733158"/>
                  </a:lnTo>
                </a:path>
                <a:path w="2204085" h="750569">
                  <a:moveTo>
                    <a:pt x="1791652" y="722160"/>
                  </a:moveTo>
                  <a:lnTo>
                    <a:pt x="1807527" y="723252"/>
                  </a:lnTo>
                </a:path>
                <a:path w="2204085" h="750569">
                  <a:moveTo>
                    <a:pt x="1775777" y="729703"/>
                  </a:moveTo>
                  <a:lnTo>
                    <a:pt x="1791652" y="722160"/>
                  </a:lnTo>
                </a:path>
                <a:path w="2204085" h="750569">
                  <a:moveTo>
                    <a:pt x="1759902" y="736777"/>
                  </a:moveTo>
                  <a:lnTo>
                    <a:pt x="1775777" y="729703"/>
                  </a:lnTo>
                </a:path>
                <a:path w="2204085" h="750569">
                  <a:moveTo>
                    <a:pt x="1744027" y="735838"/>
                  </a:moveTo>
                  <a:lnTo>
                    <a:pt x="1759902" y="736777"/>
                  </a:lnTo>
                </a:path>
                <a:path w="2204085" h="750569">
                  <a:moveTo>
                    <a:pt x="1728152" y="734733"/>
                  </a:moveTo>
                  <a:lnTo>
                    <a:pt x="1744027" y="735838"/>
                  </a:lnTo>
                </a:path>
                <a:path w="2204085" h="750569">
                  <a:moveTo>
                    <a:pt x="1712277" y="742276"/>
                  </a:moveTo>
                  <a:lnTo>
                    <a:pt x="1728152" y="734733"/>
                  </a:lnTo>
                </a:path>
                <a:path w="2204085" h="750569">
                  <a:moveTo>
                    <a:pt x="1696402" y="750138"/>
                  </a:moveTo>
                  <a:lnTo>
                    <a:pt x="1712277" y="742276"/>
                  </a:lnTo>
                </a:path>
                <a:path w="2204085" h="750569">
                  <a:moveTo>
                    <a:pt x="1680692" y="748868"/>
                  </a:moveTo>
                  <a:lnTo>
                    <a:pt x="1696402" y="750138"/>
                  </a:lnTo>
                </a:path>
                <a:path w="2204085" h="750569">
                  <a:moveTo>
                    <a:pt x="1664817" y="720585"/>
                  </a:moveTo>
                  <a:lnTo>
                    <a:pt x="1680692" y="748868"/>
                  </a:lnTo>
                </a:path>
                <a:path w="2204085" h="750569">
                  <a:moveTo>
                    <a:pt x="1648942" y="673595"/>
                  </a:moveTo>
                  <a:lnTo>
                    <a:pt x="1664817" y="720585"/>
                  </a:lnTo>
                </a:path>
                <a:path w="2204085" h="750569">
                  <a:moveTo>
                    <a:pt x="1633080" y="644207"/>
                  </a:moveTo>
                  <a:lnTo>
                    <a:pt x="1648942" y="673595"/>
                  </a:lnTo>
                </a:path>
                <a:path w="2204085" h="750569">
                  <a:moveTo>
                    <a:pt x="1617205" y="596112"/>
                  </a:moveTo>
                  <a:lnTo>
                    <a:pt x="1633080" y="644207"/>
                  </a:lnTo>
                </a:path>
                <a:path w="2204085" h="750569">
                  <a:moveTo>
                    <a:pt x="1601330" y="556983"/>
                  </a:moveTo>
                  <a:lnTo>
                    <a:pt x="1617205" y="596112"/>
                  </a:lnTo>
                </a:path>
                <a:path w="2204085" h="750569">
                  <a:moveTo>
                    <a:pt x="1585455" y="517372"/>
                  </a:moveTo>
                  <a:lnTo>
                    <a:pt x="1601330" y="556983"/>
                  </a:lnTo>
                </a:path>
                <a:path w="2204085" h="750569">
                  <a:moveTo>
                    <a:pt x="1569580" y="449160"/>
                  </a:moveTo>
                  <a:lnTo>
                    <a:pt x="1585455" y="517372"/>
                  </a:lnTo>
                </a:path>
                <a:path w="2204085" h="750569">
                  <a:moveTo>
                    <a:pt x="1553857" y="417423"/>
                  </a:moveTo>
                  <a:lnTo>
                    <a:pt x="1569580" y="449160"/>
                  </a:lnTo>
                </a:path>
                <a:path w="2204085" h="750569">
                  <a:moveTo>
                    <a:pt x="1537982" y="383946"/>
                  </a:moveTo>
                  <a:lnTo>
                    <a:pt x="1553857" y="417423"/>
                  </a:lnTo>
                </a:path>
                <a:path w="2204085" h="750569">
                  <a:moveTo>
                    <a:pt x="1522107" y="388188"/>
                  </a:moveTo>
                  <a:lnTo>
                    <a:pt x="1537982" y="383946"/>
                  </a:lnTo>
                </a:path>
                <a:path w="2204085" h="750569">
                  <a:moveTo>
                    <a:pt x="1506232" y="402805"/>
                  </a:moveTo>
                  <a:lnTo>
                    <a:pt x="1522107" y="388188"/>
                  </a:lnTo>
                </a:path>
                <a:path w="2204085" h="750569">
                  <a:moveTo>
                    <a:pt x="1490357" y="407200"/>
                  </a:moveTo>
                  <a:lnTo>
                    <a:pt x="1506232" y="402805"/>
                  </a:lnTo>
                </a:path>
                <a:path w="2204085" h="750569">
                  <a:moveTo>
                    <a:pt x="1474495" y="422287"/>
                  </a:moveTo>
                  <a:lnTo>
                    <a:pt x="1490357" y="407200"/>
                  </a:lnTo>
                </a:path>
                <a:path w="2204085" h="750569">
                  <a:moveTo>
                    <a:pt x="1458620" y="447598"/>
                  </a:moveTo>
                  <a:lnTo>
                    <a:pt x="1474495" y="422287"/>
                  </a:lnTo>
                </a:path>
                <a:path w="2204085" h="750569">
                  <a:moveTo>
                    <a:pt x="1442745" y="472109"/>
                  </a:moveTo>
                  <a:lnTo>
                    <a:pt x="1458620" y="447598"/>
                  </a:lnTo>
                </a:path>
                <a:path w="2204085" h="750569">
                  <a:moveTo>
                    <a:pt x="1426870" y="498195"/>
                  </a:moveTo>
                  <a:lnTo>
                    <a:pt x="1442745" y="472109"/>
                  </a:lnTo>
                </a:path>
                <a:path w="2204085" h="750569">
                  <a:moveTo>
                    <a:pt x="1411160" y="523506"/>
                  </a:moveTo>
                  <a:lnTo>
                    <a:pt x="1426870" y="498195"/>
                  </a:lnTo>
                </a:path>
                <a:path w="2204085" h="750569">
                  <a:moveTo>
                    <a:pt x="1395285" y="540004"/>
                  </a:moveTo>
                  <a:lnTo>
                    <a:pt x="1411160" y="523506"/>
                  </a:lnTo>
                </a:path>
                <a:path w="2204085" h="750569">
                  <a:moveTo>
                    <a:pt x="1379410" y="536867"/>
                  </a:moveTo>
                  <a:lnTo>
                    <a:pt x="1395285" y="540004"/>
                  </a:lnTo>
                </a:path>
                <a:path w="2204085" h="750569">
                  <a:moveTo>
                    <a:pt x="1363535" y="564057"/>
                  </a:moveTo>
                  <a:lnTo>
                    <a:pt x="1379410" y="536867"/>
                  </a:lnTo>
                </a:path>
                <a:path w="2204085" h="750569">
                  <a:moveTo>
                    <a:pt x="1347660" y="550532"/>
                  </a:moveTo>
                  <a:lnTo>
                    <a:pt x="1363535" y="564057"/>
                  </a:lnTo>
                </a:path>
                <a:path w="2204085" h="750569">
                  <a:moveTo>
                    <a:pt x="1331785" y="537489"/>
                  </a:moveTo>
                  <a:lnTo>
                    <a:pt x="1347660" y="550532"/>
                  </a:lnTo>
                </a:path>
                <a:path w="2204085" h="750569">
                  <a:moveTo>
                    <a:pt x="1315923" y="512343"/>
                  </a:moveTo>
                  <a:lnTo>
                    <a:pt x="1331785" y="537489"/>
                  </a:lnTo>
                </a:path>
                <a:path w="2204085" h="750569">
                  <a:moveTo>
                    <a:pt x="1300048" y="520204"/>
                  </a:moveTo>
                  <a:lnTo>
                    <a:pt x="1315923" y="512343"/>
                  </a:lnTo>
                </a:path>
                <a:path w="2204085" h="750569">
                  <a:moveTo>
                    <a:pt x="1284325" y="537972"/>
                  </a:moveTo>
                  <a:lnTo>
                    <a:pt x="1300048" y="520204"/>
                  </a:lnTo>
                </a:path>
                <a:path w="2204085" h="750569">
                  <a:moveTo>
                    <a:pt x="1268463" y="512813"/>
                  </a:moveTo>
                  <a:lnTo>
                    <a:pt x="1284325" y="537972"/>
                  </a:lnTo>
                </a:path>
                <a:path w="2204085" h="750569">
                  <a:moveTo>
                    <a:pt x="1252588" y="498513"/>
                  </a:moveTo>
                  <a:lnTo>
                    <a:pt x="1268463" y="512813"/>
                  </a:lnTo>
                </a:path>
                <a:path w="2204085" h="750569">
                  <a:moveTo>
                    <a:pt x="1236713" y="462216"/>
                  </a:moveTo>
                  <a:lnTo>
                    <a:pt x="1252588" y="498513"/>
                  </a:lnTo>
                </a:path>
                <a:path w="2204085" h="750569">
                  <a:moveTo>
                    <a:pt x="1220838" y="446659"/>
                  </a:moveTo>
                  <a:lnTo>
                    <a:pt x="1236713" y="462216"/>
                  </a:lnTo>
                </a:path>
                <a:path w="2204085" h="750569">
                  <a:moveTo>
                    <a:pt x="1204963" y="420090"/>
                  </a:moveTo>
                  <a:lnTo>
                    <a:pt x="1220838" y="446659"/>
                  </a:lnTo>
                </a:path>
                <a:path w="2204085" h="750569">
                  <a:moveTo>
                    <a:pt x="1189088" y="413804"/>
                  </a:moveTo>
                  <a:lnTo>
                    <a:pt x="1204963" y="420090"/>
                  </a:lnTo>
                </a:path>
                <a:path w="2204085" h="750569">
                  <a:moveTo>
                    <a:pt x="1173213" y="376555"/>
                  </a:moveTo>
                  <a:lnTo>
                    <a:pt x="1189088" y="413804"/>
                  </a:lnTo>
                </a:path>
                <a:path w="2204085" h="750569">
                  <a:moveTo>
                    <a:pt x="1157490" y="349681"/>
                  </a:moveTo>
                  <a:lnTo>
                    <a:pt x="1173213" y="376555"/>
                  </a:lnTo>
                </a:path>
                <a:path w="2204085" h="750569">
                  <a:moveTo>
                    <a:pt x="1141615" y="343242"/>
                  </a:moveTo>
                  <a:lnTo>
                    <a:pt x="1157490" y="349681"/>
                  </a:lnTo>
                </a:path>
                <a:path w="2204085" h="750569">
                  <a:moveTo>
                    <a:pt x="1125740" y="313855"/>
                  </a:moveTo>
                  <a:lnTo>
                    <a:pt x="1141615" y="343242"/>
                  </a:lnTo>
                </a:path>
                <a:path w="2204085" h="750569">
                  <a:moveTo>
                    <a:pt x="1109878" y="307086"/>
                  </a:moveTo>
                  <a:lnTo>
                    <a:pt x="1125740" y="313855"/>
                  </a:lnTo>
                </a:path>
                <a:path w="2204085" h="750569">
                  <a:moveTo>
                    <a:pt x="1094003" y="300177"/>
                  </a:moveTo>
                  <a:lnTo>
                    <a:pt x="1109878" y="307086"/>
                  </a:lnTo>
                </a:path>
                <a:path w="2204085" h="750569">
                  <a:moveTo>
                    <a:pt x="1078128" y="280847"/>
                  </a:moveTo>
                  <a:lnTo>
                    <a:pt x="1094003" y="300177"/>
                  </a:lnTo>
                </a:path>
                <a:path w="2204085" h="750569">
                  <a:moveTo>
                    <a:pt x="1062253" y="346379"/>
                  </a:moveTo>
                  <a:lnTo>
                    <a:pt x="1078128" y="280847"/>
                  </a:lnTo>
                </a:path>
                <a:path w="2204085" h="750569">
                  <a:moveTo>
                    <a:pt x="1046378" y="340410"/>
                  </a:moveTo>
                  <a:lnTo>
                    <a:pt x="1062253" y="346379"/>
                  </a:lnTo>
                </a:path>
                <a:path w="2204085" h="750569">
                  <a:moveTo>
                    <a:pt x="1030503" y="309448"/>
                  </a:moveTo>
                  <a:lnTo>
                    <a:pt x="1046378" y="340410"/>
                  </a:lnTo>
                </a:path>
                <a:path w="2204085" h="750569">
                  <a:moveTo>
                    <a:pt x="1014793" y="314794"/>
                  </a:moveTo>
                  <a:lnTo>
                    <a:pt x="1030503" y="309448"/>
                  </a:lnTo>
                </a:path>
                <a:path w="2204085" h="750569">
                  <a:moveTo>
                    <a:pt x="998918" y="344970"/>
                  </a:moveTo>
                  <a:lnTo>
                    <a:pt x="1014793" y="314794"/>
                  </a:lnTo>
                </a:path>
                <a:path w="2204085" h="750569">
                  <a:moveTo>
                    <a:pt x="983043" y="325005"/>
                  </a:moveTo>
                  <a:lnTo>
                    <a:pt x="998918" y="344970"/>
                  </a:lnTo>
                </a:path>
                <a:path w="2204085" h="750569">
                  <a:moveTo>
                    <a:pt x="967168" y="343712"/>
                  </a:moveTo>
                  <a:lnTo>
                    <a:pt x="983043" y="325005"/>
                  </a:lnTo>
                </a:path>
                <a:path w="2204085" h="750569">
                  <a:moveTo>
                    <a:pt x="951306" y="361937"/>
                  </a:moveTo>
                  <a:lnTo>
                    <a:pt x="967168" y="343712"/>
                  </a:lnTo>
                </a:path>
                <a:path w="2204085" h="750569">
                  <a:moveTo>
                    <a:pt x="935431" y="319824"/>
                  </a:moveTo>
                  <a:lnTo>
                    <a:pt x="951306" y="361937"/>
                  </a:lnTo>
                </a:path>
                <a:path w="2204085" h="750569">
                  <a:moveTo>
                    <a:pt x="919556" y="326580"/>
                  </a:moveTo>
                  <a:lnTo>
                    <a:pt x="935431" y="319824"/>
                  </a:lnTo>
                </a:path>
                <a:path w="2204085" h="750569">
                  <a:moveTo>
                    <a:pt x="903681" y="371843"/>
                  </a:moveTo>
                  <a:lnTo>
                    <a:pt x="919556" y="326580"/>
                  </a:lnTo>
                </a:path>
                <a:path w="2204085" h="750569">
                  <a:moveTo>
                    <a:pt x="887971" y="379234"/>
                  </a:moveTo>
                  <a:lnTo>
                    <a:pt x="903681" y="371843"/>
                  </a:lnTo>
                </a:path>
                <a:path w="2204085" h="750569">
                  <a:moveTo>
                    <a:pt x="872096" y="360210"/>
                  </a:moveTo>
                  <a:lnTo>
                    <a:pt x="887971" y="379234"/>
                  </a:lnTo>
                </a:path>
                <a:path w="2204085" h="750569">
                  <a:moveTo>
                    <a:pt x="856221" y="407047"/>
                  </a:moveTo>
                  <a:lnTo>
                    <a:pt x="872096" y="360210"/>
                  </a:lnTo>
                </a:path>
                <a:path w="2204085" h="750569">
                  <a:moveTo>
                    <a:pt x="840346" y="415696"/>
                  </a:moveTo>
                  <a:lnTo>
                    <a:pt x="856221" y="407047"/>
                  </a:lnTo>
                </a:path>
                <a:path w="2204085" h="750569">
                  <a:moveTo>
                    <a:pt x="824471" y="423545"/>
                  </a:moveTo>
                  <a:lnTo>
                    <a:pt x="840346" y="415696"/>
                  </a:lnTo>
                </a:path>
                <a:path w="2204085" h="750569">
                  <a:moveTo>
                    <a:pt x="808596" y="432511"/>
                  </a:moveTo>
                  <a:lnTo>
                    <a:pt x="824471" y="423545"/>
                  </a:lnTo>
                </a:path>
                <a:path w="2204085" h="750569">
                  <a:moveTo>
                    <a:pt x="792721" y="441629"/>
                  </a:moveTo>
                  <a:lnTo>
                    <a:pt x="808596" y="432511"/>
                  </a:lnTo>
                </a:path>
                <a:path w="2204085" h="750569">
                  <a:moveTo>
                    <a:pt x="776858" y="437375"/>
                  </a:moveTo>
                  <a:lnTo>
                    <a:pt x="792721" y="441629"/>
                  </a:lnTo>
                </a:path>
                <a:path w="2204085" h="750569">
                  <a:moveTo>
                    <a:pt x="761123" y="432193"/>
                  </a:moveTo>
                  <a:lnTo>
                    <a:pt x="776858" y="437375"/>
                  </a:lnTo>
                </a:path>
                <a:path w="2204085" h="750569">
                  <a:moveTo>
                    <a:pt x="745248" y="483895"/>
                  </a:moveTo>
                  <a:lnTo>
                    <a:pt x="761123" y="432193"/>
                  </a:lnTo>
                </a:path>
                <a:path w="2204085" h="750569">
                  <a:moveTo>
                    <a:pt x="729386" y="479971"/>
                  </a:moveTo>
                  <a:lnTo>
                    <a:pt x="745248" y="483895"/>
                  </a:lnTo>
                </a:path>
                <a:path w="2204085" h="750569">
                  <a:moveTo>
                    <a:pt x="713511" y="461264"/>
                  </a:moveTo>
                  <a:lnTo>
                    <a:pt x="729386" y="479971"/>
                  </a:lnTo>
                </a:path>
                <a:path w="2204085" h="750569">
                  <a:moveTo>
                    <a:pt x="697636" y="485622"/>
                  </a:moveTo>
                  <a:lnTo>
                    <a:pt x="713511" y="461264"/>
                  </a:lnTo>
                </a:path>
                <a:path w="2204085" h="750569">
                  <a:moveTo>
                    <a:pt x="681761" y="481545"/>
                  </a:moveTo>
                  <a:lnTo>
                    <a:pt x="697636" y="485622"/>
                  </a:lnTo>
                </a:path>
                <a:path w="2204085" h="750569">
                  <a:moveTo>
                    <a:pt x="665886" y="462521"/>
                  </a:moveTo>
                  <a:lnTo>
                    <a:pt x="681761" y="481545"/>
                  </a:lnTo>
                </a:path>
                <a:path w="2204085" h="750569">
                  <a:moveTo>
                    <a:pt x="650011" y="488302"/>
                  </a:moveTo>
                  <a:lnTo>
                    <a:pt x="665886" y="462521"/>
                  </a:lnTo>
                </a:path>
                <a:path w="2204085" h="750569">
                  <a:moveTo>
                    <a:pt x="634136" y="513600"/>
                  </a:moveTo>
                  <a:lnTo>
                    <a:pt x="650011" y="488302"/>
                  </a:lnTo>
                </a:path>
                <a:path w="2204085" h="750569">
                  <a:moveTo>
                    <a:pt x="618426" y="480910"/>
                  </a:moveTo>
                  <a:lnTo>
                    <a:pt x="634136" y="513600"/>
                  </a:lnTo>
                </a:path>
                <a:path w="2204085" h="750569">
                  <a:moveTo>
                    <a:pt x="602551" y="476669"/>
                  </a:moveTo>
                  <a:lnTo>
                    <a:pt x="618426" y="480910"/>
                  </a:lnTo>
                </a:path>
                <a:path w="2204085" h="750569">
                  <a:moveTo>
                    <a:pt x="586676" y="486892"/>
                  </a:moveTo>
                  <a:lnTo>
                    <a:pt x="602551" y="476669"/>
                  </a:lnTo>
                </a:path>
                <a:path w="2204085" h="750569">
                  <a:moveTo>
                    <a:pt x="570814" y="452310"/>
                  </a:moveTo>
                  <a:lnTo>
                    <a:pt x="586676" y="486892"/>
                  </a:lnTo>
                </a:path>
                <a:path w="2204085" h="750569">
                  <a:moveTo>
                    <a:pt x="554939" y="416166"/>
                  </a:moveTo>
                  <a:lnTo>
                    <a:pt x="570814" y="452310"/>
                  </a:lnTo>
                </a:path>
                <a:path w="2204085" h="750569">
                  <a:moveTo>
                    <a:pt x="539064" y="426224"/>
                  </a:moveTo>
                  <a:lnTo>
                    <a:pt x="554939" y="416166"/>
                  </a:lnTo>
                </a:path>
                <a:path w="2204085" h="750569">
                  <a:moveTo>
                    <a:pt x="523189" y="375145"/>
                  </a:moveTo>
                  <a:lnTo>
                    <a:pt x="539064" y="426224"/>
                  </a:lnTo>
                </a:path>
                <a:path w="2204085" h="750569">
                  <a:moveTo>
                    <a:pt x="507314" y="322173"/>
                  </a:moveTo>
                  <a:lnTo>
                    <a:pt x="523189" y="375145"/>
                  </a:lnTo>
                </a:path>
                <a:path w="2204085" h="750569">
                  <a:moveTo>
                    <a:pt x="491604" y="283362"/>
                  </a:moveTo>
                  <a:lnTo>
                    <a:pt x="507314" y="322173"/>
                  </a:lnTo>
                </a:path>
                <a:path w="2204085" h="750569">
                  <a:moveTo>
                    <a:pt x="475729" y="260565"/>
                  </a:moveTo>
                  <a:lnTo>
                    <a:pt x="491604" y="283362"/>
                  </a:lnTo>
                </a:path>
                <a:path w="2204085" h="750569">
                  <a:moveTo>
                    <a:pt x="459854" y="220497"/>
                  </a:moveTo>
                  <a:lnTo>
                    <a:pt x="475729" y="260565"/>
                  </a:lnTo>
                </a:path>
                <a:path w="2204085" h="750569">
                  <a:moveTo>
                    <a:pt x="443979" y="212318"/>
                  </a:moveTo>
                  <a:lnTo>
                    <a:pt x="459854" y="220497"/>
                  </a:lnTo>
                </a:path>
                <a:path w="2204085" h="750569">
                  <a:moveTo>
                    <a:pt x="428104" y="202577"/>
                  </a:moveTo>
                  <a:lnTo>
                    <a:pt x="443979" y="212318"/>
                  </a:lnTo>
                </a:path>
                <a:path w="2204085" h="750569">
                  <a:moveTo>
                    <a:pt x="412241" y="178066"/>
                  </a:moveTo>
                  <a:lnTo>
                    <a:pt x="428104" y="202577"/>
                  </a:lnTo>
                </a:path>
                <a:path w="2204085" h="750569">
                  <a:moveTo>
                    <a:pt x="396366" y="186867"/>
                  </a:moveTo>
                  <a:lnTo>
                    <a:pt x="412241" y="178066"/>
                  </a:lnTo>
                </a:path>
                <a:path w="2204085" h="750569">
                  <a:moveTo>
                    <a:pt x="380491" y="176491"/>
                  </a:moveTo>
                  <a:lnTo>
                    <a:pt x="396366" y="186867"/>
                  </a:lnTo>
                </a:path>
                <a:path w="2204085" h="750569">
                  <a:moveTo>
                    <a:pt x="364769" y="201955"/>
                  </a:moveTo>
                  <a:lnTo>
                    <a:pt x="380491" y="176491"/>
                  </a:lnTo>
                </a:path>
                <a:path w="2204085" h="750569">
                  <a:moveTo>
                    <a:pt x="348894" y="211226"/>
                  </a:moveTo>
                  <a:lnTo>
                    <a:pt x="364769" y="201955"/>
                  </a:lnTo>
                </a:path>
                <a:path w="2204085" h="750569">
                  <a:moveTo>
                    <a:pt x="333019" y="255854"/>
                  </a:moveTo>
                  <a:lnTo>
                    <a:pt x="348894" y="211226"/>
                  </a:lnTo>
                </a:path>
                <a:path w="2204085" h="750569">
                  <a:moveTo>
                    <a:pt x="317144" y="284149"/>
                  </a:moveTo>
                  <a:lnTo>
                    <a:pt x="333019" y="255854"/>
                  </a:lnTo>
                </a:path>
                <a:path w="2204085" h="750569">
                  <a:moveTo>
                    <a:pt x="301269" y="311797"/>
                  </a:moveTo>
                  <a:lnTo>
                    <a:pt x="317144" y="284149"/>
                  </a:lnTo>
                </a:path>
                <a:path w="2204085" h="750569">
                  <a:moveTo>
                    <a:pt x="285394" y="322491"/>
                  </a:moveTo>
                  <a:lnTo>
                    <a:pt x="301269" y="311797"/>
                  </a:lnTo>
                </a:path>
                <a:path w="2204085" h="750569">
                  <a:moveTo>
                    <a:pt x="269519" y="353606"/>
                  </a:moveTo>
                  <a:lnTo>
                    <a:pt x="285394" y="322491"/>
                  </a:lnTo>
                </a:path>
                <a:path w="2204085" h="750569">
                  <a:moveTo>
                    <a:pt x="253644" y="382689"/>
                  </a:moveTo>
                  <a:lnTo>
                    <a:pt x="269519" y="353606"/>
                  </a:lnTo>
                </a:path>
                <a:path w="2204085" h="750569">
                  <a:moveTo>
                    <a:pt x="237782" y="376555"/>
                  </a:moveTo>
                  <a:lnTo>
                    <a:pt x="253644" y="382689"/>
                  </a:lnTo>
                </a:path>
                <a:path w="2204085" h="750569">
                  <a:moveTo>
                    <a:pt x="222059" y="389597"/>
                  </a:moveTo>
                  <a:lnTo>
                    <a:pt x="237782" y="376555"/>
                  </a:lnTo>
                </a:path>
                <a:path w="2204085" h="750569">
                  <a:moveTo>
                    <a:pt x="206197" y="345440"/>
                  </a:moveTo>
                  <a:lnTo>
                    <a:pt x="222059" y="389597"/>
                  </a:lnTo>
                </a:path>
                <a:path w="2204085" h="750569">
                  <a:moveTo>
                    <a:pt x="190322" y="300494"/>
                  </a:moveTo>
                  <a:lnTo>
                    <a:pt x="206197" y="345440"/>
                  </a:lnTo>
                </a:path>
                <a:path w="2204085" h="750569">
                  <a:moveTo>
                    <a:pt x="174447" y="273151"/>
                  </a:moveTo>
                  <a:lnTo>
                    <a:pt x="190322" y="300494"/>
                  </a:lnTo>
                </a:path>
                <a:path w="2204085" h="750569">
                  <a:moveTo>
                    <a:pt x="158572" y="245173"/>
                  </a:moveTo>
                  <a:lnTo>
                    <a:pt x="174447" y="273151"/>
                  </a:lnTo>
                </a:path>
                <a:path w="2204085" h="750569">
                  <a:moveTo>
                    <a:pt x="142697" y="220027"/>
                  </a:moveTo>
                  <a:lnTo>
                    <a:pt x="158572" y="245173"/>
                  </a:lnTo>
                </a:path>
                <a:path w="2204085" h="750569">
                  <a:moveTo>
                    <a:pt x="126822" y="232435"/>
                  </a:moveTo>
                  <a:lnTo>
                    <a:pt x="142697" y="220027"/>
                  </a:lnTo>
                </a:path>
                <a:path w="2204085" h="750569">
                  <a:moveTo>
                    <a:pt x="110959" y="182308"/>
                  </a:moveTo>
                  <a:lnTo>
                    <a:pt x="126822" y="232435"/>
                  </a:lnTo>
                </a:path>
                <a:path w="2204085" h="750569">
                  <a:moveTo>
                    <a:pt x="95237" y="132803"/>
                  </a:moveTo>
                  <a:lnTo>
                    <a:pt x="110959" y="182308"/>
                  </a:lnTo>
                </a:path>
                <a:path w="2204085" h="750569">
                  <a:moveTo>
                    <a:pt x="79362" y="143014"/>
                  </a:moveTo>
                  <a:lnTo>
                    <a:pt x="95237" y="132803"/>
                  </a:lnTo>
                </a:path>
                <a:path w="2204085" h="750569">
                  <a:moveTo>
                    <a:pt x="63487" y="131699"/>
                  </a:moveTo>
                  <a:lnTo>
                    <a:pt x="79362" y="143014"/>
                  </a:lnTo>
                </a:path>
                <a:path w="2204085" h="750569">
                  <a:moveTo>
                    <a:pt x="47612" y="142074"/>
                  </a:moveTo>
                  <a:lnTo>
                    <a:pt x="63487" y="131699"/>
                  </a:lnTo>
                </a:path>
                <a:path w="2204085" h="750569">
                  <a:moveTo>
                    <a:pt x="31737" y="130441"/>
                  </a:moveTo>
                  <a:lnTo>
                    <a:pt x="47612" y="142074"/>
                  </a:lnTo>
                </a:path>
                <a:path w="2204085" h="750569">
                  <a:moveTo>
                    <a:pt x="15875" y="54533"/>
                  </a:moveTo>
                  <a:lnTo>
                    <a:pt x="31737" y="130441"/>
                  </a:lnTo>
                </a:path>
                <a:path w="2204085" h="750569">
                  <a:moveTo>
                    <a:pt x="0" y="0"/>
                  </a:moveTo>
                  <a:lnTo>
                    <a:pt x="15875" y="54533"/>
                  </a:lnTo>
                </a:path>
              </a:pathLst>
            </a:custGeom>
            <a:ln w="19050">
              <a:solidFill>
                <a:srgbClr val="78AFC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/>
            <p:cNvSpPr/>
            <p:nvPr/>
          </p:nvSpPr>
          <p:spPr>
            <a:xfrm>
              <a:off x="749628" y="3197272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7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/>
            <p:cNvSpPr/>
            <p:nvPr/>
          </p:nvSpPr>
          <p:spPr>
            <a:xfrm>
              <a:off x="749628" y="2608067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7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/>
            <p:cNvSpPr/>
            <p:nvPr/>
          </p:nvSpPr>
          <p:spPr>
            <a:xfrm>
              <a:off x="749628" y="2018709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7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/>
            <p:cNvSpPr/>
            <p:nvPr/>
          </p:nvSpPr>
          <p:spPr>
            <a:xfrm>
              <a:off x="749628" y="1429349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7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/>
            <p:cNvSpPr/>
            <p:nvPr/>
          </p:nvSpPr>
          <p:spPr>
            <a:xfrm>
              <a:off x="749628" y="839990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 h="0">
                  <a:moveTo>
                    <a:pt x="5077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/>
            <p:cNvSpPr/>
            <p:nvPr/>
          </p:nvSpPr>
          <p:spPr>
            <a:xfrm>
              <a:off x="3480963" y="734223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507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/>
            <p:cNvSpPr/>
            <p:nvPr/>
          </p:nvSpPr>
          <p:spPr>
            <a:xfrm>
              <a:off x="1752958" y="734223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507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/>
            <p:cNvSpPr/>
            <p:nvPr/>
          </p:nvSpPr>
          <p:spPr>
            <a:xfrm>
              <a:off x="1261354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/>
            <p:cNvSpPr/>
            <p:nvPr/>
          </p:nvSpPr>
          <p:spPr>
            <a:xfrm>
              <a:off x="1895511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/>
            <p:cNvSpPr/>
            <p:nvPr/>
          </p:nvSpPr>
          <p:spPr>
            <a:xfrm>
              <a:off x="2529816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/>
            <p:cNvSpPr/>
            <p:nvPr/>
          </p:nvSpPr>
          <p:spPr>
            <a:xfrm>
              <a:off x="3163960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/>
            <p:cNvSpPr/>
            <p:nvPr/>
          </p:nvSpPr>
          <p:spPr>
            <a:xfrm>
              <a:off x="3798117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/>
            <p:cNvSpPr/>
            <p:nvPr/>
          </p:nvSpPr>
          <p:spPr>
            <a:xfrm>
              <a:off x="4432261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/>
            <p:cNvSpPr/>
            <p:nvPr/>
          </p:nvSpPr>
          <p:spPr>
            <a:xfrm>
              <a:off x="5066579" y="3277738"/>
              <a:ext cx="0" cy="51435"/>
            </a:xfrm>
            <a:custGeom>
              <a:avLst/>
              <a:gdLst/>
              <a:ahLst/>
              <a:cxnLst/>
              <a:rect l="l" t="t" r="r" b="b"/>
              <a:pathLst>
                <a:path w="0" h="51435">
                  <a:moveTo>
                    <a:pt x="0" y="0"/>
                  </a:moveTo>
                  <a:lnTo>
                    <a:pt x="0" y="509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0" name="object 200"/>
          <p:cNvSpPr txBox="1"/>
          <p:nvPr/>
        </p:nvSpPr>
        <p:spPr>
          <a:xfrm>
            <a:off x="618038" y="3133797"/>
            <a:ext cx="939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627748" y="2544636"/>
            <a:ext cx="838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3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624511" y="1955276"/>
            <a:ext cx="87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6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3" name="object 203"/>
          <p:cNvSpPr txBox="1"/>
          <p:nvPr/>
        </p:nvSpPr>
        <p:spPr>
          <a:xfrm>
            <a:off x="624511" y="1365917"/>
            <a:ext cx="87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9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594987" y="776558"/>
            <a:ext cx="1168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12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3298147" y="575478"/>
            <a:ext cx="3657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Medium"/>
                <a:cs typeface="Gotham Medium"/>
              </a:rPr>
              <a:t>19</a:t>
            </a:r>
            <a:r>
              <a:rPr dirty="0" sz="750" spc="-5" b="0">
                <a:latin typeface="Gotham Medium"/>
                <a:cs typeface="Gotham Medium"/>
              </a:rPr>
              <a:t>9</a:t>
            </a:r>
            <a:r>
              <a:rPr dirty="0" sz="750" b="0">
                <a:latin typeface="Gotham Medium"/>
                <a:cs typeface="Gotham Medium"/>
              </a:rPr>
              <a:t>5Q1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1772392" y="3345517"/>
            <a:ext cx="24637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1970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2405079" y="3345517"/>
            <a:ext cx="24955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1980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3038380" y="3345517"/>
            <a:ext cx="2514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1990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3654528" y="3345517"/>
            <a:ext cx="2870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2000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4305738" y="3345517"/>
            <a:ext cx="2533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2010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4928572" y="3345517"/>
            <a:ext cx="2762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2020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212" name="object 212"/>
          <p:cNvSpPr/>
          <p:nvPr/>
        </p:nvSpPr>
        <p:spPr>
          <a:xfrm>
            <a:off x="989326" y="3625227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 h="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19050">
            <a:solidFill>
              <a:srgbClr val="1B48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989326" y="372965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 h="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19050">
            <a:solidFill>
              <a:srgbClr val="78AFC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 txBox="1"/>
          <p:nvPr/>
        </p:nvSpPr>
        <p:spPr>
          <a:xfrm>
            <a:off x="1135761" y="3345517"/>
            <a:ext cx="431165" cy="441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1960</a:t>
            </a:r>
            <a:endParaRPr sz="750">
              <a:latin typeface="Gotham Book"/>
              <a:cs typeface="Gotham Book"/>
            </a:endParaRPr>
          </a:p>
          <a:p>
            <a:pPr marL="120014" marR="5080">
              <a:lnSpc>
                <a:spcPts val="819"/>
              </a:lnSpc>
              <a:spcBef>
                <a:spcPts val="745"/>
              </a:spcBef>
            </a:pPr>
            <a:r>
              <a:rPr dirty="0" sz="750" b="0">
                <a:latin typeface="Gotham Book"/>
                <a:cs typeface="Gotham Book"/>
              </a:rPr>
              <a:t>COMP  ECI</a:t>
            </a:r>
            <a:endParaRPr sz="750">
              <a:latin typeface="Gotham Book"/>
              <a:cs typeface="Gotham Boo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76335" y="686454"/>
            <a:ext cx="4427220" cy="2112010"/>
            <a:chOff x="676335" y="686454"/>
            <a:chExt cx="4427220" cy="2112010"/>
          </a:xfrm>
        </p:grpSpPr>
        <p:sp>
          <p:nvSpPr>
            <p:cNvPr id="3" name="object 3"/>
            <p:cNvSpPr/>
            <p:nvPr/>
          </p:nvSpPr>
          <p:spPr>
            <a:xfrm>
              <a:off x="730862" y="715367"/>
              <a:ext cx="4368800" cy="2028825"/>
            </a:xfrm>
            <a:custGeom>
              <a:avLst/>
              <a:gdLst/>
              <a:ahLst/>
              <a:cxnLst/>
              <a:rect l="l" t="t" r="r" b="b"/>
              <a:pathLst>
                <a:path w="4368800" h="2028825">
                  <a:moveTo>
                    <a:pt x="0" y="0"/>
                  </a:moveTo>
                  <a:lnTo>
                    <a:pt x="4368800" y="0"/>
                  </a:lnTo>
                  <a:lnTo>
                    <a:pt x="4368800" y="2028507"/>
                  </a:lnTo>
                  <a:lnTo>
                    <a:pt x="0" y="202850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27250" y="711764"/>
              <a:ext cx="4376420" cy="2035810"/>
            </a:xfrm>
            <a:custGeom>
              <a:avLst/>
              <a:gdLst/>
              <a:ahLst/>
              <a:cxnLst/>
              <a:rect l="l" t="t" r="r" b="b"/>
              <a:pathLst>
                <a:path w="4376420" h="2035810">
                  <a:moveTo>
                    <a:pt x="0" y="1413509"/>
                  </a:moveTo>
                  <a:lnTo>
                    <a:pt x="4376026" y="1413509"/>
                  </a:lnTo>
                </a:path>
                <a:path w="4376420" h="2035810">
                  <a:moveTo>
                    <a:pt x="2790266" y="2035721"/>
                  </a:moveTo>
                  <a:lnTo>
                    <a:pt x="2790266" y="0"/>
                  </a:lnTo>
                </a:path>
                <a:path w="4376420" h="2035810">
                  <a:moveTo>
                    <a:pt x="1149337" y="2035721"/>
                  </a:moveTo>
                  <a:lnTo>
                    <a:pt x="1149337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048489" y="1025768"/>
              <a:ext cx="3899535" cy="1099820"/>
            </a:xfrm>
            <a:custGeom>
              <a:avLst/>
              <a:gdLst/>
              <a:ahLst/>
              <a:cxnLst/>
              <a:rect l="l" t="t" r="r" b="b"/>
              <a:pathLst>
                <a:path w="3899535" h="1099820">
                  <a:moveTo>
                    <a:pt x="3357143" y="0"/>
                  </a:moveTo>
                  <a:lnTo>
                    <a:pt x="3342068" y="58470"/>
                  </a:lnTo>
                  <a:lnTo>
                    <a:pt x="3326968" y="125882"/>
                  </a:lnTo>
                  <a:lnTo>
                    <a:pt x="3311893" y="350786"/>
                  </a:lnTo>
                  <a:lnTo>
                    <a:pt x="3296958" y="658672"/>
                  </a:lnTo>
                  <a:lnTo>
                    <a:pt x="3281870" y="849312"/>
                  </a:lnTo>
                  <a:lnTo>
                    <a:pt x="3266782" y="999388"/>
                  </a:lnTo>
                  <a:lnTo>
                    <a:pt x="3251695" y="1075143"/>
                  </a:lnTo>
                  <a:lnTo>
                    <a:pt x="3236607" y="1099667"/>
                  </a:lnTo>
                  <a:lnTo>
                    <a:pt x="3101136" y="1099667"/>
                  </a:lnTo>
                  <a:lnTo>
                    <a:pt x="3086049" y="1079855"/>
                  </a:lnTo>
                  <a:lnTo>
                    <a:pt x="3071114" y="1037437"/>
                  </a:lnTo>
                  <a:lnTo>
                    <a:pt x="3056026" y="1009611"/>
                  </a:lnTo>
                  <a:lnTo>
                    <a:pt x="3040938" y="1011821"/>
                  </a:lnTo>
                  <a:lnTo>
                    <a:pt x="3025851" y="976769"/>
                  </a:lnTo>
                  <a:lnTo>
                    <a:pt x="3010928" y="956805"/>
                  </a:lnTo>
                  <a:lnTo>
                    <a:pt x="2995828" y="929462"/>
                  </a:lnTo>
                  <a:lnTo>
                    <a:pt x="2980753" y="865022"/>
                  </a:lnTo>
                  <a:lnTo>
                    <a:pt x="2965653" y="867219"/>
                  </a:lnTo>
                  <a:lnTo>
                    <a:pt x="2950578" y="928674"/>
                  </a:lnTo>
                  <a:lnTo>
                    <a:pt x="2935643" y="931036"/>
                  </a:lnTo>
                  <a:lnTo>
                    <a:pt x="2920542" y="963091"/>
                  </a:lnTo>
                  <a:lnTo>
                    <a:pt x="2905467" y="943127"/>
                  </a:lnTo>
                  <a:lnTo>
                    <a:pt x="2890367" y="975194"/>
                  </a:lnTo>
                  <a:lnTo>
                    <a:pt x="2875292" y="1022184"/>
                  </a:lnTo>
                  <a:lnTo>
                    <a:pt x="2860357" y="1099667"/>
                  </a:lnTo>
                  <a:lnTo>
                    <a:pt x="2559240" y="1099667"/>
                  </a:lnTo>
                  <a:lnTo>
                    <a:pt x="2544152" y="1070584"/>
                  </a:lnTo>
                  <a:lnTo>
                    <a:pt x="2513977" y="1060221"/>
                  </a:lnTo>
                  <a:lnTo>
                    <a:pt x="2499042" y="1040256"/>
                  </a:lnTo>
                  <a:lnTo>
                    <a:pt x="2483954" y="1042466"/>
                  </a:lnTo>
                  <a:lnTo>
                    <a:pt x="2468867" y="1089291"/>
                  </a:lnTo>
                  <a:lnTo>
                    <a:pt x="2453779" y="1099667"/>
                  </a:lnTo>
                  <a:lnTo>
                    <a:pt x="572071" y="1099667"/>
                  </a:lnTo>
                  <a:lnTo>
                    <a:pt x="556983" y="1061313"/>
                  </a:lnTo>
                  <a:lnTo>
                    <a:pt x="541896" y="1051737"/>
                  </a:lnTo>
                  <a:lnTo>
                    <a:pt x="526808" y="1099667"/>
                  </a:lnTo>
                  <a:lnTo>
                    <a:pt x="511886" y="1091806"/>
                  </a:lnTo>
                  <a:lnTo>
                    <a:pt x="496798" y="1097305"/>
                  </a:lnTo>
                  <a:lnTo>
                    <a:pt x="481711" y="1073111"/>
                  </a:lnTo>
                  <a:lnTo>
                    <a:pt x="451535" y="817714"/>
                  </a:lnTo>
                  <a:lnTo>
                    <a:pt x="436600" y="764438"/>
                  </a:lnTo>
                  <a:lnTo>
                    <a:pt x="421513" y="807034"/>
                  </a:lnTo>
                  <a:lnTo>
                    <a:pt x="406425" y="923963"/>
                  </a:lnTo>
                  <a:lnTo>
                    <a:pt x="391337" y="1085367"/>
                  </a:lnTo>
                  <a:lnTo>
                    <a:pt x="376250" y="1099667"/>
                  </a:lnTo>
                  <a:lnTo>
                    <a:pt x="361315" y="1099667"/>
                  </a:lnTo>
                  <a:lnTo>
                    <a:pt x="346227" y="1066342"/>
                  </a:lnTo>
                  <a:lnTo>
                    <a:pt x="331139" y="1099667"/>
                  </a:lnTo>
                  <a:lnTo>
                    <a:pt x="316052" y="1099667"/>
                  </a:lnTo>
                  <a:lnTo>
                    <a:pt x="301117" y="1010551"/>
                  </a:lnTo>
                  <a:lnTo>
                    <a:pt x="286029" y="890955"/>
                  </a:lnTo>
                  <a:lnTo>
                    <a:pt x="270941" y="675004"/>
                  </a:lnTo>
                  <a:lnTo>
                    <a:pt x="255854" y="666686"/>
                  </a:lnTo>
                  <a:lnTo>
                    <a:pt x="240766" y="902741"/>
                  </a:lnTo>
                  <a:lnTo>
                    <a:pt x="225844" y="1099667"/>
                  </a:lnTo>
                  <a:lnTo>
                    <a:pt x="45110" y="1099667"/>
                  </a:lnTo>
                  <a:lnTo>
                    <a:pt x="30022" y="968273"/>
                  </a:lnTo>
                  <a:lnTo>
                    <a:pt x="15087" y="1004735"/>
                  </a:lnTo>
                  <a:lnTo>
                    <a:pt x="0" y="1099667"/>
                  </a:lnTo>
                  <a:lnTo>
                    <a:pt x="3899039" y="1099667"/>
                  </a:lnTo>
                  <a:lnTo>
                    <a:pt x="3793744" y="1099667"/>
                  </a:lnTo>
                  <a:lnTo>
                    <a:pt x="3778669" y="1067765"/>
                  </a:lnTo>
                  <a:lnTo>
                    <a:pt x="3763568" y="1038377"/>
                  </a:lnTo>
                  <a:lnTo>
                    <a:pt x="3748493" y="1038847"/>
                  </a:lnTo>
                  <a:lnTo>
                    <a:pt x="3733393" y="1031620"/>
                  </a:lnTo>
                  <a:lnTo>
                    <a:pt x="3718458" y="1012761"/>
                  </a:lnTo>
                  <a:lnTo>
                    <a:pt x="3703383" y="1002537"/>
                  </a:lnTo>
                  <a:lnTo>
                    <a:pt x="3688295" y="934491"/>
                  </a:lnTo>
                  <a:lnTo>
                    <a:pt x="3673208" y="919873"/>
                  </a:lnTo>
                  <a:lnTo>
                    <a:pt x="3658120" y="891273"/>
                  </a:lnTo>
                  <a:lnTo>
                    <a:pt x="3643185" y="817092"/>
                  </a:lnTo>
                  <a:lnTo>
                    <a:pt x="3628097" y="794613"/>
                  </a:lnTo>
                  <a:lnTo>
                    <a:pt x="3613010" y="697801"/>
                  </a:lnTo>
                  <a:lnTo>
                    <a:pt x="3597922" y="644524"/>
                  </a:lnTo>
                  <a:lnTo>
                    <a:pt x="3567899" y="523189"/>
                  </a:lnTo>
                  <a:lnTo>
                    <a:pt x="3552825" y="485000"/>
                  </a:lnTo>
                  <a:lnTo>
                    <a:pt x="3537724" y="476199"/>
                  </a:lnTo>
                  <a:lnTo>
                    <a:pt x="3522649" y="429679"/>
                  </a:lnTo>
                  <a:lnTo>
                    <a:pt x="3507714" y="398729"/>
                  </a:lnTo>
                  <a:lnTo>
                    <a:pt x="3492627" y="388353"/>
                  </a:lnTo>
                  <a:lnTo>
                    <a:pt x="3477539" y="309765"/>
                  </a:lnTo>
                  <a:lnTo>
                    <a:pt x="3462439" y="229146"/>
                  </a:lnTo>
                  <a:lnTo>
                    <a:pt x="3447364" y="214845"/>
                  </a:lnTo>
                  <a:lnTo>
                    <a:pt x="3432429" y="220192"/>
                  </a:lnTo>
                  <a:lnTo>
                    <a:pt x="3417354" y="114579"/>
                  </a:lnTo>
                  <a:lnTo>
                    <a:pt x="3402253" y="118656"/>
                  </a:lnTo>
                  <a:lnTo>
                    <a:pt x="3387178" y="77165"/>
                  </a:lnTo>
                  <a:lnTo>
                    <a:pt x="3372078" y="27660"/>
                  </a:lnTo>
                  <a:lnTo>
                    <a:pt x="3357143" y="0"/>
                  </a:lnTo>
                  <a:close/>
                </a:path>
              </a:pathLst>
            </a:custGeom>
            <a:solidFill>
              <a:srgbClr val="1B487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048489" y="1115671"/>
              <a:ext cx="3899535" cy="1010285"/>
            </a:xfrm>
            <a:custGeom>
              <a:avLst/>
              <a:gdLst/>
              <a:ahLst/>
              <a:cxnLst/>
              <a:rect l="l" t="t" r="r" b="b"/>
              <a:pathLst>
                <a:path w="3899535" h="1010285">
                  <a:moveTo>
                    <a:pt x="1731149" y="0"/>
                  </a:moveTo>
                  <a:lnTo>
                    <a:pt x="1716214" y="172402"/>
                  </a:lnTo>
                  <a:lnTo>
                    <a:pt x="1701126" y="278333"/>
                  </a:lnTo>
                  <a:lnTo>
                    <a:pt x="1670951" y="549122"/>
                  </a:lnTo>
                  <a:lnTo>
                    <a:pt x="1656029" y="736295"/>
                  </a:lnTo>
                  <a:lnTo>
                    <a:pt x="1640941" y="738187"/>
                  </a:lnTo>
                  <a:lnTo>
                    <a:pt x="1625854" y="732840"/>
                  </a:lnTo>
                  <a:lnTo>
                    <a:pt x="1610766" y="741959"/>
                  </a:lnTo>
                  <a:lnTo>
                    <a:pt x="1595678" y="684593"/>
                  </a:lnTo>
                  <a:lnTo>
                    <a:pt x="1580743" y="760196"/>
                  </a:lnTo>
                  <a:lnTo>
                    <a:pt x="1565656" y="991374"/>
                  </a:lnTo>
                  <a:lnTo>
                    <a:pt x="1550568" y="1009764"/>
                  </a:lnTo>
                  <a:lnTo>
                    <a:pt x="1460195" y="1009764"/>
                  </a:lnTo>
                  <a:lnTo>
                    <a:pt x="1445107" y="988860"/>
                  </a:lnTo>
                  <a:lnTo>
                    <a:pt x="1430185" y="914361"/>
                  </a:lnTo>
                  <a:lnTo>
                    <a:pt x="1400009" y="809536"/>
                  </a:lnTo>
                  <a:lnTo>
                    <a:pt x="1384922" y="726871"/>
                  </a:lnTo>
                  <a:lnTo>
                    <a:pt x="1369987" y="666838"/>
                  </a:lnTo>
                  <a:lnTo>
                    <a:pt x="1354899" y="672807"/>
                  </a:lnTo>
                  <a:lnTo>
                    <a:pt x="1339811" y="708482"/>
                  </a:lnTo>
                  <a:lnTo>
                    <a:pt x="1324724" y="669975"/>
                  </a:lnTo>
                  <a:lnTo>
                    <a:pt x="1309636" y="542518"/>
                  </a:lnTo>
                  <a:lnTo>
                    <a:pt x="1294701" y="503542"/>
                  </a:lnTo>
                  <a:lnTo>
                    <a:pt x="1279613" y="412864"/>
                  </a:lnTo>
                  <a:lnTo>
                    <a:pt x="1264526" y="543928"/>
                  </a:lnTo>
                  <a:lnTo>
                    <a:pt x="1249438" y="912012"/>
                  </a:lnTo>
                  <a:lnTo>
                    <a:pt x="1234351" y="1009764"/>
                  </a:lnTo>
                  <a:lnTo>
                    <a:pt x="1068870" y="1009764"/>
                  </a:lnTo>
                  <a:lnTo>
                    <a:pt x="1053782" y="997508"/>
                  </a:lnTo>
                  <a:lnTo>
                    <a:pt x="1038694" y="1009764"/>
                  </a:lnTo>
                  <a:lnTo>
                    <a:pt x="0" y="1009764"/>
                  </a:lnTo>
                  <a:lnTo>
                    <a:pt x="3899039" y="1009764"/>
                  </a:lnTo>
                  <a:lnTo>
                    <a:pt x="2468867" y="1009764"/>
                  </a:lnTo>
                  <a:lnTo>
                    <a:pt x="2453779" y="964806"/>
                  </a:lnTo>
                  <a:lnTo>
                    <a:pt x="2438857" y="885761"/>
                  </a:lnTo>
                  <a:lnTo>
                    <a:pt x="2423756" y="843953"/>
                  </a:lnTo>
                  <a:lnTo>
                    <a:pt x="2408682" y="765378"/>
                  </a:lnTo>
                  <a:lnTo>
                    <a:pt x="2393581" y="753427"/>
                  </a:lnTo>
                  <a:lnTo>
                    <a:pt x="2378506" y="719328"/>
                  </a:lnTo>
                  <a:lnTo>
                    <a:pt x="2363571" y="663219"/>
                  </a:lnTo>
                  <a:lnTo>
                    <a:pt x="2348471" y="651751"/>
                  </a:lnTo>
                  <a:lnTo>
                    <a:pt x="2333396" y="603186"/>
                  </a:lnTo>
                  <a:lnTo>
                    <a:pt x="2318296" y="547547"/>
                  </a:lnTo>
                  <a:lnTo>
                    <a:pt x="2303221" y="558546"/>
                  </a:lnTo>
                  <a:lnTo>
                    <a:pt x="2288286" y="613867"/>
                  </a:lnTo>
                  <a:lnTo>
                    <a:pt x="2273198" y="676897"/>
                  </a:lnTo>
                  <a:lnTo>
                    <a:pt x="2258110" y="732523"/>
                  </a:lnTo>
                  <a:lnTo>
                    <a:pt x="2243023" y="744004"/>
                  </a:lnTo>
                  <a:lnTo>
                    <a:pt x="2227935" y="799947"/>
                  </a:lnTo>
                  <a:lnTo>
                    <a:pt x="2213000" y="907770"/>
                  </a:lnTo>
                  <a:lnTo>
                    <a:pt x="2197925" y="1008189"/>
                  </a:lnTo>
                  <a:lnTo>
                    <a:pt x="2182825" y="1009764"/>
                  </a:lnTo>
                  <a:lnTo>
                    <a:pt x="2032266" y="1009764"/>
                  </a:lnTo>
                  <a:lnTo>
                    <a:pt x="2017179" y="991374"/>
                  </a:lnTo>
                  <a:lnTo>
                    <a:pt x="2002256" y="935583"/>
                  </a:lnTo>
                  <a:lnTo>
                    <a:pt x="1987156" y="864704"/>
                  </a:lnTo>
                  <a:lnTo>
                    <a:pt x="1972081" y="815987"/>
                  </a:lnTo>
                  <a:lnTo>
                    <a:pt x="1956981" y="788949"/>
                  </a:lnTo>
                  <a:lnTo>
                    <a:pt x="1942058" y="747458"/>
                  </a:lnTo>
                  <a:lnTo>
                    <a:pt x="1926970" y="779526"/>
                  </a:lnTo>
                  <a:lnTo>
                    <a:pt x="1911883" y="781875"/>
                  </a:lnTo>
                  <a:lnTo>
                    <a:pt x="1896795" y="747293"/>
                  </a:lnTo>
                  <a:lnTo>
                    <a:pt x="1881720" y="727341"/>
                  </a:lnTo>
                  <a:lnTo>
                    <a:pt x="1866785" y="744156"/>
                  </a:lnTo>
                  <a:lnTo>
                    <a:pt x="1851685" y="731583"/>
                  </a:lnTo>
                  <a:lnTo>
                    <a:pt x="1836597" y="703922"/>
                  </a:lnTo>
                  <a:lnTo>
                    <a:pt x="1821510" y="705967"/>
                  </a:lnTo>
                  <a:lnTo>
                    <a:pt x="1806422" y="611987"/>
                  </a:lnTo>
                  <a:lnTo>
                    <a:pt x="1791500" y="465823"/>
                  </a:lnTo>
                  <a:lnTo>
                    <a:pt x="1776412" y="282575"/>
                  </a:lnTo>
                  <a:lnTo>
                    <a:pt x="1761324" y="114249"/>
                  </a:lnTo>
                  <a:lnTo>
                    <a:pt x="1746237" y="64427"/>
                  </a:lnTo>
                  <a:lnTo>
                    <a:pt x="1731149" y="0"/>
                  </a:lnTo>
                  <a:close/>
                </a:path>
              </a:pathLst>
            </a:custGeom>
            <a:solidFill>
              <a:srgbClr val="DDEBF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48489" y="2125441"/>
              <a:ext cx="3899535" cy="452120"/>
            </a:xfrm>
            <a:custGeom>
              <a:avLst/>
              <a:gdLst/>
              <a:ahLst/>
              <a:cxnLst/>
              <a:rect l="l" t="t" r="r" b="b"/>
              <a:pathLst>
                <a:path w="3899535" h="452119">
                  <a:moveTo>
                    <a:pt x="827916" y="3606"/>
                  </a:moveTo>
                  <a:lnTo>
                    <a:pt x="587159" y="3606"/>
                  </a:lnTo>
                  <a:lnTo>
                    <a:pt x="602094" y="28435"/>
                  </a:lnTo>
                  <a:lnTo>
                    <a:pt x="617181" y="90360"/>
                  </a:lnTo>
                  <a:lnTo>
                    <a:pt x="632269" y="137667"/>
                  </a:lnTo>
                  <a:lnTo>
                    <a:pt x="647357" y="148043"/>
                  </a:lnTo>
                  <a:lnTo>
                    <a:pt x="662279" y="165480"/>
                  </a:lnTo>
                  <a:lnTo>
                    <a:pt x="677367" y="220484"/>
                  </a:lnTo>
                  <a:lnTo>
                    <a:pt x="692454" y="289966"/>
                  </a:lnTo>
                  <a:lnTo>
                    <a:pt x="707542" y="352196"/>
                  </a:lnTo>
                  <a:lnTo>
                    <a:pt x="722630" y="406577"/>
                  </a:lnTo>
                  <a:lnTo>
                    <a:pt x="737565" y="416940"/>
                  </a:lnTo>
                  <a:lnTo>
                    <a:pt x="767740" y="451840"/>
                  </a:lnTo>
                  <a:lnTo>
                    <a:pt x="782828" y="424954"/>
                  </a:lnTo>
                  <a:lnTo>
                    <a:pt x="819662" y="424954"/>
                  </a:lnTo>
                  <a:lnTo>
                    <a:pt x="825360" y="416940"/>
                  </a:lnTo>
                  <a:lnTo>
                    <a:pt x="827916" y="3606"/>
                  </a:lnTo>
                  <a:close/>
                </a:path>
                <a:path w="3899535" h="452119">
                  <a:moveTo>
                    <a:pt x="819662" y="424954"/>
                  </a:moveTo>
                  <a:lnTo>
                    <a:pt x="782828" y="424954"/>
                  </a:lnTo>
                  <a:lnTo>
                    <a:pt x="797915" y="427634"/>
                  </a:lnTo>
                  <a:lnTo>
                    <a:pt x="812952" y="434390"/>
                  </a:lnTo>
                  <a:lnTo>
                    <a:pt x="819662" y="424954"/>
                  </a:lnTo>
                  <a:close/>
                </a:path>
                <a:path w="3899535" h="452119">
                  <a:moveTo>
                    <a:pt x="208543" y="264972"/>
                  </a:moveTo>
                  <a:lnTo>
                    <a:pt x="135470" y="264972"/>
                  </a:lnTo>
                  <a:lnTo>
                    <a:pt x="150558" y="280377"/>
                  </a:lnTo>
                  <a:lnTo>
                    <a:pt x="165493" y="281000"/>
                  </a:lnTo>
                  <a:lnTo>
                    <a:pt x="180581" y="326110"/>
                  </a:lnTo>
                  <a:lnTo>
                    <a:pt x="195668" y="289648"/>
                  </a:lnTo>
                  <a:lnTo>
                    <a:pt x="208543" y="264972"/>
                  </a:lnTo>
                  <a:close/>
                </a:path>
                <a:path w="3899535" h="452119">
                  <a:moveTo>
                    <a:pt x="211171" y="256476"/>
                  </a:moveTo>
                  <a:lnTo>
                    <a:pt x="105308" y="256476"/>
                  </a:lnTo>
                  <a:lnTo>
                    <a:pt x="120383" y="301434"/>
                  </a:lnTo>
                  <a:lnTo>
                    <a:pt x="135470" y="264972"/>
                  </a:lnTo>
                  <a:lnTo>
                    <a:pt x="208543" y="264972"/>
                  </a:lnTo>
                  <a:lnTo>
                    <a:pt x="210756" y="260730"/>
                  </a:lnTo>
                  <a:lnTo>
                    <a:pt x="211171" y="256476"/>
                  </a:lnTo>
                  <a:close/>
                </a:path>
                <a:path w="3899535" h="452119">
                  <a:moveTo>
                    <a:pt x="2819015" y="267487"/>
                  </a:moveTo>
                  <a:lnTo>
                    <a:pt x="2800007" y="267487"/>
                  </a:lnTo>
                  <a:lnTo>
                    <a:pt x="2815107" y="287286"/>
                  </a:lnTo>
                  <a:lnTo>
                    <a:pt x="2819015" y="267487"/>
                  </a:lnTo>
                  <a:close/>
                </a:path>
                <a:path w="3899535" h="452119">
                  <a:moveTo>
                    <a:pt x="240766" y="0"/>
                  </a:moveTo>
                  <a:lnTo>
                    <a:pt x="30022" y="0"/>
                  </a:lnTo>
                  <a:lnTo>
                    <a:pt x="45110" y="9893"/>
                  </a:lnTo>
                  <a:lnTo>
                    <a:pt x="60198" y="143954"/>
                  </a:lnTo>
                  <a:lnTo>
                    <a:pt x="75285" y="218452"/>
                  </a:lnTo>
                  <a:lnTo>
                    <a:pt x="90220" y="285711"/>
                  </a:lnTo>
                  <a:lnTo>
                    <a:pt x="105308" y="256476"/>
                  </a:lnTo>
                  <a:lnTo>
                    <a:pt x="211171" y="256476"/>
                  </a:lnTo>
                  <a:lnTo>
                    <a:pt x="225844" y="105917"/>
                  </a:lnTo>
                  <a:lnTo>
                    <a:pt x="240766" y="0"/>
                  </a:lnTo>
                  <a:close/>
                </a:path>
                <a:path w="3899535" h="452119">
                  <a:moveTo>
                    <a:pt x="2845955" y="167055"/>
                  </a:moveTo>
                  <a:lnTo>
                    <a:pt x="2679623" y="167055"/>
                  </a:lnTo>
                  <a:lnTo>
                    <a:pt x="2694711" y="187020"/>
                  </a:lnTo>
                  <a:lnTo>
                    <a:pt x="2709799" y="214363"/>
                  </a:lnTo>
                  <a:lnTo>
                    <a:pt x="2739821" y="224739"/>
                  </a:lnTo>
                  <a:lnTo>
                    <a:pt x="2754896" y="259626"/>
                  </a:lnTo>
                  <a:lnTo>
                    <a:pt x="2769997" y="264502"/>
                  </a:lnTo>
                  <a:lnTo>
                    <a:pt x="2785071" y="284454"/>
                  </a:lnTo>
                  <a:lnTo>
                    <a:pt x="2800007" y="267487"/>
                  </a:lnTo>
                  <a:lnTo>
                    <a:pt x="2819015" y="267487"/>
                  </a:lnTo>
                  <a:lnTo>
                    <a:pt x="2830182" y="210908"/>
                  </a:lnTo>
                  <a:lnTo>
                    <a:pt x="2845282" y="171462"/>
                  </a:lnTo>
                  <a:lnTo>
                    <a:pt x="2845955" y="167055"/>
                  </a:lnTo>
                  <a:close/>
                </a:path>
                <a:path w="3899535" h="452119">
                  <a:moveTo>
                    <a:pt x="2874552" y="3606"/>
                  </a:moveTo>
                  <a:lnTo>
                    <a:pt x="2574328" y="3606"/>
                  </a:lnTo>
                  <a:lnTo>
                    <a:pt x="2589250" y="23875"/>
                  </a:lnTo>
                  <a:lnTo>
                    <a:pt x="2604338" y="73698"/>
                  </a:lnTo>
                  <a:lnTo>
                    <a:pt x="2619425" y="101358"/>
                  </a:lnTo>
                  <a:lnTo>
                    <a:pt x="2634513" y="143636"/>
                  </a:lnTo>
                  <a:lnTo>
                    <a:pt x="2649601" y="148983"/>
                  </a:lnTo>
                  <a:lnTo>
                    <a:pt x="2664536" y="198653"/>
                  </a:lnTo>
                  <a:lnTo>
                    <a:pt x="2679623" y="167055"/>
                  </a:lnTo>
                  <a:lnTo>
                    <a:pt x="2845955" y="167055"/>
                  </a:lnTo>
                  <a:lnTo>
                    <a:pt x="2860357" y="72758"/>
                  </a:lnTo>
                  <a:lnTo>
                    <a:pt x="2874552" y="3606"/>
                  </a:lnTo>
                  <a:close/>
                </a:path>
                <a:path w="3899535" h="452119">
                  <a:moveTo>
                    <a:pt x="3899039" y="0"/>
                  </a:moveTo>
                  <a:lnTo>
                    <a:pt x="3778669" y="0"/>
                  </a:lnTo>
                  <a:lnTo>
                    <a:pt x="3793744" y="4711"/>
                  </a:lnTo>
                  <a:lnTo>
                    <a:pt x="3808679" y="56260"/>
                  </a:lnTo>
                  <a:lnTo>
                    <a:pt x="3823754" y="70561"/>
                  </a:lnTo>
                  <a:lnTo>
                    <a:pt x="3838854" y="107175"/>
                  </a:lnTo>
                  <a:lnTo>
                    <a:pt x="3853929" y="121640"/>
                  </a:lnTo>
                  <a:lnTo>
                    <a:pt x="3868864" y="158102"/>
                  </a:lnTo>
                  <a:lnTo>
                    <a:pt x="3883964" y="179781"/>
                  </a:lnTo>
                  <a:lnTo>
                    <a:pt x="3899039" y="179311"/>
                  </a:lnTo>
                  <a:lnTo>
                    <a:pt x="3899039" y="0"/>
                  </a:lnTo>
                  <a:close/>
                </a:path>
                <a:path w="3899535" h="452119">
                  <a:moveTo>
                    <a:pt x="3213782" y="77165"/>
                  </a:moveTo>
                  <a:lnTo>
                    <a:pt x="3161322" y="77165"/>
                  </a:lnTo>
                  <a:lnTo>
                    <a:pt x="3176409" y="118808"/>
                  </a:lnTo>
                  <a:lnTo>
                    <a:pt x="3191497" y="99948"/>
                  </a:lnTo>
                  <a:lnTo>
                    <a:pt x="3206597" y="96342"/>
                  </a:lnTo>
                  <a:lnTo>
                    <a:pt x="3213782" y="77165"/>
                  </a:lnTo>
                  <a:close/>
                </a:path>
                <a:path w="3899535" h="452119">
                  <a:moveTo>
                    <a:pt x="3247459" y="6438"/>
                  </a:moveTo>
                  <a:lnTo>
                    <a:pt x="3116224" y="6438"/>
                  </a:lnTo>
                  <a:lnTo>
                    <a:pt x="3131312" y="56730"/>
                  </a:lnTo>
                  <a:lnTo>
                    <a:pt x="3146399" y="78574"/>
                  </a:lnTo>
                  <a:lnTo>
                    <a:pt x="3161322" y="77165"/>
                  </a:lnTo>
                  <a:lnTo>
                    <a:pt x="3213782" y="77165"/>
                  </a:lnTo>
                  <a:lnTo>
                    <a:pt x="3221672" y="56108"/>
                  </a:lnTo>
                  <a:lnTo>
                    <a:pt x="3236607" y="22936"/>
                  </a:lnTo>
                  <a:lnTo>
                    <a:pt x="3247459" y="6438"/>
                  </a:lnTo>
                  <a:close/>
                </a:path>
                <a:path w="3899535" h="452119">
                  <a:moveTo>
                    <a:pt x="346227" y="0"/>
                  </a:moveTo>
                  <a:lnTo>
                    <a:pt x="301117" y="0"/>
                  </a:lnTo>
                  <a:lnTo>
                    <a:pt x="316052" y="75120"/>
                  </a:lnTo>
                  <a:lnTo>
                    <a:pt x="331139" y="39128"/>
                  </a:lnTo>
                  <a:lnTo>
                    <a:pt x="346227" y="0"/>
                  </a:lnTo>
                  <a:close/>
                </a:path>
                <a:path w="3899535" h="452119">
                  <a:moveTo>
                    <a:pt x="391337" y="0"/>
                  </a:moveTo>
                  <a:lnTo>
                    <a:pt x="346227" y="0"/>
                  </a:lnTo>
                  <a:lnTo>
                    <a:pt x="361315" y="71666"/>
                  </a:lnTo>
                  <a:lnTo>
                    <a:pt x="376250" y="51079"/>
                  </a:lnTo>
                  <a:lnTo>
                    <a:pt x="391337" y="0"/>
                  </a:lnTo>
                  <a:close/>
                </a:path>
                <a:path w="3899535" h="452119">
                  <a:moveTo>
                    <a:pt x="15087" y="0"/>
                  </a:moveTo>
                  <a:lnTo>
                    <a:pt x="0" y="0"/>
                  </a:lnTo>
                  <a:lnTo>
                    <a:pt x="0" y="22783"/>
                  </a:lnTo>
                  <a:lnTo>
                    <a:pt x="15087" y="0"/>
                  </a:lnTo>
                  <a:close/>
                </a:path>
                <a:path w="3899535" h="452119">
                  <a:moveTo>
                    <a:pt x="2875292" y="0"/>
                  </a:moveTo>
                  <a:lnTo>
                    <a:pt x="2544152" y="0"/>
                  </a:lnTo>
                  <a:lnTo>
                    <a:pt x="2559240" y="20739"/>
                  </a:lnTo>
                  <a:lnTo>
                    <a:pt x="2574328" y="3606"/>
                  </a:lnTo>
                  <a:lnTo>
                    <a:pt x="2874552" y="3606"/>
                  </a:lnTo>
                  <a:lnTo>
                    <a:pt x="2875292" y="0"/>
                  </a:lnTo>
                  <a:close/>
                </a:path>
                <a:path w="3899535" h="452119">
                  <a:moveTo>
                    <a:pt x="827938" y="0"/>
                  </a:moveTo>
                  <a:lnTo>
                    <a:pt x="556983" y="0"/>
                  </a:lnTo>
                  <a:lnTo>
                    <a:pt x="572071" y="16027"/>
                  </a:lnTo>
                  <a:lnTo>
                    <a:pt x="587159" y="3606"/>
                  </a:lnTo>
                  <a:lnTo>
                    <a:pt x="827916" y="3606"/>
                  </a:lnTo>
                  <a:lnTo>
                    <a:pt x="827938" y="0"/>
                  </a:lnTo>
                  <a:close/>
                </a:path>
                <a:path w="3899535" h="452119">
                  <a:moveTo>
                    <a:pt x="3251695" y="0"/>
                  </a:moveTo>
                  <a:lnTo>
                    <a:pt x="3086049" y="0"/>
                  </a:lnTo>
                  <a:lnTo>
                    <a:pt x="3101136" y="8000"/>
                  </a:lnTo>
                  <a:lnTo>
                    <a:pt x="3116224" y="6438"/>
                  </a:lnTo>
                  <a:lnTo>
                    <a:pt x="3247459" y="6438"/>
                  </a:lnTo>
                  <a:lnTo>
                    <a:pt x="3251695" y="0"/>
                  </a:lnTo>
                  <a:close/>
                </a:path>
                <a:path w="3899535" h="452119">
                  <a:moveTo>
                    <a:pt x="541896" y="0"/>
                  </a:moveTo>
                  <a:lnTo>
                    <a:pt x="511886" y="0"/>
                  </a:lnTo>
                  <a:lnTo>
                    <a:pt x="526808" y="1727"/>
                  </a:lnTo>
                  <a:lnTo>
                    <a:pt x="541896" y="0"/>
                  </a:lnTo>
                  <a:close/>
                </a:path>
              </a:pathLst>
            </a:custGeom>
            <a:solidFill>
              <a:srgbClr val="F78E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048489" y="2125436"/>
              <a:ext cx="3899535" cy="541655"/>
            </a:xfrm>
            <a:custGeom>
              <a:avLst/>
              <a:gdLst/>
              <a:ahLst/>
              <a:cxnLst/>
              <a:rect l="l" t="t" r="r" b="b"/>
              <a:pathLst>
                <a:path w="3899535" h="541655">
                  <a:moveTo>
                    <a:pt x="3899039" y="0"/>
                  </a:moveTo>
                  <a:lnTo>
                    <a:pt x="0" y="0"/>
                  </a:lnTo>
                  <a:lnTo>
                    <a:pt x="812838" y="0"/>
                  </a:lnTo>
                  <a:lnTo>
                    <a:pt x="827938" y="417741"/>
                  </a:lnTo>
                  <a:lnTo>
                    <a:pt x="858113" y="496785"/>
                  </a:lnTo>
                  <a:lnTo>
                    <a:pt x="873036" y="506844"/>
                  </a:lnTo>
                  <a:lnTo>
                    <a:pt x="888123" y="538911"/>
                  </a:lnTo>
                  <a:lnTo>
                    <a:pt x="903211" y="541578"/>
                  </a:lnTo>
                  <a:lnTo>
                    <a:pt x="918298" y="537184"/>
                  </a:lnTo>
                  <a:lnTo>
                    <a:pt x="933386" y="510146"/>
                  </a:lnTo>
                  <a:lnTo>
                    <a:pt x="948321" y="513130"/>
                  </a:lnTo>
                  <a:lnTo>
                    <a:pt x="978496" y="252717"/>
                  </a:lnTo>
                  <a:lnTo>
                    <a:pt x="993584" y="166903"/>
                  </a:lnTo>
                  <a:lnTo>
                    <a:pt x="1008672" y="21844"/>
                  </a:lnTo>
                  <a:lnTo>
                    <a:pt x="1023607" y="2984"/>
                  </a:lnTo>
                  <a:lnTo>
                    <a:pt x="1038694" y="13982"/>
                  </a:lnTo>
                  <a:lnTo>
                    <a:pt x="1053782" y="0"/>
                  </a:lnTo>
                  <a:lnTo>
                    <a:pt x="1068870" y="13512"/>
                  </a:lnTo>
                  <a:lnTo>
                    <a:pt x="1083957" y="53911"/>
                  </a:lnTo>
                  <a:lnTo>
                    <a:pt x="1098880" y="72136"/>
                  </a:lnTo>
                  <a:lnTo>
                    <a:pt x="1113967" y="105295"/>
                  </a:lnTo>
                  <a:lnTo>
                    <a:pt x="1129055" y="153073"/>
                  </a:lnTo>
                  <a:lnTo>
                    <a:pt x="1144143" y="252717"/>
                  </a:lnTo>
                  <a:lnTo>
                    <a:pt x="1159078" y="256019"/>
                  </a:lnTo>
                  <a:lnTo>
                    <a:pt x="1174165" y="288861"/>
                  </a:lnTo>
                  <a:lnTo>
                    <a:pt x="1189253" y="299072"/>
                  </a:lnTo>
                  <a:lnTo>
                    <a:pt x="1204341" y="220497"/>
                  </a:lnTo>
                  <a:lnTo>
                    <a:pt x="1219428" y="208394"/>
                  </a:lnTo>
                  <a:lnTo>
                    <a:pt x="1234351" y="114731"/>
                  </a:lnTo>
                  <a:lnTo>
                    <a:pt x="1249438" y="0"/>
                  </a:lnTo>
                  <a:lnTo>
                    <a:pt x="1445107" y="0"/>
                  </a:lnTo>
                  <a:lnTo>
                    <a:pt x="1460195" y="53124"/>
                  </a:lnTo>
                  <a:lnTo>
                    <a:pt x="1475282" y="45732"/>
                  </a:lnTo>
                  <a:lnTo>
                    <a:pt x="1490370" y="75120"/>
                  </a:lnTo>
                  <a:lnTo>
                    <a:pt x="1505470" y="81876"/>
                  </a:lnTo>
                  <a:lnTo>
                    <a:pt x="1520393" y="118186"/>
                  </a:lnTo>
                  <a:lnTo>
                    <a:pt x="1535480" y="80314"/>
                  </a:lnTo>
                  <a:lnTo>
                    <a:pt x="1550568" y="56883"/>
                  </a:lnTo>
                  <a:lnTo>
                    <a:pt x="1565656" y="0"/>
                  </a:lnTo>
                  <a:lnTo>
                    <a:pt x="2017179" y="0"/>
                  </a:lnTo>
                  <a:lnTo>
                    <a:pt x="2032266" y="15087"/>
                  </a:lnTo>
                  <a:lnTo>
                    <a:pt x="2047354" y="41021"/>
                  </a:lnTo>
                  <a:lnTo>
                    <a:pt x="2062441" y="88950"/>
                  </a:lnTo>
                  <a:lnTo>
                    <a:pt x="2077529" y="84874"/>
                  </a:lnTo>
                  <a:lnTo>
                    <a:pt x="2107552" y="135788"/>
                  </a:lnTo>
                  <a:lnTo>
                    <a:pt x="2122639" y="123837"/>
                  </a:lnTo>
                  <a:lnTo>
                    <a:pt x="2137727" y="119595"/>
                  </a:lnTo>
                  <a:lnTo>
                    <a:pt x="2152815" y="85648"/>
                  </a:lnTo>
                  <a:lnTo>
                    <a:pt x="2167750" y="96024"/>
                  </a:lnTo>
                  <a:lnTo>
                    <a:pt x="2182825" y="84404"/>
                  </a:lnTo>
                  <a:lnTo>
                    <a:pt x="2197925" y="0"/>
                  </a:lnTo>
                  <a:lnTo>
                    <a:pt x="3899039" y="0"/>
                  </a:lnTo>
                  <a:close/>
                </a:path>
              </a:pathLst>
            </a:custGeom>
            <a:solidFill>
              <a:srgbClr val="B5093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923782" y="1890787"/>
              <a:ext cx="135890" cy="157480"/>
            </a:xfrm>
            <a:custGeom>
              <a:avLst/>
              <a:gdLst/>
              <a:ahLst/>
              <a:cxnLst/>
              <a:rect l="l" t="t" r="r" b="b"/>
              <a:pathLst>
                <a:path w="135889" h="157480">
                  <a:moveTo>
                    <a:pt x="120535" y="64439"/>
                  </a:moveTo>
                  <a:lnTo>
                    <a:pt x="135623" y="91782"/>
                  </a:lnTo>
                </a:path>
                <a:path w="135889" h="157480">
                  <a:moveTo>
                    <a:pt x="105460" y="0"/>
                  </a:moveTo>
                  <a:lnTo>
                    <a:pt x="120535" y="64439"/>
                  </a:lnTo>
                </a:path>
                <a:path w="135889" h="157480">
                  <a:moveTo>
                    <a:pt x="90360" y="2209"/>
                  </a:moveTo>
                  <a:lnTo>
                    <a:pt x="105460" y="0"/>
                  </a:lnTo>
                </a:path>
                <a:path w="135889" h="157480">
                  <a:moveTo>
                    <a:pt x="75285" y="63652"/>
                  </a:moveTo>
                  <a:lnTo>
                    <a:pt x="90360" y="2209"/>
                  </a:lnTo>
                </a:path>
                <a:path w="135889" h="157480">
                  <a:moveTo>
                    <a:pt x="60350" y="66014"/>
                  </a:moveTo>
                  <a:lnTo>
                    <a:pt x="75285" y="63652"/>
                  </a:lnTo>
                </a:path>
                <a:path w="135889" h="157480">
                  <a:moveTo>
                    <a:pt x="45250" y="98069"/>
                  </a:moveTo>
                  <a:lnTo>
                    <a:pt x="60350" y="66014"/>
                  </a:lnTo>
                </a:path>
                <a:path w="135889" h="157480">
                  <a:moveTo>
                    <a:pt x="30175" y="78117"/>
                  </a:moveTo>
                  <a:lnTo>
                    <a:pt x="45250" y="98069"/>
                  </a:lnTo>
                </a:path>
                <a:path w="135889" h="157480">
                  <a:moveTo>
                    <a:pt x="15074" y="110172"/>
                  </a:moveTo>
                  <a:lnTo>
                    <a:pt x="30175" y="78117"/>
                  </a:lnTo>
                </a:path>
                <a:path w="135889" h="157480">
                  <a:moveTo>
                    <a:pt x="0" y="157162"/>
                  </a:moveTo>
                  <a:lnTo>
                    <a:pt x="15074" y="110172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908847" y="2047949"/>
              <a:ext cx="15240" cy="150495"/>
            </a:xfrm>
            <a:custGeom>
              <a:avLst/>
              <a:gdLst/>
              <a:ahLst/>
              <a:cxnLst/>
              <a:rect l="l" t="t" r="r" b="b"/>
              <a:pathLst>
                <a:path w="15239" h="150494">
                  <a:moveTo>
                    <a:pt x="7467" y="-3175"/>
                  </a:moveTo>
                  <a:lnTo>
                    <a:pt x="7467" y="153428"/>
                  </a:lnTo>
                </a:path>
              </a:pathLst>
            </a:custGeom>
            <a:ln w="21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885088" y="1663215"/>
              <a:ext cx="1024255" cy="749935"/>
            </a:xfrm>
            <a:custGeom>
              <a:avLst/>
              <a:gdLst/>
              <a:ahLst/>
              <a:cxnLst/>
              <a:rect l="l" t="t" r="r" b="b"/>
              <a:pathLst>
                <a:path w="1024254" h="749935">
                  <a:moveTo>
                    <a:pt x="1008684" y="633679"/>
                  </a:moveTo>
                  <a:lnTo>
                    <a:pt x="1023759" y="534987"/>
                  </a:lnTo>
                </a:path>
                <a:path w="1024254" h="749935">
                  <a:moveTo>
                    <a:pt x="993584" y="673138"/>
                  </a:moveTo>
                  <a:lnTo>
                    <a:pt x="1008684" y="633679"/>
                  </a:lnTo>
                </a:path>
                <a:path w="1024254" h="749935">
                  <a:moveTo>
                    <a:pt x="978509" y="749515"/>
                  </a:moveTo>
                  <a:lnTo>
                    <a:pt x="993584" y="673138"/>
                  </a:lnTo>
                </a:path>
                <a:path w="1024254" h="749935">
                  <a:moveTo>
                    <a:pt x="963409" y="729703"/>
                  </a:moveTo>
                  <a:lnTo>
                    <a:pt x="978509" y="749515"/>
                  </a:lnTo>
                </a:path>
                <a:path w="1024254" h="749935">
                  <a:moveTo>
                    <a:pt x="948474" y="746683"/>
                  </a:moveTo>
                  <a:lnTo>
                    <a:pt x="963409" y="729703"/>
                  </a:lnTo>
                </a:path>
                <a:path w="1024254" h="749935">
                  <a:moveTo>
                    <a:pt x="933399" y="726719"/>
                  </a:moveTo>
                  <a:lnTo>
                    <a:pt x="948474" y="746683"/>
                  </a:lnTo>
                </a:path>
                <a:path w="1024254" h="749935">
                  <a:moveTo>
                    <a:pt x="918298" y="721855"/>
                  </a:moveTo>
                  <a:lnTo>
                    <a:pt x="933399" y="726719"/>
                  </a:lnTo>
                </a:path>
                <a:path w="1024254" h="749935">
                  <a:moveTo>
                    <a:pt x="903224" y="686968"/>
                  </a:moveTo>
                  <a:lnTo>
                    <a:pt x="918298" y="721855"/>
                  </a:lnTo>
                </a:path>
                <a:path w="1024254" h="749935">
                  <a:moveTo>
                    <a:pt x="888288" y="681774"/>
                  </a:moveTo>
                  <a:lnTo>
                    <a:pt x="903224" y="686968"/>
                  </a:lnTo>
                </a:path>
                <a:path w="1024254" h="749935">
                  <a:moveTo>
                    <a:pt x="873201" y="676592"/>
                  </a:moveTo>
                  <a:lnTo>
                    <a:pt x="888288" y="681774"/>
                  </a:lnTo>
                </a:path>
                <a:path w="1024254" h="749935">
                  <a:moveTo>
                    <a:pt x="858113" y="649236"/>
                  </a:moveTo>
                  <a:lnTo>
                    <a:pt x="873201" y="676592"/>
                  </a:lnTo>
                </a:path>
                <a:path w="1024254" h="749935">
                  <a:moveTo>
                    <a:pt x="843026" y="629285"/>
                  </a:moveTo>
                  <a:lnTo>
                    <a:pt x="858113" y="649236"/>
                  </a:lnTo>
                </a:path>
                <a:path w="1024254" h="749935">
                  <a:moveTo>
                    <a:pt x="827938" y="660869"/>
                  </a:moveTo>
                  <a:lnTo>
                    <a:pt x="843026" y="629285"/>
                  </a:lnTo>
                </a:path>
                <a:path w="1024254" h="749935">
                  <a:moveTo>
                    <a:pt x="813003" y="611212"/>
                  </a:moveTo>
                  <a:lnTo>
                    <a:pt x="827938" y="660869"/>
                  </a:lnTo>
                </a:path>
                <a:path w="1024254" h="749935">
                  <a:moveTo>
                    <a:pt x="797915" y="605866"/>
                  </a:moveTo>
                  <a:lnTo>
                    <a:pt x="813003" y="611212"/>
                  </a:lnTo>
                </a:path>
                <a:path w="1024254" h="749935">
                  <a:moveTo>
                    <a:pt x="782828" y="563587"/>
                  </a:moveTo>
                  <a:lnTo>
                    <a:pt x="797915" y="605866"/>
                  </a:lnTo>
                </a:path>
                <a:path w="1024254" h="749935">
                  <a:moveTo>
                    <a:pt x="767740" y="535927"/>
                  </a:moveTo>
                  <a:lnTo>
                    <a:pt x="782828" y="563587"/>
                  </a:lnTo>
                </a:path>
                <a:path w="1024254" h="749935">
                  <a:moveTo>
                    <a:pt x="752652" y="486105"/>
                  </a:moveTo>
                  <a:lnTo>
                    <a:pt x="767740" y="535927"/>
                  </a:lnTo>
                </a:path>
                <a:path w="1024254" h="749935">
                  <a:moveTo>
                    <a:pt x="737730" y="465836"/>
                  </a:moveTo>
                  <a:lnTo>
                    <a:pt x="752652" y="486105"/>
                  </a:lnTo>
                </a:path>
                <a:path w="1024254" h="749935">
                  <a:moveTo>
                    <a:pt x="722642" y="482968"/>
                  </a:moveTo>
                  <a:lnTo>
                    <a:pt x="737730" y="465836"/>
                  </a:lnTo>
                </a:path>
                <a:path w="1024254" h="749935">
                  <a:moveTo>
                    <a:pt x="707555" y="433146"/>
                  </a:moveTo>
                  <a:lnTo>
                    <a:pt x="722642" y="482968"/>
                  </a:lnTo>
                </a:path>
                <a:path w="1024254" h="749935">
                  <a:moveTo>
                    <a:pt x="692467" y="427964"/>
                  </a:moveTo>
                  <a:lnTo>
                    <a:pt x="707555" y="433146"/>
                  </a:lnTo>
                </a:path>
                <a:path w="1024254" h="749935">
                  <a:moveTo>
                    <a:pt x="677379" y="422770"/>
                  </a:moveTo>
                  <a:lnTo>
                    <a:pt x="692467" y="427964"/>
                  </a:lnTo>
                </a:path>
                <a:path w="1024254" h="749935">
                  <a:moveTo>
                    <a:pt x="662444" y="402818"/>
                  </a:moveTo>
                  <a:lnTo>
                    <a:pt x="677379" y="422770"/>
                  </a:lnTo>
                </a:path>
                <a:path w="1024254" h="749935">
                  <a:moveTo>
                    <a:pt x="647357" y="405015"/>
                  </a:moveTo>
                  <a:lnTo>
                    <a:pt x="662444" y="402818"/>
                  </a:lnTo>
                </a:path>
                <a:path w="1024254" h="749935">
                  <a:moveTo>
                    <a:pt x="632269" y="451840"/>
                  </a:moveTo>
                  <a:lnTo>
                    <a:pt x="647357" y="405015"/>
                  </a:lnTo>
                </a:path>
                <a:path w="1024254" h="749935">
                  <a:moveTo>
                    <a:pt x="617181" y="417271"/>
                  </a:moveTo>
                  <a:lnTo>
                    <a:pt x="632269" y="451840"/>
                  </a:lnTo>
                </a:path>
                <a:path w="1024254" h="749935">
                  <a:moveTo>
                    <a:pt x="602259" y="338213"/>
                  </a:moveTo>
                  <a:lnTo>
                    <a:pt x="617181" y="417271"/>
                  </a:lnTo>
                </a:path>
                <a:path w="1024254" h="749935">
                  <a:moveTo>
                    <a:pt x="587159" y="296418"/>
                  </a:moveTo>
                  <a:lnTo>
                    <a:pt x="602259" y="338213"/>
                  </a:lnTo>
                </a:path>
                <a:path w="1024254" h="749935">
                  <a:moveTo>
                    <a:pt x="572084" y="217830"/>
                  </a:moveTo>
                  <a:lnTo>
                    <a:pt x="587159" y="296418"/>
                  </a:lnTo>
                </a:path>
                <a:path w="1024254" h="749935">
                  <a:moveTo>
                    <a:pt x="556983" y="205892"/>
                  </a:moveTo>
                  <a:lnTo>
                    <a:pt x="572084" y="217830"/>
                  </a:lnTo>
                </a:path>
                <a:path w="1024254" h="749935">
                  <a:moveTo>
                    <a:pt x="541909" y="171780"/>
                  </a:moveTo>
                  <a:lnTo>
                    <a:pt x="556983" y="205892"/>
                  </a:lnTo>
                </a:path>
                <a:path w="1024254" h="749935">
                  <a:moveTo>
                    <a:pt x="526973" y="115671"/>
                  </a:moveTo>
                  <a:lnTo>
                    <a:pt x="541909" y="171780"/>
                  </a:lnTo>
                </a:path>
                <a:path w="1024254" h="749935">
                  <a:moveTo>
                    <a:pt x="511873" y="104203"/>
                  </a:moveTo>
                  <a:lnTo>
                    <a:pt x="526973" y="115671"/>
                  </a:lnTo>
                </a:path>
                <a:path w="1024254" h="749935">
                  <a:moveTo>
                    <a:pt x="496798" y="55638"/>
                  </a:moveTo>
                  <a:lnTo>
                    <a:pt x="511873" y="104203"/>
                  </a:lnTo>
                </a:path>
                <a:path w="1024254" h="749935">
                  <a:moveTo>
                    <a:pt x="481698" y="0"/>
                  </a:moveTo>
                  <a:lnTo>
                    <a:pt x="496798" y="55638"/>
                  </a:lnTo>
                </a:path>
                <a:path w="1024254" h="749935">
                  <a:moveTo>
                    <a:pt x="466623" y="11010"/>
                  </a:moveTo>
                  <a:lnTo>
                    <a:pt x="481698" y="0"/>
                  </a:lnTo>
                </a:path>
                <a:path w="1024254" h="749935">
                  <a:moveTo>
                    <a:pt x="451688" y="66319"/>
                  </a:moveTo>
                  <a:lnTo>
                    <a:pt x="466623" y="11010"/>
                  </a:lnTo>
                </a:path>
                <a:path w="1024254" h="749935">
                  <a:moveTo>
                    <a:pt x="436600" y="129349"/>
                  </a:moveTo>
                  <a:lnTo>
                    <a:pt x="451688" y="66319"/>
                  </a:lnTo>
                </a:path>
                <a:path w="1024254" h="749935">
                  <a:moveTo>
                    <a:pt x="421513" y="184988"/>
                  </a:moveTo>
                  <a:lnTo>
                    <a:pt x="436600" y="129349"/>
                  </a:lnTo>
                </a:path>
                <a:path w="1024254" h="749935">
                  <a:moveTo>
                    <a:pt x="406425" y="196456"/>
                  </a:moveTo>
                  <a:lnTo>
                    <a:pt x="421513" y="184988"/>
                  </a:lnTo>
                </a:path>
                <a:path w="1024254" h="749935">
                  <a:moveTo>
                    <a:pt x="391337" y="252412"/>
                  </a:moveTo>
                  <a:lnTo>
                    <a:pt x="406425" y="196456"/>
                  </a:lnTo>
                </a:path>
                <a:path w="1024254" h="749935">
                  <a:moveTo>
                    <a:pt x="376402" y="360222"/>
                  </a:moveTo>
                  <a:lnTo>
                    <a:pt x="391337" y="252412"/>
                  </a:lnTo>
                </a:path>
                <a:path w="1024254" h="749935">
                  <a:moveTo>
                    <a:pt x="361327" y="460641"/>
                  </a:moveTo>
                  <a:lnTo>
                    <a:pt x="376402" y="360222"/>
                  </a:lnTo>
                </a:path>
                <a:path w="1024254" h="749935">
                  <a:moveTo>
                    <a:pt x="346227" y="546620"/>
                  </a:moveTo>
                  <a:lnTo>
                    <a:pt x="361327" y="460641"/>
                  </a:lnTo>
                </a:path>
                <a:path w="1024254" h="749935">
                  <a:moveTo>
                    <a:pt x="331152" y="558241"/>
                  </a:moveTo>
                  <a:lnTo>
                    <a:pt x="346227" y="546620"/>
                  </a:lnTo>
                </a:path>
                <a:path w="1024254" h="749935">
                  <a:moveTo>
                    <a:pt x="316217" y="547865"/>
                  </a:moveTo>
                  <a:lnTo>
                    <a:pt x="331152" y="558241"/>
                  </a:lnTo>
                </a:path>
                <a:path w="1024254" h="749935">
                  <a:moveTo>
                    <a:pt x="301129" y="581825"/>
                  </a:moveTo>
                  <a:lnTo>
                    <a:pt x="316217" y="547865"/>
                  </a:lnTo>
                </a:path>
                <a:path w="1024254" h="749935">
                  <a:moveTo>
                    <a:pt x="286042" y="586066"/>
                  </a:moveTo>
                  <a:lnTo>
                    <a:pt x="301129" y="581825"/>
                  </a:lnTo>
                </a:path>
                <a:path w="1024254" h="749935">
                  <a:moveTo>
                    <a:pt x="270954" y="598004"/>
                  </a:moveTo>
                  <a:lnTo>
                    <a:pt x="286042" y="586066"/>
                  </a:lnTo>
                </a:path>
                <a:path w="1024254" h="749935">
                  <a:moveTo>
                    <a:pt x="255866" y="572541"/>
                  </a:moveTo>
                  <a:lnTo>
                    <a:pt x="270954" y="598004"/>
                  </a:lnTo>
                </a:path>
                <a:path w="1024254" h="749935">
                  <a:moveTo>
                    <a:pt x="240931" y="547090"/>
                  </a:moveTo>
                  <a:lnTo>
                    <a:pt x="255866" y="572541"/>
                  </a:lnTo>
                </a:path>
                <a:path w="1024254" h="749935">
                  <a:moveTo>
                    <a:pt x="225844" y="551180"/>
                  </a:moveTo>
                  <a:lnTo>
                    <a:pt x="240931" y="547090"/>
                  </a:lnTo>
                </a:path>
                <a:path w="1024254" h="749935">
                  <a:moveTo>
                    <a:pt x="210756" y="503237"/>
                  </a:moveTo>
                  <a:lnTo>
                    <a:pt x="225844" y="551180"/>
                  </a:lnTo>
                </a:path>
                <a:path w="1024254" h="749935">
                  <a:moveTo>
                    <a:pt x="195668" y="477304"/>
                  </a:moveTo>
                  <a:lnTo>
                    <a:pt x="210756" y="503237"/>
                  </a:lnTo>
                </a:path>
                <a:path w="1024254" h="749935">
                  <a:moveTo>
                    <a:pt x="180581" y="443839"/>
                  </a:moveTo>
                  <a:lnTo>
                    <a:pt x="195668" y="477304"/>
                  </a:lnTo>
                </a:path>
                <a:path w="1024254" h="749935">
                  <a:moveTo>
                    <a:pt x="165658" y="388035"/>
                  </a:moveTo>
                  <a:lnTo>
                    <a:pt x="180581" y="443839"/>
                  </a:lnTo>
                </a:path>
                <a:path w="1024254" h="749935">
                  <a:moveTo>
                    <a:pt x="150558" y="317157"/>
                  </a:moveTo>
                  <a:lnTo>
                    <a:pt x="165658" y="388035"/>
                  </a:lnTo>
                </a:path>
                <a:path w="1024254" h="749935">
                  <a:moveTo>
                    <a:pt x="135483" y="268439"/>
                  </a:moveTo>
                  <a:lnTo>
                    <a:pt x="150558" y="317157"/>
                  </a:lnTo>
                </a:path>
                <a:path w="1024254" h="749935">
                  <a:moveTo>
                    <a:pt x="120383" y="241414"/>
                  </a:moveTo>
                  <a:lnTo>
                    <a:pt x="135483" y="268439"/>
                  </a:lnTo>
                </a:path>
                <a:path w="1024254" h="749935">
                  <a:moveTo>
                    <a:pt x="105460" y="199923"/>
                  </a:moveTo>
                  <a:lnTo>
                    <a:pt x="120383" y="241414"/>
                  </a:lnTo>
                </a:path>
                <a:path w="1024254" h="749935">
                  <a:moveTo>
                    <a:pt x="90373" y="231978"/>
                  </a:moveTo>
                  <a:lnTo>
                    <a:pt x="105460" y="199923"/>
                  </a:lnTo>
                </a:path>
                <a:path w="1024254" h="749935">
                  <a:moveTo>
                    <a:pt x="75285" y="234327"/>
                  </a:moveTo>
                  <a:lnTo>
                    <a:pt x="90373" y="231978"/>
                  </a:lnTo>
                </a:path>
                <a:path w="1024254" h="749935">
                  <a:moveTo>
                    <a:pt x="60198" y="199758"/>
                  </a:moveTo>
                  <a:lnTo>
                    <a:pt x="75285" y="234327"/>
                  </a:lnTo>
                </a:path>
                <a:path w="1024254" h="749935">
                  <a:moveTo>
                    <a:pt x="45110" y="179806"/>
                  </a:moveTo>
                  <a:lnTo>
                    <a:pt x="60198" y="199758"/>
                  </a:lnTo>
                </a:path>
                <a:path w="1024254" h="749935">
                  <a:moveTo>
                    <a:pt x="30187" y="196608"/>
                  </a:moveTo>
                  <a:lnTo>
                    <a:pt x="45110" y="179806"/>
                  </a:lnTo>
                </a:path>
                <a:path w="1024254" h="749935">
                  <a:moveTo>
                    <a:pt x="15087" y="184048"/>
                  </a:moveTo>
                  <a:lnTo>
                    <a:pt x="30187" y="196608"/>
                  </a:lnTo>
                </a:path>
                <a:path w="1024254" h="749935">
                  <a:moveTo>
                    <a:pt x="0" y="156375"/>
                  </a:moveTo>
                  <a:lnTo>
                    <a:pt x="15087" y="184048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870000" y="1819590"/>
              <a:ext cx="15240" cy="2540"/>
            </a:xfrm>
            <a:custGeom>
              <a:avLst/>
              <a:gdLst/>
              <a:ahLst/>
              <a:cxnLst/>
              <a:rect l="l" t="t" r="r" b="b"/>
              <a:pathLst>
                <a:path w="15239" h="2539">
                  <a:moveTo>
                    <a:pt x="-3175" y="1022"/>
                  </a:moveTo>
                  <a:lnTo>
                    <a:pt x="18262" y="1022"/>
                  </a:lnTo>
                </a:path>
              </a:pathLst>
            </a:custGeom>
            <a:ln w="83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854912" y="1727655"/>
              <a:ext cx="15240" cy="93980"/>
            </a:xfrm>
            <a:custGeom>
              <a:avLst/>
              <a:gdLst/>
              <a:ahLst/>
              <a:cxnLst/>
              <a:rect l="l" t="t" r="r" b="b"/>
              <a:pathLst>
                <a:path w="15239" h="93980">
                  <a:moveTo>
                    <a:pt x="0" y="0"/>
                  </a:moveTo>
                  <a:lnTo>
                    <a:pt x="15087" y="93979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2839990" y="1581491"/>
              <a:ext cx="15240" cy="146685"/>
            </a:xfrm>
            <a:custGeom>
              <a:avLst/>
              <a:gdLst/>
              <a:ahLst/>
              <a:cxnLst/>
              <a:rect l="l" t="t" r="r" b="b"/>
              <a:pathLst>
                <a:path w="15239" h="146685">
                  <a:moveTo>
                    <a:pt x="7461" y="-3175"/>
                  </a:moveTo>
                  <a:lnTo>
                    <a:pt x="7461" y="149339"/>
                  </a:lnTo>
                </a:path>
              </a:pathLst>
            </a:custGeom>
            <a:ln w="212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2817359" y="1226754"/>
              <a:ext cx="15240" cy="358140"/>
            </a:xfrm>
            <a:custGeom>
              <a:avLst/>
              <a:gdLst/>
              <a:ahLst/>
              <a:cxnLst/>
              <a:rect l="l" t="t" r="r" b="b"/>
              <a:pathLst>
                <a:path w="15239" h="358140">
                  <a:moveTo>
                    <a:pt x="15087" y="168313"/>
                  </a:moveTo>
                  <a:lnTo>
                    <a:pt x="15087" y="357911"/>
                  </a:lnTo>
                </a:path>
                <a:path w="15239" h="358140">
                  <a:moveTo>
                    <a:pt x="0" y="0"/>
                  </a:moveTo>
                  <a:lnTo>
                    <a:pt x="0" y="174663"/>
                  </a:lnTo>
                </a:path>
              </a:pathLst>
            </a:custGeom>
            <a:ln w="214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779627" y="1115667"/>
              <a:ext cx="30480" cy="114300"/>
            </a:xfrm>
            <a:custGeom>
              <a:avLst/>
              <a:gdLst/>
              <a:ahLst/>
              <a:cxnLst/>
              <a:rect l="l" t="t" r="r" b="b"/>
              <a:pathLst>
                <a:path w="30480" h="114300">
                  <a:moveTo>
                    <a:pt x="15100" y="64439"/>
                  </a:moveTo>
                  <a:lnTo>
                    <a:pt x="30187" y="114261"/>
                  </a:lnTo>
                </a:path>
                <a:path w="30480" h="114300">
                  <a:moveTo>
                    <a:pt x="0" y="0"/>
                  </a:moveTo>
                  <a:lnTo>
                    <a:pt x="15100" y="64439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2764704" y="1115667"/>
              <a:ext cx="15240" cy="172720"/>
            </a:xfrm>
            <a:custGeom>
              <a:avLst/>
              <a:gdLst/>
              <a:ahLst/>
              <a:cxnLst/>
              <a:rect l="l" t="t" r="r" b="b"/>
              <a:pathLst>
                <a:path w="15239" h="172719">
                  <a:moveTo>
                    <a:pt x="7461" y="-3174"/>
                  </a:moveTo>
                  <a:lnTo>
                    <a:pt x="7461" y="175577"/>
                  </a:lnTo>
                </a:path>
              </a:pathLst>
            </a:custGeom>
            <a:ln w="212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2719441" y="1288070"/>
              <a:ext cx="45720" cy="377190"/>
            </a:xfrm>
            <a:custGeom>
              <a:avLst/>
              <a:gdLst/>
              <a:ahLst/>
              <a:cxnLst/>
              <a:rect l="l" t="t" r="r" b="b"/>
              <a:pathLst>
                <a:path w="45719" h="377189">
                  <a:moveTo>
                    <a:pt x="30175" y="105930"/>
                  </a:moveTo>
                  <a:lnTo>
                    <a:pt x="45262" y="0"/>
                  </a:lnTo>
                </a:path>
                <a:path w="45719" h="377189">
                  <a:moveTo>
                    <a:pt x="15087" y="241249"/>
                  </a:moveTo>
                  <a:lnTo>
                    <a:pt x="30175" y="105930"/>
                  </a:lnTo>
                </a:path>
                <a:path w="45719" h="377189">
                  <a:moveTo>
                    <a:pt x="0" y="376720"/>
                  </a:moveTo>
                  <a:lnTo>
                    <a:pt x="15087" y="241249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704506" y="1664790"/>
              <a:ext cx="15240" cy="187325"/>
            </a:xfrm>
            <a:custGeom>
              <a:avLst/>
              <a:gdLst/>
              <a:ahLst/>
              <a:cxnLst/>
              <a:rect l="l" t="t" r="r" b="b"/>
              <a:pathLst>
                <a:path w="15239" h="187325">
                  <a:moveTo>
                    <a:pt x="7467" y="-3175"/>
                  </a:moveTo>
                  <a:lnTo>
                    <a:pt x="7467" y="190360"/>
                  </a:lnTo>
                </a:path>
              </a:pathLst>
            </a:custGeom>
            <a:ln w="21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689419" y="1851975"/>
              <a:ext cx="15240" cy="1905"/>
            </a:xfrm>
            <a:custGeom>
              <a:avLst/>
              <a:gdLst/>
              <a:ahLst/>
              <a:cxnLst/>
              <a:rect l="l" t="t" r="r" b="b"/>
              <a:pathLst>
                <a:path w="15239" h="1905">
                  <a:moveTo>
                    <a:pt x="-3175" y="939"/>
                  </a:moveTo>
                  <a:lnTo>
                    <a:pt x="18262" y="939"/>
                  </a:lnTo>
                </a:path>
              </a:pathLst>
            </a:custGeom>
            <a:ln w="82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057162" y="1528532"/>
              <a:ext cx="632460" cy="895985"/>
            </a:xfrm>
            <a:custGeom>
              <a:avLst/>
              <a:gdLst/>
              <a:ahLst/>
              <a:cxnLst/>
              <a:rect l="l" t="t" r="r" b="b"/>
              <a:pathLst>
                <a:path w="632460" h="895985">
                  <a:moveTo>
                    <a:pt x="617169" y="319989"/>
                  </a:moveTo>
                  <a:lnTo>
                    <a:pt x="632256" y="325323"/>
                  </a:lnTo>
                </a:path>
                <a:path w="632460" h="895985">
                  <a:moveTo>
                    <a:pt x="602081" y="329095"/>
                  </a:moveTo>
                  <a:lnTo>
                    <a:pt x="617169" y="319989"/>
                  </a:lnTo>
                </a:path>
                <a:path w="632460" h="895985">
                  <a:moveTo>
                    <a:pt x="586994" y="271729"/>
                  </a:moveTo>
                  <a:lnTo>
                    <a:pt x="602081" y="329095"/>
                  </a:lnTo>
                </a:path>
                <a:path w="632460" h="895985">
                  <a:moveTo>
                    <a:pt x="572071" y="347332"/>
                  </a:moveTo>
                  <a:lnTo>
                    <a:pt x="586994" y="271729"/>
                  </a:lnTo>
                </a:path>
                <a:path w="632460" h="895985">
                  <a:moveTo>
                    <a:pt x="556983" y="578523"/>
                  </a:moveTo>
                  <a:lnTo>
                    <a:pt x="572071" y="347332"/>
                  </a:lnTo>
                </a:path>
                <a:path w="632460" h="895985">
                  <a:moveTo>
                    <a:pt x="541896" y="653795"/>
                  </a:moveTo>
                  <a:lnTo>
                    <a:pt x="556983" y="578523"/>
                  </a:lnTo>
                </a:path>
                <a:path w="632460" h="895985">
                  <a:moveTo>
                    <a:pt x="526808" y="677214"/>
                  </a:moveTo>
                  <a:lnTo>
                    <a:pt x="541896" y="653795"/>
                  </a:lnTo>
                </a:path>
                <a:path w="632460" h="895985">
                  <a:moveTo>
                    <a:pt x="511721" y="715086"/>
                  </a:moveTo>
                  <a:lnTo>
                    <a:pt x="526808" y="677214"/>
                  </a:lnTo>
                </a:path>
                <a:path w="632460" h="895985">
                  <a:moveTo>
                    <a:pt x="496785" y="678789"/>
                  </a:moveTo>
                  <a:lnTo>
                    <a:pt x="511721" y="715086"/>
                  </a:lnTo>
                </a:path>
                <a:path w="632460" h="895985">
                  <a:moveTo>
                    <a:pt x="481698" y="672020"/>
                  </a:moveTo>
                  <a:lnTo>
                    <a:pt x="496785" y="678789"/>
                  </a:lnTo>
                </a:path>
                <a:path w="632460" h="895985">
                  <a:moveTo>
                    <a:pt x="466610" y="642632"/>
                  </a:moveTo>
                  <a:lnTo>
                    <a:pt x="481698" y="672020"/>
                  </a:lnTo>
                </a:path>
                <a:path w="632460" h="895985">
                  <a:moveTo>
                    <a:pt x="451523" y="650024"/>
                  </a:moveTo>
                  <a:lnTo>
                    <a:pt x="466610" y="642632"/>
                  </a:lnTo>
                </a:path>
                <a:path w="632460" h="895985">
                  <a:moveTo>
                    <a:pt x="436435" y="575995"/>
                  </a:moveTo>
                  <a:lnTo>
                    <a:pt x="451523" y="650024"/>
                  </a:lnTo>
                </a:path>
                <a:path w="632460" h="895985">
                  <a:moveTo>
                    <a:pt x="421513" y="501510"/>
                  </a:moveTo>
                  <a:lnTo>
                    <a:pt x="436435" y="575995"/>
                  </a:lnTo>
                </a:path>
                <a:path w="632460" h="895985">
                  <a:moveTo>
                    <a:pt x="406425" y="449173"/>
                  </a:moveTo>
                  <a:lnTo>
                    <a:pt x="421513" y="501510"/>
                  </a:lnTo>
                </a:path>
                <a:path w="632460" h="895985">
                  <a:moveTo>
                    <a:pt x="391337" y="396684"/>
                  </a:moveTo>
                  <a:lnTo>
                    <a:pt x="406425" y="449173"/>
                  </a:lnTo>
                </a:path>
                <a:path w="632460" h="895985">
                  <a:moveTo>
                    <a:pt x="376250" y="314007"/>
                  </a:moveTo>
                  <a:lnTo>
                    <a:pt x="391337" y="396684"/>
                  </a:lnTo>
                </a:path>
                <a:path w="632460" h="895985">
                  <a:moveTo>
                    <a:pt x="361314" y="253974"/>
                  </a:moveTo>
                  <a:lnTo>
                    <a:pt x="376250" y="314007"/>
                  </a:lnTo>
                </a:path>
                <a:path w="632460" h="895985">
                  <a:moveTo>
                    <a:pt x="346227" y="259943"/>
                  </a:moveTo>
                  <a:lnTo>
                    <a:pt x="361314" y="253974"/>
                  </a:lnTo>
                </a:path>
                <a:path w="632460" h="895985">
                  <a:moveTo>
                    <a:pt x="331139" y="295617"/>
                  </a:moveTo>
                  <a:lnTo>
                    <a:pt x="346227" y="259943"/>
                  </a:lnTo>
                </a:path>
                <a:path w="632460" h="895985">
                  <a:moveTo>
                    <a:pt x="316052" y="257111"/>
                  </a:moveTo>
                  <a:lnTo>
                    <a:pt x="331139" y="295617"/>
                  </a:lnTo>
                </a:path>
                <a:path w="632460" h="895985">
                  <a:moveTo>
                    <a:pt x="300964" y="129654"/>
                  </a:moveTo>
                  <a:lnTo>
                    <a:pt x="316052" y="257111"/>
                  </a:lnTo>
                </a:path>
                <a:path w="632460" h="895985">
                  <a:moveTo>
                    <a:pt x="286029" y="90677"/>
                  </a:moveTo>
                  <a:lnTo>
                    <a:pt x="300964" y="129654"/>
                  </a:lnTo>
                </a:path>
                <a:path w="632460" h="895985">
                  <a:moveTo>
                    <a:pt x="270941" y="0"/>
                  </a:moveTo>
                  <a:lnTo>
                    <a:pt x="286029" y="90677"/>
                  </a:lnTo>
                </a:path>
                <a:path w="632460" h="895985">
                  <a:moveTo>
                    <a:pt x="255854" y="131076"/>
                  </a:moveTo>
                  <a:lnTo>
                    <a:pt x="270941" y="0"/>
                  </a:lnTo>
                </a:path>
                <a:path w="632460" h="895985">
                  <a:moveTo>
                    <a:pt x="240766" y="499148"/>
                  </a:moveTo>
                  <a:lnTo>
                    <a:pt x="255854" y="131076"/>
                  </a:lnTo>
                </a:path>
                <a:path w="632460" h="895985">
                  <a:moveTo>
                    <a:pt x="225678" y="711631"/>
                  </a:moveTo>
                  <a:lnTo>
                    <a:pt x="240766" y="499148"/>
                  </a:lnTo>
                </a:path>
                <a:path w="632460" h="895985">
                  <a:moveTo>
                    <a:pt x="210743" y="805306"/>
                  </a:moveTo>
                  <a:lnTo>
                    <a:pt x="225678" y="711631"/>
                  </a:lnTo>
                </a:path>
                <a:path w="632460" h="895985">
                  <a:moveTo>
                    <a:pt x="195668" y="817397"/>
                  </a:moveTo>
                  <a:lnTo>
                    <a:pt x="210743" y="805306"/>
                  </a:lnTo>
                </a:path>
                <a:path w="632460" h="895985">
                  <a:moveTo>
                    <a:pt x="180581" y="895984"/>
                  </a:moveTo>
                  <a:lnTo>
                    <a:pt x="195668" y="817397"/>
                  </a:lnTo>
                </a:path>
                <a:path w="632460" h="895985">
                  <a:moveTo>
                    <a:pt x="165493" y="885761"/>
                  </a:moveTo>
                  <a:lnTo>
                    <a:pt x="180581" y="895984"/>
                  </a:lnTo>
                </a:path>
                <a:path w="632460" h="895985">
                  <a:moveTo>
                    <a:pt x="150406" y="852919"/>
                  </a:moveTo>
                  <a:lnTo>
                    <a:pt x="165493" y="885761"/>
                  </a:lnTo>
                </a:path>
                <a:path w="632460" h="895985">
                  <a:moveTo>
                    <a:pt x="135470" y="849617"/>
                  </a:moveTo>
                  <a:lnTo>
                    <a:pt x="150406" y="852919"/>
                  </a:lnTo>
                </a:path>
                <a:path w="632460" h="895985">
                  <a:moveTo>
                    <a:pt x="120383" y="749985"/>
                  </a:moveTo>
                  <a:lnTo>
                    <a:pt x="135470" y="849617"/>
                  </a:lnTo>
                </a:path>
                <a:path w="632460" h="895985">
                  <a:moveTo>
                    <a:pt x="105295" y="702195"/>
                  </a:moveTo>
                  <a:lnTo>
                    <a:pt x="120383" y="749985"/>
                  </a:lnTo>
                </a:path>
                <a:path w="632460" h="895985">
                  <a:moveTo>
                    <a:pt x="90208" y="669048"/>
                  </a:moveTo>
                  <a:lnTo>
                    <a:pt x="105295" y="702195"/>
                  </a:lnTo>
                </a:path>
                <a:path w="632460" h="895985">
                  <a:moveTo>
                    <a:pt x="75272" y="650811"/>
                  </a:moveTo>
                  <a:lnTo>
                    <a:pt x="90208" y="669048"/>
                  </a:lnTo>
                </a:path>
                <a:path w="632460" h="895985">
                  <a:moveTo>
                    <a:pt x="60197" y="610412"/>
                  </a:moveTo>
                  <a:lnTo>
                    <a:pt x="75272" y="650811"/>
                  </a:lnTo>
                </a:path>
                <a:path w="632460" h="895985">
                  <a:moveTo>
                    <a:pt x="45110" y="584644"/>
                  </a:moveTo>
                  <a:lnTo>
                    <a:pt x="60197" y="610412"/>
                  </a:lnTo>
                </a:path>
                <a:path w="632460" h="895985">
                  <a:moveTo>
                    <a:pt x="30022" y="610882"/>
                  </a:moveTo>
                  <a:lnTo>
                    <a:pt x="45110" y="584644"/>
                  </a:lnTo>
                </a:path>
                <a:path w="632460" h="895985">
                  <a:moveTo>
                    <a:pt x="14935" y="599884"/>
                  </a:moveTo>
                  <a:lnTo>
                    <a:pt x="30022" y="610882"/>
                  </a:lnTo>
                </a:path>
                <a:path w="632460" h="895985">
                  <a:moveTo>
                    <a:pt x="0" y="618756"/>
                  </a:moveTo>
                  <a:lnTo>
                    <a:pt x="14935" y="599884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2042074" y="2147288"/>
              <a:ext cx="15240" cy="145415"/>
            </a:xfrm>
            <a:custGeom>
              <a:avLst/>
              <a:gdLst/>
              <a:ahLst/>
              <a:cxnLst/>
              <a:rect l="l" t="t" r="r" b="b"/>
              <a:pathLst>
                <a:path w="15239" h="145414">
                  <a:moveTo>
                    <a:pt x="7543" y="-3174"/>
                  </a:moveTo>
                  <a:lnTo>
                    <a:pt x="7543" y="148221"/>
                  </a:lnTo>
                </a:path>
              </a:pathLst>
            </a:custGeom>
            <a:ln w="214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1454915" y="1790203"/>
              <a:ext cx="587375" cy="876935"/>
            </a:xfrm>
            <a:custGeom>
              <a:avLst/>
              <a:gdLst/>
              <a:ahLst/>
              <a:cxnLst/>
              <a:rect l="l" t="t" r="r" b="b"/>
              <a:pathLst>
                <a:path w="587375" h="876935">
                  <a:moveTo>
                    <a:pt x="572071" y="587946"/>
                  </a:moveTo>
                  <a:lnTo>
                    <a:pt x="587159" y="502132"/>
                  </a:lnTo>
                </a:path>
                <a:path w="587375" h="876935">
                  <a:moveTo>
                    <a:pt x="556983" y="718083"/>
                  </a:moveTo>
                  <a:lnTo>
                    <a:pt x="572071" y="587946"/>
                  </a:lnTo>
                </a:path>
                <a:path w="587375" h="876935">
                  <a:moveTo>
                    <a:pt x="541896" y="848372"/>
                  </a:moveTo>
                  <a:lnTo>
                    <a:pt x="556983" y="718083"/>
                  </a:lnTo>
                </a:path>
                <a:path w="587375" h="876935">
                  <a:moveTo>
                    <a:pt x="526961" y="845375"/>
                  </a:moveTo>
                  <a:lnTo>
                    <a:pt x="541896" y="848372"/>
                  </a:lnTo>
                </a:path>
                <a:path w="587375" h="876935">
                  <a:moveTo>
                    <a:pt x="511873" y="872413"/>
                  </a:moveTo>
                  <a:lnTo>
                    <a:pt x="526961" y="845375"/>
                  </a:lnTo>
                </a:path>
                <a:path w="587375" h="876935">
                  <a:moveTo>
                    <a:pt x="496785" y="876808"/>
                  </a:moveTo>
                  <a:lnTo>
                    <a:pt x="511873" y="872413"/>
                  </a:lnTo>
                </a:path>
                <a:path w="587375" h="876935">
                  <a:moveTo>
                    <a:pt x="481698" y="874141"/>
                  </a:moveTo>
                  <a:lnTo>
                    <a:pt x="496785" y="876808"/>
                  </a:lnTo>
                </a:path>
                <a:path w="587375" h="876935">
                  <a:moveTo>
                    <a:pt x="466610" y="842086"/>
                  </a:moveTo>
                  <a:lnTo>
                    <a:pt x="481698" y="874141"/>
                  </a:lnTo>
                </a:path>
                <a:path w="587375" h="876935">
                  <a:moveTo>
                    <a:pt x="451688" y="832027"/>
                  </a:moveTo>
                  <a:lnTo>
                    <a:pt x="466610" y="842086"/>
                  </a:lnTo>
                </a:path>
                <a:path w="587375" h="876935">
                  <a:moveTo>
                    <a:pt x="436600" y="792581"/>
                  </a:moveTo>
                  <a:lnTo>
                    <a:pt x="451688" y="832027"/>
                  </a:lnTo>
                </a:path>
                <a:path w="587375" h="876935">
                  <a:moveTo>
                    <a:pt x="421513" y="752970"/>
                  </a:moveTo>
                  <a:lnTo>
                    <a:pt x="436600" y="792581"/>
                  </a:lnTo>
                </a:path>
                <a:path w="587375" h="876935">
                  <a:moveTo>
                    <a:pt x="406412" y="772617"/>
                  </a:moveTo>
                  <a:lnTo>
                    <a:pt x="421513" y="752970"/>
                  </a:lnTo>
                </a:path>
                <a:path w="587375" h="876935">
                  <a:moveTo>
                    <a:pt x="391490" y="762876"/>
                  </a:moveTo>
                  <a:lnTo>
                    <a:pt x="406412" y="772617"/>
                  </a:lnTo>
                </a:path>
                <a:path w="587375" h="876935">
                  <a:moveTo>
                    <a:pt x="376402" y="760196"/>
                  </a:moveTo>
                  <a:lnTo>
                    <a:pt x="391490" y="762876"/>
                  </a:lnTo>
                </a:path>
                <a:path w="587375" h="876935">
                  <a:moveTo>
                    <a:pt x="361314" y="787069"/>
                  </a:moveTo>
                  <a:lnTo>
                    <a:pt x="376402" y="760196"/>
                  </a:lnTo>
                </a:path>
                <a:path w="587375" h="876935">
                  <a:moveTo>
                    <a:pt x="346227" y="769632"/>
                  </a:moveTo>
                  <a:lnTo>
                    <a:pt x="361314" y="787069"/>
                  </a:lnTo>
                </a:path>
                <a:path w="587375" h="876935">
                  <a:moveTo>
                    <a:pt x="331139" y="752182"/>
                  </a:moveTo>
                  <a:lnTo>
                    <a:pt x="346227" y="769632"/>
                  </a:lnTo>
                </a:path>
                <a:path w="587375" h="876935">
                  <a:moveTo>
                    <a:pt x="316204" y="741819"/>
                  </a:moveTo>
                  <a:lnTo>
                    <a:pt x="331139" y="752182"/>
                  </a:lnTo>
                </a:path>
                <a:path w="587375" h="876935">
                  <a:moveTo>
                    <a:pt x="301116" y="687438"/>
                  </a:moveTo>
                  <a:lnTo>
                    <a:pt x="316204" y="741819"/>
                  </a:lnTo>
                </a:path>
                <a:path w="587375" h="876935">
                  <a:moveTo>
                    <a:pt x="286029" y="625195"/>
                  </a:moveTo>
                  <a:lnTo>
                    <a:pt x="301116" y="687438"/>
                  </a:lnTo>
                </a:path>
                <a:path w="587375" h="876935">
                  <a:moveTo>
                    <a:pt x="270941" y="555726"/>
                  </a:moveTo>
                  <a:lnTo>
                    <a:pt x="286029" y="625195"/>
                  </a:lnTo>
                </a:path>
                <a:path w="587375" h="876935">
                  <a:moveTo>
                    <a:pt x="255854" y="500722"/>
                  </a:moveTo>
                  <a:lnTo>
                    <a:pt x="270941" y="555726"/>
                  </a:lnTo>
                </a:path>
                <a:path w="587375" h="876935">
                  <a:moveTo>
                    <a:pt x="240931" y="483285"/>
                  </a:moveTo>
                  <a:lnTo>
                    <a:pt x="255854" y="500722"/>
                  </a:lnTo>
                </a:path>
                <a:path w="587375" h="876935">
                  <a:moveTo>
                    <a:pt x="225844" y="472909"/>
                  </a:moveTo>
                  <a:lnTo>
                    <a:pt x="240931" y="483285"/>
                  </a:lnTo>
                </a:path>
                <a:path w="587375" h="876935">
                  <a:moveTo>
                    <a:pt x="210756" y="425602"/>
                  </a:moveTo>
                  <a:lnTo>
                    <a:pt x="225844" y="472909"/>
                  </a:lnTo>
                </a:path>
                <a:path w="587375" h="876935">
                  <a:moveTo>
                    <a:pt x="195668" y="363677"/>
                  </a:moveTo>
                  <a:lnTo>
                    <a:pt x="210756" y="425602"/>
                  </a:lnTo>
                </a:path>
                <a:path w="587375" h="876935">
                  <a:moveTo>
                    <a:pt x="180733" y="338848"/>
                  </a:moveTo>
                  <a:lnTo>
                    <a:pt x="195668" y="363677"/>
                  </a:lnTo>
                </a:path>
                <a:path w="587375" h="876935">
                  <a:moveTo>
                    <a:pt x="165646" y="351269"/>
                  </a:moveTo>
                  <a:lnTo>
                    <a:pt x="180733" y="338848"/>
                  </a:lnTo>
                </a:path>
                <a:path w="587375" h="876935">
                  <a:moveTo>
                    <a:pt x="150558" y="296887"/>
                  </a:moveTo>
                  <a:lnTo>
                    <a:pt x="165646" y="351269"/>
                  </a:lnTo>
                </a:path>
                <a:path w="587375" h="876935">
                  <a:moveTo>
                    <a:pt x="135470" y="287299"/>
                  </a:moveTo>
                  <a:lnTo>
                    <a:pt x="150558" y="296887"/>
                  </a:lnTo>
                </a:path>
                <a:path w="587375" h="876935">
                  <a:moveTo>
                    <a:pt x="120383" y="336969"/>
                  </a:moveTo>
                  <a:lnTo>
                    <a:pt x="135470" y="287299"/>
                  </a:lnTo>
                </a:path>
                <a:path w="587375" h="876935">
                  <a:moveTo>
                    <a:pt x="105460" y="327380"/>
                  </a:moveTo>
                  <a:lnTo>
                    <a:pt x="120383" y="336969"/>
                  </a:lnTo>
                </a:path>
                <a:path w="587375" h="876935">
                  <a:moveTo>
                    <a:pt x="90373" y="332879"/>
                  </a:moveTo>
                  <a:lnTo>
                    <a:pt x="105460" y="327380"/>
                  </a:lnTo>
                </a:path>
                <a:path w="587375" h="876935">
                  <a:moveTo>
                    <a:pt x="75285" y="308673"/>
                  </a:moveTo>
                  <a:lnTo>
                    <a:pt x="90373" y="332879"/>
                  </a:lnTo>
                </a:path>
                <a:path w="587375" h="876935">
                  <a:moveTo>
                    <a:pt x="60197" y="181051"/>
                  </a:moveTo>
                  <a:lnTo>
                    <a:pt x="75285" y="308673"/>
                  </a:lnTo>
                </a:path>
                <a:path w="587375" h="876935">
                  <a:moveTo>
                    <a:pt x="45110" y="53289"/>
                  </a:moveTo>
                  <a:lnTo>
                    <a:pt x="60197" y="181051"/>
                  </a:lnTo>
                </a:path>
                <a:path w="587375" h="876935">
                  <a:moveTo>
                    <a:pt x="30175" y="0"/>
                  </a:moveTo>
                  <a:lnTo>
                    <a:pt x="45110" y="53289"/>
                  </a:lnTo>
                </a:path>
                <a:path w="587375" h="876935">
                  <a:moveTo>
                    <a:pt x="15087" y="42595"/>
                  </a:moveTo>
                  <a:lnTo>
                    <a:pt x="30175" y="0"/>
                  </a:lnTo>
                </a:path>
                <a:path w="587375" h="876935">
                  <a:moveTo>
                    <a:pt x="0" y="159524"/>
                  </a:moveTo>
                  <a:lnTo>
                    <a:pt x="15087" y="42595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1439828" y="1949727"/>
              <a:ext cx="15240" cy="161925"/>
            </a:xfrm>
            <a:custGeom>
              <a:avLst/>
              <a:gdLst/>
              <a:ahLst/>
              <a:cxnLst/>
              <a:rect l="l" t="t" r="r" b="b"/>
              <a:pathLst>
                <a:path w="15240" h="161925">
                  <a:moveTo>
                    <a:pt x="7543" y="-3174"/>
                  </a:moveTo>
                  <a:lnTo>
                    <a:pt x="7543" y="164579"/>
                  </a:lnTo>
                </a:path>
              </a:pathLst>
            </a:custGeom>
            <a:ln w="214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364542" y="2092120"/>
              <a:ext cx="75565" cy="108585"/>
            </a:xfrm>
            <a:custGeom>
              <a:avLst/>
              <a:gdLst/>
              <a:ahLst/>
              <a:cxnLst/>
              <a:rect l="l" t="t" r="r" b="b"/>
              <a:pathLst>
                <a:path w="75565" h="108585">
                  <a:moveTo>
                    <a:pt x="60198" y="84391"/>
                  </a:moveTo>
                  <a:lnTo>
                    <a:pt x="75285" y="19011"/>
                  </a:lnTo>
                </a:path>
                <a:path w="75565" h="108585">
                  <a:moveTo>
                    <a:pt x="45262" y="104978"/>
                  </a:moveTo>
                  <a:lnTo>
                    <a:pt x="60198" y="84391"/>
                  </a:lnTo>
                </a:path>
                <a:path w="75565" h="108585">
                  <a:moveTo>
                    <a:pt x="30175" y="0"/>
                  </a:moveTo>
                  <a:lnTo>
                    <a:pt x="45262" y="104978"/>
                  </a:lnTo>
                </a:path>
                <a:path w="75565" h="108585">
                  <a:moveTo>
                    <a:pt x="15087" y="72440"/>
                  </a:moveTo>
                  <a:lnTo>
                    <a:pt x="30175" y="0"/>
                  </a:lnTo>
                </a:path>
                <a:path w="75565" h="108585">
                  <a:moveTo>
                    <a:pt x="0" y="108432"/>
                  </a:moveTo>
                  <a:lnTo>
                    <a:pt x="15087" y="7244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349607" y="2036328"/>
              <a:ext cx="15240" cy="164465"/>
            </a:xfrm>
            <a:custGeom>
              <a:avLst/>
              <a:gdLst/>
              <a:ahLst/>
              <a:cxnLst/>
              <a:rect l="l" t="t" r="r" b="b"/>
              <a:pathLst>
                <a:path w="15240" h="164464">
                  <a:moveTo>
                    <a:pt x="7467" y="-3175"/>
                  </a:moveTo>
                  <a:lnTo>
                    <a:pt x="7467" y="167398"/>
                  </a:lnTo>
                </a:path>
              </a:pathLst>
            </a:custGeom>
            <a:ln w="21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274334" y="1692451"/>
              <a:ext cx="75565" cy="539115"/>
            </a:xfrm>
            <a:custGeom>
              <a:avLst/>
              <a:gdLst/>
              <a:ahLst/>
              <a:cxnLst/>
              <a:rect l="l" t="t" r="r" b="b"/>
              <a:pathLst>
                <a:path w="75565" h="539114">
                  <a:moveTo>
                    <a:pt x="60185" y="224269"/>
                  </a:moveTo>
                  <a:lnTo>
                    <a:pt x="75272" y="343877"/>
                  </a:lnTo>
                </a:path>
                <a:path w="75565" h="539114">
                  <a:moveTo>
                    <a:pt x="45097" y="8331"/>
                  </a:moveTo>
                  <a:lnTo>
                    <a:pt x="60185" y="224269"/>
                  </a:lnTo>
                </a:path>
                <a:path w="75565" h="539114">
                  <a:moveTo>
                    <a:pt x="30010" y="0"/>
                  </a:moveTo>
                  <a:lnTo>
                    <a:pt x="45097" y="8331"/>
                  </a:lnTo>
                </a:path>
                <a:path w="75565" h="539114">
                  <a:moveTo>
                    <a:pt x="14922" y="236054"/>
                  </a:moveTo>
                  <a:lnTo>
                    <a:pt x="30010" y="0"/>
                  </a:lnTo>
                </a:path>
                <a:path w="75565" h="539114">
                  <a:moveTo>
                    <a:pt x="0" y="538911"/>
                  </a:moveTo>
                  <a:lnTo>
                    <a:pt x="14922" y="236054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045315" y="1990875"/>
              <a:ext cx="232194" cy="46385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4932450" y="2304757"/>
              <a:ext cx="15240" cy="635"/>
            </a:xfrm>
            <a:custGeom>
              <a:avLst/>
              <a:gdLst/>
              <a:ahLst/>
              <a:cxnLst/>
              <a:rect l="l" t="t" r="r" b="b"/>
              <a:pathLst>
                <a:path w="15239" h="635">
                  <a:moveTo>
                    <a:pt x="-3175" y="234"/>
                  </a:moveTo>
                  <a:lnTo>
                    <a:pt x="18249" y="234"/>
                  </a:lnTo>
                </a:path>
              </a:pathLst>
            </a:custGeom>
            <a:ln w="68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4812066" y="2064143"/>
              <a:ext cx="120650" cy="241300"/>
            </a:xfrm>
            <a:custGeom>
              <a:avLst/>
              <a:gdLst/>
              <a:ahLst/>
              <a:cxnLst/>
              <a:rect l="l" t="t" r="r" b="b"/>
              <a:pathLst>
                <a:path w="120650" h="241300">
                  <a:moveTo>
                    <a:pt x="105295" y="219392"/>
                  </a:moveTo>
                  <a:lnTo>
                    <a:pt x="120383" y="241084"/>
                  </a:lnTo>
                </a:path>
                <a:path w="120650" h="241300">
                  <a:moveTo>
                    <a:pt x="90360" y="182930"/>
                  </a:moveTo>
                  <a:lnTo>
                    <a:pt x="105295" y="219392"/>
                  </a:lnTo>
                </a:path>
                <a:path w="120650" h="241300">
                  <a:moveTo>
                    <a:pt x="75272" y="168478"/>
                  </a:moveTo>
                  <a:lnTo>
                    <a:pt x="90360" y="182930"/>
                  </a:lnTo>
                </a:path>
                <a:path w="120650" h="241300">
                  <a:moveTo>
                    <a:pt x="60185" y="131851"/>
                  </a:moveTo>
                  <a:lnTo>
                    <a:pt x="75272" y="168478"/>
                  </a:lnTo>
                </a:path>
                <a:path w="120650" h="241300">
                  <a:moveTo>
                    <a:pt x="45097" y="117551"/>
                  </a:moveTo>
                  <a:lnTo>
                    <a:pt x="60185" y="131851"/>
                  </a:lnTo>
                </a:path>
                <a:path w="120650" h="241300">
                  <a:moveTo>
                    <a:pt x="30162" y="66001"/>
                  </a:moveTo>
                  <a:lnTo>
                    <a:pt x="45097" y="117551"/>
                  </a:lnTo>
                </a:path>
                <a:path w="120650" h="241300">
                  <a:moveTo>
                    <a:pt x="15087" y="29387"/>
                  </a:moveTo>
                  <a:lnTo>
                    <a:pt x="30162" y="66001"/>
                  </a:lnTo>
                </a:path>
                <a:path w="120650" h="241300">
                  <a:moveTo>
                    <a:pt x="0" y="0"/>
                  </a:moveTo>
                  <a:lnTo>
                    <a:pt x="15087" y="2938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4796979" y="2064143"/>
              <a:ext cx="15240" cy="635"/>
            </a:xfrm>
            <a:custGeom>
              <a:avLst/>
              <a:gdLst/>
              <a:ahLst/>
              <a:cxnLst/>
              <a:rect l="l" t="t" r="r" b="b"/>
              <a:pathLst>
                <a:path w="15239" h="635">
                  <a:moveTo>
                    <a:pt x="-3175" y="234"/>
                  </a:moveTo>
                  <a:lnTo>
                    <a:pt x="18262" y="234"/>
                  </a:lnTo>
                </a:path>
              </a:pathLst>
            </a:custGeom>
            <a:ln w="68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4345443" y="1025765"/>
              <a:ext cx="452120" cy="1038860"/>
            </a:xfrm>
            <a:custGeom>
              <a:avLst/>
              <a:gdLst/>
              <a:ahLst/>
              <a:cxnLst/>
              <a:rect l="l" t="t" r="r" b="b"/>
              <a:pathLst>
                <a:path w="452120" h="1038860">
                  <a:moveTo>
                    <a:pt x="436448" y="1031621"/>
                  </a:moveTo>
                  <a:lnTo>
                    <a:pt x="451535" y="1038847"/>
                  </a:lnTo>
                </a:path>
                <a:path w="452120" h="1038860">
                  <a:moveTo>
                    <a:pt x="421513" y="1012761"/>
                  </a:moveTo>
                  <a:lnTo>
                    <a:pt x="436448" y="1031621"/>
                  </a:lnTo>
                </a:path>
                <a:path w="452120" h="1038860">
                  <a:moveTo>
                    <a:pt x="406425" y="1002538"/>
                  </a:moveTo>
                  <a:lnTo>
                    <a:pt x="421513" y="1012761"/>
                  </a:lnTo>
                </a:path>
                <a:path w="452120" h="1038860">
                  <a:moveTo>
                    <a:pt x="391337" y="934491"/>
                  </a:moveTo>
                  <a:lnTo>
                    <a:pt x="406425" y="1002538"/>
                  </a:lnTo>
                </a:path>
                <a:path w="452120" h="1038860">
                  <a:moveTo>
                    <a:pt x="376250" y="919873"/>
                  </a:moveTo>
                  <a:lnTo>
                    <a:pt x="391337" y="934491"/>
                  </a:lnTo>
                </a:path>
                <a:path w="452120" h="1038860">
                  <a:moveTo>
                    <a:pt x="361162" y="891273"/>
                  </a:moveTo>
                  <a:lnTo>
                    <a:pt x="376250" y="919873"/>
                  </a:lnTo>
                </a:path>
                <a:path w="452120" h="1038860">
                  <a:moveTo>
                    <a:pt x="346227" y="817092"/>
                  </a:moveTo>
                  <a:lnTo>
                    <a:pt x="361162" y="891273"/>
                  </a:lnTo>
                </a:path>
                <a:path w="452120" h="1038860">
                  <a:moveTo>
                    <a:pt x="331152" y="794613"/>
                  </a:moveTo>
                  <a:lnTo>
                    <a:pt x="346227" y="817092"/>
                  </a:lnTo>
                </a:path>
                <a:path w="452120" h="1038860">
                  <a:moveTo>
                    <a:pt x="316052" y="697801"/>
                  </a:moveTo>
                  <a:lnTo>
                    <a:pt x="331152" y="794613"/>
                  </a:lnTo>
                </a:path>
                <a:path w="452120" h="1038860">
                  <a:moveTo>
                    <a:pt x="300977" y="644525"/>
                  </a:moveTo>
                  <a:lnTo>
                    <a:pt x="316052" y="697801"/>
                  </a:lnTo>
                </a:path>
                <a:path w="452120" h="1038860">
                  <a:moveTo>
                    <a:pt x="285877" y="583704"/>
                  </a:moveTo>
                  <a:lnTo>
                    <a:pt x="300977" y="644525"/>
                  </a:lnTo>
                </a:path>
                <a:path w="452120" h="1038860">
                  <a:moveTo>
                    <a:pt x="270941" y="523201"/>
                  </a:moveTo>
                  <a:lnTo>
                    <a:pt x="285877" y="583704"/>
                  </a:lnTo>
                </a:path>
                <a:path w="452120" h="1038860">
                  <a:moveTo>
                    <a:pt x="255866" y="485000"/>
                  </a:moveTo>
                  <a:lnTo>
                    <a:pt x="270941" y="523201"/>
                  </a:lnTo>
                </a:path>
                <a:path w="452120" h="1038860">
                  <a:moveTo>
                    <a:pt x="240766" y="476199"/>
                  </a:moveTo>
                  <a:lnTo>
                    <a:pt x="255866" y="485000"/>
                  </a:lnTo>
                </a:path>
                <a:path w="452120" h="1038860">
                  <a:moveTo>
                    <a:pt x="225691" y="429679"/>
                  </a:moveTo>
                  <a:lnTo>
                    <a:pt x="240766" y="476199"/>
                  </a:lnTo>
                </a:path>
                <a:path w="452120" h="1038860">
                  <a:moveTo>
                    <a:pt x="210756" y="398729"/>
                  </a:moveTo>
                  <a:lnTo>
                    <a:pt x="225691" y="429679"/>
                  </a:lnTo>
                </a:path>
                <a:path w="452120" h="1038860">
                  <a:moveTo>
                    <a:pt x="195681" y="388353"/>
                  </a:moveTo>
                  <a:lnTo>
                    <a:pt x="210756" y="398729"/>
                  </a:lnTo>
                </a:path>
                <a:path w="452120" h="1038860">
                  <a:moveTo>
                    <a:pt x="180581" y="309765"/>
                  </a:moveTo>
                  <a:lnTo>
                    <a:pt x="195681" y="388353"/>
                  </a:lnTo>
                </a:path>
                <a:path w="452120" h="1038860">
                  <a:moveTo>
                    <a:pt x="165493" y="229146"/>
                  </a:moveTo>
                  <a:lnTo>
                    <a:pt x="180581" y="309765"/>
                  </a:lnTo>
                </a:path>
                <a:path w="452120" h="1038860">
                  <a:moveTo>
                    <a:pt x="150406" y="214845"/>
                  </a:moveTo>
                  <a:lnTo>
                    <a:pt x="165493" y="229146"/>
                  </a:lnTo>
                </a:path>
                <a:path w="452120" h="1038860">
                  <a:moveTo>
                    <a:pt x="135470" y="220192"/>
                  </a:moveTo>
                  <a:lnTo>
                    <a:pt x="150406" y="214845"/>
                  </a:lnTo>
                </a:path>
                <a:path w="452120" h="1038860">
                  <a:moveTo>
                    <a:pt x="120396" y="114579"/>
                  </a:moveTo>
                  <a:lnTo>
                    <a:pt x="135470" y="220192"/>
                  </a:lnTo>
                </a:path>
                <a:path w="452120" h="1038860">
                  <a:moveTo>
                    <a:pt x="105295" y="118668"/>
                  </a:moveTo>
                  <a:lnTo>
                    <a:pt x="120396" y="114579"/>
                  </a:lnTo>
                </a:path>
                <a:path w="452120" h="1038860">
                  <a:moveTo>
                    <a:pt x="90220" y="77177"/>
                  </a:moveTo>
                  <a:lnTo>
                    <a:pt x="105295" y="118668"/>
                  </a:lnTo>
                </a:path>
                <a:path w="452120" h="1038860">
                  <a:moveTo>
                    <a:pt x="75120" y="27660"/>
                  </a:moveTo>
                  <a:lnTo>
                    <a:pt x="90220" y="77177"/>
                  </a:lnTo>
                </a:path>
                <a:path w="452120" h="1038860">
                  <a:moveTo>
                    <a:pt x="60198" y="0"/>
                  </a:moveTo>
                  <a:lnTo>
                    <a:pt x="75120" y="27660"/>
                  </a:lnTo>
                </a:path>
                <a:path w="452120" h="1038860">
                  <a:moveTo>
                    <a:pt x="45110" y="58470"/>
                  </a:moveTo>
                  <a:lnTo>
                    <a:pt x="60198" y="0"/>
                  </a:lnTo>
                </a:path>
                <a:path w="452120" h="1038860">
                  <a:moveTo>
                    <a:pt x="30022" y="125882"/>
                  </a:moveTo>
                  <a:lnTo>
                    <a:pt x="45110" y="58470"/>
                  </a:lnTo>
                </a:path>
                <a:path w="452120" h="1038860">
                  <a:moveTo>
                    <a:pt x="14935" y="350786"/>
                  </a:moveTo>
                  <a:lnTo>
                    <a:pt x="30022" y="125882"/>
                  </a:lnTo>
                </a:path>
                <a:path w="452120" h="1038860">
                  <a:moveTo>
                    <a:pt x="0" y="658672"/>
                  </a:moveTo>
                  <a:lnTo>
                    <a:pt x="14935" y="350786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4322812" y="1681263"/>
              <a:ext cx="15240" cy="347345"/>
            </a:xfrm>
            <a:custGeom>
              <a:avLst/>
              <a:gdLst/>
              <a:ahLst/>
              <a:cxnLst/>
              <a:rect l="l" t="t" r="r" b="b"/>
              <a:pathLst>
                <a:path w="15239" h="347344">
                  <a:moveTo>
                    <a:pt x="15087" y="0"/>
                  </a:moveTo>
                  <a:lnTo>
                    <a:pt x="15087" y="196989"/>
                  </a:lnTo>
                </a:path>
                <a:path w="15239" h="347344">
                  <a:moveTo>
                    <a:pt x="0" y="190639"/>
                  </a:moveTo>
                  <a:lnTo>
                    <a:pt x="0" y="347078"/>
                  </a:lnTo>
                </a:path>
              </a:pathLst>
            </a:custGeom>
            <a:ln w="214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4209820" y="2025166"/>
              <a:ext cx="106045" cy="219710"/>
            </a:xfrm>
            <a:custGeom>
              <a:avLst/>
              <a:gdLst/>
              <a:ahLst/>
              <a:cxnLst/>
              <a:rect l="l" t="t" r="r" b="b"/>
              <a:pathLst>
                <a:path w="106045" h="219710">
                  <a:moveTo>
                    <a:pt x="90360" y="75755"/>
                  </a:moveTo>
                  <a:lnTo>
                    <a:pt x="105448" y="0"/>
                  </a:lnTo>
                </a:path>
                <a:path w="106045" h="219710">
                  <a:moveTo>
                    <a:pt x="75272" y="123215"/>
                  </a:moveTo>
                  <a:lnTo>
                    <a:pt x="90360" y="75755"/>
                  </a:lnTo>
                </a:path>
                <a:path w="106045" h="219710">
                  <a:moveTo>
                    <a:pt x="60350" y="156375"/>
                  </a:moveTo>
                  <a:lnTo>
                    <a:pt x="75272" y="123215"/>
                  </a:lnTo>
                </a:path>
                <a:path w="106045" h="219710">
                  <a:moveTo>
                    <a:pt x="45262" y="196608"/>
                  </a:moveTo>
                  <a:lnTo>
                    <a:pt x="60350" y="156375"/>
                  </a:lnTo>
                </a:path>
                <a:path w="106045" h="219710">
                  <a:moveTo>
                    <a:pt x="30175" y="200228"/>
                  </a:moveTo>
                  <a:lnTo>
                    <a:pt x="45262" y="196608"/>
                  </a:lnTo>
                </a:path>
                <a:path w="106045" h="219710">
                  <a:moveTo>
                    <a:pt x="15074" y="219087"/>
                  </a:moveTo>
                  <a:lnTo>
                    <a:pt x="30175" y="200228"/>
                  </a:lnTo>
                </a:path>
                <a:path w="106045" h="219710">
                  <a:moveTo>
                    <a:pt x="0" y="177431"/>
                  </a:moveTo>
                  <a:lnTo>
                    <a:pt x="15074" y="21908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4194884" y="2202598"/>
              <a:ext cx="15240" cy="1905"/>
            </a:xfrm>
            <a:custGeom>
              <a:avLst/>
              <a:gdLst/>
              <a:ahLst/>
              <a:cxnLst/>
              <a:rect l="l" t="t" r="r" b="b"/>
              <a:pathLst>
                <a:path w="15239" h="1905">
                  <a:moveTo>
                    <a:pt x="-3175" y="711"/>
                  </a:moveTo>
                  <a:lnTo>
                    <a:pt x="18110" y="711"/>
                  </a:lnTo>
                </a:path>
              </a:pathLst>
            </a:custGeom>
            <a:ln w="77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4164709" y="2131885"/>
              <a:ext cx="30480" cy="72390"/>
            </a:xfrm>
            <a:custGeom>
              <a:avLst/>
              <a:gdLst/>
              <a:ahLst/>
              <a:cxnLst/>
              <a:rect l="l" t="t" r="r" b="b"/>
              <a:pathLst>
                <a:path w="30479" h="72389">
                  <a:moveTo>
                    <a:pt x="15087" y="50292"/>
                  </a:moveTo>
                  <a:lnTo>
                    <a:pt x="30175" y="72136"/>
                  </a:lnTo>
                </a:path>
                <a:path w="30479" h="72389">
                  <a:moveTo>
                    <a:pt x="0" y="0"/>
                  </a:moveTo>
                  <a:lnTo>
                    <a:pt x="15087" y="50292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4149621" y="2131885"/>
              <a:ext cx="15240" cy="1905"/>
            </a:xfrm>
            <a:custGeom>
              <a:avLst/>
              <a:gdLst/>
              <a:ahLst/>
              <a:cxnLst/>
              <a:rect l="l" t="t" r="r" b="b"/>
              <a:pathLst>
                <a:path w="15239" h="1905">
                  <a:moveTo>
                    <a:pt x="-3175" y="781"/>
                  </a:moveTo>
                  <a:lnTo>
                    <a:pt x="18262" y="781"/>
                  </a:lnTo>
                </a:path>
              </a:pathLst>
            </a:custGeom>
            <a:ln w="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4059413" y="1982571"/>
              <a:ext cx="90805" cy="151130"/>
            </a:xfrm>
            <a:custGeom>
              <a:avLst/>
              <a:gdLst/>
              <a:ahLst/>
              <a:cxnLst/>
              <a:rect l="l" t="t" r="r" b="b"/>
              <a:pathLst>
                <a:path w="90804" h="151130">
                  <a:moveTo>
                    <a:pt x="75120" y="123062"/>
                  </a:moveTo>
                  <a:lnTo>
                    <a:pt x="90208" y="150875"/>
                  </a:lnTo>
                </a:path>
                <a:path w="90804" h="151130">
                  <a:moveTo>
                    <a:pt x="60185" y="80632"/>
                  </a:moveTo>
                  <a:lnTo>
                    <a:pt x="75120" y="123062"/>
                  </a:lnTo>
                </a:path>
                <a:path w="90804" h="151130">
                  <a:moveTo>
                    <a:pt x="45110" y="52806"/>
                  </a:moveTo>
                  <a:lnTo>
                    <a:pt x="60185" y="80632"/>
                  </a:lnTo>
                </a:path>
                <a:path w="90804" h="151130">
                  <a:moveTo>
                    <a:pt x="30010" y="55016"/>
                  </a:moveTo>
                  <a:lnTo>
                    <a:pt x="45110" y="52806"/>
                  </a:lnTo>
                </a:path>
                <a:path w="90804" h="151130">
                  <a:moveTo>
                    <a:pt x="14935" y="19964"/>
                  </a:moveTo>
                  <a:lnTo>
                    <a:pt x="30010" y="55016"/>
                  </a:lnTo>
                </a:path>
                <a:path w="90804" h="151130">
                  <a:moveTo>
                    <a:pt x="0" y="0"/>
                  </a:moveTo>
                  <a:lnTo>
                    <a:pt x="14935" y="19964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676335" y="2569731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4" h="0">
                  <a:moveTo>
                    <a:pt x="5091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676335" y="2125274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4" h="0">
                  <a:moveTo>
                    <a:pt x="5091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676335" y="1680979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4" h="0">
                  <a:moveTo>
                    <a:pt x="5091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676335" y="1236683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4" h="0">
                  <a:moveTo>
                    <a:pt x="5091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676335" y="792228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4" h="0">
                  <a:moveTo>
                    <a:pt x="50914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1876581" y="68645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507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3517516" y="686454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5076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807716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1409806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2012051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2614142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3216387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3818484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4420730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5022975" y="2747482"/>
              <a:ext cx="0" cy="50800"/>
            </a:xfrm>
            <a:custGeom>
              <a:avLst/>
              <a:gdLst/>
              <a:ahLst/>
              <a:cxnLst/>
              <a:rect l="l" t="t" r="r" b="b"/>
              <a:pathLst>
                <a:path w="0" h="50800">
                  <a:moveTo>
                    <a:pt x="0" y="0"/>
                  </a:moveTo>
                  <a:lnTo>
                    <a:pt x="0" y="50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470936" y="2506205"/>
            <a:ext cx="1422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−2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19423" y="2061705"/>
            <a:ext cx="939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23615" y="1173302"/>
            <a:ext cx="895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4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25898" y="728802"/>
            <a:ext cx="87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6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25040" y="502201"/>
            <a:ext cx="3917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percent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653475" y="502211"/>
            <a:ext cx="3905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Medium"/>
                <a:cs typeface="Gotham Medium"/>
              </a:rPr>
              <a:t>19</a:t>
            </a:r>
            <a:r>
              <a:rPr dirty="0" sz="750" spc="-15" b="0">
                <a:latin typeface="Gotham Medium"/>
                <a:cs typeface="Gotham Medium"/>
              </a:rPr>
              <a:t>6</a:t>
            </a:r>
            <a:r>
              <a:rPr dirty="0" sz="750" b="0">
                <a:latin typeface="Gotham Medium"/>
                <a:cs typeface="Gotham Medium"/>
              </a:rPr>
              <a:t>7Q4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306757" y="502211"/>
            <a:ext cx="3657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Medium"/>
                <a:cs typeface="Gotham Medium"/>
              </a:rPr>
              <a:t>19</a:t>
            </a:r>
            <a:r>
              <a:rPr dirty="0" sz="750" spc="-5" b="0">
                <a:latin typeface="Gotham Medium"/>
                <a:cs typeface="Gotham Medium"/>
              </a:rPr>
              <a:t>9</a:t>
            </a:r>
            <a:r>
              <a:rPr dirty="0" sz="750" b="0">
                <a:latin typeface="Gotham Medium"/>
                <a:cs typeface="Gotham Medium"/>
              </a:rPr>
              <a:t>5Q1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76306" y="2815819"/>
            <a:ext cx="2476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1950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276704" y="2815819"/>
            <a:ext cx="2514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1960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855715" y="3050872"/>
            <a:ext cx="132715" cy="127000"/>
          </a:xfrm>
          <a:custGeom>
            <a:avLst/>
            <a:gdLst/>
            <a:ahLst/>
            <a:cxnLst/>
            <a:rect l="l" t="t" r="r" b="b"/>
            <a:pathLst>
              <a:path w="132715" h="127000">
                <a:moveTo>
                  <a:pt x="132511" y="0"/>
                </a:moveTo>
                <a:lnTo>
                  <a:pt x="0" y="0"/>
                </a:lnTo>
                <a:lnTo>
                  <a:pt x="0" y="126987"/>
                </a:lnTo>
                <a:lnTo>
                  <a:pt x="132511" y="126987"/>
                </a:lnTo>
                <a:lnTo>
                  <a:pt x="132511" y="0"/>
                </a:lnTo>
                <a:close/>
              </a:path>
            </a:pathLst>
          </a:custGeom>
          <a:solidFill>
            <a:srgbClr val="1B48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756755" y="3050872"/>
            <a:ext cx="132715" cy="127000"/>
          </a:xfrm>
          <a:custGeom>
            <a:avLst/>
            <a:gdLst/>
            <a:ahLst/>
            <a:cxnLst/>
            <a:rect l="l" t="t" r="r" b="b"/>
            <a:pathLst>
              <a:path w="132714" h="127000">
                <a:moveTo>
                  <a:pt x="132524" y="0"/>
                </a:moveTo>
                <a:lnTo>
                  <a:pt x="0" y="0"/>
                </a:lnTo>
                <a:lnTo>
                  <a:pt x="0" y="126987"/>
                </a:lnTo>
                <a:lnTo>
                  <a:pt x="132524" y="126987"/>
                </a:lnTo>
                <a:lnTo>
                  <a:pt x="132524" y="0"/>
                </a:lnTo>
                <a:close/>
              </a:path>
            </a:pathLst>
          </a:custGeom>
          <a:solidFill>
            <a:srgbClr val="DDEB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658849" y="3050872"/>
            <a:ext cx="132715" cy="127000"/>
          </a:xfrm>
          <a:custGeom>
            <a:avLst/>
            <a:gdLst/>
            <a:ahLst/>
            <a:cxnLst/>
            <a:rect l="l" t="t" r="r" b="b"/>
            <a:pathLst>
              <a:path w="132714" h="127000">
                <a:moveTo>
                  <a:pt x="132511" y="0"/>
                </a:moveTo>
                <a:lnTo>
                  <a:pt x="0" y="0"/>
                </a:lnTo>
                <a:lnTo>
                  <a:pt x="0" y="126987"/>
                </a:lnTo>
                <a:lnTo>
                  <a:pt x="132511" y="126987"/>
                </a:lnTo>
                <a:lnTo>
                  <a:pt x="132511" y="0"/>
                </a:lnTo>
                <a:close/>
              </a:path>
            </a:pathLst>
          </a:custGeom>
          <a:solidFill>
            <a:srgbClr val="F78E1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559888" y="3050872"/>
            <a:ext cx="132715" cy="127000"/>
          </a:xfrm>
          <a:custGeom>
            <a:avLst/>
            <a:gdLst/>
            <a:ahLst/>
            <a:cxnLst/>
            <a:rect l="l" t="t" r="r" b="b"/>
            <a:pathLst>
              <a:path w="132714" h="127000">
                <a:moveTo>
                  <a:pt x="132511" y="0"/>
                </a:moveTo>
                <a:lnTo>
                  <a:pt x="0" y="0"/>
                </a:lnTo>
                <a:lnTo>
                  <a:pt x="0" y="126987"/>
                </a:lnTo>
                <a:lnTo>
                  <a:pt x="132511" y="126987"/>
                </a:lnTo>
                <a:lnTo>
                  <a:pt x="132511" y="0"/>
                </a:lnTo>
                <a:close/>
              </a:path>
            </a:pathLst>
          </a:custGeom>
          <a:solidFill>
            <a:srgbClr val="B50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 txBox="1"/>
          <p:nvPr/>
        </p:nvSpPr>
        <p:spPr>
          <a:xfrm>
            <a:off x="1830586" y="2815819"/>
            <a:ext cx="3348354" cy="382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663575" algn="l"/>
                <a:tab pos="1264920" algn="l"/>
                <a:tab pos="1849120" algn="l"/>
                <a:tab pos="2468245" algn="l"/>
                <a:tab pos="3059430" algn="l"/>
              </a:tabLst>
            </a:pPr>
            <a:r>
              <a:rPr dirty="0" sz="750" b="0">
                <a:latin typeface="Gotham Book"/>
                <a:cs typeface="Gotham Book"/>
              </a:rPr>
              <a:t>1970	1980	1990	2000	2010	2020</a:t>
            </a:r>
            <a:endParaRPr sz="750">
              <a:latin typeface="Gotham Book"/>
              <a:cs typeface="Gotham Book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50">
              <a:latin typeface="Gotham Book"/>
              <a:cs typeface="Gotham Book"/>
            </a:endParaRPr>
          </a:p>
          <a:p>
            <a:pPr marL="96520">
              <a:lnSpc>
                <a:spcPct val="100000"/>
              </a:lnSpc>
              <a:tabLst>
                <a:tab pos="998219" algn="l"/>
                <a:tab pos="1899285" algn="l"/>
                <a:tab pos="2861310" algn="l"/>
              </a:tabLst>
            </a:pPr>
            <a:r>
              <a:rPr dirty="0" baseline="7407" sz="1125" b="0">
                <a:latin typeface="Gotham Book"/>
                <a:cs typeface="Gotham Book"/>
              </a:rPr>
              <a:t>GAP&gt;0,</a:t>
            </a:r>
            <a:r>
              <a:rPr dirty="0" baseline="7407" sz="1125" spc="-7" b="0">
                <a:latin typeface="Gotham Book"/>
                <a:cs typeface="Gotham Book"/>
              </a:rPr>
              <a:t> </a:t>
            </a:r>
            <a:r>
              <a:rPr dirty="0" baseline="6944" sz="1200">
                <a:latin typeface="Symbol"/>
                <a:cs typeface="Symbol"/>
              </a:rPr>
              <a:t></a:t>
            </a:r>
            <a:r>
              <a:rPr dirty="0" baseline="7407" sz="1125" b="0">
                <a:latin typeface="Gotham Book"/>
                <a:cs typeface="Gotham Book"/>
              </a:rPr>
              <a:t>P&gt;3	GAP&lt;0,</a:t>
            </a:r>
            <a:r>
              <a:rPr dirty="0" baseline="7407" sz="1125" spc="-7" b="0">
                <a:latin typeface="Gotham Book"/>
                <a:cs typeface="Gotham Book"/>
              </a:rPr>
              <a:t> </a:t>
            </a:r>
            <a:r>
              <a:rPr dirty="0" baseline="6944" sz="1200">
                <a:latin typeface="Symbol"/>
                <a:cs typeface="Symbol"/>
              </a:rPr>
              <a:t></a:t>
            </a:r>
            <a:r>
              <a:rPr dirty="0" baseline="7407" sz="1125" b="0">
                <a:latin typeface="Gotham Book"/>
                <a:cs typeface="Gotham Book"/>
              </a:rPr>
              <a:t>P&lt;3	GAP&lt;0,</a:t>
            </a:r>
            <a:r>
              <a:rPr dirty="0" baseline="7407" sz="1125" spc="-7" b="0">
                <a:latin typeface="Gotham Book"/>
                <a:cs typeface="Gotham Book"/>
              </a:rPr>
              <a:t> </a:t>
            </a:r>
            <a:r>
              <a:rPr dirty="0" baseline="6944" sz="1200">
                <a:latin typeface="Symbol"/>
                <a:cs typeface="Symbol"/>
              </a:rPr>
              <a:t></a:t>
            </a:r>
            <a:r>
              <a:rPr dirty="0" baseline="7407" sz="1125" b="0">
                <a:latin typeface="Gotham Book"/>
                <a:cs typeface="Gotham Book"/>
              </a:rPr>
              <a:t>P&gt;3</a:t>
            </a:r>
            <a:r>
              <a:rPr dirty="0" u="sng" baseline="7407" sz="1125" b="0">
                <a:uFill>
                  <a:solidFill>
                    <a:srgbClr val="000000"/>
                  </a:solidFill>
                </a:uFill>
                <a:latin typeface="Gotham Book"/>
                <a:cs typeface="Gotham Book"/>
              </a:rPr>
              <a:t> 	</a:t>
            </a:r>
            <a:r>
              <a:rPr dirty="0" sz="750" b="0">
                <a:latin typeface="Gotham Book"/>
                <a:cs typeface="Gotham Book"/>
              </a:rPr>
              <a:t>GAP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68" name="object 68"/>
          <p:cNvSpPr txBox="1">
            <a:spLocks noGrp="1"/>
          </p:cNvSpPr>
          <p:nvPr>
            <p:ph type="title"/>
          </p:nvPr>
        </p:nvSpPr>
        <p:spPr>
          <a:xfrm>
            <a:off x="525091" y="125254"/>
            <a:ext cx="508000" cy="162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000000"/>
                </a:solidFill>
              </a:rPr>
              <a:t>Figure</a:t>
            </a:r>
            <a:r>
              <a:rPr dirty="0" sz="900" spc="-95">
                <a:solidFill>
                  <a:srgbClr val="000000"/>
                </a:solidFill>
              </a:rPr>
              <a:t> </a:t>
            </a:r>
            <a:r>
              <a:rPr dirty="0" sz="900" spc="-25">
                <a:solidFill>
                  <a:srgbClr val="000000"/>
                </a:solidFill>
              </a:rPr>
              <a:t>5</a:t>
            </a:r>
            <a:endParaRPr sz="900"/>
          </a:p>
        </p:txBody>
      </p:sp>
      <p:sp>
        <p:nvSpPr>
          <p:cNvPr id="69" name="object 69"/>
          <p:cNvSpPr txBox="1"/>
          <p:nvPr/>
        </p:nvSpPr>
        <p:spPr>
          <a:xfrm>
            <a:off x="1109964" y="125254"/>
            <a:ext cx="23825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 b="1">
                <a:latin typeface="Gotham Bold"/>
                <a:cs typeface="Gotham Bold"/>
              </a:rPr>
              <a:t>US unemployment GAP,</a:t>
            </a:r>
            <a:r>
              <a:rPr dirty="0" sz="900" spc="-95" b="1">
                <a:latin typeface="Gotham Bold"/>
                <a:cs typeface="Gotham Bold"/>
              </a:rPr>
              <a:t> </a:t>
            </a:r>
            <a:r>
              <a:rPr dirty="0" sz="900" spc="-25" b="1">
                <a:latin typeface="Gotham Bold"/>
                <a:cs typeface="Gotham Bold"/>
              </a:rPr>
              <a:t>1954Q1–2018Q4</a:t>
            </a:r>
            <a:endParaRPr sz="900">
              <a:latin typeface="Gotham Bold"/>
              <a:cs typeface="Gotham Bold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25091" y="3334459"/>
            <a:ext cx="4524375" cy="48895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ts val="850"/>
              </a:lnSpc>
              <a:spcBef>
                <a:spcPts val="170"/>
              </a:spcBef>
            </a:pPr>
            <a:r>
              <a:rPr dirty="0" sz="750" b="0">
                <a:latin typeface="Gotham Book"/>
                <a:cs typeface="Gotham Book"/>
              </a:rPr>
              <a:t>Note: GAP is the unemployment rate minus the Congressional Budget </a:t>
            </a:r>
            <a:r>
              <a:rPr dirty="0" sz="750" spc="55" b="0">
                <a:latin typeface="Gotham Book"/>
                <a:cs typeface="Gotham Book"/>
              </a:rPr>
              <a:t>Ofice </a:t>
            </a:r>
            <a:r>
              <a:rPr dirty="0" sz="750" b="0">
                <a:latin typeface="Gotham Book"/>
                <a:cs typeface="Gotham Book"/>
              </a:rPr>
              <a:t>estimate of the  equilibrium rate or NAIRU. Inflation thresholds are based on lagged 8-quarter core CPI</a:t>
            </a:r>
            <a:r>
              <a:rPr dirty="0" sz="750" spc="-100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inflation  as shown in figure</a:t>
            </a:r>
            <a:r>
              <a:rPr dirty="0" sz="750" spc="-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3.</a:t>
            </a:r>
            <a:endParaRPr sz="750">
              <a:latin typeface="Gotham Book"/>
              <a:cs typeface="Gotham Book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b="0" i="1">
                <a:latin typeface="Gotham Book"/>
                <a:cs typeface="Gotham Book"/>
              </a:rPr>
              <a:t>Source: </a:t>
            </a:r>
            <a:r>
              <a:rPr dirty="0" sz="750" b="0">
                <a:latin typeface="Gotham Book"/>
                <a:cs typeface="Gotham Book"/>
              </a:rPr>
              <a:t>Authors’ calculations using data defined in appendix</a:t>
            </a:r>
            <a:r>
              <a:rPr dirty="0" sz="750" spc="-15" b="0">
                <a:latin typeface="Gotham Book"/>
                <a:cs typeface="Gotham Book"/>
              </a:rPr>
              <a:t> </a:t>
            </a:r>
            <a:r>
              <a:rPr dirty="0" sz="750" b="0">
                <a:latin typeface="Gotham Book"/>
                <a:cs typeface="Gotham Book"/>
              </a:rPr>
              <a:t>B.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13628" y="3038073"/>
            <a:ext cx="6623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b="0">
                <a:latin typeface="Gotham Book"/>
                <a:cs typeface="Gotham Book"/>
              </a:rPr>
              <a:t>GAP&gt;0,</a:t>
            </a:r>
            <a:r>
              <a:rPr dirty="0" sz="750" spc="-70" b="0">
                <a:latin typeface="Gotham Book"/>
                <a:cs typeface="Gotham Book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Book"/>
                <a:cs typeface="Gotham Book"/>
              </a:rPr>
              <a:t>P&lt;3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3663079" y="1115629"/>
            <a:ext cx="6661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" b="0">
                <a:latin typeface="Gotham Medium"/>
                <a:cs typeface="Gotham Medium"/>
              </a:rPr>
              <a:t>GAP&gt;0,</a:t>
            </a:r>
            <a:r>
              <a:rPr dirty="0" sz="750" spc="-60" b="0">
                <a:latin typeface="Gotham Medium"/>
                <a:cs typeface="Gotham Medium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Medium"/>
                <a:cs typeface="Gotham Medium"/>
              </a:rPr>
              <a:t>P&lt;3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30467" y="1521859"/>
            <a:ext cx="1104900" cy="235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1484">
              <a:lnSpc>
                <a:spcPts val="855"/>
              </a:lnSpc>
              <a:spcBef>
                <a:spcPts val="100"/>
              </a:spcBef>
            </a:pPr>
            <a:r>
              <a:rPr dirty="0" sz="750" spc="-5" b="0">
                <a:latin typeface="Gotham Medium"/>
                <a:cs typeface="Gotham Medium"/>
              </a:rPr>
              <a:t>GAP&gt;0,</a:t>
            </a:r>
            <a:r>
              <a:rPr dirty="0" sz="750" spc="-65" b="0">
                <a:latin typeface="Gotham Medium"/>
                <a:cs typeface="Gotham Medium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Medium"/>
                <a:cs typeface="Gotham Medium"/>
              </a:rPr>
              <a:t>P&lt;3</a:t>
            </a:r>
            <a:endParaRPr sz="750">
              <a:latin typeface="Gotham Medium"/>
              <a:cs typeface="Gotham Medium"/>
            </a:endParaRPr>
          </a:p>
          <a:p>
            <a:pPr marL="12700">
              <a:lnSpc>
                <a:spcPts val="795"/>
              </a:lnSpc>
            </a:pPr>
            <a:r>
              <a:rPr dirty="0" sz="750" b="0">
                <a:latin typeface="Gotham Book"/>
                <a:cs typeface="Gotham Book"/>
              </a:rPr>
              <a:t>2</a:t>
            </a:r>
            <a:endParaRPr sz="750">
              <a:latin typeface="Gotham Book"/>
              <a:cs typeface="Gotham 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048682" y="2439077"/>
            <a:ext cx="6661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" b="0">
                <a:latin typeface="Gotham Medium"/>
                <a:cs typeface="Gotham Medium"/>
              </a:rPr>
              <a:t>GAP&lt;0,</a:t>
            </a:r>
            <a:r>
              <a:rPr dirty="0" sz="750" spc="-65" b="0">
                <a:latin typeface="Gotham Medium"/>
                <a:cs typeface="Gotham Medium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Medium"/>
                <a:cs typeface="Gotham Medium"/>
              </a:rPr>
              <a:t>P&lt;3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912890" y="2270728"/>
            <a:ext cx="6661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" b="0">
                <a:latin typeface="Gotham Medium"/>
                <a:cs typeface="Gotham Medium"/>
              </a:rPr>
              <a:t>GAP&lt;0,</a:t>
            </a:r>
            <a:r>
              <a:rPr dirty="0" sz="750" spc="-65" b="0">
                <a:latin typeface="Gotham Medium"/>
                <a:cs typeface="Gotham Medium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Medium"/>
                <a:cs typeface="Gotham Medium"/>
              </a:rPr>
              <a:t>P&lt;3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064891" y="1113486"/>
            <a:ext cx="6661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" b="0">
                <a:latin typeface="Gotham Medium"/>
                <a:cs typeface="Gotham Medium"/>
              </a:rPr>
              <a:t>GAP&gt;0,</a:t>
            </a:r>
            <a:r>
              <a:rPr dirty="0" sz="750" spc="-65" b="0">
                <a:latin typeface="Gotham Medium"/>
                <a:cs typeface="Gotham Medium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Medium"/>
                <a:cs typeface="Gotham Medium"/>
              </a:rPr>
              <a:t>P&gt;3</a:t>
            </a:r>
            <a:endParaRPr sz="750">
              <a:latin typeface="Gotham Medium"/>
              <a:cs typeface="Gotham Medium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046080" y="2488240"/>
            <a:ext cx="6661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" b="0">
                <a:latin typeface="Gotham Medium"/>
                <a:cs typeface="Gotham Medium"/>
              </a:rPr>
              <a:t>GAP&lt;0,</a:t>
            </a:r>
            <a:r>
              <a:rPr dirty="0" sz="750" spc="-60" b="0">
                <a:latin typeface="Gotham Medium"/>
                <a:cs typeface="Gotham Medium"/>
              </a:rPr>
              <a:t> </a:t>
            </a:r>
            <a:r>
              <a:rPr dirty="0" sz="800">
                <a:latin typeface="Symbol"/>
                <a:cs typeface="Symbol"/>
              </a:rPr>
              <a:t></a:t>
            </a:r>
            <a:r>
              <a:rPr dirty="0" sz="750" b="0">
                <a:latin typeface="Gotham Medium"/>
                <a:cs typeface="Gotham Medium"/>
              </a:rPr>
              <a:t>P&gt;3</a:t>
            </a:r>
            <a:endParaRPr sz="750">
              <a:latin typeface="Gotham Medium"/>
              <a:cs typeface="Gotham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Kristin J. Forbes, Joseph E. Gagnon, and Christopher G. Collins</dc:creator>
  <dc:title>Working Paper 20-6: Low Inflation Bends the Phillips Curve around the World</dc:title>
  <dcterms:created xsi:type="dcterms:W3CDTF">2021-02-09T15:47:14Z</dcterms:created>
  <dcterms:modified xsi:type="dcterms:W3CDTF">2021-02-09T15:47:14Z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2021-02-09T00:00:00Z</vt:filetime>
  </property>
  <property fmtid="{D5CDD505-2E9C-101B-9397-08002B2CF9AE}" pid="3" name="Creator">
    <vt:lpwstr>Adobe Acrobat Pro DC 20.13.20074</vt:lpwstr>
  </property>
  <property fmtid="{D5CDD505-2E9C-101B-9397-08002B2CF9AE}" pid="4" name="LastSaved">
    <vt:filetime>2021-02-09T00:00:00Z</vt:filetime>
  </property>
</Properties>
</file>