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92" r:id="rId1"/>
  </p:sldMasterIdLst>
  <p:notesMasterIdLst>
    <p:notesMasterId r:id="rId21"/>
  </p:notesMasterIdLst>
  <p:handoutMasterIdLst>
    <p:handoutMasterId r:id="rId22"/>
  </p:handoutMasterIdLst>
  <p:sldIdLst>
    <p:sldId id="256" r:id="rId2"/>
    <p:sldId id="291" r:id="rId3"/>
    <p:sldId id="299" r:id="rId4"/>
    <p:sldId id="305" r:id="rId5"/>
    <p:sldId id="303" r:id="rId6"/>
    <p:sldId id="257" r:id="rId7"/>
    <p:sldId id="259" r:id="rId8"/>
    <p:sldId id="286" r:id="rId9"/>
    <p:sldId id="300" r:id="rId10"/>
    <p:sldId id="264" r:id="rId11"/>
    <p:sldId id="265" r:id="rId12"/>
    <p:sldId id="292" r:id="rId13"/>
    <p:sldId id="282" r:id="rId14"/>
    <p:sldId id="288" r:id="rId15"/>
    <p:sldId id="289" r:id="rId16"/>
    <p:sldId id="290" r:id="rId17"/>
    <p:sldId id="281" r:id="rId18"/>
    <p:sldId id="293" r:id="rId19"/>
    <p:sldId id="28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mobile jeh-mobile" initials="jmj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898989"/>
    <a:srgbClr val="758699"/>
    <a:srgbClr val="95A5B8"/>
    <a:srgbClr val="1F3864"/>
    <a:srgbClr val="E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9"/>
    <p:restoredTop sz="82540"/>
  </p:normalViewPr>
  <p:slideViewPr>
    <p:cSldViewPr snapToGrid="0" snapToObjects="1">
      <p:cViewPr varScale="1">
        <p:scale>
          <a:sx n="39" d="100"/>
          <a:sy n="39" d="100"/>
        </p:scale>
        <p:origin x="192" y="9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3" d="100"/>
          <a:sy n="73" d="100"/>
        </p:scale>
        <p:origin x="3200"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34408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69D2F-177F-7D4F-A19B-2350F29906DA}" type="datetimeFigureOut">
              <a:rPr lang="en-US" smtClean="0"/>
              <a:t>6/7/21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7DBF6F-F5EC-824B-8887-1274CFB6F256}" type="slidenum">
              <a:rPr lang="en-US" smtClean="0"/>
              <a:t>‹#›</a:t>
            </a:fld>
            <a:endParaRPr lang="en-US"/>
          </a:p>
        </p:txBody>
      </p:sp>
    </p:spTree>
    <p:extLst>
      <p:ext uri="{BB962C8B-B14F-4D97-AF65-F5344CB8AC3E}">
        <p14:creationId xmlns:p14="http://schemas.microsoft.com/office/powerpoint/2010/main" val="215406277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592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011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389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923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6696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7750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5189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4847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135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71887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4470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51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6416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4012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857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707502-2866-6345-A0BD-F555AC1F28D9}" type="datetime1">
              <a:rPr lang="en-US" smtClean="0"/>
              <a:t>6/7/21</a:t>
            </a:fld>
            <a:endParaRPr lang="en-US"/>
          </a:p>
        </p:txBody>
      </p:sp>
      <p:sp>
        <p:nvSpPr>
          <p:cNvPr id="5" name="Footer Placeholder 4"/>
          <p:cNvSpPr>
            <a:spLocks noGrp="1"/>
          </p:cNvSpPr>
          <p:nvPr>
            <p:ph type="ftr" sz="quarter" idx="11"/>
          </p:nvPr>
        </p:nvSpPr>
        <p:spPr/>
        <p:txBody>
          <a:bodyPr/>
          <a:lstStyle/>
          <a:p>
            <a:r>
              <a:rPr lang="en-US"/>
              <a:t>© John Hicklin 2019</a:t>
            </a:r>
          </a:p>
        </p:txBody>
      </p:sp>
      <p:sp>
        <p:nvSpPr>
          <p:cNvPr id="6" name="Slide Number Placeholder 5"/>
          <p:cNvSpPr>
            <a:spLocks noGrp="1"/>
          </p:cNvSpPr>
          <p:nvPr>
            <p:ph type="sldNum" sz="quarter" idx="12"/>
          </p:nvPr>
        </p:nvSpPr>
        <p:spPr/>
        <p:txBody>
          <a:bodyPr/>
          <a:lstStyle/>
          <a:p>
            <a:fld id="{EDDB781B-EC9B-B048-B924-3B05E9C617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E24664-302F-D34F-99DF-FE6343038C1A}" type="datetime1">
              <a:rPr lang="en-US" smtClean="0"/>
              <a:t>6/7/21</a:t>
            </a:fld>
            <a:endParaRPr lang="en-US"/>
          </a:p>
        </p:txBody>
      </p:sp>
      <p:sp>
        <p:nvSpPr>
          <p:cNvPr id="5" name="Footer Placeholder 4"/>
          <p:cNvSpPr>
            <a:spLocks noGrp="1"/>
          </p:cNvSpPr>
          <p:nvPr>
            <p:ph type="ftr" sz="quarter" idx="11"/>
          </p:nvPr>
        </p:nvSpPr>
        <p:spPr/>
        <p:txBody>
          <a:bodyPr/>
          <a:lstStyle/>
          <a:p>
            <a:r>
              <a:rPr lang="en-US"/>
              <a:t>© John Hicklin 2019</a:t>
            </a:r>
          </a:p>
        </p:txBody>
      </p:sp>
      <p:sp>
        <p:nvSpPr>
          <p:cNvPr id="6" name="Slide Number Placeholder 5"/>
          <p:cNvSpPr>
            <a:spLocks noGrp="1"/>
          </p:cNvSpPr>
          <p:nvPr>
            <p:ph type="sldNum" sz="quarter" idx="12"/>
          </p:nvPr>
        </p:nvSpPr>
        <p:spPr/>
        <p:txBody>
          <a:bodyPr/>
          <a:lstStyle/>
          <a:p>
            <a:fld id="{EDDB781B-EC9B-B048-B924-3B05E9C617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E82C43-DBE4-1E4C-A0F6-9334081734BE}" type="datetime1">
              <a:rPr lang="en-US" smtClean="0"/>
              <a:t>6/7/21</a:t>
            </a:fld>
            <a:endParaRPr lang="en-US"/>
          </a:p>
        </p:txBody>
      </p:sp>
      <p:sp>
        <p:nvSpPr>
          <p:cNvPr id="5" name="Footer Placeholder 4"/>
          <p:cNvSpPr>
            <a:spLocks noGrp="1"/>
          </p:cNvSpPr>
          <p:nvPr>
            <p:ph type="ftr" sz="quarter" idx="11"/>
          </p:nvPr>
        </p:nvSpPr>
        <p:spPr/>
        <p:txBody>
          <a:bodyPr/>
          <a:lstStyle/>
          <a:p>
            <a:r>
              <a:rPr lang="en-US"/>
              <a:t>© John Hicklin 2019</a:t>
            </a:r>
          </a:p>
        </p:txBody>
      </p:sp>
      <p:sp>
        <p:nvSpPr>
          <p:cNvPr id="6" name="Slide Number Placeholder 5"/>
          <p:cNvSpPr>
            <a:spLocks noGrp="1"/>
          </p:cNvSpPr>
          <p:nvPr>
            <p:ph type="sldNum" sz="quarter" idx="12"/>
          </p:nvPr>
        </p:nvSpPr>
        <p:spPr/>
        <p:txBody>
          <a:bodyPr/>
          <a:lstStyle/>
          <a:p>
            <a:fld id="{EDDB781B-EC9B-B048-B924-3B05E9C617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6FDE35-472E-A14C-8242-971ED44671C0}" type="datetime1">
              <a:rPr lang="en-US" smtClean="0"/>
              <a:t>6/7/21</a:t>
            </a:fld>
            <a:endParaRPr lang="en-US"/>
          </a:p>
        </p:txBody>
      </p:sp>
      <p:sp>
        <p:nvSpPr>
          <p:cNvPr id="5" name="Footer Placeholder 4"/>
          <p:cNvSpPr>
            <a:spLocks noGrp="1"/>
          </p:cNvSpPr>
          <p:nvPr>
            <p:ph type="ftr" sz="quarter" idx="11"/>
          </p:nvPr>
        </p:nvSpPr>
        <p:spPr/>
        <p:txBody>
          <a:bodyPr/>
          <a:lstStyle/>
          <a:p>
            <a:r>
              <a:rPr lang="en-US"/>
              <a:t>© John Hicklin 2019</a:t>
            </a:r>
          </a:p>
        </p:txBody>
      </p:sp>
      <p:sp>
        <p:nvSpPr>
          <p:cNvPr id="6" name="Slide Number Placeholder 5"/>
          <p:cNvSpPr>
            <a:spLocks noGrp="1"/>
          </p:cNvSpPr>
          <p:nvPr>
            <p:ph type="sldNum" sz="quarter" idx="12"/>
          </p:nvPr>
        </p:nvSpPr>
        <p:spPr/>
        <p:txBody>
          <a:bodyPr/>
          <a:lstStyle/>
          <a:p>
            <a:fld id="{EDDB781B-EC9B-B048-B924-3B05E9C617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71C71E-7FEC-B741-8E52-2D94DC05A466}" type="datetime1">
              <a:rPr lang="en-US" smtClean="0"/>
              <a:t>6/7/21</a:t>
            </a:fld>
            <a:endParaRPr lang="en-US"/>
          </a:p>
        </p:txBody>
      </p:sp>
      <p:sp>
        <p:nvSpPr>
          <p:cNvPr id="5" name="Footer Placeholder 4"/>
          <p:cNvSpPr>
            <a:spLocks noGrp="1"/>
          </p:cNvSpPr>
          <p:nvPr>
            <p:ph type="ftr" sz="quarter" idx="11"/>
          </p:nvPr>
        </p:nvSpPr>
        <p:spPr/>
        <p:txBody>
          <a:bodyPr/>
          <a:lstStyle/>
          <a:p>
            <a:r>
              <a:rPr lang="en-US"/>
              <a:t>© John Hicklin 2019</a:t>
            </a:r>
          </a:p>
        </p:txBody>
      </p:sp>
      <p:sp>
        <p:nvSpPr>
          <p:cNvPr id="6" name="Slide Number Placeholder 5"/>
          <p:cNvSpPr>
            <a:spLocks noGrp="1"/>
          </p:cNvSpPr>
          <p:nvPr>
            <p:ph type="sldNum" sz="quarter" idx="12"/>
          </p:nvPr>
        </p:nvSpPr>
        <p:spPr/>
        <p:txBody>
          <a:bodyPr/>
          <a:lstStyle/>
          <a:p>
            <a:fld id="{EDDB781B-EC9B-B048-B924-3B05E9C617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F2199A-17BD-7B4C-BD69-FF4FC4D9DA54}" type="datetime1">
              <a:rPr lang="en-US" smtClean="0"/>
              <a:t>6/7/21</a:t>
            </a:fld>
            <a:endParaRPr lang="en-US"/>
          </a:p>
        </p:txBody>
      </p:sp>
      <p:sp>
        <p:nvSpPr>
          <p:cNvPr id="6" name="Footer Placeholder 5"/>
          <p:cNvSpPr>
            <a:spLocks noGrp="1"/>
          </p:cNvSpPr>
          <p:nvPr>
            <p:ph type="ftr" sz="quarter" idx="11"/>
          </p:nvPr>
        </p:nvSpPr>
        <p:spPr/>
        <p:txBody>
          <a:bodyPr/>
          <a:lstStyle/>
          <a:p>
            <a:r>
              <a:rPr lang="en-US"/>
              <a:t>© John Hicklin 2019</a:t>
            </a:r>
          </a:p>
        </p:txBody>
      </p:sp>
      <p:sp>
        <p:nvSpPr>
          <p:cNvPr id="7" name="Slide Number Placeholder 6"/>
          <p:cNvSpPr>
            <a:spLocks noGrp="1"/>
          </p:cNvSpPr>
          <p:nvPr>
            <p:ph type="sldNum" sz="quarter" idx="12"/>
          </p:nvPr>
        </p:nvSpPr>
        <p:spPr/>
        <p:txBody>
          <a:bodyPr/>
          <a:lstStyle/>
          <a:p>
            <a:fld id="{EDDB781B-EC9B-B048-B924-3B05E9C617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808CD8-FD43-A842-9700-EA6A5CF11C7F}" type="datetime1">
              <a:rPr lang="en-US" smtClean="0"/>
              <a:t>6/7/21</a:t>
            </a:fld>
            <a:endParaRPr lang="en-US"/>
          </a:p>
        </p:txBody>
      </p:sp>
      <p:sp>
        <p:nvSpPr>
          <p:cNvPr id="8" name="Footer Placeholder 7"/>
          <p:cNvSpPr>
            <a:spLocks noGrp="1"/>
          </p:cNvSpPr>
          <p:nvPr>
            <p:ph type="ftr" sz="quarter" idx="11"/>
          </p:nvPr>
        </p:nvSpPr>
        <p:spPr/>
        <p:txBody>
          <a:bodyPr/>
          <a:lstStyle/>
          <a:p>
            <a:r>
              <a:rPr lang="en-US"/>
              <a:t>© John Hicklin 2019</a:t>
            </a:r>
          </a:p>
        </p:txBody>
      </p:sp>
      <p:sp>
        <p:nvSpPr>
          <p:cNvPr id="9" name="Slide Number Placeholder 8"/>
          <p:cNvSpPr>
            <a:spLocks noGrp="1"/>
          </p:cNvSpPr>
          <p:nvPr>
            <p:ph type="sldNum" sz="quarter" idx="12"/>
          </p:nvPr>
        </p:nvSpPr>
        <p:spPr/>
        <p:txBody>
          <a:bodyPr/>
          <a:lstStyle/>
          <a:p>
            <a:fld id="{EDDB781B-EC9B-B048-B924-3B05E9C617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74FDC2-C70B-CF4A-AE8A-8CA42EB3C2BE}" type="datetime1">
              <a:rPr lang="en-US" smtClean="0"/>
              <a:t>6/7/21</a:t>
            </a:fld>
            <a:endParaRPr lang="en-US"/>
          </a:p>
        </p:txBody>
      </p:sp>
      <p:sp>
        <p:nvSpPr>
          <p:cNvPr id="4" name="Footer Placeholder 3"/>
          <p:cNvSpPr>
            <a:spLocks noGrp="1"/>
          </p:cNvSpPr>
          <p:nvPr>
            <p:ph type="ftr" sz="quarter" idx="11"/>
          </p:nvPr>
        </p:nvSpPr>
        <p:spPr/>
        <p:txBody>
          <a:bodyPr/>
          <a:lstStyle/>
          <a:p>
            <a:r>
              <a:rPr lang="en-US"/>
              <a:t>© John Hicklin 2019</a:t>
            </a:r>
          </a:p>
        </p:txBody>
      </p:sp>
      <p:sp>
        <p:nvSpPr>
          <p:cNvPr id="5" name="Slide Number Placeholder 4"/>
          <p:cNvSpPr>
            <a:spLocks noGrp="1"/>
          </p:cNvSpPr>
          <p:nvPr>
            <p:ph type="sldNum" sz="quarter" idx="12"/>
          </p:nvPr>
        </p:nvSpPr>
        <p:spPr/>
        <p:txBody>
          <a:bodyPr/>
          <a:lstStyle/>
          <a:p>
            <a:fld id="{EDDB781B-EC9B-B048-B924-3B05E9C617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2C4A5B-CD19-634D-8182-A1D1D42CCF0E}" type="datetime1">
              <a:rPr lang="en-US" smtClean="0"/>
              <a:t>6/7/21</a:t>
            </a:fld>
            <a:endParaRPr lang="en-US"/>
          </a:p>
        </p:txBody>
      </p:sp>
      <p:sp>
        <p:nvSpPr>
          <p:cNvPr id="3" name="Footer Placeholder 2"/>
          <p:cNvSpPr>
            <a:spLocks noGrp="1"/>
          </p:cNvSpPr>
          <p:nvPr>
            <p:ph type="ftr" sz="quarter" idx="11"/>
          </p:nvPr>
        </p:nvSpPr>
        <p:spPr/>
        <p:txBody>
          <a:bodyPr/>
          <a:lstStyle/>
          <a:p>
            <a:r>
              <a:rPr lang="en-US"/>
              <a:t>© John Hicklin 2019</a:t>
            </a:r>
          </a:p>
        </p:txBody>
      </p:sp>
      <p:sp>
        <p:nvSpPr>
          <p:cNvPr id="4" name="Slide Number Placeholder 3"/>
          <p:cNvSpPr>
            <a:spLocks noGrp="1"/>
          </p:cNvSpPr>
          <p:nvPr>
            <p:ph type="sldNum" sz="quarter" idx="12"/>
          </p:nvPr>
        </p:nvSpPr>
        <p:spPr/>
        <p:txBody>
          <a:bodyPr/>
          <a:lstStyle/>
          <a:p>
            <a:fld id="{EDDB781B-EC9B-B048-B924-3B05E9C617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6773CC-345A-CA40-AB16-0FBE1C368595}" type="datetime1">
              <a:rPr lang="en-US" smtClean="0"/>
              <a:t>6/7/21</a:t>
            </a:fld>
            <a:endParaRPr lang="en-US"/>
          </a:p>
        </p:txBody>
      </p:sp>
      <p:sp>
        <p:nvSpPr>
          <p:cNvPr id="6" name="Footer Placeholder 5"/>
          <p:cNvSpPr>
            <a:spLocks noGrp="1"/>
          </p:cNvSpPr>
          <p:nvPr>
            <p:ph type="ftr" sz="quarter" idx="11"/>
          </p:nvPr>
        </p:nvSpPr>
        <p:spPr/>
        <p:txBody>
          <a:bodyPr/>
          <a:lstStyle/>
          <a:p>
            <a:r>
              <a:rPr lang="en-US"/>
              <a:t>© John Hicklin 2019</a:t>
            </a:r>
          </a:p>
        </p:txBody>
      </p:sp>
      <p:sp>
        <p:nvSpPr>
          <p:cNvPr id="7" name="Slide Number Placeholder 6"/>
          <p:cNvSpPr>
            <a:spLocks noGrp="1"/>
          </p:cNvSpPr>
          <p:nvPr>
            <p:ph type="sldNum" sz="quarter" idx="12"/>
          </p:nvPr>
        </p:nvSpPr>
        <p:spPr/>
        <p:txBody>
          <a:bodyPr/>
          <a:lstStyle/>
          <a:p>
            <a:fld id="{EDDB781B-EC9B-B048-B924-3B05E9C617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0D0A37-3AFD-4C42-91D5-9993478128DF}" type="datetime1">
              <a:rPr lang="en-US" smtClean="0"/>
              <a:t>6/7/21</a:t>
            </a:fld>
            <a:endParaRPr lang="en-US"/>
          </a:p>
        </p:txBody>
      </p:sp>
      <p:sp>
        <p:nvSpPr>
          <p:cNvPr id="6" name="Footer Placeholder 5"/>
          <p:cNvSpPr>
            <a:spLocks noGrp="1"/>
          </p:cNvSpPr>
          <p:nvPr>
            <p:ph type="ftr" sz="quarter" idx="11"/>
          </p:nvPr>
        </p:nvSpPr>
        <p:spPr/>
        <p:txBody>
          <a:bodyPr/>
          <a:lstStyle/>
          <a:p>
            <a:r>
              <a:rPr lang="en-US"/>
              <a:t>© John Hicklin 2019</a:t>
            </a:r>
          </a:p>
        </p:txBody>
      </p:sp>
      <p:sp>
        <p:nvSpPr>
          <p:cNvPr id="7" name="Slide Number Placeholder 6"/>
          <p:cNvSpPr>
            <a:spLocks noGrp="1"/>
          </p:cNvSpPr>
          <p:nvPr>
            <p:ph type="sldNum" sz="quarter" idx="12"/>
          </p:nvPr>
        </p:nvSpPr>
        <p:spPr/>
        <p:txBody>
          <a:bodyPr/>
          <a:lstStyle/>
          <a:p>
            <a:fld id="{EDDB781B-EC9B-B048-B924-3B05E9C617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27A87-DE49-A74E-8E7B-EE3DA2D521D1}" type="datetime1">
              <a:rPr lang="en-US" smtClean="0"/>
              <a:t>6/7/21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John Hicklin 2019</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DB781B-EC9B-B048-B924-3B05E9C61775}" type="slidenum">
              <a:rPr lang="en-US" smtClean="0"/>
              <a:t>‹#›</a:t>
            </a:fld>
            <a:endParaRPr lang="en-US"/>
          </a:p>
        </p:txBody>
      </p:sp>
    </p:spTree>
    <p:extLst>
      <p:ext uri="{BB962C8B-B14F-4D97-AF65-F5344CB8AC3E}">
        <p14:creationId xmlns:p14="http://schemas.microsoft.com/office/powerpoint/2010/main" val="63596506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0C369-9585-3E4F-8CDE-8FF83418A59F}"/>
              </a:ext>
            </a:extLst>
          </p:cNvPr>
          <p:cNvSpPr>
            <a:spLocks noGrp="1"/>
          </p:cNvSpPr>
          <p:nvPr>
            <p:ph type="ctrTitle"/>
          </p:nvPr>
        </p:nvSpPr>
        <p:spPr>
          <a:xfrm>
            <a:off x="1294228" y="1122363"/>
            <a:ext cx="9887119" cy="1044062"/>
          </a:xfrm>
        </p:spPr>
        <p:txBody>
          <a:bodyPr>
            <a:normAutofit/>
          </a:bodyPr>
          <a:lstStyle/>
          <a:p>
            <a:r>
              <a:rPr lang="en-US" b="1" dirty="0">
                <a:latin typeface="Helvetica" charset="0"/>
                <a:ea typeface="Helvetica" charset="0"/>
                <a:cs typeface="Helvetica" charset="0"/>
              </a:rPr>
              <a:t>The IMF’s Mandate: </a:t>
            </a:r>
            <a:endParaRPr lang="en-US" dirty="0">
              <a:latin typeface="Helvetica" charset="0"/>
              <a:ea typeface="Helvetica" charset="0"/>
              <a:cs typeface="Helvetica" charset="0"/>
            </a:endParaRPr>
          </a:p>
        </p:txBody>
      </p:sp>
      <p:sp>
        <p:nvSpPr>
          <p:cNvPr id="3" name="Subtitle 2">
            <a:extLst>
              <a:ext uri="{FF2B5EF4-FFF2-40B4-BE49-F238E27FC236}">
                <a16:creationId xmlns:a16="http://schemas.microsoft.com/office/drawing/2014/main" id="{A689F56C-E541-084E-9764-0CF5934E246A}"/>
              </a:ext>
            </a:extLst>
          </p:cNvPr>
          <p:cNvSpPr>
            <a:spLocks noGrp="1"/>
          </p:cNvSpPr>
          <p:nvPr>
            <p:ph type="subTitle" idx="1"/>
          </p:nvPr>
        </p:nvSpPr>
        <p:spPr>
          <a:xfrm>
            <a:off x="1294228" y="2230679"/>
            <a:ext cx="9373772" cy="3027121"/>
          </a:xfrm>
        </p:spPr>
        <p:txBody>
          <a:bodyPr>
            <a:normAutofit/>
          </a:bodyPr>
          <a:lstStyle/>
          <a:p>
            <a:r>
              <a:rPr lang="en-US" sz="5000" dirty="0"/>
              <a:t>Is it fit for purpose to face challenges of pandemics, climate change and biodiversity?  </a:t>
            </a:r>
            <a:r>
              <a:rPr lang="en-US" sz="5000" dirty="0">
                <a:latin typeface="Helvetica" charset="0"/>
                <a:ea typeface="Helvetica" charset="0"/>
                <a:cs typeface="Helvetica" charset="0"/>
              </a:rPr>
              <a:t> </a:t>
            </a:r>
          </a:p>
        </p:txBody>
      </p:sp>
      <p:sp>
        <p:nvSpPr>
          <p:cNvPr id="6" name="Footer Placeholder 5">
            <a:extLst>
              <a:ext uri="{FF2B5EF4-FFF2-40B4-BE49-F238E27FC236}">
                <a16:creationId xmlns:a16="http://schemas.microsoft.com/office/drawing/2014/main" id="{D08C9328-1859-5C4D-98C3-907A133D5AF9}"/>
              </a:ext>
            </a:extLst>
          </p:cNvPr>
          <p:cNvSpPr>
            <a:spLocks noGrp="1"/>
          </p:cNvSpPr>
          <p:nvPr>
            <p:ph type="ftr" sz="quarter" idx="11"/>
          </p:nvPr>
        </p:nvSpPr>
        <p:spPr>
          <a:xfrm>
            <a:off x="512380" y="6356349"/>
            <a:ext cx="4114800" cy="365125"/>
          </a:xfrm>
        </p:spPr>
        <p:txBody>
          <a:bodyPr/>
          <a:lstStyle/>
          <a:p>
            <a:r>
              <a:rPr lang="en-US" sz="1400" b="1" dirty="0">
                <a:solidFill>
                  <a:schemeClr val="tx1">
                    <a:lumMod val="65000"/>
                    <a:lumOff val="35000"/>
                  </a:schemeClr>
                </a:solidFill>
                <a:latin typeface="Helvetica" charset="0"/>
                <a:ea typeface="Helvetica" charset="0"/>
                <a:cs typeface="Helvetica" charset="0"/>
              </a:rPr>
              <a:t> </a:t>
            </a:r>
          </a:p>
        </p:txBody>
      </p:sp>
      <p:sp>
        <p:nvSpPr>
          <p:cNvPr id="4" name="TextBox 3">
            <a:extLst>
              <a:ext uri="{FF2B5EF4-FFF2-40B4-BE49-F238E27FC236}">
                <a16:creationId xmlns:a16="http://schemas.microsoft.com/office/drawing/2014/main" id="{BC4DE02C-DF7D-E147-B059-A6A67735912C}"/>
              </a:ext>
            </a:extLst>
          </p:cNvPr>
          <p:cNvSpPr txBox="1"/>
          <p:nvPr/>
        </p:nvSpPr>
        <p:spPr>
          <a:xfrm>
            <a:off x="1551681" y="4642247"/>
            <a:ext cx="8858866" cy="369332"/>
          </a:xfrm>
          <a:prstGeom prst="rect">
            <a:avLst/>
          </a:prstGeom>
          <a:noFill/>
        </p:spPr>
        <p:txBody>
          <a:bodyPr wrap="square" rtlCol="0">
            <a:spAutoFit/>
          </a:bodyPr>
          <a:lstStyle/>
          <a:p>
            <a:r>
              <a:rPr lang="en-US" dirty="0">
                <a:solidFill>
                  <a:schemeClr val="tx1">
                    <a:lumMod val="65000"/>
                    <a:lumOff val="35000"/>
                  </a:schemeClr>
                </a:solidFill>
                <a:latin typeface="Helvetica" charset="0"/>
                <a:ea typeface="Helvetica" charset="0"/>
                <a:cs typeface="Helvetica" charset="0"/>
              </a:rPr>
              <a:t>IEO Webinar                                                       		               June 8, 2021</a:t>
            </a:r>
          </a:p>
        </p:txBody>
      </p:sp>
      <p:sp>
        <p:nvSpPr>
          <p:cNvPr id="7" name="Footer Placeholder 5">
            <a:extLst>
              <a:ext uri="{FF2B5EF4-FFF2-40B4-BE49-F238E27FC236}">
                <a16:creationId xmlns:a16="http://schemas.microsoft.com/office/drawing/2014/main" id="{A361BF3F-A2F3-4B46-9A15-ED156F83A38D}"/>
              </a:ext>
            </a:extLst>
          </p:cNvPr>
          <p:cNvSpPr txBox="1">
            <a:spLocks/>
          </p:cNvSpPr>
          <p:nvPr/>
        </p:nvSpPr>
        <p:spPr>
          <a:xfrm>
            <a:off x="7564820" y="6356349"/>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chemeClr val="tx1">
                    <a:lumMod val="65000"/>
                    <a:lumOff val="35000"/>
                  </a:schemeClr>
                </a:solidFill>
                <a:latin typeface="Helvetica" charset="0"/>
                <a:ea typeface="Helvetica" charset="0"/>
                <a:cs typeface="Helvetica" charset="0"/>
              </a:rPr>
              <a:t> </a:t>
            </a:r>
          </a:p>
        </p:txBody>
      </p:sp>
      <p:sp>
        <p:nvSpPr>
          <p:cNvPr id="8" name="TextBox 7"/>
          <p:cNvSpPr txBox="1"/>
          <p:nvPr/>
        </p:nvSpPr>
        <p:spPr>
          <a:xfrm>
            <a:off x="4930140" y="5090002"/>
            <a:ext cx="2331720" cy="615553"/>
          </a:xfrm>
          <a:prstGeom prst="rect">
            <a:avLst/>
          </a:prstGeom>
          <a:noFill/>
        </p:spPr>
        <p:txBody>
          <a:bodyPr wrap="square" rtlCol="0">
            <a:spAutoFit/>
          </a:bodyPr>
          <a:lstStyle/>
          <a:p>
            <a:r>
              <a:rPr lang="en-US" sz="3400" dirty="0"/>
              <a:t>John Hicklin</a:t>
            </a:r>
          </a:p>
        </p:txBody>
      </p:sp>
    </p:spTree>
    <p:extLst>
      <p:ext uri="{BB962C8B-B14F-4D97-AF65-F5344CB8AC3E}">
        <p14:creationId xmlns:p14="http://schemas.microsoft.com/office/powerpoint/2010/main" val="416907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24"/>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48C42C13-02DF-C94A-A7BE-0E161985C4FE}"/>
              </a:ext>
            </a:extLst>
          </p:cNvPr>
          <p:cNvSpPr>
            <a:spLocks noGrp="1"/>
          </p:cNvSpPr>
          <p:nvPr>
            <p:ph type="title"/>
          </p:nvPr>
        </p:nvSpPr>
        <p:spPr>
          <a:xfrm>
            <a:off x="838200" y="31898"/>
            <a:ext cx="10515600" cy="1325563"/>
          </a:xfrm>
        </p:spPr>
        <p:txBody>
          <a:bodyPr>
            <a:normAutofit/>
          </a:bodyPr>
          <a:lstStyle/>
          <a:p>
            <a:pPr algn="ctr"/>
            <a:r>
              <a:rPr lang="en-US" sz="3800" b="1" dirty="0">
                <a:solidFill>
                  <a:schemeClr val="bg1"/>
                </a:solidFill>
                <a:latin typeface="Helvetica" pitchFamily="2" charset="0"/>
              </a:rPr>
              <a:t>What can the IMF do with present mandate?  </a:t>
            </a:r>
            <a:endParaRPr lang="en-US" sz="3800" dirty="0">
              <a:solidFill>
                <a:schemeClr val="bg1"/>
              </a:solidFill>
              <a:latin typeface="Helvetica" pitchFamily="2" charset="0"/>
            </a:endParaRPr>
          </a:p>
        </p:txBody>
      </p:sp>
      <p:sp>
        <p:nvSpPr>
          <p:cNvPr id="4" name="Footer Placeholder 3">
            <a:extLst>
              <a:ext uri="{FF2B5EF4-FFF2-40B4-BE49-F238E27FC236}">
                <a16:creationId xmlns:a16="http://schemas.microsoft.com/office/drawing/2014/main" id="{77EF2C4E-DA5F-F04D-B8A5-7EEE028BF814}"/>
              </a:ext>
            </a:extLst>
          </p:cNvPr>
          <p:cNvSpPr>
            <a:spLocks noGrp="1"/>
          </p:cNvSpPr>
          <p:nvPr>
            <p:ph type="ftr" sz="quarter" idx="11"/>
          </p:nvPr>
        </p:nvSpPr>
        <p:spPr/>
        <p:txBody>
          <a:bodyPr/>
          <a:lstStyle/>
          <a:p>
            <a:endParaRPr lang="en-US" dirty="0"/>
          </a:p>
        </p:txBody>
      </p:sp>
      <p:sp>
        <p:nvSpPr>
          <p:cNvPr id="12" name="Content Placeholder 7">
            <a:extLst>
              <a:ext uri="{FF2B5EF4-FFF2-40B4-BE49-F238E27FC236}">
                <a16:creationId xmlns:a16="http://schemas.microsoft.com/office/drawing/2014/main" id="{C27179EF-ACFD-1C47-AA3E-848800352E38}"/>
              </a:ext>
            </a:extLst>
          </p:cNvPr>
          <p:cNvSpPr>
            <a:spLocks noGrp="1"/>
          </p:cNvSpPr>
          <p:nvPr>
            <p:ph idx="1"/>
          </p:nvPr>
        </p:nvSpPr>
        <p:spPr>
          <a:xfrm>
            <a:off x="228600" y="1174994"/>
            <a:ext cx="11690684" cy="4866577"/>
          </a:xfrm>
        </p:spPr>
        <p:txBody>
          <a:bodyPr>
            <a:noAutofit/>
          </a:bodyPr>
          <a:lstStyle/>
          <a:p>
            <a:pPr marL="0" indent="0">
              <a:lnSpc>
                <a:spcPct val="100000"/>
              </a:lnSpc>
              <a:buNone/>
            </a:pPr>
            <a:endParaRPr lang="en-US" sz="1300" b="1" dirty="0">
              <a:latin typeface="Helvetica" charset="0"/>
              <a:ea typeface="Helvetica" charset="0"/>
              <a:cs typeface="Helvetica" charset="0"/>
            </a:endParaRPr>
          </a:p>
          <a:p>
            <a:r>
              <a:rPr lang="en-US" b="1" dirty="0"/>
              <a:t>Pandemics </a:t>
            </a:r>
            <a:endParaRPr lang="en-US" sz="2400" b="1" dirty="0"/>
          </a:p>
          <a:p>
            <a:pPr lvl="1"/>
            <a:r>
              <a:rPr lang="en-US" b="1" dirty="0"/>
              <a:t>Rapid financing instruments, debt relief initiatives   </a:t>
            </a:r>
            <a:endParaRPr lang="en-US" sz="2000" b="1" dirty="0"/>
          </a:p>
          <a:p>
            <a:pPr>
              <a:lnSpc>
                <a:spcPct val="150000"/>
              </a:lnSpc>
            </a:pPr>
            <a:r>
              <a:rPr lang="en-US" b="1" dirty="0"/>
              <a:t>Climate change, green transition </a:t>
            </a:r>
            <a:endParaRPr lang="en-US" sz="2400" b="1" dirty="0"/>
          </a:p>
          <a:p>
            <a:pPr lvl="1"/>
            <a:r>
              <a:rPr lang="en-US" b="1" dirty="0"/>
              <a:t>Surveillance – multilateral and new roles</a:t>
            </a:r>
            <a:endParaRPr lang="en-US" sz="2000" b="1" dirty="0"/>
          </a:p>
          <a:p>
            <a:pPr>
              <a:lnSpc>
                <a:spcPct val="150000"/>
              </a:lnSpc>
            </a:pPr>
            <a:r>
              <a:rPr lang="en-US" b="1" dirty="0"/>
              <a:t>Ways to increase engagement and trust  </a:t>
            </a:r>
            <a:endParaRPr lang="en-US" sz="2400" b="1" dirty="0"/>
          </a:p>
          <a:p>
            <a:pPr lvl="1"/>
            <a:r>
              <a:rPr lang="en-US" b="1" dirty="0"/>
              <a:t>Invest in an increase in staff and staff expertise to gain traction through high quality advice </a:t>
            </a:r>
            <a:r>
              <a:rPr lang="en-US" sz="2200" b="1" dirty="0"/>
              <a:t>(</a:t>
            </a:r>
            <a:r>
              <a:rPr lang="en-US" b="1" dirty="0"/>
              <a:t>taxation, expenditure, financial system) </a:t>
            </a:r>
            <a:endParaRPr lang="en-US" sz="2000" b="1" dirty="0"/>
          </a:p>
          <a:p>
            <a:pPr lvl="1"/>
            <a:r>
              <a:rPr lang="en-US" b="1" dirty="0"/>
              <a:t>Integrate capacity development into surveillance and program work </a:t>
            </a:r>
            <a:endParaRPr lang="en-US" sz="2200" b="1" dirty="0"/>
          </a:p>
          <a:p>
            <a:pPr lvl="1"/>
            <a:r>
              <a:rPr lang="en-US" b="1" dirty="0"/>
              <a:t>Balance confidential advisor role with increasing transparency to signal private sector investment, civil society involvement.</a:t>
            </a:r>
            <a:endParaRPr lang="en-US" sz="2200" b="1" dirty="0"/>
          </a:p>
          <a:p>
            <a:pPr marL="457200" lvl="1" indent="0">
              <a:lnSpc>
                <a:spcPct val="100000"/>
              </a:lnSpc>
              <a:buNone/>
            </a:pPr>
            <a:endParaRPr lang="en-US" sz="3200" b="1" dirty="0">
              <a:latin typeface="Helvetica" charset="0"/>
              <a:ea typeface="Helvetica" charset="0"/>
              <a:cs typeface="Helvetica" charset="0"/>
            </a:endParaRPr>
          </a:p>
          <a:p>
            <a:endParaRPr lang="en-US" b="1" dirty="0">
              <a:latin typeface="Helvetica" charset="0"/>
              <a:ea typeface="Helvetica" charset="0"/>
              <a:cs typeface="Helvetica" charset="0"/>
            </a:endParaRPr>
          </a:p>
        </p:txBody>
      </p:sp>
      <p:sp>
        <p:nvSpPr>
          <p:cNvPr id="8" name="TextBox 7">
            <a:extLst>
              <a:ext uri="{FF2B5EF4-FFF2-40B4-BE49-F238E27FC236}">
                <a16:creationId xmlns:a16="http://schemas.microsoft.com/office/drawing/2014/main" id="{A1609054-0588-FC4F-8BE0-9DF2A28FBF68}"/>
              </a:ext>
            </a:extLst>
          </p:cNvPr>
          <p:cNvSpPr txBox="1"/>
          <p:nvPr/>
        </p:nvSpPr>
        <p:spPr>
          <a:xfrm>
            <a:off x="11743396" y="16166"/>
            <a:ext cx="406400" cy="430887"/>
          </a:xfrm>
          <a:prstGeom prst="rect">
            <a:avLst/>
          </a:prstGeom>
          <a:noFill/>
        </p:spPr>
        <p:txBody>
          <a:bodyPr wrap="square" rtlCol="0">
            <a:spAutoFit/>
          </a:bodyPr>
          <a:lstStyle/>
          <a:p>
            <a:r>
              <a:rPr lang="en-US" sz="2200" b="1" dirty="0">
                <a:solidFill>
                  <a:schemeClr val="bg1"/>
                </a:solidFill>
                <a:latin typeface="Helvetica" charset="0"/>
                <a:ea typeface="Helvetica" charset="0"/>
                <a:cs typeface="Helvetica" charset="0"/>
              </a:rPr>
              <a:t>9</a:t>
            </a:r>
          </a:p>
        </p:txBody>
      </p:sp>
    </p:spTree>
    <p:extLst>
      <p:ext uri="{BB962C8B-B14F-4D97-AF65-F5344CB8AC3E}">
        <p14:creationId xmlns:p14="http://schemas.microsoft.com/office/powerpoint/2010/main" val="394945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Title 6">
            <a:extLst>
              <a:ext uri="{FF2B5EF4-FFF2-40B4-BE49-F238E27FC236}">
                <a16:creationId xmlns:a16="http://schemas.microsoft.com/office/drawing/2014/main" id="{24DB86FD-FF6B-E941-9471-CA81B5449250}"/>
              </a:ext>
            </a:extLst>
          </p:cNvPr>
          <p:cNvSpPr>
            <a:spLocks noGrp="1"/>
          </p:cNvSpPr>
          <p:nvPr>
            <p:ph type="title"/>
          </p:nvPr>
        </p:nvSpPr>
        <p:spPr>
          <a:xfrm>
            <a:off x="2378" y="53738"/>
            <a:ext cx="12191999" cy="1325563"/>
          </a:xfrm>
        </p:spPr>
        <p:txBody>
          <a:bodyPr>
            <a:normAutofit/>
          </a:bodyPr>
          <a:lstStyle/>
          <a:p>
            <a:pPr algn="ctr"/>
            <a:r>
              <a:rPr lang="en-US" sz="3600" b="1" dirty="0">
                <a:solidFill>
                  <a:schemeClr val="bg1"/>
                </a:solidFill>
                <a:latin typeface="Helvetica" pitchFamily="2" charset="0"/>
              </a:rPr>
              <a:t>Priorities for climate change and the green transition</a:t>
            </a:r>
            <a:endParaRPr lang="en-US" sz="3600" b="1" dirty="0">
              <a:solidFill>
                <a:schemeClr val="bg1"/>
              </a:solidFill>
              <a:latin typeface="Helvetica" pitchFamily="2" charset="0"/>
              <a:ea typeface="Helvetica" charset="0"/>
              <a:cs typeface="Helvetica" charset="0"/>
            </a:endParaRPr>
          </a:p>
        </p:txBody>
      </p:sp>
      <p:sp>
        <p:nvSpPr>
          <p:cNvPr id="4" name="Footer Placeholder 3">
            <a:extLst>
              <a:ext uri="{FF2B5EF4-FFF2-40B4-BE49-F238E27FC236}">
                <a16:creationId xmlns:a16="http://schemas.microsoft.com/office/drawing/2014/main" id="{07328AA7-9D56-F243-828E-F21DD7C3E991}"/>
              </a:ext>
            </a:extLst>
          </p:cNvPr>
          <p:cNvSpPr>
            <a:spLocks noGrp="1"/>
          </p:cNvSpPr>
          <p:nvPr>
            <p:ph type="ftr" sz="quarter" idx="11"/>
          </p:nvPr>
        </p:nvSpPr>
        <p:spPr/>
        <p:txBody>
          <a:bodyPr/>
          <a:lstStyle/>
          <a:p>
            <a:endParaRPr lang="en-US" dirty="0"/>
          </a:p>
        </p:txBody>
      </p:sp>
      <p:sp>
        <p:nvSpPr>
          <p:cNvPr id="11" name="TextBox 10"/>
          <p:cNvSpPr txBox="1"/>
          <p:nvPr/>
        </p:nvSpPr>
        <p:spPr>
          <a:xfrm>
            <a:off x="11704320" y="16166"/>
            <a:ext cx="487680" cy="430887"/>
          </a:xfrm>
          <a:prstGeom prst="rect">
            <a:avLst/>
          </a:prstGeom>
          <a:noFill/>
        </p:spPr>
        <p:txBody>
          <a:bodyPr wrap="square" rtlCol="0">
            <a:spAutoFit/>
          </a:bodyPr>
          <a:lstStyle/>
          <a:p>
            <a:r>
              <a:rPr lang="en-US" sz="2200" b="1" dirty="0">
                <a:solidFill>
                  <a:schemeClr val="bg1"/>
                </a:solidFill>
              </a:rPr>
              <a:t>10</a:t>
            </a:r>
          </a:p>
        </p:txBody>
      </p:sp>
      <p:sp>
        <p:nvSpPr>
          <p:cNvPr id="10" name="Content Placeholder 7">
            <a:extLst>
              <a:ext uri="{FF2B5EF4-FFF2-40B4-BE49-F238E27FC236}">
                <a16:creationId xmlns:a16="http://schemas.microsoft.com/office/drawing/2014/main" id="{C27179EF-ACFD-1C47-AA3E-848800352E38}"/>
              </a:ext>
            </a:extLst>
          </p:cNvPr>
          <p:cNvSpPr>
            <a:spLocks noGrp="1"/>
          </p:cNvSpPr>
          <p:nvPr>
            <p:ph idx="1"/>
          </p:nvPr>
        </p:nvSpPr>
        <p:spPr>
          <a:xfrm>
            <a:off x="296777" y="1172896"/>
            <a:ext cx="11057023" cy="4768605"/>
          </a:xfrm>
        </p:spPr>
        <p:txBody>
          <a:bodyPr>
            <a:noAutofit/>
          </a:bodyPr>
          <a:lstStyle/>
          <a:p>
            <a:pPr marL="0" indent="0">
              <a:lnSpc>
                <a:spcPct val="100000"/>
              </a:lnSpc>
              <a:buNone/>
            </a:pPr>
            <a:endParaRPr lang="en-US" sz="1300" b="1" dirty="0">
              <a:latin typeface="Helvetica" charset="0"/>
              <a:ea typeface="Helvetica" charset="0"/>
              <a:cs typeface="Helvetica" charset="0"/>
            </a:endParaRPr>
          </a:p>
          <a:p>
            <a:pPr lvl="0"/>
            <a:r>
              <a:rPr lang="en-US" b="1" dirty="0"/>
              <a:t>Multilateral priorities</a:t>
            </a:r>
            <a:endParaRPr lang="en-US" dirty="0"/>
          </a:p>
          <a:p>
            <a:pPr lvl="1">
              <a:lnSpc>
                <a:spcPct val="100000"/>
              </a:lnSpc>
            </a:pPr>
            <a:r>
              <a:rPr lang="en-US" b="1" dirty="0"/>
              <a:t>Highlight the limited global carbon budget; update on the pace of exhaustion and its economic implications  </a:t>
            </a:r>
          </a:p>
          <a:p>
            <a:pPr lvl="1">
              <a:lnSpc>
                <a:spcPct val="100000"/>
              </a:lnSpc>
            </a:pPr>
            <a:endParaRPr lang="en-US" dirty="0">
              <a:latin typeface="Helvetica" charset="0"/>
              <a:ea typeface="Helvetica" charset="0"/>
              <a:cs typeface="Helvetica" charset="0"/>
            </a:endParaRPr>
          </a:p>
          <a:p>
            <a:pPr lvl="1">
              <a:lnSpc>
                <a:spcPct val="100000"/>
              </a:lnSpc>
            </a:pPr>
            <a:r>
              <a:rPr lang="en-US" b="1" dirty="0"/>
              <a:t>Assert the role of price mechanisms (carbon price, methane tax) and subsidy reductions to incentivize private finance and the reallocation of resources</a:t>
            </a:r>
          </a:p>
          <a:p>
            <a:pPr lvl="1">
              <a:lnSpc>
                <a:spcPct val="100000"/>
              </a:lnSpc>
            </a:pPr>
            <a:endParaRPr lang="en-US" b="1" dirty="0"/>
          </a:p>
          <a:p>
            <a:pPr lvl="1"/>
            <a:r>
              <a:rPr lang="en-US" b="1" dirty="0"/>
              <a:t>Report on the global energy supply and how it will meet national growth targets  </a:t>
            </a:r>
            <a:endParaRPr lang="en-US" sz="2000" dirty="0"/>
          </a:p>
          <a:p>
            <a:pPr lvl="1"/>
            <a:endParaRPr lang="en-US" sz="2000" b="1" dirty="0"/>
          </a:p>
          <a:p>
            <a:pPr lvl="1"/>
            <a:endParaRPr lang="en-US" dirty="0"/>
          </a:p>
          <a:p>
            <a:endParaRPr lang="en-US" dirty="0">
              <a:latin typeface="Helvetica" charset="0"/>
              <a:ea typeface="Helvetica" charset="0"/>
              <a:cs typeface="Helvetica" charset="0"/>
            </a:endParaRPr>
          </a:p>
        </p:txBody>
      </p:sp>
    </p:spTree>
    <p:extLst>
      <p:ext uri="{BB962C8B-B14F-4D97-AF65-F5344CB8AC3E}">
        <p14:creationId xmlns:p14="http://schemas.microsoft.com/office/powerpoint/2010/main" val="297937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Footer Placeholder 3">
            <a:extLst>
              <a:ext uri="{FF2B5EF4-FFF2-40B4-BE49-F238E27FC236}">
                <a16:creationId xmlns:a16="http://schemas.microsoft.com/office/drawing/2014/main" id="{07328AA7-9D56-F243-828E-F21DD7C3E991}"/>
              </a:ext>
            </a:extLst>
          </p:cNvPr>
          <p:cNvSpPr>
            <a:spLocks noGrp="1"/>
          </p:cNvSpPr>
          <p:nvPr>
            <p:ph type="ftr" sz="quarter" idx="11"/>
          </p:nvPr>
        </p:nvSpPr>
        <p:spPr/>
        <p:txBody>
          <a:bodyPr/>
          <a:lstStyle/>
          <a:p>
            <a:endParaRPr lang="en-US" dirty="0"/>
          </a:p>
        </p:txBody>
      </p:sp>
      <p:sp>
        <p:nvSpPr>
          <p:cNvPr id="11" name="TextBox 10"/>
          <p:cNvSpPr txBox="1"/>
          <p:nvPr/>
        </p:nvSpPr>
        <p:spPr>
          <a:xfrm>
            <a:off x="11704320" y="16166"/>
            <a:ext cx="487680" cy="430887"/>
          </a:xfrm>
          <a:prstGeom prst="rect">
            <a:avLst/>
          </a:prstGeom>
          <a:noFill/>
        </p:spPr>
        <p:txBody>
          <a:bodyPr wrap="square" rtlCol="0">
            <a:spAutoFit/>
          </a:bodyPr>
          <a:lstStyle/>
          <a:p>
            <a:r>
              <a:rPr lang="en-US" sz="2200" b="1" dirty="0">
                <a:solidFill>
                  <a:schemeClr val="bg1"/>
                </a:solidFill>
              </a:rPr>
              <a:t>11</a:t>
            </a:r>
          </a:p>
        </p:txBody>
      </p:sp>
      <p:sp>
        <p:nvSpPr>
          <p:cNvPr id="10" name="Content Placeholder 7">
            <a:extLst>
              <a:ext uri="{FF2B5EF4-FFF2-40B4-BE49-F238E27FC236}">
                <a16:creationId xmlns:a16="http://schemas.microsoft.com/office/drawing/2014/main" id="{C27179EF-ACFD-1C47-AA3E-848800352E38}"/>
              </a:ext>
            </a:extLst>
          </p:cNvPr>
          <p:cNvSpPr>
            <a:spLocks noGrp="1"/>
          </p:cNvSpPr>
          <p:nvPr>
            <p:ph idx="1"/>
          </p:nvPr>
        </p:nvSpPr>
        <p:spPr>
          <a:xfrm>
            <a:off x="296777" y="1172896"/>
            <a:ext cx="11057023" cy="4768605"/>
          </a:xfrm>
        </p:spPr>
        <p:txBody>
          <a:bodyPr>
            <a:noAutofit/>
          </a:bodyPr>
          <a:lstStyle/>
          <a:p>
            <a:endParaRPr lang="en-US" sz="2400" b="1" dirty="0"/>
          </a:p>
          <a:p>
            <a:r>
              <a:rPr lang="en-US" b="1" dirty="0"/>
              <a:t>Country engagement</a:t>
            </a:r>
            <a:endParaRPr lang="en-US" dirty="0"/>
          </a:p>
          <a:p>
            <a:pPr lvl="1">
              <a:lnSpc>
                <a:spcPct val="100000"/>
              </a:lnSpc>
            </a:pPr>
            <a:r>
              <a:rPr lang="en-US" b="1" dirty="0"/>
              <a:t>Understand incentives for change for each country, and when drivers for health, growth, employment coincide with green transition</a:t>
            </a:r>
          </a:p>
          <a:p>
            <a:pPr lvl="1">
              <a:lnSpc>
                <a:spcPct val="100000"/>
              </a:lnSpc>
            </a:pPr>
            <a:endParaRPr lang="en-US" dirty="0"/>
          </a:p>
          <a:p>
            <a:pPr lvl="1">
              <a:lnSpc>
                <a:spcPct val="100000"/>
              </a:lnSpc>
            </a:pPr>
            <a:r>
              <a:rPr lang="en-US" b="1" dirty="0"/>
              <a:t>Discuss each country’s “green transition action plans”:  economic policies on mitigation, adaptation and transition in the context of other objectives</a:t>
            </a:r>
          </a:p>
          <a:p>
            <a:pPr lvl="1">
              <a:lnSpc>
                <a:spcPct val="100000"/>
              </a:lnSpc>
            </a:pPr>
            <a:endParaRPr lang="en-US" dirty="0"/>
          </a:p>
          <a:p>
            <a:pPr lvl="1">
              <a:lnSpc>
                <a:spcPct val="100000"/>
              </a:lnSpc>
            </a:pPr>
            <a:r>
              <a:rPr lang="en-US" b="1" dirty="0"/>
              <a:t>Discuss biodiversity obligations and economic implications  </a:t>
            </a:r>
          </a:p>
          <a:p>
            <a:pPr lvl="1"/>
            <a:endParaRPr lang="en-US" sz="2000" b="1" dirty="0"/>
          </a:p>
          <a:p>
            <a:pPr marL="457200" lvl="1" indent="0">
              <a:buNone/>
            </a:pPr>
            <a:endParaRPr lang="en-US" dirty="0"/>
          </a:p>
          <a:p>
            <a:endParaRPr lang="en-US" dirty="0">
              <a:latin typeface="Helvetica" charset="0"/>
              <a:ea typeface="Helvetica" charset="0"/>
              <a:cs typeface="Helvetica" charset="0"/>
            </a:endParaRPr>
          </a:p>
        </p:txBody>
      </p:sp>
      <p:sp>
        <p:nvSpPr>
          <p:cNvPr id="8" name="TextBox 7">
            <a:extLst>
              <a:ext uri="{FF2B5EF4-FFF2-40B4-BE49-F238E27FC236}">
                <a16:creationId xmlns:a16="http://schemas.microsoft.com/office/drawing/2014/main" id="{C359F1A8-4AD5-D24B-86B8-0BED6B62A73B}"/>
              </a:ext>
            </a:extLst>
          </p:cNvPr>
          <p:cNvSpPr txBox="1"/>
          <p:nvPr/>
        </p:nvSpPr>
        <p:spPr>
          <a:xfrm>
            <a:off x="296777" y="5685104"/>
            <a:ext cx="11845487" cy="817245"/>
          </a:xfrm>
          <a:prstGeom prst="roundRect">
            <a:avLst/>
          </a:prstGeom>
          <a:solidFill>
            <a:schemeClr val="accent1">
              <a:lumMod val="40000"/>
              <a:lumOff val="60000"/>
            </a:schemeClr>
          </a:solidFill>
          <a:ln w="19050">
            <a:solidFill>
              <a:srgbClr val="1F3864"/>
            </a:solidFill>
          </a:ln>
        </p:spPr>
        <p:txBody>
          <a:bodyPr wrap="none" rtlCol="0">
            <a:spAutoFit/>
          </a:bodyPr>
          <a:lstStyle/>
          <a:p>
            <a:r>
              <a:rPr lang="en-US" sz="2400" b="1" dirty="0"/>
              <a:t>These priorities can be met with existing mandate; but will require resources &amp; expertise  </a:t>
            </a:r>
            <a:endParaRPr lang="en-US" sz="2400" dirty="0"/>
          </a:p>
          <a:p>
            <a:endParaRPr lang="en-US" dirty="0"/>
          </a:p>
        </p:txBody>
      </p:sp>
      <p:sp>
        <p:nvSpPr>
          <p:cNvPr id="13" name="Title 6">
            <a:extLst>
              <a:ext uri="{FF2B5EF4-FFF2-40B4-BE49-F238E27FC236}">
                <a16:creationId xmlns:a16="http://schemas.microsoft.com/office/drawing/2014/main" id="{74D3DB4F-364D-BE4E-8AC1-8A51CC1F5014}"/>
              </a:ext>
            </a:extLst>
          </p:cNvPr>
          <p:cNvSpPr>
            <a:spLocks noGrp="1"/>
          </p:cNvSpPr>
          <p:nvPr>
            <p:ph type="title"/>
          </p:nvPr>
        </p:nvSpPr>
        <p:spPr>
          <a:xfrm>
            <a:off x="2378" y="53738"/>
            <a:ext cx="12191999" cy="1325563"/>
          </a:xfrm>
        </p:spPr>
        <p:txBody>
          <a:bodyPr>
            <a:normAutofit/>
          </a:bodyPr>
          <a:lstStyle/>
          <a:p>
            <a:pPr algn="ctr"/>
            <a:r>
              <a:rPr lang="en-US" sz="3600" b="1" dirty="0">
                <a:solidFill>
                  <a:schemeClr val="bg1"/>
                </a:solidFill>
                <a:latin typeface="Helvetica" pitchFamily="2" charset="0"/>
              </a:rPr>
              <a:t>Priorities for climate change and the green transition</a:t>
            </a:r>
            <a:endParaRPr lang="en-US" sz="3600" b="1" dirty="0">
              <a:solidFill>
                <a:schemeClr val="bg1"/>
              </a:solidFill>
              <a:latin typeface="Helvetica" pitchFamily="2" charset="0"/>
              <a:ea typeface="Helvetica" charset="0"/>
              <a:cs typeface="Helvetica" charset="0"/>
            </a:endParaRPr>
          </a:p>
        </p:txBody>
      </p:sp>
    </p:spTree>
    <p:extLst>
      <p:ext uri="{BB962C8B-B14F-4D97-AF65-F5344CB8AC3E}">
        <p14:creationId xmlns:p14="http://schemas.microsoft.com/office/powerpoint/2010/main" val="4185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24DB86FD-FF6B-E941-9471-CA81B5449250}"/>
              </a:ext>
            </a:extLst>
          </p:cNvPr>
          <p:cNvSpPr>
            <a:spLocks noGrp="1"/>
          </p:cNvSpPr>
          <p:nvPr>
            <p:ph type="title"/>
          </p:nvPr>
        </p:nvSpPr>
        <p:spPr>
          <a:xfrm>
            <a:off x="838200" y="16166"/>
            <a:ext cx="10515600" cy="1325563"/>
          </a:xfrm>
        </p:spPr>
        <p:txBody>
          <a:bodyPr>
            <a:normAutofit/>
          </a:bodyPr>
          <a:lstStyle/>
          <a:p>
            <a:pPr algn="ctr"/>
            <a:r>
              <a:rPr lang="en-US" sz="3800" b="1" dirty="0">
                <a:solidFill>
                  <a:schemeClr val="bg1"/>
                </a:solidFill>
                <a:latin typeface="Helvetica" pitchFamily="2" charset="0"/>
              </a:rPr>
              <a:t>How could the IMF mandate be modified? </a:t>
            </a:r>
            <a:br>
              <a:rPr lang="en-US" b="1" dirty="0">
                <a:solidFill>
                  <a:schemeClr val="bg1"/>
                </a:solidFill>
                <a:latin typeface="Helvetica" pitchFamily="2" charset="0"/>
              </a:rPr>
            </a:br>
            <a:r>
              <a:rPr lang="en-US" sz="3000" dirty="0">
                <a:solidFill>
                  <a:schemeClr val="bg1"/>
                </a:solidFill>
                <a:latin typeface="Helvetica" pitchFamily="2" charset="0"/>
              </a:rPr>
              <a:t>Idea 1. Surveillance: From Zeitgeist to Zeitgeber</a:t>
            </a:r>
            <a:endParaRPr lang="en-US" sz="3000" dirty="0">
              <a:solidFill>
                <a:schemeClr val="bg1"/>
              </a:solidFill>
              <a:latin typeface="Helvetica" pitchFamily="2" charset="0"/>
              <a:ea typeface="Helvetica" charset="0"/>
              <a:cs typeface="Helvetica" charset="0"/>
            </a:endParaRPr>
          </a:p>
        </p:txBody>
      </p:sp>
      <p:sp>
        <p:nvSpPr>
          <p:cNvPr id="4" name="Footer Placeholder 3">
            <a:extLst>
              <a:ext uri="{FF2B5EF4-FFF2-40B4-BE49-F238E27FC236}">
                <a16:creationId xmlns:a16="http://schemas.microsoft.com/office/drawing/2014/main" id="{07328AA7-9D56-F243-828E-F21DD7C3E991}"/>
              </a:ext>
            </a:extLst>
          </p:cNvPr>
          <p:cNvSpPr>
            <a:spLocks noGrp="1"/>
          </p:cNvSpPr>
          <p:nvPr>
            <p:ph type="ftr" sz="quarter" idx="11"/>
          </p:nvPr>
        </p:nvSpPr>
        <p:spPr/>
        <p:txBody>
          <a:bodyPr/>
          <a:lstStyle/>
          <a:p>
            <a:endParaRPr lang="en-US" dirty="0"/>
          </a:p>
        </p:txBody>
      </p:sp>
      <p:sp>
        <p:nvSpPr>
          <p:cNvPr id="10" name="Content Placeholder 7">
            <a:extLst>
              <a:ext uri="{FF2B5EF4-FFF2-40B4-BE49-F238E27FC236}">
                <a16:creationId xmlns:a16="http://schemas.microsoft.com/office/drawing/2014/main" id="{C27179EF-ACFD-1C47-AA3E-848800352E38}"/>
              </a:ext>
            </a:extLst>
          </p:cNvPr>
          <p:cNvSpPr>
            <a:spLocks noGrp="1"/>
          </p:cNvSpPr>
          <p:nvPr>
            <p:ph idx="1"/>
          </p:nvPr>
        </p:nvSpPr>
        <p:spPr>
          <a:xfrm>
            <a:off x="296777" y="1172896"/>
            <a:ext cx="11057023" cy="4768605"/>
          </a:xfrm>
        </p:spPr>
        <p:txBody>
          <a:bodyPr>
            <a:noAutofit/>
          </a:bodyPr>
          <a:lstStyle/>
          <a:p>
            <a:pPr marL="457200" lvl="1" indent="0">
              <a:buNone/>
            </a:pPr>
            <a:endParaRPr lang="en-US" sz="2000" dirty="0">
              <a:latin typeface="Helvetica" charset="0"/>
              <a:ea typeface="Helvetica" charset="0"/>
              <a:cs typeface="Helvetica" charset="0"/>
            </a:endParaRPr>
          </a:p>
          <a:p>
            <a:r>
              <a:rPr lang="en-US" sz="3200" b="1" dirty="0"/>
              <a:t>From happy talk of pledges to a regular IMF check on progress </a:t>
            </a:r>
            <a:endParaRPr lang="en-US" sz="3200" dirty="0"/>
          </a:p>
          <a:p>
            <a:pPr lvl="1">
              <a:lnSpc>
                <a:spcPct val="150000"/>
              </a:lnSpc>
              <a:buFont typeface="Arial" panose="020B0604020202020204" pitchFamily="34" charset="0"/>
              <a:buChar char="•"/>
            </a:pPr>
            <a:r>
              <a:rPr lang="en-US" sz="2800" b="1" dirty="0"/>
              <a:t>Regular interim surveillance reviews on progress to global targets</a:t>
            </a:r>
            <a:endParaRPr lang="en-US" dirty="0">
              <a:latin typeface="Helvetica" charset="0"/>
              <a:ea typeface="Helvetica" charset="0"/>
              <a:cs typeface="Helvetica" charset="0"/>
            </a:endParaRPr>
          </a:p>
          <a:p>
            <a:pPr lvl="1">
              <a:lnSpc>
                <a:spcPct val="100000"/>
              </a:lnSpc>
              <a:buFont typeface="Arial" panose="020B0604020202020204" pitchFamily="34" charset="0"/>
              <a:buChar char="•"/>
            </a:pPr>
            <a:r>
              <a:rPr lang="en-US" sz="2800" b="1" dirty="0"/>
              <a:t>Insufficient global progress would trigger review of the Integrated Surveillance Decision</a:t>
            </a:r>
            <a:r>
              <a:rPr lang="en-US" sz="2800" dirty="0"/>
              <a:t> </a:t>
            </a:r>
          </a:p>
          <a:p>
            <a:pPr lvl="1">
              <a:lnSpc>
                <a:spcPct val="100000"/>
              </a:lnSpc>
              <a:buFont typeface="Arial" panose="020B0604020202020204" pitchFamily="34" charset="0"/>
              <a:buChar char="•"/>
            </a:pPr>
            <a:endParaRPr lang="en-US" sz="2800" dirty="0"/>
          </a:p>
          <a:p>
            <a:pPr lvl="1">
              <a:lnSpc>
                <a:spcPct val="150000"/>
              </a:lnSpc>
              <a:buFont typeface="Arial" panose="020B0604020202020204" pitchFamily="34" charset="0"/>
              <a:buChar char="•"/>
            </a:pPr>
            <a:r>
              <a:rPr lang="en-US" sz="2800" b="1" dirty="0"/>
              <a:t>N.B. Revising surveillance decisions is complex and time-consuming </a:t>
            </a:r>
            <a:endParaRPr lang="en-US" sz="2800" dirty="0"/>
          </a:p>
          <a:p>
            <a:pPr lvl="1">
              <a:buFont typeface="Arial" panose="020B0604020202020204" pitchFamily="34" charset="0"/>
              <a:buChar char="•"/>
            </a:pPr>
            <a:endParaRPr lang="en-US" sz="2000" dirty="0">
              <a:latin typeface="Helvetica" charset="0"/>
              <a:ea typeface="Helvetica" charset="0"/>
              <a:cs typeface="Helvetica" charset="0"/>
            </a:endParaRPr>
          </a:p>
          <a:p>
            <a:pPr marL="0" indent="0">
              <a:buNone/>
            </a:pPr>
            <a:endParaRPr lang="en-US" sz="2000" dirty="0">
              <a:latin typeface="Helvetica" charset="0"/>
              <a:ea typeface="Helvetica" charset="0"/>
              <a:cs typeface="Helvetica" charset="0"/>
            </a:endParaRPr>
          </a:p>
        </p:txBody>
      </p:sp>
      <p:sp>
        <p:nvSpPr>
          <p:cNvPr id="12" name="TextBox 11">
            <a:extLst>
              <a:ext uri="{FF2B5EF4-FFF2-40B4-BE49-F238E27FC236}">
                <a16:creationId xmlns:a16="http://schemas.microsoft.com/office/drawing/2014/main" id="{9923AD80-D6D4-6244-B2ED-E952B1FDC42A}"/>
              </a:ext>
            </a:extLst>
          </p:cNvPr>
          <p:cNvSpPr txBox="1"/>
          <p:nvPr/>
        </p:nvSpPr>
        <p:spPr>
          <a:xfrm>
            <a:off x="11701192" y="16166"/>
            <a:ext cx="692444" cy="430887"/>
          </a:xfrm>
          <a:prstGeom prst="rect">
            <a:avLst/>
          </a:prstGeom>
          <a:noFill/>
        </p:spPr>
        <p:txBody>
          <a:bodyPr wrap="square" rtlCol="0">
            <a:spAutoFit/>
          </a:bodyPr>
          <a:lstStyle/>
          <a:p>
            <a:r>
              <a:rPr lang="en-US" sz="2200" b="1" dirty="0">
                <a:solidFill>
                  <a:schemeClr val="bg1"/>
                </a:solidFill>
              </a:rPr>
              <a:t>12</a:t>
            </a:r>
          </a:p>
        </p:txBody>
      </p:sp>
    </p:spTree>
    <p:extLst>
      <p:ext uri="{BB962C8B-B14F-4D97-AF65-F5344CB8AC3E}">
        <p14:creationId xmlns:p14="http://schemas.microsoft.com/office/powerpoint/2010/main" val="41978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98"/>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8" name="TextBox 7">
            <a:extLst>
              <a:ext uri="{FF2B5EF4-FFF2-40B4-BE49-F238E27FC236}">
                <a16:creationId xmlns:a16="http://schemas.microsoft.com/office/drawing/2014/main" id="{62BB7C2A-0C37-B147-8325-C916817527D8}"/>
              </a:ext>
            </a:extLst>
          </p:cNvPr>
          <p:cNvSpPr txBox="1"/>
          <p:nvPr/>
        </p:nvSpPr>
        <p:spPr>
          <a:xfrm>
            <a:off x="4097867" y="3369733"/>
            <a:ext cx="184731" cy="369332"/>
          </a:xfrm>
          <a:prstGeom prst="rect">
            <a:avLst/>
          </a:prstGeom>
          <a:noFill/>
        </p:spPr>
        <p:txBody>
          <a:bodyPr wrap="none" rtlCol="0">
            <a:spAutoFit/>
          </a:bodyPr>
          <a:lstStyle/>
          <a:p>
            <a:endParaRPr lang="en-US" dirty="0">
              <a:latin typeface="Helvetica" charset="0"/>
              <a:ea typeface="Helvetica" charset="0"/>
              <a:cs typeface="Helvetica" charset="0"/>
            </a:endParaRPr>
          </a:p>
        </p:txBody>
      </p:sp>
      <p:sp>
        <p:nvSpPr>
          <p:cNvPr id="4" name="Footer Placeholder 3">
            <a:extLst>
              <a:ext uri="{FF2B5EF4-FFF2-40B4-BE49-F238E27FC236}">
                <a16:creationId xmlns:a16="http://schemas.microsoft.com/office/drawing/2014/main" id="{517ED4B9-A45F-2D4F-92E2-65B942412578}"/>
              </a:ext>
            </a:extLst>
          </p:cNvPr>
          <p:cNvSpPr>
            <a:spLocks noGrp="1"/>
          </p:cNvSpPr>
          <p:nvPr>
            <p:ph type="ftr" sz="quarter" idx="11"/>
          </p:nvPr>
        </p:nvSpPr>
        <p:spPr/>
        <p:txBody>
          <a:bodyPr/>
          <a:lstStyle/>
          <a:p>
            <a:endParaRPr lang="en-US" dirty="0">
              <a:latin typeface="Helvetica" charset="0"/>
              <a:ea typeface="Helvetica" charset="0"/>
              <a:cs typeface="Helvetica" charset="0"/>
            </a:endParaRPr>
          </a:p>
        </p:txBody>
      </p:sp>
      <p:sp>
        <p:nvSpPr>
          <p:cNvPr id="11" name="Content Placeholder 12">
            <a:extLst>
              <a:ext uri="{FF2B5EF4-FFF2-40B4-BE49-F238E27FC236}">
                <a16:creationId xmlns:a16="http://schemas.microsoft.com/office/drawing/2014/main" id="{F0A27E26-028B-984E-8660-DDA5E5FFC970}"/>
              </a:ext>
            </a:extLst>
          </p:cNvPr>
          <p:cNvSpPr>
            <a:spLocks noGrp="1"/>
          </p:cNvSpPr>
          <p:nvPr>
            <p:ph idx="1"/>
          </p:nvPr>
        </p:nvSpPr>
        <p:spPr>
          <a:xfrm>
            <a:off x="212271" y="1413164"/>
            <a:ext cx="11707013" cy="4710050"/>
          </a:xfrm>
        </p:spPr>
        <p:txBody>
          <a:bodyPr>
            <a:noAutofit/>
          </a:bodyPr>
          <a:lstStyle/>
          <a:p>
            <a:pPr lvl="0"/>
            <a:r>
              <a:rPr lang="en-US" b="1" dirty="0"/>
              <a:t>Introduce a vaccine financing window </a:t>
            </a:r>
          </a:p>
          <a:p>
            <a:pPr>
              <a:lnSpc>
                <a:spcPct val="150000"/>
              </a:lnSpc>
            </a:pPr>
            <a:r>
              <a:rPr lang="en-US" b="1" dirty="0"/>
              <a:t>Financing for mitigation, adaptation and the green transition</a:t>
            </a:r>
            <a:endParaRPr lang="en-US" dirty="0"/>
          </a:p>
          <a:p>
            <a:pPr>
              <a:lnSpc>
                <a:spcPct val="150000"/>
              </a:lnSpc>
            </a:pPr>
            <a:r>
              <a:rPr lang="en-US" b="1" dirty="0"/>
              <a:t>Ample precedent for new financing instruments. Also…</a:t>
            </a:r>
            <a:endParaRPr lang="en-US" dirty="0"/>
          </a:p>
          <a:p>
            <a:pPr marL="928688" indent="0">
              <a:buNone/>
            </a:pPr>
            <a:r>
              <a:rPr lang="en-US" sz="2400" dirty="0"/>
              <a:t>Purpose (v) </a:t>
            </a:r>
            <a:r>
              <a:rPr lang="en-US" sz="2400" i="1" dirty="0"/>
              <a:t>To give confidence to members by making the general resources of the Fund temporarily available to them with adequate safeguards, thus providing them with opportunity to correct maladjustments in their balance of payments </a:t>
            </a:r>
            <a:r>
              <a:rPr lang="en-US" sz="2400" b="1" i="1" dirty="0"/>
              <a:t>without resorting to measures destructive of national or international prosperity  </a:t>
            </a:r>
          </a:p>
          <a:p>
            <a:pPr marL="928688" indent="0">
              <a:buNone/>
            </a:pPr>
            <a:endParaRPr lang="en-US" sz="2400" b="1" i="1" dirty="0"/>
          </a:p>
          <a:p>
            <a:pPr marL="0" lvl="0" indent="0">
              <a:buNone/>
            </a:pPr>
            <a:r>
              <a:rPr lang="en-US" b="1" dirty="0"/>
              <a:t>	… clarify the meaning of “prosperity”</a:t>
            </a:r>
          </a:p>
        </p:txBody>
      </p:sp>
      <p:sp>
        <p:nvSpPr>
          <p:cNvPr id="12" name="Title 6">
            <a:extLst>
              <a:ext uri="{FF2B5EF4-FFF2-40B4-BE49-F238E27FC236}">
                <a16:creationId xmlns:a16="http://schemas.microsoft.com/office/drawing/2014/main" id="{431F46B0-B421-4A43-B0AE-B0AD13BA8993}"/>
              </a:ext>
            </a:extLst>
          </p:cNvPr>
          <p:cNvSpPr txBox="1">
            <a:spLocks/>
          </p:cNvSpPr>
          <p:nvPr/>
        </p:nvSpPr>
        <p:spPr>
          <a:xfrm>
            <a:off x="838200" y="161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a:solidFill>
                  <a:schemeClr val="bg1"/>
                </a:solidFill>
                <a:latin typeface="Helvetica" pitchFamily="2" charset="0"/>
              </a:rPr>
              <a:t>How could the IMF mandate be modified? </a:t>
            </a:r>
            <a:br>
              <a:rPr lang="en-US" b="1" dirty="0">
                <a:solidFill>
                  <a:schemeClr val="bg1"/>
                </a:solidFill>
                <a:latin typeface="Helvetica" pitchFamily="2" charset="0"/>
              </a:rPr>
            </a:br>
            <a:r>
              <a:rPr lang="en-US" sz="3000" dirty="0">
                <a:solidFill>
                  <a:schemeClr val="bg1"/>
                </a:solidFill>
                <a:latin typeface="Helvetica" pitchFamily="2" charset="0"/>
              </a:rPr>
              <a:t>Idea 2. Lending: Updating the toolkit</a:t>
            </a:r>
            <a:endParaRPr lang="en-US" sz="3000" dirty="0">
              <a:solidFill>
                <a:schemeClr val="bg1"/>
              </a:solidFill>
              <a:latin typeface="Helvetica" pitchFamily="2" charset="0"/>
              <a:ea typeface="Helvetica" charset="0"/>
              <a:cs typeface="Helvetica" charset="0"/>
            </a:endParaRPr>
          </a:p>
        </p:txBody>
      </p:sp>
      <p:sp>
        <p:nvSpPr>
          <p:cNvPr id="13" name="TextBox 12">
            <a:extLst>
              <a:ext uri="{FF2B5EF4-FFF2-40B4-BE49-F238E27FC236}">
                <a16:creationId xmlns:a16="http://schemas.microsoft.com/office/drawing/2014/main" id="{8E7FC5A7-AC19-9348-AE42-14024C780B6A}"/>
              </a:ext>
            </a:extLst>
          </p:cNvPr>
          <p:cNvSpPr txBox="1"/>
          <p:nvPr/>
        </p:nvSpPr>
        <p:spPr>
          <a:xfrm>
            <a:off x="11701192" y="16166"/>
            <a:ext cx="692444" cy="430887"/>
          </a:xfrm>
          <a:prstGeom prst="rect">
            <a:avLst/>
          </a:prstGeom>
          <a:noFill/>
        </p:spPr>
        <p:txBody>
          <a:bodyPr wrap="square" rtlCol="0">
            <a:spAutoFit/>
          </a:bodyPr>
          <a:lstStyle/>
          <a:p>
            <a:r>
              <a:rPr lang="en-US" sz="2200" b="1" dirty="0">
                <a:solidFill>
                  <a:schemeClr val="bg1"/>
                </a:solidFill>
              </a:rPr>
              <a:t>13</a:t>
            </a:r>
          </a:p>
        </p:txBody>
      </p:sp>
    </p:spTree>
    <p:extLst>
      <p:ext uri="{BB962C8B-B14F-4D97-AF65-F5344CB8AC3E}">
        <p14:creationId xmlns:p14="http://schemas.microsoft.com/office/powerpoint/2010/main" val="1341230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98"/>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8" name="TextBox 7">
            <a:extLst>
              <a:ext uri="{FF2B5EF4-FFF2-40B4-BE49-F238E27FC236}">
                <a16:creationId xmlns:a16="http://schemas.microsoft.com/office/drawing/2014/main" id="{62BB7C2A-0C37-B147-8325-C916817527D8}"/>
              </a:ext>
            </a:extLst>
          </p:cNvPr>
          <p:cNvSpPr txBox="1"/>
          <p:nvPr/>
        </p:nvSpPr>
        <p:spPr>
          <a:xfrm>
            <a:off x="4097867" y="3369733"/>
            <a:ext cx="184731" cy="369332"/>
          </a:xfrm>
          <a:prstGeom prst="rect">
            <a:avLst/>
          </a:prstGeom>
          <a:noFill/>
        </p:spPr>
        <p:txBody>
          <a:bodyPr wrap="none" rtlCol="0">
            <a:spAutoFit/>
          </a:bodyPr>
          <a:lstStyle/>
          <a:p>
            <a:endParaRPr lang="en-US" dirty="0">
              <a:latin typeface="Helvetica" charset="0"/>
              <a:ea typeface="Helvetica" charset="0"/>
              <a:cs typeface="Helvetica" charset="0"/>
            </a:endParaRPr>
          </a:p>
        </p:txBody>
      </p:sp>
      <p:sp>
        <p:nvSpPr>
          <p:cNvPr id="4" name="Footer Placeholder 3">
            <a:extLst>
              <a:ext uri="{FF2B5EF4-FFF2-40B4-BE49-F238E27FC236}">
                <a16:creationId xmlns:a16="http://schemas.microsoft.com/office/drawing/2014/main" id="{517ED4B9-A45F-2D4F-92E2-65B942412578}"/>
              </a:ext>
            </a:extLst>
          </p:cNvPr>
          <p:cNvSpPr>
            <a:spLocks noGrp="1"/>
          </p:cNvSpPr>
          <p:nvPr>
            <p:ph type="ftr" sz="quarter" idx="11"/>
          </p:nvPr>
        </p:nvSpPr>
        <p:spPr/>
        <p:txBody>
          <a:bodyPr/>
          <a:lstStyle/>
          <a:p>
            <a:endParaRPr lang="en-US" dirty="0">
              <a:latin typeface="Helvetica" charset="0"/>
              <a:ea typeface="Helvetica" charset="0"/>
              <a:cs typeface="Helvetica" charset="0"/>
            </a:endParaRPr>
          </a:p>
        </p:txBody>
      </p:sp>
      <p:sp>
        <p:nvSpPr>
          <p:cNvPr id="11" name="Content Placeholder 12">
            <a:extLst>
              <a:ext uri="{FF2B5EF4-FFF2-40B4-BE49-F238E27FC236}">
                <a16:creationId xmlns:a16="http://schemas.microsoft.com/office/drawing/2014/main" id="{F0A27E26-028B-984E-8660-DDA5E5FFC970}"/>
              </a:ext>
            </a:extLst>
          </p:cNvPr>
          <p:cNvSpPr>
            <a:spLocks noGrp="1"/>
          </p:cNvSpPr>
          <p:nvPr>
            <p:ph idx="1"/>
          </p:nvPr>
        </p:nvSpPr>
        <p:spPr>
          <a:xfrm>
            <a:off x="212271" y="1413164"/>
            <a:ext cx="11707013" cy="4710050"/>
          </a:xfrm>
        </p:spPr>
        <p:txBody>
          <a:bodyPr>
            <a:noAutofit/>
          </a:bodyPr>
          <a:lstStyle/>
          <a:p>
            <a:pPr lvl="0">
              <a:lnSpc>
                <a:spcPct val="150000"/>
              </a:lnSpc>
            </a:pPr>
            <a:r>
              <a:rPr lang="en-US" sz="3200" b="1" dirty="0"/>
              <a:t>1947 Agreement between the UN and IMF </a:t>
            </a:r>
            <a:endParaRPr lang="en-US" sz="3200" dirty="0"/>
          </a:p>
          <a:p>
            <a:pPr>
              <a:lnSpc>
                <a:spcPct val="150000"/>
              </a:lnSpc>
            </a:pPr>
            <a:r>
              <a:rPr lang="en-US" sz="3200" b="1" dirty="0"/>
              <a:t>Two suggestions</a:t>
            </a:r>
          </a:p>
          <a:p>
            <a:pPr lvl="1">
              <a:lnSpc>
                <a:spcPct val="150000"/>
              </a:lnSpc>
            </a:pPr>
            <a:r>
              <a:rPr lang="en-US" sz="2800" b="1" dirty="0"/>
              <a:t>Formal representation to the UN of concern over mitigation efforts.</a:t>
            </a:r>
            <a:endParaRPr lang="en-US" sz="2800" dirty="0"/>
          </a:p>
          <a:p>
            <a:pPr lvl="1">
              <a:lnSpc>
                <a:spcPct val="100000"/>
              </a:lnSpc>
            </a:pPr>
            <a:r>
              <a:rPr lang="en-US" sz="2800" b="1" dirty="0"/>
              <a:t>UN resolutions on climate security and biodiversity affecting IMF policy on restrictions</a:t>
            </a:r>
            <a:endParaRPr lang="en-US" sz="2800" dirty="0"/>
          </a:p>
          <a:p>
            <a:pPr lvl="0"/>
            <a:endParaRPr lang="en-US" dirty="0"/>
          </a:p>
        </p:txBody>
      </p:sp>
      <p:sp>
        <p:nvSpPr>
          <p:cNvPr id="12" name="Title 6">
            <a:extLst>
              <a:ext uri="{FF2B5EF4-FFF2-40B4-BE49-F238E27FC236}">
                <a16:creationId xmlns:a16="http://schemas.microsoft.com/office/drawing/2014/main" id="{CC6D8189-4AF5-5A4A-BAB1-31C8C64D0093}"/>
              </a:ext>
            </a:extLst>
          </p:cNvPr>
          <p:cNvSpPr txBox="1">
            <a:spLocks/>
          </p:cNvSpPr>
          <p:nvPr/>
        </p:nvSpPr>
        <p:spPr>
          <a:xfrm>
            <a:off x="838200" y="161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a:solidFill>
                  <a:schemeClr val="bg1"/>
                </a:solidFill>
                <a:latin typeface="Helvetica" pitchFamily="2" charset="0"/>
              </a:rPr>
              <a:t>How could the IMF mandate be modified? </a:t>
            </a:r>
            <a:br>
              <a:rPr lang="en-US" b="1" dirty="0">
                <a:solidFill>
                  <a:schemeClr val="bg1"/>
                </a:solidFill>
                <a:latin typeface="Helvetica" pitchFamily="2" charset="0"/>
              </a:rPr>
            </a:br>
            <a:r>
              <a:rPr lang="en-US" sz="3000" dirty="0">
                <a:solidFill>
                  <a:schemeClr val="bg1"/>
                </a:solidFill>
                <a:latin typeface="Helvetica" pitchFamily="2" charset="0"/>
              </a:rPr>
              <a:t>Idea 3. The UN/IMF Link</a:t>
            </a:r>
            <a:endParaRPr lang="en-US" sz="3000" dirty="0">
              <a:solidFill>
                <a:schemeClr val="bg1"/>
              </a:solidFill>
              <a:latin typeface="Helvetica" pitchFamily="2" charset="0"/>
              <a:ea typeface="Helvetica" charset="0"/>
              <a:cs typeface="Helvetica" charset="0"/>
            </a:endParaRPr>
          </a:p>
        </p:txBody>
      </p:sp>
      <p:sp>
        <p:nvSpPr>
          <p:cNvPr id="16" name="TextBox 15">
            <a:extLst>
              <a:ext uri="{FF2B5EF4-FFF2-40B4-BE49-F238E27FC236}">
                <a16:creationId xmlns:a16="http://schemas.microsoft.com/office/drawing/2014/main" id="{9CAB41FD-4210-0D47-B9CC-7421D08722EF}"/>
              </a:ext>
            </a:extLst>
          </p:cNvPr>
          <p:cNvSpPr txBox="1"/>
          <p:nvPr/>
        </p:nvSpPr>
        <p:spPr>
          <a:xfrm>
            <a:off x="11701192" y="16166"/>
            <a:ext cx="692444" cy="430887"/>
          </a:xfrm>
          <a:prstGeom prst="rect">
            <a:avLst/>
          </a:prstGeom>
          <a:noFill/>
        </p:spPr>
        <p:txBody>
          <a:bodyPr wrap="square" rtlCol="0">
            <a:spAutoFit/>
          </a:bodyPr>
          <a:lstStyle/>
          <a:p>
            <a:r>
              <a:rPr lang="en-US" sz="2200" b="1" dirty="0">
                <a:solidFill>
                  <a:schemeClr val="bg1"/>
                </a:solidFill>
              </a:rPr>
              <a:t>14</a:t>
            </a:r>
          </a:p>
        </p:txBody>
      </p:sp>
    </p:spTree>
    <p:extLst>
      <p:ext uri="{BB962C8B-B14F-4D97-AF65-F5344CB8AC3E}">
        <p14:creationId xmlns:p14="http://schemas.microsoft.com/office/powerpoint/2010/main" val="2014084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98"/>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8" name="TextBox 7">
            <a:extLst>
              <a:ext uri="{FF2B5EF4-FFF2-40B4-BE49-F238E27FC236}">
                <a16:creationId xmlns:a16="http://schemas.microsoft.com/office/drawing/2014/main" id="{62BB7C2A-0C37-B147-8325-C916817527D8}"/>
              </a:ext>
            </a:extLst>
          </p:cNvPr>
          <p:cNvSpPr txBox="1"/>
          <p:nvPr/>
        </p:nvSpPr>
        <p:spPr>
          <a:xfrm>
            <a:off x="4097867" y="3369733"/>
            <a:ext cx="184731" cy="369332"/>
          </a:xfrm>
          <a:prstGeom prst="rect">
            <a:avLst/>
          </a:prstGeom>
          <a:noFill/>
        </p:spPr>
        <p:txBody>
          <a:bodyPr wrap="none" rtlCol="0">
            <a:spAutoFit/>
          </a:bodyPr>
          <a:lstStyle/>
          <a:p>
            <a:endParaRPr lang="en-US" dirty="0">
              <a:latin typeface="Helvetica" charset="0"/>
              <a:ea typeface="Helvetica" charset="0"/>
              <a:cs typeface="Helvetica" charset="0"/>
            </a:endParaRPr>
          </a:p>
        </p:txBody>
      </p:sp>
      <p:sp>
        <p:nvSpPr>
          <p:cNvPr id="4" name="Footer Placeholder 3">
            <a:extLst>
              <a:ext uri="{FF2B5EF4-FFF2-40B4-BE49-F238E27FC236}">
                <a16:creationId xmlns:a16="http://schemas.microsoft.com/office/drawing/2014/main" id="{517ED4B9-A45F-2D4F-92E2-65B942412578}"/>
              </a:ext>
            </a:extLst>
          </p:cNvPr>
          <p:cNvSpPr>
            <a:spLocks noGrp="1"/>
          </p:cNvSpPr>
          <p:nvPr>
            <p:ph type="ftr" sz="quarter" idx="11"/>
          </p:nvPr>
        </p:nvSpPr>
        <p:spPr/>
        <p:txBody>
          <a:bodyPr/>
          <a:lstStyle/>
          <a:p>
            <a:endParaRPr lang="en-US" dirty="0">
              <a:latin typeface="Helvetica" charset="0"/>
              <a:ea typeface="Helvetica" charset="0"/>
              <a:cs typeface="Helvetica" charset="0"/>
            </a:endParaRPr>
          </a:p>
        </p:txBody>
      </p:sp>
      <p:sp>
        <p:nvSpPr>
          <p:cNvPr id="11" name="Content Placeholder 12">
            <a:extLst>
              <a:ext uri="{FF2B5EF4-FFF2-40B4-BE49-F238E27FC236}">
                <a16:creationId xmlns:a16="http://schemas.microsoft.com/office/drawing/2014/main" id="{F0A27E26-028B-984E-8660-DDA5E5FFC970}"/>
              </a:ext>
            </a:extLst>
          </p:cNvPr>
          <p:cNvSpPr>
            <a:spLocks noGrp="1"/>
          </p:cNvSpPr>
          <p:nvPr>
            <p:ph idx="1"/>
          </p:nvPr>
        </p:nvSpPr>
        <p:spPr>
          <a:xfrm>
            <a:off x="212271" y="1413164"/>
            <a:ext cx="11707013" cy="4710050"/>
          </a:xfrm>
        </p:spPr>
        <p:txBody>
          <a:bodyPr>
            <a:noAutofit/>
          </a:bodyPr>
          <a:lstStyle/>
          <a:p>
            <a:pPr lvl="0"/>
            <a:r>
              <a:rPr lang="en-US" b="1" dirty="0"/>
              <a:t>IMF purposes highlight expansion of trade, eliminating exchange restrictions</a:t>
            </a:r>
            <a:endParaRPr lang="en-US" dirty="0"/>
          </a:p>
          <a:p>
            <a:pPr marL="925513" indent="0">
              <a:buNone/>
            </a:pPr>
            <a:r>
              <a:rPr lang="en-US" sz="2200" i="1" dirty="0"/>
              <a:t>(ii) </a:t>
            </a:r>
            <a:r>
              <a:rPr lang="en-US" sz="2200" b="1" i="1" dirty="0"/>
              <a:t>To facilitate the expansion and balanced growth of international trade</a:t>
            </a:r>
            <a:r>
              <a:rPr lang="en-US" sz="2200" i="1" dirty="0"/>
              <a:t>, and to contribute thereby to the promotion and maintenance of high levels of employment and real income and to the development of the productive resources of all members as primary objectives of economic policy.</a:t>
            </a:r>
          </a:p>
          <a:p>
            <a:pPr marL="925513" indent="0">
              <a:buNone/>
            </a:pPr>
            <a:r>
              <a:rPr lang="en-US" sz="2200" i="1" dirty="0"/>
              <a:t>(iv) To assist in the establishment of a multilateral system of payments in respect of current transactions between members and in the </a:t>
            </a:r>
            <a:r>
              <a:rPr lang="en-US" sz="2200" b="1" i="1" dirty="0"/>
              <a:t>elimination of foreign exchange restrictions </a:t>
            </a:r>
            <a:r>
              <a:rPr lang="en-US" sz="2200" i="1" dirty="0"/>
              <a:t>which hamper the growth of world trade.  </a:t>
            </a:r>
          </a:p>
          <a:p>
            <a:pPr marL="925513" indent="0">
              <a:buNone/>
            </a:pPr>
            <a:endParaRPr lang="en-US" sz="2200" i="1" dirty="0"/>
          </a:p>
          <a:p>
            <a:pPr lvl="1"/>
            <a:r>
              <a:rPr lang="en-US" b="1" dirty="0"/>
              <a:t>Justifications for restrictions have gained ground </a:t>
            </a:r>
          </a:p>
          <a:p>
            <a:pPr lvl="1">
              <a:lnSpc>
                <a:spcPct val="100000"/>
              </a:lnSpc>
            </a:pPr>
            <a:r>
              <a:rPr lang="en-US" b="1" dirty="0"/>
              <a:t>If trade and exchange arrangements become a policy tool for the green transition, IMF and WTO should collaborate to establish a policy framework </a:t>
            </a:r>
            <a:endParaRPr lang="en-US" dirty="0"/>
          </a:p>
        </p:txBody>
      </p:sp>
      <p:sp>
        <p:nvSpPr>
          <p:cNvPr id="12" name="Title 6">
            <a:extLst>
              <a:ext uri="{FF2B5EF4-FFF2-40B4-BE49-F238E27FC236}">
                <a16:creationId xmlns:a16="http://schemas.microsoft.com/office/drawing/2014/main" id="{7A603484-6FB9-E140-BD83-DA07BB6F6817}"/>
              </a:ext>
            </a:extLst>
          </p:cNvPr>
          <p:cNvSpPr txBox="1">
            <a:spLocks/>
          </p:cNvSpPr>
          <p:nvPr/>
        </p:nvSpPr>
        <p:spPr>
          <a:xfrm>
            <a:off x="838200" y="161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a:solidFill>
                  <a:schemeClr val="bg1"/>
                </a:solidFill>
                <a:latin typeface="Helvetica" pitchFamily="2" charset="0"/>
              </a:rPr>
              <a:t>How could the IMF mandate be modified? </a:t>
            </a:r>
            <a:br>
              <a:rPr lang="en-US" b="1" dirty="0">
                <a:solidFill>
                  <a:schemeClr val="bg1"/>
                </a:solidFill>
                <a:latin typeface="Helvetica" pitchFamily="2" charset="0"/>
              </a:rPr>
            </a:br>
            <a:r>
              <a:rPr lang="en-US" sz="3000" dirty="0">
                <a:solidFill>
                  <a:schemeClr val="bg1"/>
                </a:solidFill>
                <a:latin typeface="Helvetica" pitchFamily="2" charset="0"/>
              </a:rPr>
              <a:t>Idea 4. Policy for new restrictions?</a:t>
            </a:r>
            <a:endParaRPr lang="en-US" sz="3000" dirty="0">
              <a:solidFill>
                <a:schemeClr val="bg1"/>
              </a:solidFill>
              <a:latin typeface="Helvetica" pitchFamily="2" charset="0"/>
              <a:ea typeface="Helvetica" charset="0"/>
              <a:cs typeface="Helvetica" charset="0"/>
            </a:endParaRPr>
          </a:p>
        </p:txBody>
      </p:sp>
      <p:sp>
        <p:nvSpPr>
          <p:cNvPr id="15" name="TextBox 14">
            <a:extLst>
              <a:ext uri="{FF2B5EF4-FFF2-40B4-BE49-F238E27FC236}">
                <a16:creationId xmlns:a16="http://schemas.microsoft.com/office/drawing/2014/main" id="{A8ACB13D-12F1-6C46-AC0E-DD21EE78C2C6}"/>
              </a:ext>
            </a:extLst>
          </p:cNvPr>
          <p:cNvSpPr txBox="1"/>
          <p:nvPr/>
        </p:nvSpPr>
        <p:spPr>
          <a:xfrm>
            <a:off x="11701192" y="16166"/>
            <a:ext cx="692444" cy="430887"/>
          </a:xfrm>
          <a:prstGeom prst="rect">
            <a:avLst/>
          </a:prstGeom>
          <a:noFill/>
        </p:spPr>
        <p:txBody>
          <a:bodyPr wrap="square" rtlCol="0">
            <a:spAutoFit/>
          </a:bodyPr>
          <a:lstStyle/>
          <a:p>
            <a:r>
              <a:rPr lang="en-US" sz="2200" b="1" dirty="0">
                <a:solidFill>
                  <a:schemeClr val="bg1"/>
                </a:solidFill>
              </a:rPr>
              <a:t>15</a:t>
            </a:r>
          </a:p>
        </p:txBody>
      </p:sp>
    </p:spTree>
    <p:extLst>
      <p:ext uri="{BB962C8B-B14F-4D97-AF65-F5344CB8AC3E}">
        <p14:creationId xmlns:p14="http://schemas.microsoft.com/office/powerpoint/2010/main" val="374473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098"/>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65840D9-B922-5346-AD8A-976EE2813111}"/>
              </a:ext>
            </a:extLst>
          </p:cNvPr>
          <p:cNvSpPr>
            <a:spLocks noGrp="1"/>
          </p:cNvSpPr>
          <p:nvPr>
            <p:ph type="title"/>
          </p:nvPr>
        </p:nvSpPr>
        <p:spPr>
          <a:xfrm>
            <a:off x="838200" y="452584"/>
            <a:ext cx="10515600" cy="1325563"/>
          </a:xfrm>
        </p:spPr>
        <p:txBody>
          <a:bodyPr>
            <a:normAutofit/>
          </a:bodyPr>
          <a:lstStyle/>
          <a:p>
            <a:pPr algn="ctr"/>
            <a:r>
              <a:rPr lang="en-US" sz="3800" b="1" dirty="0">
                <a:solidFill>
                  <a:schemeClr val="bg1"/>
                </a:solidFill>
                <a:latin typeface="Helvetica" charset="0"/>
                <a:ea typeface="Helvetica" charset="0"/>
                <a:cs typeface="Helvetica" charset="0"/>
              </a:rPr>
              <a:t>Conclusion</a:t>
            </a:r>
            <a:br>
              <a:rPr lang="en-US" sz="3800" dirty="0">
                <a:solidFill>
                  <a:schemeClr val="bg1"/>
                </a:solidFill>
                <a:latin typeface="Helvetica" charset="0"/>
                <a:ea typeface="Helvetica" charset="0"/>
                <a:cs typeface="Helvetica" charset="0"/>
              </a:rPr>
            </a:br>
            <a:endParaRPr lang="en-US" sz="3800" dirty="0">
              <a:solidFill>
                <a:schemeClr val="bg1"/>
              </a:solidFill>
              <a:latin typeface="Helvetica" charset="0"/>
              <a:ea typeface="Helvetica" charset="0"/>
              <a:cs typeface="Helvetica" charset="0"/>
            </a:endParaRPr>
          </a:p>
        </p:txBody>
      </p:sp>
      <p:sp>
        <p:nvSpPr>
          <p:cNvPr id="11" name="TextBox 10"/>
          <p:cNvSpPr txBox="1"/>
          <p:nvPr/>
        </p:nvSpPr>
        <p:spPr>
          <a:xfrm>
            <a:off x="11701192" y="16166"/>
            <a:ext cx="692444" cy="430887"/>
          </a:xfrm>
          <a:prstGeom prst="rect">
            <a:avLst/>
          </a:prstGeom>
          <a:noFill/>
        </p:spPr>
        <p:txBody>
          <a:bodyPr wrap="square" rtlCol="0">
            <a:spAutoFit/>
          </a:bodyPr>
          <a:lstStyle/>
          <a:p>
            <a:r>
              <a:rPr lang="en-US" sz="2200" b="1" dirty="0">
                <a:solidFill>
                  <a:schemeClr val="bg1"/>
                </a:solidFill>
              </a:rPr>
              <a:t>16</a:t>
            </a:r>
          </a:p>
        </p:txBody>
      </p:sp>
      <p:sp>
        <p:nvSpPr>
          <p:cNvPr id="10" name="Content Placeholder 7">
            <a:extLst>
              <a:ext uri="{FF2B5EF4-FFF2-40B4-BE49-F238E27FC236}">
                <a16:creationId xmlns:a16="http://schemas.microsoft.com/office/drawing/2014/main" id="{C27179EF-ACFD-1C47-AA3E-848800352E38}"/>
              </a:ext>
            </a:extLst>
          </p:cNvPr>
          <p:cNvSpPr>
            <a:spLocks noGrp="1"/>
          </p:cNvSpPr>
          <p:nvPr>
            <p:ph idx="1"/>
          </p:nvPr>
        </p:nvSpPr>
        <p:spPr>
          <a:xfrm>
            <a:off x="274321" y="1174995"/>
            <a:ext cx="11079480" cy="5181356"/>
          </a:xfrm>
        </p:spPr>
        <p:txBody>
          <a:bodyPr>
            <a:noAutofit/>
          </a:bodyPr>
          <a:lstStyle/>
          <a:p>
            <a:pPr lvl="0"/>
            <a:r>
              <a:rPr lang="en-US" b="1" dirty="0"/>
              <a:t>Risks are too serious to assume that the IMF mandate is fit for purpose to deal with immense challenges ahead</a:t>
            </a:r>
            <a:endParaRPr lang="en-US" dirty="0"/>
          </a:p>
          <a:p>
            <a:pPr>
              <a:lnSpc>
                <a:spcPct val="100000"/>
              </a:lnSpc>
            </a:pPr>
            <a:r>
              <a:rPr lang="en-US" b="1" dirty="0"/>
              <a:t>Given the time constraint before irreversible consequences could emerge…  </a:t>
            </a:r>
            <a:endParaRPr lang="en-US" dirty="0"/>
          </a:p>
          <a:p>
            <a:pPr lvl="1">
              <a:lnSpc>
                <a:spcPct val="150000"/>
              </a:lnSpc>
            </a:pPr>
            <a:r>
              <a:rPr lang="en-US" sz="2800" b="1" dirty="0"/>
              <a:t>Pursue a two-track approach: </a:t>
            </a:r>
            <a:endParaRPr lang="en-US" sz="2800" dirty="0"/>
          </a:p>
          <a:p>
            <a:pPr lvl="2"/>
            <a:r>
              <a:rPr lang="en-US" sz="2800" b="1" dirty="0"/>
              <a:t>With no change in mandate: An enormous, vital, and urgent agenda </a:t>
            </a:r>
            <a:endParaRPr lang="en-US" sz="2800" dirty="0"/>
          </a:p>
          <a:p>
            <a:pPr lvl="2"/>
            <a:r>
              <a:rPr lang="en-US" sz="2800" b="1" dirty="0"/>
              <a:t>At same time, the relevance of the IMF mandate to its purpose should be reviewed urgently for new ideas </a:t>
            </a:r>
          </a:p>
          <a:p>
            <a:pPr lvl="1">
              <a:lnSpc>
                <a:spcPct val="150000"/>
              </a:lnSpc>
            </a:pPr>
            <a:r>
              <a:rPr lang="en-US" sz="2800" b="1" dirty="0"/>
              <a:t>Four ideas to consider:</a:t>
            </a:r>
            <a:endParaRPr lang="en-US" sz="2800" dirty="0"/>
          </a:p>
          <a:p>
            <a:pPr lvl="2"/>
            <a:r>
              <a:rPr lang="en-US" sz="2800" b="1" dirty="0"/>
              <a:t>surveillance, lending, UN-IMF link and restrictions </a:t>
            </a:r>
            <a:endParaRPr lang="en-US" sz="2800" dirty="0"/>
          </a:p>
          <a:p>
            <a:endParaRPr lang="en-US" dirty="0">
              <a:latin typeface="Helvetica" charset="0"/>
              <a:ea typeface="Helvetica" charset="0"/>
              <a:cs typeface="Helvetica" charset="0"/>
            </a:endParaRPr>
          </a:p>
          <a:p>
            <a:endParaRPr lang="en-US" dirty="0">
              <a:latin typeface="Helvetica" charset="0"/>
              <a:ea typeface="Helvetica" charset="0"/>
              <a:cs typeface="Helvetica" charset="0"/>
            </a:endParaRPr>
          </a:p>
        </p:txBody>
      </p:sp>
      <p:sp>
        <p:nvSpPr>
          <p:cNvPr id="2" name="Footer Placeholder 1"/>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16114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55925"/>
            <a:ext cx="10515600" cy="1325563"/>
          </a:xfrm>
        </p:spPr>
        <p:txBody>
          <a:bodyPr>
            <a:normAutofit/>
          </a:bodyPr>
          <a:lstStyle/>
          <a:p>
            <a:pPr algn="ctr"/>
            <a:r>
              <a:rPr lang="en-US" sz="7200" b="1" dirty="0">
                <a:latin typeface="Helvetica" charset="0"/>
                <a:ea typeface="Helvetica" charset="0"/>
                <a:cs typeface="Helvetica" charset="0"/>
              </a:rPr>
              <a:t>Backup</a:t>
            </a:r>
          </a:p>
        </p:txBody>
      </p:sp>
    </p:spTree>
    <p:extLst>
      <p:ext uri="{BB962C8B-B14F-4D97-AF65-F5344CB8AC3E}">
        <p14:creationId xmlns:p14="http://schemas.microsoft.com/office/powerpoint/2010/main" val="1072635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98"/>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8" name="TextBox 7">
            <a:extLst>
              <a:ext uri="{FF2B5EF4-FFF2-40B4-BE49-F238E27FC236}">
                <a16:creationId xmlns:a16="http://schemas.microsoft.com/office/drawing/2014/main" id="{62BB7C2A-0C37-B147-8325-C916817527D8}"/>
              </a:ext>
            </a:extLst>
          </p:cNvPr>
          <p:cNvSpPr txBox="1"/>
          <p:nvPr/>
        </p:nvSpPr>
        <p:spPr>
          <a:xfrm>
            <a:off x="4097867" y="3369733"/>
            <a:ext cx="184731" cy="369332"/>
          </a:xfrm>
          <a:prstGeom prst="rect">
            <a:avLst/>
          </a:prstGeom>
          <a:noFill/>
        </p:spPr>
        <p:txBody>
          <a:bodyPr wrap="none" rtlCol="0">
            <a:spAutoFit/>
          </a:bodyPr>
          <a:lstStyle/>
          <a:p>
            <a:endParaRPr lang="en-US" dirty="0">
              <a:latin typeface="Helvetica" charset="0"/>
              <a:ea typeface="Helvetica" charset="0"/>
              <a:cs typeface="Helvetica" charset="0"/>
            </a:endParaRPr>
          </a:p>
        </p:txBody>
      </p:sp>
      <p:sp>
        <p:nvSpPr>
          <p:cNvPr id="4" name="Footer Placeholder 3">
            <a:extLst>
              <a:ext uri="{FF2B5EF4-FFF2-40B4-BE49-F238E27FC236}">
                <a16:creationId xmlns:a16="http://schemas.microsoft.com/office/drawing/2014/main" id="{517ED4B9-A45F-2D4F-92E2-65B942412578}"/>
              </a:ext>
            </a:extLst>
          </p:cNvPr>
          <p:cNvSpPr>
            <a:spLocks noGrp="1"/>
          </p:cNvSpPr>
          <p:nvPr>
            <p:ph type="ftr" sz="quarter" idx="11"/>
          </p:nvPr>
        </p:nvSpPr>
        <p:spPr/>
        <p:txBody>
          <a:bodyPr/>
          <a:lstStyle/>
          <a:p>
            <a:endParaRPr lang="en-US" dirty="0">
              <a:latin typeface="Helvetica" charset="0"/>
              <a:ea typeface="Helvetica" charset="0"/>
              <a:cs typeface="Helvetica" charset="0"/>
            </a:endParaRPr>
          </a:p>
        </p:txBody>
      </p:sp>
      <p:sp>
        <p:nvSpPr>
          <p:cNvPr id="11" name="Content Placeholder 12">
            <a:extLst>
              <a:ext uri="{FF2B5EF4-FFF2-40B4-BE49-F238E27FC236}">
                <a16:creationId xmlns:a16="http://schemas.microsoft.com/office/drawing/2014/main" id="{F0A27E26-028B-984E-8660-DDA5E5FFC970}"/>
              </a:ext>
            </a:extLst>
          </p:cNvPr>
          <p:cNvSpPr>
            <a:spLocks noGrp="1"/>
          </p:cNvSpPr>
          <p:nvPr>
            <p:ph idx="1"/>
          </p:nvPr>
        </p:nvSpPr>
        <p:spPr>
          <a:xfrm>
            <a:off x="212271" y="1413164"/>
            <a:ext cx="11707013" cy="4710050"/>
          </a:xfrm>
        </p:spPr>
        <p:txBody>
          <a:bodyPr>
            <a:noAutofit/>
          </a:bodyPr>
          <a:lstStyle/>
          <a:p>
            <a:pPr lvl="0">
              <a:lnSpc>
                <a:spcPct val="150000"/>
              </a:lnSpc>
            </a:pPr>
            <a:r>
              <a:rPr lang="en-US" b="1" dirty="0"/>
              <a:t>Provides a basis for evaluation, especially of “relevance”</a:t>
            </a:r>
            <a:endParaRPr lang="en-US" dirty="0"/>
          </a:p>
          <a:p>
            <a:pPr lvl="0">
              <a:lnSpc>
                <a:spcPct val="150000"/>
              </a:lnSpc>
            </a:pPr>
            <a:r>
              <a:rPr lang="en-US" b="1" dirty="0"/>
              <a:t>“Relevance” must be linked to ultimate purpose </a:t>
            </a:r>
            <a:endParaRPr lang="en-US" dirty="0"/>
          </a:p>
          <a:p>
            <a:pPr lvl="0">
              <a:lnSpc>
                <a:spcPct val="150000"/>
              </a:lnSpc>
            </a:pPr>
            <a:r>
              <a:rPr lang="en-US" b="1" dirty="0"/>
              <a:t>With new risks, the IMF should regularly review its mandate</a:t>
            </a:r>
            <a:endParaRPr lang="en-US" sz="2400" dirty="0"/>
          </a:p>
          <a:p>
            <a:pPr marL="457200" lvl="1" indent="0">
              <a:lnSpc>
                <a:spcPct val="120000"/>
              </a:lnSpc>
              <a:spcAft>
                <a:spcPts val="600"/>
              </a:spcAft>
              <a:buNone/>
            </a:pPr>
            <a:endParaRPr lang="en-US" sz="2800" b="1" dirty="0">
              <a:latin typeface="Helvetica" charset="0"/>
              <a:ea typeface="Helvetica" charset="0"/>
              <a:cs typeface="Helvetica" charset="0"/>
            </a:endParaRPr>
          </a:p>
          <a:p>
            <a:pPr marL="457200" lvl="1" indent="0">
              <a:buNone/>
            </a:pPr>
            <a:r>
              <a:rPr lang="en-US" sz="2800" b="1" dirty="0">
                <a:latin typeface="Helvetica" charset="0"/>
                <a:ea typeface="Helvetica" charset="0"/>
                <a:cs typeface="Helvetica" charset="0"/>
              </a:rPr>
              <a:t>			</a:t>
            </a:r>
          </a:p>
          <a:p>
            <a:pPr marL="0" indent="0">
              <a:buNone/>
            </a:pPr>
            <a:endParaRPr lang="en-US" dirty="0">
              <a:latin typeface="Helvetica" charset="0"/>
              <a:ea typeface="Helvetica" charset="0"/>
              <a:cs typeface="Helvetica" charset="0"/>
            </a:endParaRPr>
          </a:p>
          <a:p>
            <a:pPr marL="0" indent="0">
              <a:buNone/>
            </a:pPr>
            <a:endParaRPr lang="en-US" dirty="0">
              <a:latin typeface="Helvetica" charset="0"/>
              <a:ea typeface="Helvetica" charset="0"/>
              <a:cs typeface="Helvetica" charset="0"/>
            </a:endParaRPr>
          </a:p>
          <a:p>
            <a:pPr marL="0" indent="0">
              <a:buNone/>
            </a:pPr>
            <a:endParaRPr lang="en-US" dirty="0">
              <a:latin typeface="Helvetica" charset="0"/>
              <a:ea typeface="Helvetica" charset="0"/>
              <a:cs typeface="Helvetica" charset="0"/>
            </a:endParaRPr>
          </a:p>
        </p:txBody>
      </p:sp>
      <p:sp>
        <p:nvSpPr>
          <p:cNvPr id="12" name="Title 8">
            <a:extLst>
              <a:ext uri="{FF2B5EF4-FFF2-40B4-BE49-F238E27FC236}">
                <a16:creationId xmlns:a16="http://schemas.microsoft.com/office/drawing/2014/main" id="{AE21B61F-4E16-E649-B959-A854CA215C25}"/>
              </a:ext>
            </a:extLst>
          </p:cNvPr>
          <p:cNvSpPr>
            <a:spLocks noGrp="1"/>
          </p:cNvSpPr>
          <p:nvPr>
            <p:ph type="title"/>
          </p:nvPr>
        </p:nvSpPr>
        <p:spPr>
          <a:xfrm>
            <a:off x="0" y="187522"/>
            <a:ext cx="12512843" cy="1325563"/>
          </a:xfrm>
        </p:spPr>
        <p:txBody>
          <a:bodyPr>
            <a:noAutofit/>
          </a:bodyPr>
          <a:lstStyle/>
          <a:p>
            <a:pPr algn="ctr"/>
            <a:r>
              <a:rPr lang="en-US" sz="3800" b="1" dirty="0">
                <a:solidFill>
                  <a:schemeClr val="bg1"/>
                </a:solidFill>
                <a:latin typeface="Helvetica" pitchFamily="2" charset="0"/>
              </a:rPr>
              <a:t>What role does the mandate play?</a:t>
            </a:r>
            <a:r>
              <a:rPr lang="en-US" sz="3800" dirty="0">
                <a:solidFill>
                  <a:schemeClr val="bg1"/>
                </a:solidFill>
                <a:latin typeface="Helvetica" pitchFamily="2" charset="0"/>
              </a:rPr>
              <a:t> </a:t>
            </a:r>
            <a:br>
              <a:rPr lang="en-US" sz="3800" dirty="0">
                <a:solidFill>
                  <a:schemeClr val="bg1"/>
                </a:solidFill>
                <a:latin typeface="Helvetica" pitchFamily="2" charset="0"/>
                <a:ea typeface="Helvetica" charset="0"/>
                <a:cs typeface="Helvetica" charset="0"/>
              </a:rPr>
            </a:br>
            <a:r>
              <a:rPr lang="en-US" dirty="0">
                <a:solidFill>
                  <a:schemeClr val="bg1"/>
                </a:solidFill>
                <a:latin typeface="Helvetica" pitchFamily="2" charset="0"/>
              </a:rPr>
              <a:t> </a:t>
            </a:r>
            <a:r>
              <a:rPr lang="en-US" sz="3000" dirty="0">
                <a:solidFill>
                  <a:schemeClr val="bg1"/>
                </a:solidFill>
                <a:latin typeface="Helvetica" pitchFamily="2" charset="0"/>
              </a:rPr>
              <a:t>Evaluation </a:t>
            </a:r>
            <a:br>
              <a:rPr lang="en-US" sz="3000" dirty="0">
                <a:solidFill>
                  <a:schemeClr val="bg1"/>
                </a:solidFill>
                <a:latin typeface="Helvetica" pitchFamily="2" charset="0"/>
                <a:ea typeface="Helvetica" charset="0"/>
                <a:cs typeface="Helvetica" charset="0"/>
              </a:rPr>
            </a:br>
            <a:endParaRPr lang="en-US" sz="3000" dirty="0">
              <a:solidFill>
                <a:schemeClr val="bg1"/>
              </a:solidFill>
              <a:latin typeface="Helvetica" pitchFamily="2" charset="0"/>
              <a:ea typeface="Helvetica" charset="0"/>
              <a:cs typeface="Helvetica" charset="0"/>
            </a:endParaRPr>
          </a:p>
        </p:txBody>
      </p:sp>
    </p:spTree>
    <p:extLst>
      <p:ext uri="{BB962C8B-B14F-4D97-AF65-F5344CB8AC3E}">
        <p14:creationId xmlns:p14="http://schemas.microsoft.com/office/powerpoint/2010/main" val="143237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charset="0"/>
              <a:ea typeface="Helvetica" charset="0"/>
              <a:cs typeface="Helvetica" charset="0"/>
            </a:endParaRPr>
          </a:p>
        </p:txBody>
      </p:sp>
      <p:sp>
        <p:nvSpPr>
          <p:cNvPr id="2" name="Title 1">
            <a:extLst>
              <a:ext uri="{FF2B5EF4-FFF2-40B4-BE49-F238E27FC236}">
                <a16:creationId xmlns:a16="http://schemas.microsoft.com/office/drawing/2014/main" id="{8D29DB64-65FD-834B-8D00-751733B7EE8E}"/>
              </a:ext>
            </a:extLst>
          </p:cNvPr>
          <p:cNvSpPr>
            <a:spLocks noGrp="1"/>
          </p:cNvSpPr>
          <p:nvPr>
            <p:ph type="title"/>
          </p:nvPr>
        </p:nvSpPr>
        <p:spPr>
          <a:xfrm>
            <a:off x="838200" y="176032"/>
            <a:ext cx="10515600" cy="1325563"/>
          </a:xfrm>
        </p:spPr>
        <p:txBody>
          <a:bodyPr>
            <a:normAutofit/>
          </a:bodyPr>
          <a:lstStyle/>
          <a:p>
            <a:pPr algn="ctr"/>
            <a:r>
              <a:rPr lang="en-US" sz="3800" b="1" dirty="0">
                <a:solidFill>
                  <a:schemeClr val="bg1"/>
                </a:solidFill>
                <a:latin typeface="Helvetica" pitchFamily="2" charset="0"/>
              </a:rPr>
              <a:t>Motivation</a:t>
            </a:r>
            <a:r>
              <a:rPr lang="en-US" sz="3800" b="1" dirty="0">
                <a:solidFill>
                  <a:schemeClr val="bg1"/>
                </a:solidFill>
                <a:latin typeface="Helvetica" pitchFamily="2" charset="0"/>
                <a:ea typeface="Helvetica" charset="0"/>
                <a:cs typeface="Helvetica" charset="0"/>
              </a:rPr>
              <a:t> </a:t>
            </a:r>
          </a:p>
        </p:txBody>
      </p:sp>
      <p:sp>
        <p:nvSpPr>
          <p:cNvPr id="5" name="Content Placeholder 4">
            <a:extLst>
              <a:ext uri="{FF2B5EF4-FFF2-40B4-BE49-F238E27FC236}">
                <a16:creationId xmlns:a16="http://schemas.microsoft.com/office/drawing/2014/main" id="{4978AEBD-3B90-3048-B296-09C1E17B571F}"/>
              </a:ext>
            </a:extLst>
          </p:cNvPr>
          <p:cNvSpPr>
            <a:spLocks noGrp="1"/>
          </p:cNvSpPr>
          <p:nvPr>
            <p:ph idx="1"/>
          </p:nvPr>
        </p:nvSpPr>
        <p:spPr>
          <a:xfrm>
            <a:off x="401894" y="1498855"/>
            <a:ext cx="11388212" cy="4826619"/>
          </a:xfrm>
        </p:spPr>
        <p:txBody>
          <a:bodyPr>
            <a:noAutofit/>
          </a:bodyPr>
          <a:lstStyle/>
          <a:p>
            <a:pPr lvl="0">
              <a:lnSpc>
                <a:spcPct val="150000"/>
              </a:lnSpc>
            </a:pPr>
            <a:r>
              <a:rPr lang="en-US" b="1" dirty="0"/>
              <a:t>Alarm at the failures of international cooperation before our eyes</a:t>
            </a:r>
            <a:endParaRPr lang="en-US" dirty="0"/>
          </a:p>
          <a:p>
            <a:pPr lvl="0">
              <a:lnSpc>
                <a:spcPct val="100000"/>
              </a:lnSpc>
            </a:pPr>
            <a:r>
              <a:rPr lang="en-US" b="1" dirty="0"/>
              <a:t>Looking back from 2045 (IMF@100): What more should the IMF have done with 2020 foresight of “existential” risks ahead?</a:t>
            </a:r>
            <a:endParaRPr lang="en-US" dirty="0"/>
          </a:p>
          <a:p>
            <a:pPr lvl="0">
              <a:lnSpc>
                <a:spcPct val="150000"/>
              </a:lnSpc>
            </a:pPr>
            <a:r>
              <a:rPr lang="en-US" b="1" dirty="0"/>
              <a:t>Need to rethink framework for evaluation of IMF activities (IEO@20)</a:t>
            </a:r>
          </a:p>
          <a:p>
            <a:pPr>
              <a:lnSpc>
                <a:spcPct val="150000"/>
              </a:lnSpc>
            </a:pPr>
            <a:r>
              <a:rPr lang="en-US" b="1" dirty="0"/>
              <a:t>Scope: Pandemics, Climate Change, Biodiversity </a:t>
            </a:r>
            <a:endParaRPr lang="en-US" dirty="0"/>
          </a:p>
          <a:p>
            <a:pPr lvl="0"/>
            <a:endParaRPr lang="en-US" dirty="0"/>
          </a:p>
        </p:txBody>
      </p:sp>
      <p:sp>
        <p:nvSpPr>
          <p:cNvPr id="4" name="Footer Placeholder 3">
            <a:extLst>
              <a:ext uri="{FF2B5EF4-FFF2-40B4-BE49-F238E27FC236}">
                <a16:creationId xmlns:a16="http://schemas.microsoft.com/office/drawing/2014/main" id="{505991C1-325E-0143-AFAC-CEC89712CB73}"/>
              </a:ext>
            </a:extLst>
          </p:cNvPr>
          <p:cNvSpPr>
            <a:spLocks noGrp="1"/>
          </p:cNvSpPr>
          <p:nvPr>
            <p:ph type="ftr" sz="quarter" idx="11"/>
          </p:nvPr>
        </p:nvSpPr>
        <p:spPr/>
        <p:txBody>
          <a:bodyPr/>
          <a:lstStyle/>
          <a:p>
            <a:endParaRPr lang="en-US" dirty="0">
              <a:latin typeface="Helvetica" charset="0"/>
              <a:ea typeface="Helvetica" charset="0"/>
              <a:cs typeface="Helvetica" charset="0"/>
            </a:endParaRPr>
          </a:p>
        </p:txBody>
      </p:sp>
      <p:sp>
        <p:nvSpPr>
          <p:cNvPr id="6" name="TextBox 5"/>
          <p:cNvSpPr txBox="1"/>
          <p:nvPr/>
        </p:nvSpPr>
        <p:spPr>
          <a:xfrm>
            <a:off x="11766256" y="16166"/>
            <a:ext cx="406400" cy="430887"/>
          </a:xfrm>
          <a:prstGeom prst="rect">
            <a:avLst/>
          </a:prstGeom>
          <a:noFill/>
        </p:spPr>
        <p:txBody>
          <a:bodyPr wrap="square" rtlCol="0">
            <a:spAutoFit/>
          </a:bodyPr>
          <a:lstStyle/>
          <a:p>
            <a:r>
              <a:rPr lang="en-US" sz="2200" b="1" dirty="0">
                <a:solidFill>
                  <a:schemeClr val="bg1"/>
                </a:solidFill>
                <a:latin typeface="Helvetica" charset="0"/>
                <a:ea typeface="Helvetica" charset="0"/>
                <a:cs typeface="Helvetica" charset="0"/>
              </a:rPr>
              <a:t>1</a:t>
            </a:r>
          </a:p>
        </p:txBody>
      </p:sp>
    </p:spTree>
    <p:extLst>
      <p:ext uri="{BB962C8B-B14F-4D97-AF65-F5344CB8AC3E}">
        <p14:creationId xmlns:p14="http://schemas.microsoft.com/office/powerpoint/2010/main" val="255887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0"/>
            <a:ext cx="10734261" cy="6858000"/>
          </a:xfrm>
          <a:prstGeom prst="rect">
            <a:avLst/>
          </a:prstGeom>
        </p:spPr>
      </p:pic>
    </p:spTree>
    <p:extLst>
      <p:ext uri="{BB962C8B-B14F-4D97-AF65-F5344CB8AC3E}">
        <p14:creationId xmlns:p14="http://schemas.microsoft.com/office/powerpoint/2010/main" val="47167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68" y="0"/>
            <a:ext cx="5880735"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249" y="0"/>
            <a:ext cx="5880735" cy="6858000"/>
          </a:xfrm>
          <a:prstGeom prst="rect">
            <a:avLst/>
          </a:prstGeom>
        </p:spPr>
      </p:pic>
    </p:spTree>
    <p:extLst>
      <p:ext uri="{BB962C8B-B14F-4D97-AF65-F5344CB8AC3E}">
        <p14:creationId xmlns:p14="http://schemas.microsoft.com/office/powerpoint/2010/main" val="1982563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0"/>
            <a:ext cx="10157604" cy="6858000"/>
          </a:xfrm>
          <a:prstGeom prst="rect">
            <a:avLst/>
          </a:prstGeom>
        </p:spPr>
      </p:pic>
    </p:spTree>
    <p:extLst>
      <p:ext uri="{BB962C8B-B14F-4D97-AF65-F5344CB8AC3E}">
        <p14:creationId xmlns:p14="http://schemas.microsoft.com/office/powerpoint/2010/main" val="407981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charset="0"/>
              <a:ea typeface="Helvetica" charset="0"/>
              <a:cs typeface="Helvetica" charset="0"/>
            </a:endParaRPr>
          </a:p>
        </p:txBody>
      </p:sp>
      <p:sp>
        <p:nvSpPr>
          <p:cNvPr id="2" name="Title 1">
            <a:extLst>
              <a:ext uri="{FF2B5EF4-FFF2-40B4-BE49-F238E27FC236}">
                <a16:creationId xmlns:a16="http://schemas.microsoft.com/office/drawing/2014/main" id="{8D29DB64-65FD-834B-8D00-751733B7EE8E}"/>
              </a:ext>
            </a:extLst>
          </p:cNvPr>
          <p:cNvSpPr>
            <a:spLocks noGrp="1"/>
          </p:cNvSpPr>
          <p:nvPr>
            <p:ph type="title"/>
          </p:nvPr>
        </p:nvSpPr>
        <p:spPr>
          <a:xfrm>
            <a:off x="838200" y="176032"/>
            <a:ext cx="10515600" cy="1325563"/>
          </a:xfrm>
        </p:spPr>
        <p:txBody>
          <a:bodyPr>
            <a:normAutofit/>
          </a:bodyPr>
          <a:lstStyle/>
          <a:p>
            <a:pPr algn="ctr"/>
            <a:r>
              <a:rPr lang="en-US" sz="3800" b="1" dirty="0">
                <a:solidFill>
                  <a:schemeClr val="bg1"/>
                </a:solidFill>
                <a:latin typeface="Helvetica" charset="0"/>
                <a:ea typeface="Helvetica" charset="0"/>
                <a:cs typeface="Helvetica" charset="0"/>
              </a:rPr>
              <a:t>Outline</a:t>
            </a:r>
            <a:r>
              <a:rPr lang="en-US" sz="3800" b="1" dirty="0">
                <a:latin typeface="Helvetica" charset="0"/>
                <a:ea typeface="Helvetica" charset="0"/>
                <a:cs typeface="Helvetica" charset="0"/>
              </a:rPr>
              <a:t> </a:t>
            </a:r>
          </a:p>
        </p:txBody>
      </p:sp>
      <p:sp>
        <p:nvSpPr>
          <p:cNvPr id="5" name="Content Placeholder 4">
            <a:extLst>
              <a:ext uri="{FF2B5EF4-FFF2-40B4-BE49-F238E27FC236}">
                <a16:creationId xmlns:a16="http://schemas.microsoft.com/office/drawing/2014/main" id="{4978AEBD-3B90-3048-B296-09C1E17B571F}"/>
              </a:ext>
            </a:extLst>
          </p:cNvPr>
          <p:cNvSpPr>
            <a:spLocks noGrp="1"/>
          </p:cNvSpPr>
          <p:nvPr>
            <p:ph idx="1"/>
          </p:nvPr>
        </p:nvSpPr>
        <p:spPr>
          <a:xfrm>
            <a:off x="401894" y="1498855"/>
            <a:ext cx="11388212" cy="4826619"/>
          </a:xfrm>
        </p:spPr>
        <p:txBody>
          <a:bodyPr>
            <a:noAutofit/>
          </a:bodyPr>
          <a:lstStyle/>
          <a:p>
            <a:pPr lvl="0">
              <a:lnSpc>
                <a:spcPct val="150000"/>
              </a:lnSpc>
            </a:pPr>
            <a:r>
              <a:rPr lang="en-US" b="1" dirty="0"/>
              <a:t>What role does the IMF mandate play? </a:t>
            </a:r>
            <a:endParaRPr lang="en-US" sz="2000" dirty="0">
              <a:latin typeface="Helvetica" charset="0"/>
              <a:ea typeface="Helvetica" charset="0"/>
              <a:cs typeface="Helvetica" charset="0"/>
            </a:endParaRPr>
          </a:p>
          <a:p>
            <a:pPr lvl="0">
              <a:lnSpc>
                <a:spcPct val="150000"/>
              </a:lnSpc>
            </a:pPr>
            <a:r>
              <a:rPr lang="en-US" b="1" dirty="0"/>
              <a:t>What can the IMF do to meet new challenges with present mandate?  </a:t>
            </a:r>
            <a:endParaRPr lang="en-US" sz="2000" b="1" dirty="0">
              <a:latin typeface="Helvetica" charset="0"/>
              <a:ea typeface="Helvetica" charset="0"/>
              <a:cs typeface="Helvetica" charset="0"/>
            </a:endParaRPr>
          </a:p>
          <a:p>
            <a:pPr lvl="0">
              <a:lnSpc>
                <a:spcPct val="150000"/>
              </a:lnSpc>
            </a:pPr>
            <a:r>
              <a:rPr lang="en-US" b="1" dirty="0"/>
              <a:t>How could the IMF mandate be modified? </a:t>
            </a:r>
            <a:endParaRPr lang="en-US" dirty="0"/>
          </a:p>
          <a:p>
            <a:pPr lvl="0">
              <a:lnSpc>
                <a:spcPct val="150000"/>
              </a:lnSpc>
            </a:pPr>
            <a:r>
              <a:rPr lang="en-US" b="1" dirty="0"/>
              <a:t>Conclusion</a:t>
            </a:r>
            <a:endParaRPr lang="en-US" sz="2400" dirty="0"/>
          </a:p>
          <a:p>
            <a:pPr marL="457200" lvl="1" indent="0">
              <a:buNone/>
            </a:pPr>
            <a:endParaRPr lang="en-US" sz="2000" dirty="0">
              <a:latin typeface="Helvetica" charset="0"/>
              <a:ea typeface="Helvetica" charset="0"/>
              <a:cs typeface="Helvetica" charset="0"/>
            </a:endParaRPr>
          </a:p>
          <a:p>
            <a:pPr marL="457200" lvl="1" indent="0">
              <a:buNone/>
            </a:pPr>
            <a:endParaRPr lang="en-US" sz="2000" dirty="0">
              <a:latin typeface="Helvetica" charset="0"/>
              <a:ea typeface="Helvetica" charset="0"/>
              <a:cs typeface="Helvetica" charset="0"/>
            </a:endParaRPr>
          </a:p>
          <a:p>
            <a:pPr marL="457200" lvl="1" indent="0">
              <a:buNone/>
            </a:pPr>
            <a:endParaRPr lang="en-US" sz="2000" dirty="0">
              <a:latin typeface="Helvetica" charset="0"/>
              <a:ea typeface="Helvetica" charset="0"/>
              <a:cs typeface="Helvetica" charset="0"/>
            </a:endParaRPr>
          </a:p>
          <a:p>
            <a:pPr marL="457200" lvl="1" indent="0">
              <a:buNone/>
            </a:pPr>
            <a:endParaRPr lang="en-US" sz="2000" dirty="0">
              <a:latin typeface="Helvetica" charset="0"/>
              <a:ea typeface="Helvetica" charset="0"/>
              <a:cs typeface="Helvetica" charset="0"/>
            </a:endParaRPr>
          </a:p>
          <a:p>
            <a:pPr marL="0" indent="0">
              <a:buNone/>
            </a:pPr>
            <a:r>
              <a:rPr lang="en-US" sz="2400" b="1" dirty="0">
                <a:latin typeface="Helvetica" charset="0"/>
                <a:ea typeface="Helvetica" charset="0"/>
                <a:cs typeface="Helvetica" charset="0"/>
              </a:rPr>
              <a:t> </a:t>
            </a:r>
            <a:endParaRPr lang="en-US" sz="2000" dirty="0">
              <a:latin typeface="Helvetica" charset="0"/>
              <a:ea typeface="Helvetica" charset="0"/>
              <a:cs typeface="Helvetica" charset="0"/>
            </a:endParaRPr>
          </a:p>
        </p:txBody>
      </p:sp>
      <p:sp>
        <p:nvSpPr>
          <p:cNvPr id="4" name="Footer Placeholder 3">
            <a:extLst>
              <a:ext uri="{FF2B5EF4-FFF2-40B4-BE49-F238E27FC236}">
                <a16:creationId xmlns:a16="http://schemas.microsoft.com/office/drawing/2014/main" id="{505991C1-325E-0143-AFAC-CEC89712CB73}"/>
              </a:ext>
            </a:extLst>
          </p:cNvPr>
          <p:cNvSpPr>
            <a:spLocks noGrp="1"/>
          </p:cNvSpPr>
          <p:nvPr>
            <p:ph type="ftr" sz="quarter" idx="11"/>
          </p:nvPr>
        </p:nvSpPr>
        <p:spPr/>
        <p:txBody>
          <a:bodyPr/>
          <a:lstStyle/>
          <a:p>
            <a:endParaRPr lang="en-US" dirty="0">
              <a:latin typeface="Helvetica" charset="0"/>
              <a:ea typeface="Helvetica" charset="0"/>
              <a:cs typeface="Helvetica" charset="0"/>
            </a:endParaRPr>
          </a:p>
        </p:txBody>
      </p:sp>
      <p:sp>
        <p:nvSpPr>
          <p:cNvPr id="6" name="TextBox 5"/>
          <p:cNvSpPr txBox="1"/>
          <p:nvPr/>
        </p:nvSpPr>
        <p:spPr>
          <a:xfrm>
            <a:off x="11766256" y="16166"/>
            <a:ext cx="406400" cy="430887"/>
          </a:xfrm>
          <a:prstGeom prst="rect">
            <a:avLst/>
          </a:prstGeom>
          <a:noFill/>
        </p:spPr>
        <p:txBody>
          <a:bodyPr wrap="square" rtlCol="0">
            <a:spAutoFit/>
          </a:bodyPr>
          <a:lstStyle/>
          <a:p>
            <a:r>
              <a:rPr lang="en-US" sz="2200" b="1" dirty="0">
                <a:solidFill>
                  <a:schemeClr val="bg1"/>
                </a:solidFill>
                <a:latin typeface="Helvetica" charset="0"/>
                <a:ea typeface="Helvetica" charset="0"/>
                <a:cs typeface="Helvetica" charset="0"/>
              </a:rPr>
              <a:t>5</a:t>
            </a:r>
          </a:p>
        </p:txBody>
      </p:sp>
    </p:spTree>
    <p:extLst>
      <p:ext uri="{BB962C8B-B14F-4D97-AF65-F5344CB8AC3E}">
        <p14:creationId xmlns:p14="http://schemas.microsoft.com/office/powerpoint/2010/main" val="182393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098"/>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8" name="TextBox 7">
            <a:extLst>
              <a:ext uri="{FF2B5EF4-FFF2-40B4-BE49-F238E27FC236}">
                <a16:creationId xmlns:a16="http://schemas.microsoft.com/office/drawing/2014/main" id="{62BB7C2A-0C37-B147-8325-C916817527D8}"/>
              </a:ext>
            </a:extLst>
          </p:cNvPr>
          <p:cNvSpPr txBox="1"/>
          <p:nvPr/>
        </p:nvSpPr>
        <p:spPr>
          <a:xfrm>
            <a:off x="4097867" y="3369733"/>
            <a:ext cx="184731" cy="369332"/>
          </a:xfrm>
          <a:prstGeom prst="rect">
            <a:avLst/>
          </a:prstGeom>
          <a:noFill/>
        </p:spPr>
        <p:txBody>
          <a:bodyPr wrap="none" rtlCol="0">
            <a:spAutoFit/>
          </a:bodyPr>
          <a:lstStyle/>
          <a:p>
            <a:endParaRPr lang="en-US" dirty="0">
              <a:latin typeface="Helvetica" charset="0"/>
              <a:ea typeface="Helvetica" charset="0"/>
              <a:cs typeface="Helvetica" charset="0"/>
            </a:endParaRPr>
          </a:p>
        </p:txBody>
      </p:sp>
      <p:sp>
        <p:nvSpPr>
          <p:cNvPr id="4" name="Footer Placeholder 3">
            <a:extLst>
              <a:ext uri="{FF2B5EF4-FFF2-40B4-BE49-F238E27FC236}">
                <a16:creationId xmlns:a16="http://schemas.microsoft.com/office/drawing/2014/main" id="{517ED4B9-A45F-2D4F-92E2-65B942412578}"/>
              </a:ext>
            </a:extLst>
          </p:cNvPr>
          <p:cNvSpPr>
            <a:spLocks noGrp="1"/>
          </p:cNvSpPr>
          <p:nvPr>
            <p:ph type="ftr" sz="quarter" idx="11"/>
          </p:nvPr>
        </p:nvSpPr>
        <p:spPr/>
        <p:txBody>
          <a:bodyPr/>
          <a:lstStyle/>
          <a:p>
            <a:endParaRPr lang="en-US" dirty="0">
              <a:latin typeface="Helvetica" charset="0"/>
              <a:ea typeface="Helvetica" charset="0"/>
              <a:cs typeface="Helvetica" charset="0"/>
            </a:endParaRPr>
          </a:p>
        </p:txBody>
      </p:sp>
      <p:sp>
        <p:nvSpPr>
          <p:cNvPr id="14" name="TextBox 13"/>
          <p:cNvSpPr txBox="1"/>
          <p:nvPr/>
        </p:nvSpPr>
        <p:spPr>
          <a:xfrm>
            <a:off x="11743396" y="16166"/>
            <a:ext cx="406400" cy="430887"/>
          </a:xfrm>
          <a:prstGeom prst="rect">
            <a:avLst/>
          </a:prstGeom>
          <a:noFill/>
        </p:spPr>
        <p:txBody>
          <a:bodyPr wrap="square" rtlCol="0">
            <a:spAutoFit/>
          </a:bodyPr>
          <a:lstStyle/>
          <a:p>
            <a:r>
              <a:rPr lang="en-US" sz="2200" b="1" dirty="0">
                <a:solidFill>
                  <a:schemeClr val="bg1"/>
                </a:solidFill>
                <a:latin typeface="Helvetica" charset="0"/>
                <a:ea typeface="Helvetica" charset="0"/>
                <a:cs typeface="Helvetica" charset="0"/>
              </a:rPr>
              <a:t>6</a:t>
            </a:r>
          </a:p>
        </p:txBody>
      </p:sp>
      <p:sp>
        <p:nvSpPr>
          <p:cNvPr id="11" name="Content Placeholder 12">
            <a:extLst>
              <a:ext uri="{FF2B5EF4-FFF2-40B4-BE49-F238E27FC236}">
                <a16:creationId xmlns:a16="http://schemas.microsoft.com/office/drawing/2014/main" id="{F0A27E26-028B-984E-8660-DDA5E5FFC970}"/>
              </a:ext>
            </a:extLst>
          </p:cNvPr>
          <p:cNvSpPr>
            <a:spLocks noGrp="1"/>
          </p:cNvSpPr>
          <p:nvPr>
            <p:ph idx="1"/>
          </p:nvPr>
        </p:nvSpPr>
        <p:spPr>
          <a:xfrm>
            <a:off x="212270" y="1413164"/>
            <a:ext cx="11937526" cy="4710050"/>
          </a:xfrm>
        </p:spPr>
        <p:txBody>
          <a:bodyPr>
            <a:noAutofit/>
          </a:bodyPr>
          <a:lstStyle/>
          <a:p>
            <a:pPr lvl="0">
              <a:lnSpc>
                <a:spcPct val="150000"/>
              </a:lnSpc>
            </a:pPr>
            <a:r>
              <a:rPr lang="en-US" b="1" dirty="0"/>
              <a:t>Provides a clear legal justification for each IMF activity</a:t>
            </a:r>
            <a:endParaRPr lang="en-US" dirty="0"/>
          </a:p>
          <a:p>
            <a:pPr lvl="0">
              <a:lnSpc>
                <a:spcPct val="150000"/>
              </a:lnSpc>
            </a:pPr>
            <a:r>
              <a:rPr lang="en-US" b="1" dirty="0"/>
              <a:t>Allows flexibility for the mandate itself to be modified </a:t>
            </a:r>
          </a:p>
          <a:p>
            <a:pPr marL="1317625" lvl="0" indent="-396875">
              <a:lnSpc>
                <a:spcPct val="150000"/>
              </a:lnSpc>
              <a:buNone/>
            </a:pPr>
            <a:r>
              <a:rPr lang="en-US" sz="2200" dirty="0"/>
              <a:t>“…from the rigidity of a legal code to the flexibility of a living organism.” (</a:t>
            </a:r>
            <a:r>
              <a:rPr lang="en-US" sz="2200" dirty="0" err="1"/>
              <a:t>Horsefield</a:t>
            </a:r>
            <a:r>
              <a:rPr lang="en-US" sz="2200" dirty="0"/>
              <a:t>, IMF, 1969) </a:t>
            </a:r>
          </a:p>
          <a:p>
            <a:pPr lvl="0">
              <a:lnSpc>
                <a:spcPct val="150000"/>
              </a:lnSpc>
            </a:pPr>
            <a:r>
              <a:rPr lang="en-US" b="1" dirty="0"/>
              <a:t>Allows considerable scope for the amount and depth of IMF activity</a:t>
            </a:r>
            <a:endParaRPr lang="en-US" sz="2800" b="1" dirty="0">
              <a:latin typeface="Helvetica" charset="0"/>
              <a:ea typeface="Helvetica" charset="0"/>
              <a:cs typeface="Helvetica" charset="0"/>
            </a:endParaRPr>
          </a:p>
        </p:txBody>
      </p:sp>
      <p:sp>
        <p:nvSpPr>
          <p:cNvPr id="13" name="Title 8">
            <a:extLst>
              <a:ext uri="{FF2B5EF4-FFF2-40B4-BE49-F238E27FC236}">
                <a16:creationId xmlns:a16="http://schemas.microsoft.com/office/drawing/2014/main" id="{81C84BED-7E36-7043-8152-462DF91ACF11}"/>
              </a:ext>
            </a:extLst>
          </p:cNvPr>
          <p:cNvSpPr txBox="1">
            <a:spLocks/>
          </p:cNvSpPr>
          <p:nvPr/>
        </p:nvSpPr>
        <p:spPr>
          <a:xfrm>
            <a:off x="0" y="187522"/>
            <a:ext cx="1251284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800" b="1" dirty="0">
                <a:solidFill>
                  <a:schemeClr val="bg1"/>
                </a:solidFill>
                <a:latin typeface="Helvetica" pitchFamily="2" charset="0"/>
              </a:rPr>
              <a:t>What role does the mandate play?</a:t>
            </a:r>
            <a:r>
              <a:rPr lang="en-US" sz="3800" dirty="0">
                <a:solidFill>
                  <a:schemeClr val="bg1"/>
                </a:solidFill>
                <a:latin typeface="Helvetica" pitchFamily="2" charset="0"/>
              </a:rPr>
              <a:t> </a:t>
            </a:r>
            <a:br>
              <a:rPr lang="en-US" sz="3800" dirty="0">
                <a:solidFill>
                  <a:schemeClr val="bg1"/>
                </a:solidFill>
                <a:latin typeface="Helvetica" pitchFamily="2" charset="0"/>
                <a:ea typeface="Helvetica" charset="0"/>
                <a:cs typeface="Helvetica" charset="0"/>
              </a:rPr>
            </a:br>
            <a:r>
              <a:rPr lang="en-US" dirty="0">
                <a:solidFill>
                  <a:schemeClr val="bg1"/>
                </a:solidFill>
                <a:latin typeface="Helvetica" pitchFamily="2" charset="0"/>
              </a:rPr>
              <a:t> </a:t>
            </a:r>
            <a:r>
              <a:rPr lang="en-US" sz="3000" dirty="0">
                <a:solidFill>
                  <a:schemeClr val="bg1"/>
                </a:solidFill>
                <a:latin typeface="Helvetica" pitchFamily="2" charset="0"/>
              </a:rPr>
              <a:t>Justification, flexibility, scope </a:t>
            </a:r>
            <a:br>
              <a:rPr lang="en-US" sz="3000" dirty="0">
                <a:solidFill>
                  <a:schemeClr val="bg1"/>
                </a:solidFill>
                <a:latin typeface="Helvetica" pitchFamily="2" charset="0"/>
                <a:ea typeface="Helvetica" charset="0"/>
                <a:cs typeface="Helvetica" charset="0"/>
              </a:rPr>
            </a:br>
            <a:endParaRPr lang="en-US" sz="3000" dirty="0">
              <a:solidFill>
                <a:schemeClr val="bg1"/>
              </a:solidFill>
              <a:latin typeface="Helvetica" pitchFamily="2" charset="0"/>
              <a:ea typeface="Helvetica" charset="0"/>
              <a:cs typeface="Helvetica" charset="0"/>
            </a:endParaRPr>
          </a:p>
        </p:txBody>
      </p:sp>
    </p:spTree>
    <p:extLst>
      <p:ext uri="{BB962C8B-B14F-4D97-AF65-F5344CB8AC3E}">
        <p14:creationId xmlns:p14="http://schemas.microsoft.com/office/powerpoint/2010/main" val="151365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5155"/>
            <a:ext cx="12192000" cy="1172896"/>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charset="0"/>
              <a:ea typeface="Helvetica" charset="0"/>
              <a:cs typeface="Helvetica" charset="0"/>
            </a:endParaRPr>
          </a:p>
        </p:txBody>
      </p:sp>
      <p:sp>
        <p:nvSpPr>
          <p:cNvPr id="8" name="TextBox 7">
            <a:extLst>
              <a:ext uri="{FF2B5EF4-FFF2-40B4-BE49-F238E27FC236}">
                <a16:creationId xmlns:a16="http://schemas.microsoft.com/office/drawing/2014/main" id="{62BB7C2A-0C37-B147-8325-C916817527D8}"/>
              </a:ext>
            </a:extLst>
          </p:cNvPr>
          <p:cNvSpPr txBox="1"/>
          <p:nvPr/>
        </p:nvSpPr>
        <p:spPr>
          <a:xfrm>
            <a:off x="4097867" y="3369733"/>
            <a:ext cx="184731" cy="369332"/>
          </a:xfrm>
          <a:prstGeom prst="rect">
            <a:avLst/>
          </a:prstGeom>
          <a:noFill/>
        </p:spPr>
        <p:txBody>
          <a:bodyPr wrap="none" rtlCol="0">
            <a:spAutoFit/>
          </a:bodyPr>
          <a:lstStyle/>
          <a:p>
            <a:endParaRPr lang="en-US" dirty="0">
              <a:latin typeface="Helvetica" charset="0"/>
              <a:ea typeface="Helvetica" charset="0"/>
              <a:cs typeface="Helvetica" charset="0"/>
            </a:endParaRPr>
          </a:p>
        </p:txBody>
      </p:sp>
      <p:sp>
        <p:nvSpPr>
          <p:cNvPr id="9" name="Title 8">
            <a:extLst>
              <a:ext uri="{FF2B5EF4-FFF2-40B4-BE49-F238E27FC236}">
                <a16:creationId xmlns:a16="http://schemas.microsoft.com/office/drawing/2014/main" id="{02B9FAFE-451A-8F42-99C7-7D3AE56FACCD}"/>
              </a:ext>
            </a:extLst>
          </p:cNvPr>
          <p:cNvSpPr>
            <a:spLocks noGrp="1"/>
          </p:cNvSpPr>
          <p:nvPr>
            <p:ph type="title"/>
          </p:nvPr>
        </p:nvSpPr>
        <p:spPr>
          <a:xfrm>
            <a:off x="0" y="187522"/>
            <a:ext cx="12512843" cy="1325563"/>
          </a:xfrm>
        </p:spPr>
        <p:txBody>
          <a:bodyPr>
            <a:noAutofit/>
          </a:bodyPr>
          <a:lstStyle/>
          <a:p>
            <a:pPr algn="ctr"/>
            <a:r>
              <a:rPr lang="en-US" sz="3800" b="1" dirty="0">
                <a:solidFill>
                  <a:schemeClr val="bg1"/>
                </a:solidFill>
                <a:latin typeface="Helvetica" pitchFamily="2" charset="0"/>
              </a:rPr>
              <a:t>What role does the mandate play?</a:t>
            </a:r>
            <a:r>
              <a:rPr lang="en-US" sz="3800" dirty="0">
                <a:solidFill>
                  <a:schemeClr val="bg1"/>
                </a:solidFill>
                <a:latin typeface="Helvetica" pitchFamily="2" charset="0"/>
              </a:rPr>
              <a:t> </a:t>
            </a:r>
            <a:br>
              <a:rPr lang="en-US" sz="3800" dirty="0">
                <a:solidFill>
                  <a:schemeClr val="bg1"/>
                </a:solidFill>
                <a:latin typeface="Helvetica" pitchFamily="2" charset="0"/>
                <a:ea typeface="Helvetica" charset="0"/>
                <a:cs typeface="Helvetica" charset="0"/>
              </a:rPr>
            </a:br>
            <a:r>
              <a:rPr lang="en-US" dirty="0">
                <a:solidFill>
                  <a:schemeClr val="bg1"/>
                </a:solidFill>
                <a:latin typeface="Helvetica" pitchFamily="2" charset="0"/>
              </a:rPr>
              <a:t> </a:t>
            </a:r>
            <a:r>
              <a:rPr lang="en-US" sz="3000" dirty="0">
                <a:solidFill>
                  <a:schemeClr val="bg1"/>
                </a:solidFill>
                <a:latin typeface="Helvetica" pitchFamily="2" charset="0"/>
              </a:rPr>
              <a:t>Legitimacy </a:t>
            </a:r>
            <a:br>
              <a:rPr lang="en-US" sz="3000" dirty="0">
                <a:solidFill>
                  <a:schemeClr val="bg1"/>
                </a:solidFill>
                <a:latin typeface="Helvetica" pitchFamily="2" charset="0"/>
                <a:ea typeface="Helvetica" charset="0"/>
                <a:cs typeface="Helvetica" charset="0"/>
              </a:rPr>
            </a:br>
            <a:endParaRPr lang="en-US" sz="3000" dirty="0">
              <a:solidFill>
                <a:schemeClr val="bg1"/>
              </a:solidFill>
              <a:latin typeface="Helvetica" pitchFamily="2" charset="0"/>
              <a:ea typeface="Helvetica" charset="0"/>
              <a:cs typeface="Helvetica" charset="0"/>
            </a:endParaRPr>
          </a:p>
        </p:txBody>
      </p:sp>
      <p:sp>
        <p:nvSpPr>
          <p:cNvPr id="4" name="Footer Placeholder 3">
            <a:extLst>
              <a:ext uri="{FF2B5EF4-FFF2-40B4-BE49-F238E27FC236}">
                <a16:creationId xmlns:a16="http://schemas.microsoft.com/office/drawing/2014/main" id="{517ED4B9-A45F-2D4F-92E2-65B942412578}"/>
              </a:ext>
            </a:extLst>
          </p:cNvPr>
          <p:cNvSpPr>
            <a:spLocks noGrp="1"/>
          </p:cNvSpPr>
          <p:nvPr>
            <p:ph type="ftr" sz="quarter" idx="11"/>
          </p:nvPr>
        </p:nvSpPr>
        <p:spPr/>
        <p:txBody>
          <a:bodyPr/>
          <a:lstStyle/>
          <a:p>
            <a:endParaRPr lang="en-US" dirty="0">
              <a:latin typeface="Helvetica" charset="0"/>
              <a:ea typeface="Helvetica" charset="0"/>
              <a:cs typeface="Helvetica" charset="0"/>
            </a:endParaRPr>
          </a:p>
        </p:txBody>
      </p:sp>
      <p:sp>
        <p:nvSpPr>
          <p:cNvPr id="14" name="TextBox 13"/>
          <p:cNvSpPr txBox="1"/>
          <p:nvPr/>
        </p:nvSpPr>
        <p:spPr>
          <a:xfrm>
            <a:off x="11743396" y="16166"/>
            <a:ext cx="406400" cy="430887"/>
          </a:xfrm>
          <a:prstGeom prst="rect">
            <a:avLst/>
          </a:prstGeom>
          <a:noFill/>
        </p:spPr>
        <p:txBody>
          <a:bodyPr wrap="square" rtlCol="0">
            <a:spAutoFit/>
          </a:bodyPr>
          <a:lstStyle/>
          <a:p>
            <a:r>
              <a:rPr lang="en-US" sz="2200" b="1" dirty="0">
                <a:solidFill>
                  <a:schemeClr val="bg1"/>
                </a:solidFill>
                <a:latin typeface="Helvetica" charset="0"/>
                <a:ea typeface="Helvetica" charset="0"/>
                <a:cs typeface="Helvetica" charset="0"/>
              </a:rPr>
              <a:t>7</a:t>
            </a:r>
          </a:p>
        </p:txBody>
      </p:sp>
      <p:sp>
        <p:nvSpPr>
          <p:cNvPr id="11" name="Content Placeholder 12">
            <a:extLst>
              <a:ext uri="{FF2B5EF4-FFF2-40B4-BE49-F238E27FC236}">
                <a16:creationId xmlns:a16="http://schemas.microsoft.com/office/drawing/2014/main" id="{F0A27E26-028B-984E-8660-DDA5E5FFC970}"/>
              </a:ext>
            </a:extLst>
          </p:cNvPr>
          <p:cNvSpPr>
            <a:spLocks noGrp="1"/>
          </p:cNvSpPr>
          <p:nvPr>
            <p:ph idx="1"/>
          </p:nvPr>
        </p:nvSpPr>
        <p:spPr>
          <a:xfrm>
            <a:off x="212271" y="1413164"/>
            <a:ext cx="11707013" cy="4710050"/>
          </a:xfrm>
        </p:spPr>
        <p:txBody>
          <a:bodyPr>
            <a:noAutofit/>
          </a:bodyPr>
          <a:lstStyle/>
          <a:p>
            <a:pPr lvl="0">
              <a:lnSpc>
                <a:spcPct val="100000"/>
              </a:lnSpc>
            </a:pPr>
            <a:r>
              <a:rPr lang="en-US" b="1" dirty="0"/>
              <a:t>IMF legitimacy depends on much more than mandate: </a:t>
            </a:r>
            <a:endParaRPr lang="en-US" sz="2400" dirty="0"/>
          </a:p>
          <a:p>
            <a:pPr lvl="1">
              <a:lnSpc>
                <a:spcPct val="100000"/>
              </a:lnSpc>
            </a:pPr>
            <a:r>
              <a:rPr lang="en-US" b="1" dirty="0"/>
              <a:t> moral authority – the “normative consensus” -- requires trust and engagement.   </a:t>
            </a:r>
            <a:endParaRPr lang="en-US" sz="2000" dirty="0"/>
          </a:p>
          <a:p>
            <a:pPr lvl="0">
              <a:lnSpc>
                <a:spcPct val="100000"/>
              </a:lnSpc>
            </a:pPr>
            <a:r>
              <a:rPr lang="en-US" b="1" dirty="0"/>
              <a:t>Yet, legitimacy also requires “consonance” between expectations and legal framework </a:t>
            </a:r>
            <a:endParaRPr lang="en-US" dirty="0"/>
          </a:p>
          <a:p>
            <a:pPr lvl="0">
              <a:lnSpc>
                <a:spcPct val="100000"/>
              </a:lnSpc>
            </a:pPr>
            <a:r>
              <a:rPr lang="en-US" b="1" dirty="0"/>
              <a:t>Mandate changes can renew the IMF’s relevance to its purposes </a:t>
            </a:r>
            <a:endParaRPr lang="en-US" sz="2400" dirty="0"/>
          </a:p>
          <a:p>
            <a:pPr lvl="1">
              <a:lnSpc>
                <a:spcPct val="100000"/>
              </a:lnSpc>
            </a:pPr>
            <a:r>
              <a:rPr lang="en-US" b="1" dirty="0"/>
              <a:t>Often spurred by crises or good leadership</a:t>
            </a:r>
            <a:endParaRPr lang="en-US" sz="2000" dirty="0"/>
          </a:p>
          <a:p>
            <a:pPr marL="457200" lvl="1" indent="0">
              <a:lnSpc>
                <a:spcPct val="120000"/>
              </a:lnSpc>
              <a:spcAft>
                <a:spcPts val="600"/>
              </a:spcAft>
              <a:buNone/>
            </a:pPr>
            <a:endParaRPr lang="en-US" sz="2800" b="1" dirty="0">
              <a:latin typeface="Helvetica" charset="0"/>
              <a:ea typeface="Helvetica" charset="0"/>
              <a:cs typeface="Helvetica" charset="0"/>
            </a:endParaRPr>
          </a:p>
          <a:p>
            <a:pPr marL="457200" lvl="1" indent="0">
              <a:buNone/>
            </a:pPr>
            <a:r>
              <a:rPr lang="en-US" sz="2800" b="1" dirty="0">
                <a:latin typeface="Helvetica" charset="0"/>
                <a:ea typeface="Helvetica" charset="0"/>
                <a:cs typeface="Helvetica" charset="0"/>
              </a:rPr>
              <a:t>			</a:t>
            </a:r>
          </a:p>
          <a:p>
            <a:pPr marL="0" indent="0">
              <a:buNone/>
            </a:pPr>
            <a:endParaRPr lang="en-US" dirty="0">
              <a:latin typeface="Helvetica" charset="0"/>
              <a:ea typeface="Helvetica" charset="0"/>
              <a:cs typeface="Helvetica" charset="0"/>
            </a:endParaRPr>
          </a:p>
          <a:p>
            <a:pPr marL="0" indent="0">
              <a:buNone/>
            </a:pPr>
            <a:endParaRPr lang="en-US" dirty="0">
              <a:latin typeface="Helvetica" charset="0"/>
              <a:ea typeface="Helvetica" charset="0"/>
              <a:cs typeface="Helvetica" charset="0"/>
            </a:endParaRPr>
          </a:p>
          <a:p>
            <a:pPr marL="0" indent="0">
              <a:buNone/>
            </a:pPr>
            <a:endParaRPr lang="en-US" dirty="0">
              <a:latin typeface="Helvetica" charset="0"/>
              <a:ea typeface="Helvetica" charset="0"/>
              <a:cs typeface="Helvetica" charset="0"/>
            </a:endParaRPr>
          </a:p>
        </p:txBody>
      </p:sp>
    </p:spTree>
    <p:extLst>
      <p:ext uri="{BB962C8B-B14F-4D97-AF65-F5344CB8AC3E}">
        <p14:creationId xmlns:p14="http://schemas.microsoft.com/office/powerpoint/2010/main" val="184920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0"/>
            <a:ext cx="10222057" cy="6858000"/>
          </a:xfrm>
          <a:prstGeom prst="rect">
            <a:avLst/>
          </a:prstGeom>
        </p:spPr>
      </p:pic>
    </p:spTree>
    <p:extLst>
      <p:ext uri="{BB962C8B-B14F-4D97-AF65-F5344CB8AC3E}">
        <p14:creationId xmlns:p14="http://schemas.microsoft.com/office/powerpoint/2010/main" val="2115460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8407</TotalTime>
  <Words>977</Words>
  <Application>Microsoft Macintosh PowerPoint</Application>
  <PresentationFormat>Widescreen</PresentationFormat>
  <Paragraphs>120</Paragraphs>
  <Slides>19</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Helvetica</vt:lpstr>
      <vt:lpstr>Office Theme</vt:lpstr>
      <vt:lpstr>The IMF’s Mandate: </vt:lpstr>
      <vt:lpstr>Motivation </vt:lpstr>
      <vt:lpstr>PowerPoint Presentation</vt:lpstr>
      <vt:lpstr>PowerPoint Presentation</vt:lpstr>
      <vt:lpstr>PowerPoint Presentation</vt:lpstr>
      <vt:lpstr>Outline </vt:lpstr>
      <vt:lpstr>PowerPoint Presentation</vt:lpstr>
      <vt:lpstr>What role does the mandate play?   Legitimacy  </vt:lpstr>
      <vt:lpstr>PowerPoint Presentation</vt:lpstr>
      <vt:lpstr>What can the IMF do with present mandate?  </vt:lpstr>
      <vt:lpstr>Priorities for climate change and the green transition</vt:lpstr>
      <vt:lpstr>Priorities for climate change and the green transition</vt:lpstr>
      <vt:lpstr>How could the IMF mandate be modified?  Idea 1. Surveillance: From Zeitgeist to Zeitgeber</vt:lpstr>
      <vt:lpstr>PowerPoint Presentation</vt:lpstr>
      <vt:lpstr>PowerPoint Presentation</vt:lpstr>
      <vt:lpstr>PowerPoint Presentation</vt:lpstr>
      <vt:lpstr>Conclusion </vt:lpstr>
      <vt:lpstr>Backup</vt:lpstr>
      <vt:lpstr>What role does the mandate play?   Evaluation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for Prosperity: </dc:title>
  <dc:creator>jeh-mobile jeh-mobile</dc:creator>
  <cp:lastModifiedBy>jeh-mobile jeh-mobile</cp:lastModifiedBy>
  <cp:revision>402</cp:revision>
  <cp:lastPrinted>2021-06-08T13:05:41Z</cp:lastPrinted>
  <dcterms:created xsi:type="dcterms:W3CDTF">2018-07-09T15:50:52Z</dcterms:created>
  <dcterms:modified xsi:type="dcterms:W3CDTF">2021-06-08T13:06:03Z</dcterms:modified>
</cp:coreProperties>
</file>