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1" r:id="rId1"/>
  </p:sldMasterIdLst>
  <p:notesMasterIdLst>
    <p:notesMasterId r:id="rId10"/>
  </p:notesMasterIdLst>
  <p:handoutMasterIdLst>
    <p:handoutMasterId r:id="rId11"/>
  </p:handoutMasterIdLst>
  <p:sldIdLst>
    <p:sldId id="256" r:id="rId2"/>
    <p:sldId id="468" r:id="rId3"/>
    <p:sldId id="471" r:id="rId4"/>
    <p:sldId id="472" r:id="rId5"/>
    <p:sldId id="473" r:id="rId6"/>
    <p:sldId id="474" r:id="rId7"/>
    <p:sldId id="475" r:id="rId8"/>
    <p:sldId id="476" r:id="rId9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21" autoAdjust="0"/>
    <p:restoredTop sz="94632" autoAdjust="0"/>
  </p:normalViewPr>
  <p:slideViewPr>
    <p:cSldViewPr>
      <p:cViewPr varScale="1">
        <p:scale>
          <a:sx n="108" d="100"/>
          <a:sy n="108" d="100"/>
        </p:scale>
        <p:origin x="172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5/9/2014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4F347D-C739-4746-9FCD-1EAF7278F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606052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/>
              <a:t>5/9/2014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10A4D80-A383-419F-A6A1-0BCA866BF0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734289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0A4D80-A383-419F-A6A1-0BCA866BF05A}" type="slidenum">
              <a:rPr lang="en-US" smtClean="0"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5/9/2014</a:t>
            </a:r>
          </a:p>
        </p:txBody>
      </p:sp>
    </p:spTree>
    <p:extLst>
      <p:ext uri="{BB962C8B-B14F-4D97-AF65-F5344CB8AC3E}">
        <p14:creationId xmlns:p14="http://schemas.microsoft.com/office/powerpoint/2010/main" val="20928129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8091" y="3085765"/>
            <a:ext cx="8240108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2" y="990600"/>
            <a:ext cx="7989752" cy="1504844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2" y="2495444"/>
            <a:ext cx="7989752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621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437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629400" y="599725"/>
            <a:ext cx="2057399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75725"/>
            <a:ext cx="1503123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2" y="675725"/>
            <a:ext cx="5922209" cy="5183073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45255" y="5956136"/>
            <a:ext cx="947672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592220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74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228003"/>
            <a:ext cx="7989752" cy="36307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027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52646" y="5141973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36573"/>
            <a:ext cx="7989751" cy="1504844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3" y="4541417"/>
            <a:ext cx="798975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823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2" y="2228002"/>
            <a:ext cx="389952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2" y="2228003"/>
            <a:ext cx="390766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06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154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883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510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52646" y="5141973"/>
            <a:ext cx="8238707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352" y="5262296"/>
            <a:ext cx="353662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99" y="601200"/>
            <a:ext cx="824040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17" y="5262295"/>
            <a:ext cx="426532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530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4693389"/>
            <a:ext cx="7989752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8093" y="599725"/>
            <a:ext cx="8238706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6"/>
            <a:ext cx="7989752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009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687474"/>
            <a:ext cx="7989752" cy="108332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228003"/>
            <a:ext cx="7989752" cy="3630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8091" y="441325"/>
            <a:ext cx="2719909" cy="10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5976001" y="441325"/>
            <a:ext cx="2710800" cy="10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216601" y="441325"/>
            <a:ext cx="2710800" cy="10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43075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2" r:id="rId1"/>
    <p:sldLayoutId id="2147483853" r:id="rId2"/>
    <p:sldLayoutId id="2147483854" r:id="rId3"/>
    <p:sldLayoutId id="2147483855" r:id="rId4"/>
    <p:sldLayoutId id="2147483856" r:id="rId5"/>
    <p:sldLayoutId id="2147483857" r:id="rId6"/>
    <p:sldLayoutId id="2147483858" r:id="rId7"/>
    <p:sldLayoutId id="2147483859" r:id="rId8"/>
    <p:sldLayoutId id="2147483860" r:id="rId9"/>
    <p:sldLayoutId id="2147483861" r:id="rId10"/>
    <p:sldLayoutId id="2147483862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int.housing-observatory.com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hyperlink" Target="mailto:enrique.martinez-garcia@dal.frb.org" TargetMode="External"/><Relationship Id="rId7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link.springer.com/article/10.1007/s11146-015-9531-2?wt_mc=Internal.Event.1.SEM.ArticleAuthorAssignedToIssue" TargetMode="External"/><Relationship Id="rId5" Type="http://schemas.openxmlformats.org/officeDocument/2006/relationships/hyperlink" Target="https://www.dallasfed.org/~/media/documents/institute/wpapers/2011/0099.pdf" TargetMode="External"/><Relationship Id="rId4" Type="http://schemas.openxmlformats.org/officeDocument/2006/relationships/hyperlink" Target="https://sites.google.com/view/emgeconomics/research/housi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1"/>
            <a:ext cx="7543800" cy="1524000"/>
          </a:xfrm>
        </p:spPr>
        <p:txBody>
          <a:bodyPr>
            <a:noAutofit/>
          </a:bodyPr>
          <a:lstStyle/>
          <a:p>
            <a:r>
              <a:rPr lang="en-US" sz="2800" b="1" dirty="0"/>
              <a:t>“Homing in on the global Housing cycle”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4114800"/>
            <a:ext cx="7924801" cy="2514600"/>
          </a:xfrm>
        </p:spPr>
        <p:txBody>
          <a:bodyPr>
            <a:normAutofit fontScale="40000" lnSpcReduction="20000"/>
          </a:bodyPr>
          <a:lstStyle/>
          <a:p>
            <a:r>
              <a:rPr lang="en-US" sz="4900" dirty="0"/>
              <a:t>Enrique Martínez García (Federal Reserve Bank of Dallas)</a:t>
            </a:r>
          </a:p>
          <a:p>
            <a:endParaRPr lang="en-US" sz="4900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algn="just"/>
            <a:r>
              <a:rPr lang="en-US" sz="3300" dirty="0">
                <a:solidFill>
                  <a:schemeClr val="bg1"/>
                </a:solidFill>
              </a:rPr>
              <a:t>The views expressed in this presentation are those of the authors and do not necessarily reflect the views of the Federal Reserve Bank of Dallas or the Federal Reserve System.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" y="152400"/>
            <a:ext cx="8229601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sz="1000" dirty="0"/>
          </a:p>
          <a:p>
            <a:r>
              <a:rPr lang="en-US" b="0" i="0" dirty="0">
                <a:solidFill>
                  <a:srgbClr val="202124"/>
                </a:solidFill>
                <a:effectLst/>
                <a:latin typeface="Google Sans"/>
              </a:rPr>
              <a:t>IMF/IEO </a:t>
            </a:r>
            <a:r>
              <a:rPr lang="en-US" b="0" i="0">
                <a:solidFill>
                  <a:srgbClr val="202124"/>
                </a:solidFill>
                <a:effectLst/>
                <a:latin typeface="Google Sans"/>
              </a:rPr>
              <a:t>Webinar Series</a:t>
            </a:r>
          </a:p>
          <a:p>
            <a:r>
              <a:rPr lang="en-US" b="0" i="0">
                <a:solidFill>
                  <a:srgbClr val="202124"/>
                </a:solidFill>
                <a:effectLst/>
                <a:latin typeface="Google Sans"/>
              </a:rPr>
              <a:t>The </a:t>
            </a:r>
            <a:r>
              <a:rPr lang="en-US" b="0" i="0" dirty="0">
                <a:solidFill>
                  <a:srgbClr val="202124"/>
                </a:solidFill>
                <a:effectLst/>
                <a:latin typeface="Google Sans"/>
              </a:rPr>
              <a:t>Global Real Estate Boom: Is it Time to Worry Again?</a:t>
            </a:r>
            <a:endParaRPr lang="en-US" dirty="0"/>
          </a:p>
          <a:p>
            <a:r>
              <a:rPr lang="en-US" dirty="0"/>
              <a:t>June 24, 2021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68AB018A-C725-4583-BB98-B4DD18D50E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394" y="6126480"/>
            <a:ext cx="1324606" cy="731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318D9221-DBC8-4377-B4B3-182A3AB21C5B}"/>
              </a:ext>
            </a:extLst>
          </p:cNvPr>
          <p:cNvGrpSpPr>
            <a:grpSpLocks noChangeAspect="1"/>
          </p:cNvGrpSpPr>
          <p:nvPr/>
        </p:nvGrpSpPr>
        <p:grpSpPr>
          <a:xfrm>
            <a:off x="6019800" y="685801"/>
            <a:ext cx="2596896" cy="1272867"/>
            <a:chOff x="800100" y="1371600"/>
            <a:chExt cx="7543800" cy="5105400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3F60798C-4474-42F3-85A8-B5A4E54B929D}"/>
                </a:ext>
              </a:extLst>
            </p:cNvPr>
            <p:cNvGrpSpPr/>
            <p:nvPr/>
          </p:nvGrpSpPr>
          <p:grpSpPr>
            <a:xfrm>
              <a:off x="800100" y="1371600"/>
              <a:ext cx="7543800" cy="3962400"/>
              <a:chOff x="1600200" y="381000"/>
              <a:chExt cx="7543800" cy="3962400"/>
            </a:xfrm>
          </p:grpSpPr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A7E69F38-27AD-462C-B7EB-4AF6C1B4F8BE}"/>
                  </a:ext>
                </a:extLst>
              </p:cNvPr>
              <p:cNvCxnSpPr/>
              <p:nvPr/>
            </p:nvCxnSpPr>
            <p:spPr>
              <a:xfrm flipV="1">
                <a:off x="1600200" y="2819400"/>
                <a:ext cx="1143000" cy="1524000"/>
              </a:xfrm>
              <a:prstGeom prst="line">
                <a:avLst/>
              </a:prstGeom>
              <a:ln w="762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4F370EBF-D81D-4EB5-A39D-569C8E247E8D}"/>
                  </a:ext>
                </a:extLst>
              </p:cNvPr>
              <p:cNvCxnSpPr/>
              <p:nvPr/>
            </p:nvCxnSpPr>
            <p:spPr>
              <a:xfrm>
                <a:off x="2743200" y="2819400"/>
                <a:ext cx="914400" cy="685800"/>
              </a:xfrm>
              <a:prstGeom prst="line">
                <a:avLst/>
              </a:prstGeom>
              <a:ln w="762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C3D7F0B2-19BA-4C49-9332-552E98B8EF01}"/>
                  </a:ext>
                </a:extLst>
              </p:cNvPr>
              <p:cNvCxnSpPr/>
              <p:nvPr/>
            </p:nvCxnSpPr>
            <p:spPr>
              <a:xfrm flipV="1">
                <a:off x="3657600" y="1905000"/>
                <a:ext cx="1295400" cy="1600200"/>
              </a:xfrm>
              <a:prstGeom prst="line">
                <a:avLst/>
              </a:prstGeom>
              <a:ln w="762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EE7E5C42-803C-46D4-B0E7-C87AB5A22F5F}"/>
                  </a:ext>
                </a:extLst>
              </p:cNvPr>
              <p:cNvCxnSpPr/>
              <p:nvPr/>
            </p:nvCxnSpPr>
            <p:spPr>
              <a:xfrm>
                <a:off x="4953000" y="1905000"/>
                <a:ext cx="914400" cy="609600"/>
              </a:xfrm>
              <a:prstGeom prst="line">
                <a:avLst/>
              </a:prstGeom>
              <a:ln w="762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6CD19A6F-23ED-4EA2-91F0-C5E2124A50C6}"/>
                  </a:ext>
                </a:extLst>
              </p:cNvPr>
              <p:cNvCxnSpPr/>
              <p:nvPr/>
            </p:nvCxnSpPr>
            <p:spPr>
              <a:xfrm flipV="1">
                <a:off x="5867400" y="946778"/>
                <a:ext cx="1331399" cy="1567822"/>
              </a:xfrm>
              <a:prstGeom prst="line">
                <a:avLst/>
              </a:prstGeom>
              <a:ln w="762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35902B2E-CFFB-4242-8A99-425738D316F4}"/>
                  </a:ext>
                </a:extLst>
              </p:cNvPr>
              <p:cNvCxnSpPr/>
              <p:nvPr/>
            </p:nvCxnSpPr>
            <p:spPr>
              <a:xfrm>
                <a:off x="7198799" y="946778"/>
                <a:ext cx="878401" cy="653422"/>
              </a:xfrm>
              <a:prstGeom prst="line">
                <a:avLst/>
              </a:prstGeom>
              <a:ln w="762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Arrow Connector 20">
                <a:extLst>
                  <a:ext uri="{FF2B5EF4-FFF2-40B4-BE49-F238E27FC236}">
                    <a16:creationId xmlns:a16="http://schemas.microsoft.com/office/drawing/2014/main" id="{1BCD4B0E-9CCD-419F-9D54-82C0CD1D7CC2}"/>
                  </a:ext>
                </a:extLst>
              </p:cNvPr>
              <p:cNvCxnSpPr/>
              <p:nvPr/>
            </p:nvCxnSpPr>
            <p:spPr>
              <a:xfrm flipV="1">
                <a:off x="8077200" y="381000"/>
                <a:ext cx="1066800" cy="1219200"/>
              </a:xfrm>
              <a:prstGeom prst="straightConnector1">
                <a:avLst/>
              </a:prstGeom>
              <a:ln w="762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80AD4B3-1603-4B70-BE5B-2112BA06AF0F}"/>
                </a:ext>
              </a:extLst>
            </p:cNvPr>
            <p:cNvCxnSpPr/>
            <p:nvPr/>
          </p:nvCxnSpPr>
          <p:spPr>
            <a:xfrm>
              <a:off x="1143000" y="4953001"/>
              <a:ext cx="0" cy="1523999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9AA8212A-8AC3-4CAB-ABC6-59549B9F6B6E}"/>
                </a:ext>
              </a:extLst>
            </p:cNvPr>
            <p:cNvCxnSpPr>
              <a:cxnSpLocks/>
            </p:cNvCxnSpPr>
            <p:nvPr/>
          </p:nvCxnSpPr>
          <p:spPr>
            <a:xfrm>
              <a:off x="2590800" y="4343400"/>
              <a:ext cx="0" cy="213360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1332277-578B-49A6-A083-9FEF2AEBCFD8}"/>
                </a:ext>
              </a:extLst>
            </p:cNvPr>
            <p:cNvCxnSpPr>
              <a:cxnSpLocks/>
            </p:cNvCxnSpPr>
            <p:nvPr/>
          </p:nvCxnSpPr>
          <p:spPr>
            <a:xfrm>
              <a:off x="3276600" y="4038600"/>
              <a:ext cx="0" cy="243840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034346E-B576-4F36-A005-2232A65B45D9}"/>
                </a:ext>
              </a:extLst>
            </p:cNvPr>
            <p:cNvCxnSpPr>
              <a:cxnSpLocks/>
            </p:cNvCxnSpPr>
            <p:nvPr/>
          </p:nvCxnSpPr>
          <p:spPr>
            <a:xfrm>
              <a:off x="4800600" y="3352800"/>
              <a:ext cx="0" cy="312420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8272A2BA-CC68-435D-A4A6-177B2F71F75D}"/>
                </a:ext>
              </a:extLst>
            </p:cNvPr>
            <p:cNvCxnSpPr>
              <a:cxnSpLocks/>
            </p:cNvCxnSpPr>
            <p:nvPr/>
          </p:nvCxnSpPr>
          <p:spPr>
            <a:xfrm>
              <a:off x="5486400" y="3009900"/>
              <a:ext cx="0" cy="346710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D42AD61A-E458-4BA8-9A19-5C615DA81A80}"/>
                </a:ext>
              </a:extLst>
            </p:cNvPr>
            <p:cNvCxnSpPr>
              <a:cxnSpLocks/>
            </p:cNvCxnSpPr>
            <p:nvPr/>
          </p:nvCxnSpPr>
          <p:spPr>
            <a:xfrm>
              <a:off x="7010400" y="2419350"/>
              <a:ext cx="0" cy="405765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07368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7EB3C4B3-8DDD-4155-AACC-73289FB6B4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1774643"/>
              </p:ext>
            </p:extLst>
          </p:nvPr>
        </p:nvGraphicFramePr>
        <p:xfrm>
          <a:off x="2117232" y="2743200"/>
          <a:ext cx="5274168" cy="2971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37084">
                  <a:extLst>
                    <a:ext uri="{9D8B030D-6E8A-4147-A177-3AD203B41FA5}">
                      <a16:colId xmlns:a16="http://schemas.microsoft.com/office/drawing/2014/main" val="2613263829"/>
                    </a:ext>
                  </a:extLst>
                </a:gridCol>
                <a:gridCol w="2637084">
                  <a:extLst>
                    <a:ext uri="{9D8B030D-6E8A-4147-A177-3AD203B41FA5}">
                      <a16:colId xmlns:a16="http://schemas.microsoft.com/office/drawing/2014/main" val="2945757571"/>
                    </a:ext>
                  </a:extLst>
                </a:gridCol>
              </a:tblGrid>
              <a:tr h="347189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Countries Showing Signs of “Housing Fever”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588821"/>
                  </a:ext>
                </a:extLst>
              </a:tr>
              <a:tr h="347189">
                <a:tc>
                  <a:txBody>
                    <a:bodyPr/>
                    <a:lstStyle/>
                    <a:p>
                      <a:r>
                        <a:rPr lang="en-US" dirty="0"/>
                        <a:t>U.S.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Denmark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5308343"/>
                  </a:ext>
                </a:extLst>
              </a:tr>
              <a:tr h="347189">
                <a:tc>
                  <a:txBody>
                    <a:bodyPr/>
                    <a:lstStyle/>
                    <a:p>
                      <a:r>
                        <a:rPr lang="en-US" dirty="0"/>
                        <a:t>Canada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Sweden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786938"/>
                  </a:ext>
                </a:extLst>
              </a:tr>
              <a:tr h="347189">
                <a:tc>
                  <a:txBody>
                    <a:bodyPr/>
                    <a:lstStyle/>
                    <a:p>
                      <a:r>
                        <a:rPr lang="en-US" dirty="0"/>
                        <a:t>Germany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Croatia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7164688"/>
                  </a:ext>
                </a:extLst>
              </a:tr>
              <a:tr h="347189">
                <a:tc>
                  <a:txBody>
                    <a:bodyPr/>
                    <a:lstStyle/>
                    <a:p>
                      <a:r>
                        <a:rPr lang="en-US" dirty="0"/>
                        <a:t>France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Slovenia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5442974"/>
                  </a:ext>
                </a:extLst>
              </a:tr>
              <a:tr h="347189">
                <a:tc>
                  <a:txBody>
                    <a:bodyPr/>
                    <a:lstStyle/>
                    <a:p>
                      <a:r>
                        <a:rPr lang="en-US" dirty="0"/>
                        <a:t>Netherlands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Switzerland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0735466"/>
                  </a:ext>
                </a:extLst>
              </a:tr>
              <a:tr h="347189">
                <a:tc>
                  <a:txBody>
                    <a:bodyPr/>
                    <a:lstStyle/>
                    <a:p>
                      <a:r>
                        <a:rPr lang="en-US" dirty="0"/>
                        <a:t>Belgium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New Zealand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567012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Luxembourg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16591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global real House Price growth accelerated during the pandemic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76EDAB97-3367-4D4A-ABEB-F540C275ED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394" y="6126480"/>
            <a:ext cx="1324606" cy="731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1BC163C-AE0D-4DBF-851F-641DF050E2FF}"/>
              </a:ext>
            </a:extLst>
          </p:cNvPr>
          <p:cNvSpPr txBox="1"/>
          <p:nvPr/>
        </p:nvSpPr>
        <p:spPr>
          <a:xfrm>
            <a:off x="1114592" y="6306979"/>
            <a:ext cx="597200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SOURCE: International Housing Observatory (</a:t>
            </a:r>
            <a:r>
              <a:rPr lang="en-US" sz="1000" dirty="0">
                <a:hlinkClick r:id="rId3"/>
              </a:rPr>
              <a:t>https://int.housing-observatory.com/</a:t>
            </a:r>
            <a:r>
              <a:rPr lang="en-US" sz="1000" dirty="0"/>
              <a:t>).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C621110-49AD-4DEB-9A8C-3592DE064B1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082" t="2319" r="1082" b="2317"/>
          <a:stretch/>
        </p:blipFill>
        <p:spPr>
          <a:xfrm>
            <a:off x="431806" y="2026920"/>
            <a:ext cx="8238625" cy="4069080"/>
          </a:xfrm>
          <a:prstGeom prst="rect">
            <a:avLst/>
          </a:prstGeom>
        </p:spPr>
      </p:pic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5E3110BE-8957-455A-908E-1775FBAAD451}"/>
              </a:ext>
            </a:extLst>
          </p:cNvPr>
          <p:cNvCxnSpPr>
            <a:cxnSpLocks/>
          </p:cNvCxnSpPr>
          <p:nvPr/>
        </p:nvCxnSpPr>
        <p:spPr>
          <a:xfrm>
            <a:off x="7924800" y="3188732"/>
            <a:ext cx="259081" cy="3164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6E0FA2F0-0C63-453B-A0C5-8709A83408AC}"/>
              </a:ext>
            </a:extLst>
          </p:cNvPr>
          <p:cNvSpPr txBox="1"/>
          <p:nvPr/>
        </p:nvSpPr>
        <p:spPr>
          <a:xfrm>
            <a:off x="7620000" y="28194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Is global housing about to catch a cold?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677865FA-5EDA-4127-8BA1-9AAA733CB899}"/>
              </a:ext>
            </a:extLst>
          </p:cNvPr>
          <p:cNvSpPr/>
          <p:nvPr/>
        </p:nvSpPr>
        <p:spPr>
          <a:xfrm>
            <a:off x="8183881" y="3352800"/>
            <a:ext cx="121919" cy="1066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725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8" grpId="1"/>
      <p:bldP spid="20" grpId="0" animBg="1"/>
      <p:bldP spid="20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73E477-DE33-4157-B927-17B0131103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Housing market hangover?</a:t>
            </a:r>
            <a:br>
              <a:rPr lang="en-US" dirty="0"/>
            </a:b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A0117C9-A30C-48A9-B4EE-C984121D76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207998E-32F3-463D-9011-3734E16F758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029" b="5029"/>
          <a:stretch/>
        </p:blipFill>
        <p:spPr>
          <a:xfrm>
            <a:off x="429768" y="2012585"/>
            <a:ext cx="8257032" cy="4388215"/>
          </a:xfrm>
          <a:prstGeom prst="rect">
            <a:avLst/>
          </a:prstGeom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230F0B3F-3E66-44BC-B1CF-B8FA7B6726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394" y="6126480"/>
            <a:ext cx="1324606" cy="731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83555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73E477-DE33-4157-B927-17B0131103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Housing supply constrained during the pandemic—how long to catch up?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70B3EC-8AAF-43E3-AFD6-C37B80A959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228003"/>
            <a:ext cx="7989752" cy="3867997"/>
          </a:xfrm>
        </p:spPr>
        <p:txBody>
          <a:bodyPr>
            <a:normAutofit/>
          </a:bodyPr>
          <a:lstStyle/>
          <a:p>
            <a:pPr lvl="1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21161A7-B6A8-4927-9237-957887F507F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870" b="6279"/>
          <a:stretch/>
        </p:blipFill>
        <p:spPr>
          <a:xfrm>
            <a:off x="429768" y="1981200"/>
            <a:ext cx="8257032" cy="4334942"/>
          </a:xfrm>
          <a:prstGeom prst="rect">
            <a:avLst/>
          </a:prstGeom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230F0B3F-3E66-44BC-B1CF-B8FA7B6726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394" y="6126480"/>
            <a:ext cx="1324606" cy="731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0796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Concluding remarks</a:t>
            </a:r>
            <a:br>
              <a:rPr lang="en-US" dirty="0"/>
            </a:br>
            <a:endParaRPr lang="en-US" dirty="0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B1984B5E-CB34-4421-8DA7-EFE3F10656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394" y="6126480"/>
            <a:ext cx="1324606" cy="731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228003"/>
            <a:ext cx="7989752" cy="4477597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en-US" sz="1600" b="1" dirty="0"/>
              <a:t>Real house price growth accelerated during the pandemic—while not every country is in the same situation, we find that signs of housing market overheating is growing/spreading</a:t>
            </a:r>
            <a:endParaRPr lang="en-US" sz="1600" dirty="0"/>
          </a:p>
          <a:p>
            <a:pPr lvl="1"/>
            <a:r>
              <a:rPr lang="en-US" sz="1400" dirty="0"/>
              <a:t>a novel statistical toolkit to monitor housing markets in real-time (International Housing Observatory)</a:t>
            </a:r>
          </a:p>
          <a:p>
            <a:pPr lvl="1"/>
            <a:r>
              <a:rPr lang="en-US" sz="1400" dirty="0"/>
              <a:t>through this lens, about half the countries we track are showing signs of overheating (“housing fever”)</a:t>
            </a:r>
          </a:p>
          <a:p>
            <a:pPr lvl="0"/>
            <a:endParaRPr lang="en-US" b="1" dirty="0"/>
          </a:p>
          <a:p>
            <a:r>
              <a:rPr lang="en-US" sz="1600" b="1" dirty="0"/>
              <a:t>Overheating to some extent predates the pandemic, although the heat has spread significantly in 2020</a:t>
            </a:r>
          </a:p>
          <a:p>
            <a:pPr lvl="1"/>
            <a:r>
              <a:rPr lang="en-US" sz="1400" dirty="0"/>
              <a:t>there are differences across countries, but housing markets differ greatly also within countries (e.g., U.S.)</a:t>
            </a:r>
          </a:p>
          <a:p>
            <a:pPr lvl="0"/>
            <a:endParaRPr lang="en-US" b="1" dirty="0"/>
          </a:p>
          <a:p>
            <a:pPr lvl="0"/>
            <a:r>
              <a:rPr lang="en-US" sz="1600" b="1" dirty="0"/>
              <a:t>Should we worry about these signs of overheating?</a:t>
            </a:r>
            <a:endParaRPr lang="en-US" sz="1600" dirty="0"/>
          </a:p>
          <a:p>
            <a:pPr lvl="1"/>
            <a:r>
              <a:rPr lang="en-US" sz="1400" dirty="0"/>
              <a:t>overheating may partly reflect imbalances between supply and demand (partly as a result of policy actions that have supported income and lowered long-term rates during the pandemic while housing supply was constrained)</a:t>
            </a:r>
          </a:p>
          <a:p>
            <a:pPr lvl="1"/>
            <a:r>
              <a:rPr lang="en-US" sz="1400" dirty="0"/>
              <a:t>what will happen with household savings that have so markedly increased during the recession? </a:t>
            </a:r>
          </a:p>
          <a:p>
            <a:pPr lvl="1"/>
            <a:r>
              <a:rPr lang="en-US" sz="1400" dirty="0"/>
              <a:t>what will be the implications of trends affecting housing demand—some predate the recession, but have been accelerated by it—such as work-from-home arrangements, lifestyle changes, the impact of greening policies, etc. </a:t>
            </a:r>
          </a:p>
          <a:p>
            <a:pPr lvl="1"/>
            <a:r>
              <a:rPr lang="en-US" sz="1400" dirty="0"/>
              <a:t>how these issues develop over the next quarters and years and how fast supply catches up with demand will be determinant to avoid a boom-bust cycle of severe consequences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6905972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41ABE817-F992-4159-892D-9D0C0BC96EB5}"/>
              </a:ext>
            </a:extLst>
          </p:cNvPr>
          <p:cNvGrpSpPr/>
          <p:nvPr/>
        </p:nvGrpSpPr>
        <p:grpSpPr>
          <a:xfrm>
            <a:off x="1143000" y="1981200"/>
            <a:ext cx="6716651" cy="4572000"/>
            <a:chOff x="1143000" y="1905000"/>
            <a:chExt cx="6716651" cy="4572000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3E334026-E3FF-4EF5-9916-3AA9F71D8B5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t="13735" b="8931"/>
            <a:stretch/>
          </p:blipFill>
          <p:spPr>
            <a:xfrm>
              <a:off x="1143000" y="1905000"/>
              <a:ext cx="6716651" cy="4572000"/>
            </a:xfrm>
            <a:prstGeom prst="rect">
              <a:avLst/>
            </a:prstGeom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42995B6F-3E52-483A-B8FC-5B1F562C3A2F}"/>
                </a:ext>
              </a:extLst>
            </p:cNvPr>
            <p:cNvSpPr txBox="1"/>
            <p:nvPr/>
          </p:nvSpPr>
          <p:spPr>
            <a:xfrm>
              <a:off x="3886200" y="1951450"/>
              <a:ext cx="1676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April 2021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2C6DF99-0B53-4737-A2B7-939124A9E89D}"/>
              </a:ext>
            </a:extLst>
          </p:cNvPr>
          <p:cNvGrpSpPr/>
          <p:nvPr/>
        </p:nvGrpSpPr>
        <p:grpSpPr>
          <a:xfrm>
            <a:off x="1143000" y="1981200"/>
            <a:ext cx="6716651" cy="4572000"/>
            <a:chOff x="1208149" y="1905000"/>
            <a:chExt cx="6716651" cy="4572000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69C769CF-A371-4A27-AFB8-B759A57C8C8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t="13735" b="8931"/>
            <a:stretch/>
          </p:blipFill>
          <p:spPr>
            <a:xfrm>
              <a:off x="1208149" y="1905000"/>
              <a:ext cx="6716651" cy="4572000"/>
            </a:xfrm>
            <a:prstGeom prst="rect">
              <a:avLst/>
            </a:prstGeom>
          </p:spPr>
        </p:pic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1B47A080-825B-4676-BCCF-9613AE5552CE}"/>
                </a:ext>
              </a:extLst>
            </p:cNvPr>
            <p:cNvSpPr txBox="1"/>
            <p:nvPr/>
          </p:nvSpPr>
          <p:spPr>
            <a:xfrm>
              <a:off x="3722749" y="1951450"/>
              <a:ext cx="2133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December 2019</a:t>
              </a:r>
            </a:p>
          </p:txBody>
        </p:sp>
      </p:grpSp>
      <p:sp>
        <p:nvSpPr>
          <p:cNvPr id="5" name="Title 4">
            <a:extLst>
              <a:ext uri="{FF2B5EF4-FFF2-40B4-BE49-F238E27FC236}">
                <a16:creationId xmlns:a16="http://schemas.microsoft.com/office/drawing/2014/main" id="{4DAF3847-84C2-481A-AC66-C580221473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100" dirty="0"/>
              <a:t>Heterogeneity within countries:</a:t>
            </a:r>
            <a:br>
              <a:rPr lang="en-US" dirty="0"/>
            </a:br>
            <a:r>
              <a:rPr lang="en-US" sz="2200" dirty="0"/>
              <a:t>“Housing fever” spreading during the pandemic (U.S.)</a:t>
            </a: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0DB1EDA9-7B79-4010-B10A-412E2D2ECA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394" y="6126480"/>
            <a:ext cx="1324606" cy="731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BBDB8F8-76F6-4CCB-BAC8-2D814DD56152}"/>
              </a:ext>
            </a:extLst>
          </p:cNvPr>
          <p:cNvSpPr txBox="1"/>
          <p:nvPr/>
        </p:nvSpPr>
        <p:spPr>
          <a:xfrm>
            <a:off x="1600200" y="6307127"/>
            <a:ext cx="63354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NOTE: Red indicates signs of “housing fever,” while green indicates no signs of “housing fever.”</a:t>
            </a:r>
          </a:p>
          <a:p>
            <a:r>
              <a:rPr lang="en-US" sz="1200" dirty="0"/>
              <a:t>SOURCES: Freddie Mac; U.S. Bureau of Labor Statistics; authors’ calculations. </a:t>
            </a:r>
          </a:p>
        </p:txBody>
      </p:sp>
    </p:spTree>
    <p:extLst>
      <p:ext uri="{BB962C8B-B14F-4D97-AF65-F5344CB8AC3E}">
        <p14:creationId xmlns:p14="http://schemas.microsoft.com/office/powerpoint/2010/main" val="1572082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533400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THANK YOU!</a:t>
            </a:r>
          </a:p>
        </p:txBody>
      </p:sp>
      <p:pic>
        <p:nvPicPr>
          <p:cNvPr id="1026" name="Picture 2" descr="Résultat de recherche d'images pour &quot;house prices&quot;"/>
          <p:cNvPicPr>
            <a:picLocks noChangeAspect="1" noChangeArrowheads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0700" y="2143125"/>
            <a:ext cx="5676900" cy="4257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1CCEA0F7-5813-4E0D-8711-C9E8B0242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YOU!!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223036-A6A3-42BB-B088-B2F5CA911E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D5AA4D8A-A68D-46DB-BB10-27B559C0FE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394" y="6126480"/>
            <a:ext cx="1324606" cy="731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337024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Institute 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28800" y="1066800"/>
            <a:ext cx="1588008" cy="158800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86456"/>
            <a:ext cx="6400800" cy="3742944"/>
          </a:xfrm>
        </p:spPr>
        <p:txBody>
          <a:bodyPr>
            <a:normAutofit fontScale="62500" lnSpcReduction="20000"/>
          </a:bodyPr>
          <a:lstStyle/>
          <a:p>
            <a:endParaRPr lang="en-US" dirty="0"/>
          </a:p>
          <a:p>
            <a:r>
              <a:rPr lang="en-US" sz="1800" b="1" dirty="0"/>
              <a:t>For questions/feedback, contact the authors at:</a:t>
            </a:r>
          </a:p>
          <a:p>
            <a:endParaRPr lang="en-US" sz="1800" dirty="0">
              <a:solidFill>
                <a:schemeClr val="tx1"/>
              </a:solidFill>
            </a:endParaRPr>
          </a:p>
          <a:p>
            <a:r>
              <a:rPr lang="en-US" sz="1800" dirty="0">
                <a:solidFill>
                  <a:schemeClr val="bg1"/>
                </a:solidFill>
              </a:rPr>
              <a:t>Enrique Mart</a:t>
            </a:r>
            <a:r>
              <a:rPr lang="es-ES_tradnl" sz="1800" dirty="0" err="1">
                <a:solidFill>
                  <a:schemeClr val="bg1"/>
                </a:solidFill>
              </a:rPr>
              <a:t>ínez</a:t>
            </a:r>
            <a:r>
              <a:rPr lang="es-ES_tradnl" sz="1800" dirty="0">
                <a:solidFill>
                  <a:schemeClr val="bg1"/>
                </a:solidFill>
              </a:rPr>
              <a:t> García (</a:t>
            </a:r>
            <a:r>
              <a:rPr lang="en-US" sz="1800" dirty="0">
                <a:solidFill>
                  <a:schemeClr val="bg1"/>
                </a:solidFill>
              </a:rPr>
              <a:t>FRB of Dallas</a:t>
            </a:r>
            <a:r>
              <a:rPr lang="es-ES_tradnl" sz="1800" dirty="0">
                <a:solidFill>
                  <a:schemeClr val="bg1"/>
                </a:solidFill>
              </a:rPr>
              <a:t>)</a:t>
            </a:r>
            <a:endParaRPr lang="en-US" sz="1800" dirty="0">
              <a:solidFill>
                <a:schemeClr val="bg1"/>
              </a:solidFill>
            </a:endParaRPr>
          </a:p>
          <a:p>
            <a:r>
              <a:rPr lang="en-US" sz="1800" dirty="0">
                <a:hlinkClick r:id="rId3"/>
              </a:rPr>
              <a:t>enrique.martinez-garcia@dal.frb.org</a:t>
            </a:r>
            <a:endParaRPr lang="en-US" sz="1800" dirty="0"/>
          </a:p>
          <a:p>
            <a:endParaRPr lang="en-US" sz="1800" dirty="0">
              <a:solidFill>
                <a:schemeClr val="bg1"/>
              </a:solidFill>
            </a:endParaRPr>
          </a:p>
          <a:p>
            <a:endParaRPr lang="en-US" sz="1800" dirty="0"/>
          </a:p>
          <a:p>
            <a:endParaRPr lang="en-US" sz="1800" dirty="0"/>
          </a:p>
          <a:p>
            <a:r>
              <a:rPr lang="en-US" sz="1800" b="1" dirty="0"/>
              <a:t>Further readings on the data and the indicators mentioned in this presentation:</a:t>
            </a:r>
          </a:p>
          <a:p>
            <a:r>
              <a:rPr lang="en-US" dirty="0"/>
              <a:t>"</a:t>
            </a:r>
            <a:r>
              <a:rPr lang="en-US" dirty="0">
                <a:hlinkClick r:id="rId4"/>
              </a:rPr>
              <a:t>Through the roof</a:t>
            </a:r>
            <a:r>
              <a:rPr lang="en-US" dirty="0"/>
              <a:t>" – website on housing economics (Enrique </a:t>
            </a:r>
            <a:r>
              <a:rPr lang="es-ES" dirty="0" err="1"/>
              <a:t>martínez</a:t>
            </a:r>
            <a:r>
              <a:rPr lang="en-US" dirty="0"/>
              <a:t>-</a:t>
            </a:r>
            <a:r>
              <a:rPr lang="en-US" dirty="0" err="1"/>
              <a:t>garcía</a:t>
            </a:r>
            <a:r>
              <a:rPr lang="en-US" dirty="0"/>
              <a:t>) </a:t>
            </a:r>
          </a:p>
          <a:p>
            <a:r>
              <a:rPr lang="en-US" dirty="0"/>
              <a:t>"</a:t>
            </a:r>
            <a:r>
              <a:rPr lang="en-US" u="sng" dirty="0">
                <a:hlinkClick r:id="rId5"/>
              </a:rPr>
              <a:t>A Cross-Country Quarterly Database of Real House Prices: A Methodological Note</a:t>
            </a:r>
            <a:r>
              <a:rPr lang="en-US" dirty="0"/>
              <a:t>“ (Adrienne Mack, Enrique </a:t>
            </a:r>
            <a:r>
              <a:rPr lang="es-ES" dirty="0" err="1"/>
              <a:t>martínez</a:t>
            </a:r>
            <a:r>
              <a:rPr lang="en-US" dirty="0"/>
              <a:t>-</a:t>
            </a:r>
            <a:r>
              <a:rPr lang="en-US" dirty="0" err="1"/>
              <a:t>garcía</a:t>
            </a:r>
            <a:r>
              <a:rPr lang="en-US" dirty="0"/>
              <a:t>, and Valerie Grossman), Globalization and Monetary Policy Institute Working Paper no. 99, December 2011 (Revised: January 2018)</a:t>
            </a:r>
          </a:p>
          <a:p>
            <a:r>
              <a:rPr lang="en-US" dirty="0"/>
              <a:t>"</a:t>
            </a:r>
            <a:r>
              <a:rPr lang="en-US" u="sng" dirty="0">
                <a:hlinkClick r:id="rId6"/>
              </a:rPr>
              <a:t>Episodes of Exuberance in Housing Markets: In Search of the Smoking Gun</a:t>
            </a:r>
            <a:r>
              <a:rPr lang="en-US" dirty="0"/>
              <a:t>" (Efthymios </a:t>
            </a:r>
            <a:r>
              <a:rPr lang="en-US" dirty="0" err="1"/>
              <a:t>Pavlidis</a:t>
            </a:r>
            <a:r>
              <a:rPr lang="en-US" dirty="0"/>
              <a:t>, Alisa </a:t>
            </a:r>
            <a:r>
              <a:rPr lang="en-US" dirty="0" err="1"/>
              <a:t>Yusupova</a:t>
            </a:r>
            <a:r>
              <a:rPr lang="en-US" dirty="0"/>
              <a:t>, Ivan </a:t>
            </a:r>
            <a:r>
              <a:rPr lang="en-US" dirty="0" err="1"/>
              <a:t>Paya</a:t>
            </a:r>
            <a:r>
              <a:rPr lang="en-US" dirty="0"/>
              <a:t>, David Peel, Adrienne Mack, </a:t>
            </a:r>
            <a:r>
              <a:rPr lang="en-US" dirty="0" err="1"/>
              <a:t>enrique</a:t>
            </a:r>
            <a:r>
              <a:rPr lang="en-US" dirty="0"/>
              <a:t> </a:t>
            </a:r>
            <a:r>
              <a:rPr lang="en-US" dirty="0" err="1"/>
              <a:t>martínez</a:t>
            </a:r>
            <a:r>
              <a:rPr lang="en-US" dirty="0"/>
              <a:t> -</a:t>
            </a:r>
            <a:r>
              <a:rPr lang="en-US" dirty="0" err="1"/>
              <a:t>garcía</a:t>
            </a:r>
            <a:r>
              <a:rPr lang="en-US" dirty="0"/>
              <a:t>, and Valerie Grossman), </a:t>
            </a:r>
            <a:r>
              <a:rPr lang="en-US" i="1" dirty="0"/>
              <a:t>The Journal of Real Estate Finance and Economics</a:t>
            </a:r>
            <a:r>
              <a:rPr lang="en-US" dirty="0"/>
              <a:t>, Vol. 53(4), pp. 419-449, 2016.</a:t>
            </a:r>
            <a:endParaRPr lang="en-US" sz="1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066800"/>
            <a:ext cx="2881011" cy="1591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>
            <a:extLst>
              <a:ext uri="{FF2B5EF4-FFF2-40B4-BE49-F238E27FC236}">
                <a16:creationId xmlns:a16="http://schemas.microsoft.com/office/drawing/2014/main" id="{9B993EB2-E48A-411A-9D20-EDA13B7FEB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394" y="6126480"/>
            <a:ext cx="1324606" cy="731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71957946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7015</TotalTime>
  <Words>608</Words>
  <Application>Microsoft Office PowerPoint</Application>
  <PresentationFormat>On-screen Show (4:3)</PresentationFormat>
  <Paragraphs>75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Calibri</vt:lpstr>
      <vt:lpstr>Gill Sans MT</vt:lpstr>
      <vt:lpstr>Google Sans</vt:lpstr>
      <vt:lpstr>Wingdings 2</vt:lpstr>
      <vt:lpstr>Dividend</vt:lpstr>
      <vt:lpstr>“Homing in on the global Housing cycle”</vt:lpstr>
      <vt:lpstr>global real House Price growth accelerated during the pandemic</vt:lpstr>
      <vt:lpstr>Housing market hangover? </vt:lpstr>
      <vt:lpstr>Housing supply constrained during the pandemic—how long to catch up?</vt:lpstr>
      <vt:lpstr>Concluding remarks </vt:lpstr>
      <vt:lpstr>Heterogeneity within countries: “Housing fever” spreading during the pandemic (U.S.)</vt:lpstr>
      <vt:lpstr>THANK YOU!!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“Monitoring Housing Markets for Episodes of Exuberance - An Application of the Phillips et al. (2013) GSADF Test on the Dallas Fed International House Price Database.”</dc:title>
  <dc:creator>Martinez-Garcia, Enrique</dc:creator>
  <cp:lastModifiedBy>Enrique Martínez García</cp:lastModifiedBy>
  <cp:revision>308</cp:revision>
  <cp:lastPrinted>2014-05-09T03:17:33Z</cp:lastPrinted>
  <dcterms:created xsi:type="dcterms:W3CDTF">2006-08-16T00:00:00Z</dcterms:created>
  <dcterms:modified xsi:type="dcterms:W3CDTF">2021-06-23T23:35:41Z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aa6c2870-6f01-471c-a0cf-6c8c465fe1ec</vt:lpwstr>
  </property>
</Properties>
</file>