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2"/>
  </p:sldMasterIdLst>
  <p:notesMasterIdLst>
    <p:notesMasterId r:id="rId24"/>
  </p:notesMasterIdLst>
  <p:handoutMasterIdLst>
    <p:handoutMasterId r:id="rId25"/>
  </p:handoutMasterIdLst>
  <p:sldIdLst>
    <p:sldId id="1153" r:id="rId3"/>
    <p:sldId id="1163" r:id="rId4"/>
    <p:sldId id="1152" r:id="rId5"/>
    <p:sldId id="1173" r:id="rId6"/>
    <p:sldId id="1200" r:id="rId7"/>
    <p:sldId id="1164" r:id="rId8"/>
    <p:sldId id="1186" r:id="rId9"/>
    <p:sldId id="1187" r:id="rId10"/>
    <p:sldId id="1188" r:id="rId11"/>
    <p:sldId id="1190" r:id="rId12"/>
    <p:sldId id="1191" r:id="rId13"/>
    <p:sldId id="1192" r:id="rId14"/>
    <p:sldId id="1182" r:id="rId15"/>
    <p:sldId id="1183" r:id="rId16"/>
    <p:sldId id="1166" r:id="rId17"/>
    <p:sldId id="1170" r:id="rId18"/>
    <p:sldId id="1193" r:id="rId19"/>
    <p:sldId id="1175" r:id="rId20"/>
    <p:sldId id="1167" r:id="rId21"/>
    <p:sldId id="1171" r:id="rId22"/>
    <p:sldId id="1185" r:id="rId23"/>
  </p:sldIdLst>
  <p:sldSz cx="12192000" cy="6858000"/>
  <p:notesSz cx="7023100" cy="9309100"/>
  <p:defaultTextStyle>
    <a:defPPr>
      <a:defRPr lang="en-US"/>
    </a:defPPr>
    <a:lvl1pPr marL="0" algn="l" defTabSz="914314" rtl="0" eaLnBrk="1" latinLnBrk="0" hangingPunct="1">
      <a:defRPr sz="1800" kern="1200">
        <a:solidFill>
          <a:schemeClr val="tx1"/>
        </a:solidFill>
        <a:latin typeface="+mn-lt"/>
        <a:ea typeface="+mn-ea"/>
        <a:cs typeface="+mn-cs"/>
      </a:defRPr>
    </a:lvl1pPr>
    <a:lvl2pPr marL="457157" algn="l" defTabSz="914314" rtl="0" eaLnBrk="1" latinLnBrk="0" hangingPunct="1">
      <a:defRPr sz="1800" kern="1200">
        <a:solidFill>
          <a:schemeClr val="tx1"/>
        </a:solidFill>
        <a:latin typeface="+mn-lt"/>
        <a:ea typeface="+mn-ea"/>
        <a:cs typeface="+mn-cs"/>
      </a:defRPr>
    </a:lvl2pPr>
    <a:lvl3pPr marL="914314" algn="l" defTabSz="914314" rtl="0" eaLnBrk="1" latinLnBrk="0" hangingPunct="1">
      <a:defRPr sz="1800" kern="1200">
        <a:solidFill>
          <a:schemeClr val="tx1"/>
        </a:solidFill>
        <a:latin typeface="+mn-lt"/>
        <a:ea typeface="+mn-ea"/>
        <a:cs typeface="+mn-cs"/>
      </a:defRPr>
    </a:lvl3pPr>
    <a:lvl4pPr marL="1371472" algn="l" defTabSz="914314" rtl="0" eaLnBrk="1" latinLnBrk="0" hangingPunct="1">
      <a:defRPr sz="1800" kern="1200">
        <a:solidFill>
          <a:schemeClr val="tx1"/>
        </a:solidFill>
        <a:latin typeface="+mn-lt"/>
        <a:ea typeface="+mn-ea"/>
        <a:cs typeface="+mn-cs"/>
      </a:defRPr>
    </a:lvl4pPr>
    <a:lvl5pPr marL="1828628" algn="l" defTabSz="914314" rtl="0" eaLnBrk="1" latinLnBrk="0" hangingPunct="1">
      <a:defRPr sz="1800" kern="1200">
        <a:solidFill>
          <a:schemeClr val="tx1"/>
        </a:solidFill>
        <a:latin typeface="+mn-lt"/>
        <a:ea typeface="+mn-ea"/>
        <a:cs typeface="+mn-cs"/>
      </a:defRPr>
    </a:lvl5pPr>
    <a:lvl6pPr marL="2285785" algn="l" defTabSz="914314" rtl="0" eaLnBrk="1" latinLnBrk="0" hangingPunct="1">
      <a:defRPr sz="1800" kern="1200">
        <a:solidFill>
          <a:schemeClr val="tx1"/>
        </a:solidFill>
        <a:latin typeface="+mn-lt"/>
        <a:ea typeface="+mn-ea"/>
        <a:cs typeface="+mn-cs"/>
      </a:defRPr>
    </a:lvl6pPr>
    <a:lvl7pPr marL="2742942" algn="l" defTabSz="914314" rtl="0" eaLnBrk="1" latinLnBrk="0" hangingPunct="1">
      <a:defRPr sz="1800" kern="1200">
        <a:solidFill>
          <a:schemeClr val="tx1"/>
        </a:solidFill>
        <a:latin typeface="+mn-lt"/>
        <a:ea typeface="+mn-ea"/>
        <a:cs typeface="+mn-cs"/>
      </a:defRPr>
    </a:lvl7pPr>
    <a:lvl8pPr marL="3200100" algn="l" defTabSz="914314" rtl="0" eaLnBrk="1" latinLnBrk="0" hangingPunct="1">
      <a:defRPr sz="1800" kern="1200">
        <a:solidFill>
          <a:schemeClr val="tx1"/>
        </a:solidFill>
        <a:latin typeface="+mn-lt"/>
        <a:ea typeface="+mn-ea"/>
        <a:cs typeface="+mn-cs"/>
      </a:defRPr>
    </a:lvl8pPr>
    <a:lvl9pPr marL="3657257" algn="l" defTabSz="914314"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1754463-30FA-824E-9681-17E0926DDDD5}">
          <p14:sldIdLst>
            <p14:sldId id="1153"/>
            <p14:sldId id="1163"/>
            <p14:sldId id="1152"/>
            <p14:sldId id="1173"/>
            <p14:sldId id="1200"/>
            <p14:sldId id="1164"/>
            <p14:sldId id="1186"/>
            <p14:sldId id="1187"/>
            <p14:sldId id="1188"/>
            <p14:sldId id="1190"/>
            <p14:sldId id="1191"/>
            <p14:sldId id="1192"/>
            <p14:sldId id="1182"/>
            <p14:sldId id="1183"/>
            <p14:sldId id="1166"/>
            <p14:sldId id="1170"/>
            <p14:sldId id="1193"/>
            <p14:sldId id="1175"/>
            <p14:sldId id="1167"/>
            <p14:sldId id="1171"/>
            <p14:sldId id="1185"/>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2844" userDrawn="1">
          <p15:clr>
            <a:srgbClr val="A4A3A4"/>
          </p15:clr>
        </p15:guide>
        <p15:guide id="2" pos="2124"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ndwa, Boaz" initials="NB" lastIdx="10" clrIdx="0"/>
  <p:cmAuthor id="2" name="Kamil Dybczak" initials="KD" lastIdx="10" clrIdx="1"/>
  <p:cmAuthor id="3" name="Tamirisa, Natalia" initials="TN" lastIdx="12" clrIdx="2"/>
  <p:cmAuthor id="4" name="Almalik, Mansour" initials="AM" lastIdx="6" clrIdx="3"/>
  <p:cmAuthor id="5" name="Pierre, Gaelle" initials="PG" lastIdx="3" clrIdx="4"/>
  <p:cmAuthor id="6" name="Basile, Gregory" initials="BG" lastIdx="9"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234"/>
    <a:srgbClr val="5E8AB4"/>
    <a:srgbClr val="E46C0A"/>
    <a:srgbClr val="25D129"/>
    <a:srgbClr val="00AEB3"/>
    <a:srgbClr val="FFCC00"/>
    <a:srgbClr val="ED7D31"/>
    <a:srgbClr val="A6A6A6"/>
    <a:srgbClr val="70A814"/>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40" autoAdjust="0"/>
    <p:restoredTop sz="96349" autoAdjust="0"/>
  </p:normalViewPr>
  <p:slideViewPr>
    <p:cSldViewPr snapToGrid="0">
      <p:cViewPr varScale="1">
        <p:scale>
          <a:sx n="76" d="100"/>
          <a:sy n="76" d="100"/>
        </p:scale>
        <p:origin x="120" y="846"/>
      </p:cViewPr>
      <p:guideLst/>
    </p:cSldViewPr>
  </p:slideViewPr>
  <p:outlineViewPr>
    <p:cViewPr>
      <p:scale>
        <a:sx n="33" d="100"/>
        <a:sy n="33" d="100"/>
      </p:scale>
      <p:origin x="0" y="-1104"/>
    </p:cViewPr>
  </p:outlineViewPr>
  <p:notesTextViewPr>
    <p:cViewPr>
      <p:scale>
        <a:sx n="125" d="100"/>
        <a:sy n="125" d="100"/>
      </p:scale>
      <p:origin x="0" y="0"/>
    </p:cViewPr>
  </p:notesTextViewPr>
  <p:sorterViewPr>
    <p:cViewPr varScale="1">
      <p:scale>
        <a:sx n="1" d="1"/>
        <a:sy n="1" d="1"/>
      </p:scale>
      <p:origin x="0" y="0"/>
    </p:cViewPr>
  </p:sorterViewPr>
  <p:notesViewPr>
    <p:cSldViewPr snapToGrid="0">
      <p:cViewPr varScale="1">
        <p:scale>
          <a:sx n="167" d="100"/>
          <a:sy n="167" d="100"/>
        </p:scale>
        <p:origin x="4152" y="184"/>
      </p:cViewPr>
      <p:guideLst>
        <p:guide orient="horz" pos="2844"/>
        <p:guide pos="2124"/>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dgm:spPr/>
      <dgm:t>
        <a:bodyPr/>
        <a:lstStyle/>
        <a:p>
          <a:r>
            <a:rPr lang="en-US" dirty="0"/>
            <a:t>Inclusive growth</a:t>
          </a:r>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b="1" dirty="0">
              <a:solidFill>
                <a:srgbClr val="00B050"/>
              </a:solidFill>
            </a:rPr>
            <a:t>Positive</a:t>
          </a:r>
          <a:r>
            <a:rPr lang="en-US" sz="1400" dirty="0"/>
            <a:t> impact of FDI on growth (</a:t>
          </a:r>
          <a:r>
            <a:rPr lang="en-US" sz="1400" dirty="0" err="1"/>
            <a:t>Aizenman</a:t>
          </a:r>
          <a:r>
            <a:rPr lang="en-US" sz="1400" dirty="0"/>
            <a:t> et al. 2011; Choong et al. 2010; </a:t>
          </a:r>
          <a:r>
            <a:rPr lang="en-US" sz="1400" dirty="0" err="1"/>
            <a:t>Kose</a:t>
          </a:r>
          <a:r>
            <a:rPr lang="en-US" sz="1400" dirty="0"/>
            <a:t> et al. 2009) via transfer of technology and know-how, positive spillovers to international trade and human capital accumulation, etc.</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3CDE1C0D-4ADA-4EA0-B10F-15F8B79E0E89}">
      <dgm:prSet phldrT="[Text]" custT="1"/>
      <dgm:spPr/>
      <dgm:t>
        <a:bodyPr/>
        <a:lstStyle/>
        <a:p>
          <a:r>
            <a:rPr lang="en-US" sz="1400" dirty="0"/>
            <a:t>Depending on the inclusiveness of growth, inequality </a:t>
          </a:r>
          <a:r>
            <a:rPr lang="en-US" sz="1400" b="1" dirty="0">
              <a:solidFill>
                <a:srgbClr val="FF0000"/>
              </a:solidFill>
            </a:rPr>
            <a:t>increases</a:t>
          </a:r>
          <a:r>
            <a:rPr lang="en-US" sz="1400" dirty="0"/>
            <a:t> or </a:t>
          </a:r>
          <a:r>
            <a:rPr lang="en-US" sz="1400" b="1" dirty="0">
              <a:solidFill>
                <a:srgbClr val="00B050"/>
              </a:solidFill>
            </a:rPr>
            <a:t>decreases</a:t>
          </a:r>
          <a:endParaRPr lang="en-US" sz="1400" b="1" dirty="0"/>
        </a:p>
      </dgm:t>
    </dgm:pt>
    <dgm:pt modelId="{E1E4A4C3-1457-43FF-A971-BC82F3A4E058}" type="parTrans" cxnId="{9B2BCA10-FCC6-4BEC-B165-A3BD39BF0F12}">
      <dgm:prSet/>
      <dgm:spPr/>
      <dgm:t>
        <a:bodyPr/>
        <a:lstStyle/>
        <a:p>
          <a:endParaRPr lang="en-US"/>
        </a:p>
      </dgm:t>
    </dgm:pt>
    <dgm:pt modelId="{429FE6C6-5E86-4B8B-9A70-88490841ED08}" type="sibTrans" cxnId="{9B2BCA10-FCC6-4BEC-B165-A3BD39BF0F12}">
      <dgm:prSet/>
      <dgm:spPr/>
      <dgm:t>
        <a:bodyPr/>
        <a:lstStyle/>
        <a:p>
          <a:endParaRPr lang="en-US"/>
        </a:p>
      </dgm:t>
    </dgm:pt>
    <dgm:pt modelId="{66ECDF71-FB51-497C-A937-787B94EEAC78}">
      <dgm:prSet phldrT="[Text]"/>
      <dgm:spPr/>
      <dgm:t>
        <a:bodyPr/>
        <a:lstStyle/>
        <a:p>
          <a:r>
            <a:rPr lang="en-US" dirty="0"/>
            <a:t>K/L mix</a:t>
          </a:r>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FDI is associated with </a:t>
          </a:r>
          <a:r>
            <a:rPr lang="en-US" sz="1400" b="1" dirty="0"/>
            <a:t>higher investment </a:t>
          </a:r>
          <a:r>
            <a:rPr lang="en-US" sz="1400" dirty="0"/>
            <a:t>and therefore capital stock (</a:t>
          </a:r>
          <a:r>
            <a:rPr lang="en-US" sz="1400" dirty="0" err="1"/>
            <a:t>Amighiani</a:t>
          </a:r>
          <a:r>
            <a:rPr lang="en-US" sz="1400" dirty="0"/>
            <a:t> et al. 2017)</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556DF453-AC9E-4CC2-9C7F-26853BEC26EA}">
      <dgm:prSet phldrT="[Text]" custT="1"/>
      <dgm:spPr/>
      <dgm:t>
        <a:bodyPr/>
        <a:lstStyle/>
        <a:p>
          <a:r>
            <a:rPr lang="en-US" sz="1400" dirty="0"/>
            <a:t>Higher capital-labor ratio potentially increases labor income share </a:t>
          </a:r>
          <a:r>
            <a:rPr lang="en-US" sz="1400" dirty="0">
              <a:latin typeface="Arial" panose="020B0604020202020204" pitchFamily="34" charset="0"/>
              <a:cs typeface="Arial" panose="020B0604020202020204" pitchFamily="34" charset="0"/>
            </a:rPr>
            <a:t>→ </a:t>
          </a:r>
          <a:r>
            <a:rPr lang="en-US" sz="1400" b="1" dirty="0">
              <a:solidFill>
                <a:srgbClr val="00B050"/>
              </a:solidFill>
            </a:rPr>
            <a:t>reduce</a:t>
          </a:r>
          <a:r>
            <a:rPr lang="en-US" sz="1400" b="1" dirty="0"/>
            <a:t> </a:t>
          </a:r>
          <a:r>
            <a:rPr lang="en-US" sz="1400" dirty="0"/>
            <a:t>inequality (IMF 2017)</a:t>
          </a:r>
        </a:p>
      </dgm:t>
    </dgm:pt>
    <dgm:pt modelId="{D89C8072-032C-4B13-9A68-884531736D7B}" type="parTrans" cxnId="{045C021E-BF7C-4939-9126-3058D0121B6C}">
      <dgm:prSet/>
      <dgm:spPr/>
      <dgm:t>
        <a:bodyPr/>
        <a:lstStyle/>
        <a:p>
          <a:endParaRPr lang="en-US"/>
        </a:p>
      </dgm:t>
    </dgm:pt>
    <dgm:pt modelId="{CA27A633-40ED-4F4B-9C3E-79536E1E06E7}" type="sibTrans" cxnId="{045C021E-BF7C-4939-9126-3058D0121B6C}">
      <dgm:prSet/>
      <dgm:spPr/>
      <dgm:t>
        <a:bodyPr/>
        <a:lstStyle/>
        <a:p>
          <a:endParaRPr lang="en-US"/>
        </a:p>
      </dgm:t>
    </dgm:pt>
    <dgm:pt modelId="{CC86D2D6-C337-46CD-9C62-07723A768BD9}">
      <dgm:prSet phldrT="[Text]"/>
      <dgm:spPr/>
      <dgm:t>
        <a:bodyPr/>
        <a:lstStyle/>
        <a:p>
          <a:r>
            <a:rPr lang="en-US" dirty="0"/>
            <a:t>Relative demand for skills</a:t>
          </a:r>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If capital substitutes unskilled labor and complements skilled labor, FDI raises the relative demand for skills and the </a:t>
          </a:r>
          <a:r>
            <a:rPr lang="en-US" sz="1400" b="1" dirty="0"/>
            <a:t>skill premium </a:t>
          </a:r>
          <a:r>
            <a:rPr lang="en-US" sz="1400" dirty="0">
              <a:latin typeface="Arial" panose="020B0604020202020204" pitchFamily="34" charset="0"/>
              <a:cs typeface="Arial" panose="020B0604020202020204" pitchFamily="34" charset="0"/>
            </a:rPr>
            <a:t>→ </a:t>
          </a:r>
          <a:r>
            <a:rPr lang="en-US" sz="1400" b="1" dirty="0">
              <a:solidFill>
                <a:srgbClr val="FF0000"/>
              </a:solidFill>
            </a:rPr>
            <a:t>increas</a:t>
          </a:r>
          <a:r>
            <a:rPr lang="en-US" sz="1400" dirty="0">
              <a:solidFill>
                <a:srgbClr val="FF0000"/>
              </a:solidFill>
            </a:rPr>
            <a:t>e</a:t>
          </a:r>
          <a:r>
            <a:rPr lang="en-US" sz="1400" dirty="0"/>
            <a:t> inequality (</a:t>
          </a:r>
          <a:r>
            <a:rPr lang="en-US" sz="1400" dirty="0" err="1"/>
            <a:t>Krusell</a:t>
          </a:r>
          <a:r>
            <a:rPr lang="en-US" sz="1400" dirty="0"/>
            <a:t> et al. 2000;Jaumotte et al. 2008; </a:t>
          </a:r>
          <a:r>
            <a:rPr lang="en-US" sz="1400" dirty="0" err="1"/>
            <a:t>Larrain</a:t>
          </a:r>
          <a:r>
            <a:rPr lang="en-US" sz="1400" dirty="0"/>
            <a:t> 2017)</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F9336F3B-C7A9-4386-A5F8-98F95B8936FF}">
      <dgm:prSet phldrT="[Text]" custT="1"/>
      <dgm:spPr/>
      <dgm:t>
        <a:bodyPr/>
        <a:lstStyle/>
        <a:p>
          <a:endParaRPr lang="en-US" sz="1400" dirty="0"/>
        </a:p>
      </dgm:t>
    </dgm:pt>
    <dgm:pt modelId="{4F71ECD6-6C9B-4EAB-B933-F9F8F9EABBF0}" type="parTrans" cxnId="{79239F75-598B-4B54-8432-8C24C6545F6F}">
      <dgm:prSet/>
      <dgm:spPr/>
      <dgm:t>
        <a:bodyPr/>
        <a:lstStyle/>
        <a:p>
          <a:endParaRPr lang="en-US"/>
        </a:p>
      </dgm:t>
    </dgm:pt>
    <dgm:pt modelId="{B86393AC-FB7B-4319-B235-FC78DD833120}" type="sibTrans" cxnId="{79239F75-598B-4B54-8432-8C24C6545F6F}">
      <dgm:prSet/>
      <dgm:spPr/>
      <dgm:t>
        <a:bodyPr/>
        <a:lstStyle/>
        <a:p>
          <a:endParaRPr lang="en-US"/>
        </a:p>
      </dgm:t>
    </dgm:pt>
    <dgm:pt modelId="{CA2E390A-625A-4C56-B118-C5DD783D6283}">
      <dgm:prSet phldrT="[Text]" custT="1"/>
      <dgm:spPr/>
      <dgm:t>
        <a:bodyPr/>
        <a:lstStyle/>
        <a:p>
          <a:endParaRPr lang="en-US" sz="1400" dirty="0"/>
        </a:p>
      </dgm:t>
    </dgm:pt>
    <dgm:pt modelId="{0C215810-C80C-4ABA-8A29-12381549E97A}" type="parTrans" cxnId="{1516AC61-4C7A-4AFA-AB4B-FBD247093D86}">
      <dgm:prSet/>
      <dgm:spPr/>
      <dgm:t>
        <a:bodyPr/>
        <a:lstStyle/>
        <a:p>
          <a:endParaRPr lang="en-US"/>
        </a:p>
      </dgm:t>
    </dgm:pt>
    <dgm:pt modelId="{32E6632C-8963-4973-A999-4600E52C505B}" type="sibTrans" cxnId="{1516AC61-4C7A-4AFA-AB4B-FBD247093D86}">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3">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3">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3">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3">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3">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3">
        <dgm:presLayoutVars>
          <dgm:bulletEnabled val="1"/>
        </dgm:presLayoutVars>
      </dgm:prSet>
      <dgm:spPr/>
    </dgm:pt>
  </dgm:ptLst>
  <dgm:cxnLst>
    <dgm:cxn modelId="{73B66102-4130-4E9F-B945-3F7BAFCA1587}" type="presOf" srcId="{3CDE1C0D-4ADA-4EA0-B10F-15F8B79E0E89}" destId="{580BB862-9A9E-4226-B38C-08D217164D19}" srcOrd="0" destOrd="2" presId="urn:microsoft.com/office/officeart/2005/8/layout/hList1"/>
    <dgm:cxn modelId="{9B2BCA10-FCC6-4BEC-B165-A3BD39BF0F12}" srcId="{6570DDC5-E53A-487F-B5C2-76EEC897C8A5}" destId="{3CDE1C0D-4ADA-4EA0-B10F-15F8B79E0E89}" srcOrd="2" destOrd="0" parTransId="{E1E4A4C3-1457-43FF-A971-BC82F3A4E058}" sibTransId="{429FE6C6-5E86-4B8B-9A70-88490841ED08}"/>
    <dgm:cxn modelId="{4921EA10-33AB-48C2-993C-BAFB824F2E17}" srcId="{A3835B25-35E2-40CF-9C40-B39B2810B2F1}" destId="{6570DDC5-E53A-487F-B5C2-76EEC897C8A5}" srcOrd="0" destOrd="0" parTransId="{D4A32DC5-084C-4752-B856-5EE05DC47876}" sibTransId="{93B78AF7-B552-4C77-960D-74809E4F6223}"/>
    <dgm:cxn modelId="{C3A04F18-4A6A-466A-A229-C9D1514334EF}" type="presOf" srcId="{CA2E390A-625A-4C56-B118-C5DD783D6283}" destId="{0439FF41-16E8-4343-9576-E803227D969C}" srcOrd="0" destOrd="1" presId="urn:microsoft.com/office/officeart/2005/8/layout/hList1"/>
    <dgm:cxn modelId="{045C021E-BF7C-4939-9126-3058D0121B6C}" srcId="{66ECDF71-FB51-497C-A937-787B94EEAC78}" destId="{556DF453-AC9E-4CC2-9C7F-26853BEC26EA}" srcOrd="2" destOrd="0" parTransId="{D89C8072-032C-4B13-9A68-884531736D7B}" sibTransId="{CA27A633-40ED-4F4B-9C3E-79536E1E06E7}"/>
    <dgm:cxn modelId="{92D47B25-D09E-4725-97E2-CA71F684212B}" type="presOf" srcId="{F9336F3B-C7A9-4386-A5F8-98F95B8936FF}" destId="{580BB862-9A9E-4226-B38C-08D217164D19}" srcOrd="0" destOrd="1" presId="urn:microsoft.com/office/officeart/2005/8/layout/hList1"/>
    <dgm:cxn modelId="{C53F0827-FD5E-4200-8DDC-C65105FE2A58}" type="presOf" srcId="{CC86D2D6-C337-46CD-9C62-07723A768BD9}" destId="{FF6C5467-385F-4422-B5B1-54434FCEE2E1}" srcOrd="0" destOrd="0" presId="urn:microsoft.com/office/officeart/2005/8/layout/hList1"/>
    <dgm:cxn modelId="{F763C335-2FD9-4FAA-B736-DBB09956C900}" type="presOf" srcId="{4CE2595C-E294-4A76-A651-975F440732B0}" destId="{580BB862-9A9E-4226-B38C-08D217164D19}" srcOrd="0" destOrd="0" presId="urn:microsoft.com/office/officeart/2005/8/layout/hList1"/>
    <dgm:cxn modelId="{50308A3F-90D6-4FD5-A22E-C2CF62FAB5CE}" type="presOf" srcId="{66ECDF71-FB51-497C-A937-787B94EEAC78}" destId="{96D5B0C3-291F-4C73-AB14-86E8F985BDAF}" srcOrd="0" destOrd="0" presId="urn:microsoft.com/office/officeart/2005/8/layout/hList1"/>
    <dgm:cxn modelId="{1516AC61-4C7A-4AFA-AB4B-FBD247093D86}" srcId="{66ECDF71-FB51-497C-A937-787B94EEAC78}" destId="{CA2E390A-625A-4C56-B118-C5DD783D6283}" srcOrd="1" destOrd="0" parTransId="{0C215810-C80C-4ABA-8A29-12381549E97A}" sibTransId="{32E6632C-8963-4973-A999-4600E52C505B}"/>
    <dgm:cxn modelId="{79239F75-598B-4B54-8432-8C24C6545F6F}" srcId="{6570DDC5-E53A-487F-B5C2-76EEC897C8A5}" destId="{F9336F3B-C7A9-4386-A5F8-98F95B8936FF}" srcOrd="1" destOrd="0" parTransId="{4F71ECD6-6C9B-4EAB-B933-F9F8F9EABBF0}" sibTransId="{B86393AC-FB7B-4319-B235-FC78DD833120}"/>
    <dgm:cxn modelId="{A87A8E8D-E203-474D-B331-C69ADFCCC8E4}" type="presOf" srcId="{556DF453-AC9E-4CC2-9C7F-26853BEC26EA}" destId="{0439FF41-16E8-4343-9576-E803227D969C}" srcOrd="0" destOrd="2" presId="urn:microsoft.com/office/officeart/2005/8/layout/hList1"/>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C90379BC-9273-4D5E-9222-432762F5EF42}" srcId="{A3835B25-35E2-40CF-9C40-B39B2810B2F1}" destId="{CC86D2D6-C337-46CD-9C62-07723A768BD9}" srcOrd="2" destOrd="0" parTransId="{9B46C96E-7DAC-4550-8685-5C51C097F6D4}" sibTransId="{A3F50962-E868-47EF-B1FF-0CE7C73992C4}"/>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276936EA-94E2-43EE-8A3D-2683E3EB1695}" srcId="{6570DDC5-E53A-487F-B5C2-76EEC897C8A5}" destId="{4CE2595C-E294-4A76-A651-975F440732B0}" srcOrd="0" destOrd="0" parTransId="{0A6DFC9B-8C9E-4BAB-8E55-0A3C81989C03}" sibTransId="{C0BDBF8F-BE9C-4DF0-B7D3-9A083D7AB997}"/>
    <dgm:cxn modelId="{A7138FEC-6044-4E7E-893A-C123DFAEFCC7}" type="presOf" srcId="{3FBB9EA7-81C3-4670-BEC7-BD037E22D589}" destId="{6A96CBDF-C5D5-4E65-A056-635FD15B87F4}" srcOrd="0" destOrd="0" presId="urn:microsoft.com/office/officeart/2005/8/layout/hList1"/>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custT="1"/>
      <dgm:spPr/>
      <dgm:t>
        <a:bodyPr/>
        <a:lstStyle/>
        <a:p>
          <a:r>
            <a:rPr lang="en-US" sz="1700" dirty="0"/>
            <a:t>K/L mix</a:t>
          </a:r>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dirty="0"/>
            <a:t>Lower capital-labor ratio potentially reduces labor income share </a:t>
          </a:r>
          <a:r>
            <a:rPr lang="en-US" sz="1400" dirty="0">
              <a:latin typeface="Arial" panose="020B0604020202020204" pitchFamily="34" charset="0"/>
              <a:cs typeface="Arial" panose="020B0604020202020204" pitchFamily="34" charset="0"/>
            </a:rPr>
            <a:t>→ </a:t>
          </a:r>
          <a:r>
            <a:rPr lang="en-US" sz="1400" b="1" dirty="0">
              <a:solidFill>
                <a:srgbClr val="FF0000"/>
              </a:solidFill>
            </a:rPr>
            <a:t>increase </a:t>
          </a:r>
          <a:r>
            <a:rPr lang="en-US" sz="1400" dirty="0"/>
            <a:t>inequality (IMF 2017)</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66ECDF71-FB51-497C-A937-787B94EEAC78}">
      <dgm:prSet phldrT="[Text]" custT="1"/>
      <dgm:spPr/>
      <dgm:t>
        <a:bodyPr/>
        <a:lstStyle/>
        <a:p>
          <a:r>
            <a:rPr lang="en-US" sz="1700" b="0" dirty="0"/>
            <a:t>Bargaining power of labor</a:t>
          </a:r>
          <a:endParaRPr lang="en-US" sz="1700" dirty="0"/>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The </a:t>
          </a:r>
          <a:r>
            <a:rPr lang="en-US" sz="1400" b="1" dirty="0"/>
            <a:t>threat</a:t>
          </a:r>
          <a:r>
            <a:rPr lang="en-US" sz="1400" dirty="0"/>
            <a:t> of relocating production could lower the bargaining power of labor and thus labor income share </a:t>
          </a:r>
          <a:r>
            <a:rPr lang="en-US" sz="1400" dirty="0">
              <a:latin typeface="Arial" panose="020B0604020202020204" pitchFamily="34" charset="0"/>
              <a:cs typeface="Arial" panose="020B0604020202020204" pitchFamily="34" charset="0"/>
            </a:rPr>
            <a:t>→ </a:t>
          </a:r>
          <a:r>
            <a:rPr lang="en-US" sz="1400" b="1" dirty="0">
              <a:solidFill>
                <a:srgbClr val="FF0000"/>
              </a:solidFill>
            </a:rPr>
            <a:t>increase</a:t>
          </a:r>
          <a:r>
            <a:rPr lang="en-US" sz="1400" dirty="0"/>
            <a:t> inequality</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CC86D2D6-C337-46CD-9C62-07723A768BD9}">
      <dgm:prSet phldrT="[Text]" custT="1"/>
      <dgm:spPr/>
      <dgm:t>
        <a:bodyPr/>
        <a:lstStyle/>
        <a:p>
          <a:r>
            <a:rPr lang="en-US" sz="1700" b="0" dirty="0"/>
            <a:t>Relative demand for skills</a:t>
          </a:r>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The outsourcing of activities could lead to a </a:t>
          </a:r>
          <a:r>
            <a:rPr lang="en-US" sz="1400" b="1" dirty="0"/>
            <a:t>decline in the relative demand for unskilled workers </a:t>
          </a:r>
          <a:r>
            <a:rPr lang="en-US" sz="1400" dirty="0">
              <a:latin typeface="Arial" panose="020B0604020202020204" pitchFamily="34" charset="0"/>
              <a:cs typeface="Arial" panose="020B0604020202020204" pitchFamily="34" charset="0"/>
            </a:rPr>
            <a:t>→ </a:t>
          </a:r>
          <a:r>
            <a:rPr lang="en-US" sz="1400" b="1" dirty="0">
              <a:solidFill>
                <a:srgbClr val="FF0000"/>
              </a:solidFill>
            </a:rPr>
            <a:t>increase</a:t>
          </a:r>
          <a:r>
            <a:rPr lang="en-US" sz="1400" dirty="0"/>
            <a:t> inequality (</a:t>
          </a:r>
          <a:r>
            <a:rPr lang="en-US" sz="1400" dirty="0" err="1"/>
            <a:t>Feenstra</a:t>
          </a:r>
          <a:r>
            <a:rPr lang="en-US" sz="1400" dirty="0"/>
            <a:t> and Hanson 1997; </a:t>
          </a:r>
          <a:r>
            <a:rPr lang="en-US" sz="1400" dirty="0" err="1"/>
            <a:t>Geischecker</a:t>
          </a:r>
          <a:r>
            <a:rPr lang="en-US" sz="1400" dirty="0"/>
            <a:t> 2006)</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C7FFBD9C-07BC-4F3C-9CAC-A3FA5F369A7D}">
      <dgm:prSet custT="1"/>
      <dgm:spPr/>
      <dgm:t>
        <a:bodyPr/>
        <a:lstStyle/>
        <a:p>
          <a:r>
            <a:rPr lang="en-US" sz="1700" b="0" dirty="0"/>
            <a:t>Tax avoidance</a:t>
          </a:r>
        </a:p>
      </dgm:t>
    </dgm:pt>
    <dgm:pt modelId="{2C1B2611-B2CD-4998-9FA1-E473262F9BB0}" type="parTrans" cxnId="{B9AD30F4-8437-4DE2-857E-56DA8790B77C}">
      <dgm:prSet/>
      <dgm:spPr/>
      <dgm:t>
        <a:bodyPr/>
        <a:lstStyle/>
        <a:p>
          <a:endParaRPr lang="en-US"/>
        </a:p>
      </dgm:t>
    </dgm:pt>
    <dgm:pt modelId="{8CA6DAAD-2DE2-4D21-93E2-0EE58E408275}" type="sibTrans" cxnId="{B9AD30F4-8437-4DE2-857E-56DA8790B77C}">
      <dgm:prSet/>
      <dgm:spPr/>
      <dgm:t>
        <a:bodyPr/>
        <a:lstStyle/>
        <a:p>
          <a:endParaRPr lang="en-US"/>
        </a:p>
      </dgm:t>
    </dgm:pt>
    <dgm:pt modelId="{382A499C-777B-4C3E-A669-455896B996D2}">
      <dgm:prSet custT="1"/>
      <dgm:spPr/>
      <dgm:t>
        <a:bodyPr/>
        <a:lstStyle/>
        <a:p>
          <a:r>
            <a:rPr lang="en-US" sz="1400" dirty="0"/>
            <a:t>“</a:t>
          </a:r>
          <a:r>
            <a:rPr lang="en-US" sz="1400" b="1" dirty="0"/>
            <a:t>Phantom FDI</a:t>
          </a:r>
          <a:r>
            <a:rPr lang="en-US" sz="1400" dirty="0"/>
            <a:t>” is estimated at 40 percent of global FDI (Damgaard et al. 2019)</a:t>
          </a:r>
        </a:p>
      </dgm:t>
    </dgm:pt>
    <dgm:pt modelId="{29660293-66CA-4B7F-B773-5ED262AD461C}" type="parTrans" cxnId="{CB60F06C-4584-4207-A9FB-7E76BF0BF43A}">
      <dgm:prSet/>
      <dgm:spPr/>
      <dgm:t>
        <a:bodyPr/>
        <a:lstStyle/>
        <a:p>
          <a:endParaRPr lang="en-US"/>
        </a:p>
      </dgm:t>
    </dgm:pt>
    <dgm:pt modelId="{39E65AA9-6095-4F49-ADF7-87B77466B0A5}" type="sibTrans" cxnId="{CB60F06C-4584-4207-A9FB-7E76BF0BF43A}">
      <dgm:prSet/>
      <dgm:spPr/>
      <dgm:t>
        <a:bodyPr/>
        <a:lstStyle/>
        <a:p>
          <a:endParaRPr lang="en-US"/>
        </a:p>
      </dgm:t>
    </dgm:pt>
    <dgm:pt modelId="{7478BE47-3289-4A5D-A2DA-C84412B0E919}">
      <dgm:prSet custT="1"/>
      <dgm:spPr/>
      <dgm:t>
        <a:bodyPr/>
        <a:lstStyle/>
        <a:p>
          <a:r>
            <a:rPr lang="en-US" sz="1400" dirty="0"/>
            <a:t>It could raise returns for capital owners </a:t>
          </a:r>
          <a:r>
            <a:rPr lang="en-US" sz="1400" dirty="0">
              <a:latin typeface="Arial" panose="020B0604020202020204" pitchFamily="34" charset="0"/>
              <a:cs typeface="Arial" panose="020B0604020202020204" pitchFamily="34" charset="0"/>
            </a:rPr>
            <a:t>→ </a:t>
          </a:r>
          <a:r>
            <a:rPr lang="en-US" sz="1400" b="1" dirty="0">
              <a:solidFill>
                <a:srgbClr val="FF0000"/>
              </a:solidFill>
            </a:rPr>
            <a:t>increase</a:t>
          </a:r>
          <a:r>
            <a:rPr lang="en-US" sz="1400" b="1" dirty="0"/>
            <a:t> </a:t>
          </a:r>
          <a:r>
            <a:rPr lang="en-US" sz="1400" dirty="0"/>
            <a:t>inequality</a:t>
          </a:r>
        </a:p>
      </dgm:t>
    </dgm:pt>
    <dgm:pt modelId="{9174ED43-961E-433A-8046-7DBE093C2216}" type="parTrans" cxnId="{1F5128EC-229E-47BD-A981-06555B468B73}">
      <dgm:prSet/>
      <dgm:spPr/>
      <dgm:t>
        <a:bodyPr/>
        <a:lstStyle/>
        <a:p>
          <a:endParaRPr lang="en-US"/>
        </a:p>
      </dgm:t>
    </dgm:pt>
    <dgm:pt modelId="{A8F0F1D0-CB42-420D-8517-B6722F012AF2}" type="sibTrans" cxnId="{1F5128EC-229E-47BD-A981-06555B468B73}">
      <dgm:prSet/>
      <dgm:spPr/>
      <dgm:t>
        <a:bodyPr/>
        <a:lstStyle/>
        <a:p>
          <a:endParaRPr lang="en-US"/>
        </a:p>
      </dgm:t>
    </dgm:pt>
    <dgm:pt modelId="{9808A917-4CE6-42C9-88F4-35D60B07A551}">
      <dgm:prSet custT="1"/>
      <dgm:spPr/>
      <dgm:t>
        <a:bodyPr/>
        <a:lstStyle/>
        <a:p>
          <a:endParaRPr lang="en-US" sz="1400" dirty="0"/>
        </a:p>
      </dgm:t>
    </dgm:pt>
    <dgm:pt modelId="{7BE9DCBF-7CBB-4D65-8711-7053AC0CBEDF}" type="parTrans" cxnId="{991DB541-89E4-487B-BF19-01D50FE54F6D}">
      <dgm:prSet/>
      <dgm:spPr/>
      <dgm:t>
        <a:bodyPr/>
        <a:lstStyle/>
        <a:p>
          <a:endParaRPr lang="en-US"/>
        </a:p>
      </dgm:t>
    </dgm:pt>
    <dgm:pt modelId="{77DB7A64-E55D-4308-9DFC-CDA416BB7735}" type="sibTrans" cxnId="{991DB541-89E4-487B-BF19-01D50FE54F6D}">
      <dgm:prSet/>
      <dgm:spPr/>
      <dgm:t>
        <a:bodyPr/>
        <a:lstStyle/>
        <a:p>
          <a:endParaRPr lang="en-US"/>
        </a:p>
      </dgm:t>
    </dgm:pt>
    <dgm:pt modelId="{BED0656E-CA30-4722-BD13-9EB9005FAA82}">
      <dgm:prSet custT="1"/>
      <dgm:spPr/>
      <dgm:t>
        <a:bodyPr/>
        <a:lstStyle/>
        <a:p>
          <a:endParaRPr lang="en-US" sz="1400" dirty="0"/>
        </a:p>
      </dgm:t>
    </dgm:pt>
    <dgm:pt modelId="{93CEC463-2341-45FC-B82D-8AE2CAC9F91C}" type="parTrans" cxnId="{AC6BC8EB-FA85-422D-91FB-F652CFA74A0D}">
      <dgm:prSet/>
      <dgm:spPr/>
      <dgm:t>
        <a:bodyPr/>
        <a:lstStyle/>
        <a:p>
          <a:endParaRPr lang="en-US"/>
        </a:p>
      </dgm:t>
    </dgm:pt>
    <dgm:pt modelId="{6D4C7E2F-DF77-4E98-83E5-C326E0B38BA7}" type="sibTrans" cxnId="{AC6BC8EB-FA85-422D-91FB-F652CFA74A0D}">
      <dgm:prSet/>
      <dgm:spPr/>
      <dgm:t>
        <a:bodyPr/>
        <a:lstStyle/>
        <a:p>
          <a:endParaRPr lang="en-US"/>
        </a:p>
      </dgm:t>
    </dgm:pt>
    <dgm:pt modelId="{83120639-4A50-4930-9981-89CB88509F20}">
      <dgm:prSet custT="1"/>
      <dgm:spPr/>
      <dgm:t>
        <a:bodyPr/>
        <a:lstStyle/>
        <a:p>
          <a:r>
            <a:rPr lang="en-US" sz="1400" dirty="0"/>
            <a:t>“</a:t>
          </a:r>
          <a:r>
            <a:rPr lang="en-US" sz="1400" i="1" dirty="0"/>
            <a:t>the 5.7 million most offshorable jobs seem to pay a wage penalty – estimated to be about 14 percent</a:t>
          </a:r>
          <a:r>
            <a:rPr lang="en-US" sz="1400" dirty="0"/>
            <a:t>” in the United States (Blinder 2009)</a:t>
          </a:r>
        </a:p>
      </dgm:t>
    </dgm:pt>
    <dgm:pt modelId="{35926403-F263-4B05-A8FF-2FC5C256AB87}" type="parTrans" cxnId="{03010D8B-1011-47EC-859F-2E167A7E9253}">
      <dgm:prSet/>
      <dgm:spPr/>
      <dgm:t>
        <a:bodyPr/>
        <a:lstStyle/>
        <a:p>
          <a:endParaRPr lang="en-US"/>
        </a:p>
      </dgm:t>
    </dgm:pt>
    <dgm:pt modelId="{7BB79BB9-CA1D-41DA-824B-5947071244F7}" type="sibTrans" cxnId="{03010D8B-1011-47EC-859F-2E167A7E9253}">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4">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4">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4">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4">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4">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4">
        <dgm:presLayoutVars>
          <dgm:bulletEnabled val="1"/>
        </dgm:presLayoutVars>
      </dgm:prSet>
      <dgm:spPr/>
    </dgm:pt>
    <dgm:pt modelId="{6CE7BF3E-187D-43DC-9031-BE0C2231061E}" type="pres">
      <dgm:prSet presAssocID="{A3F50962-E868-47EF-B1FF-0CE7C73992C4}" presName="space" presStyleCnt="0"/>
      <dgm:spPr/>
    </dgm:pt>
    <dgm:pt modelId="{C4EB9CA9-51B7-4962-8EE6-05E59F769CA7}" type="pres">
      <dgm:prSet presAssocID="{C7FFBD9C-07BC-4F3C-9CAC-A3FA5F369A7D}" presName="composite" presStyleCnt="0"/>
      <dgm:spPr/>
    </dgm:pt>
    <dgm:pt modelId="{C3CBB672-F416-42AF-83A4-6900C2E57409}" type="pres">
      <dgm:prSet presAssocID="{C7FFBD9C-07BC-4F3C-9CAC-A3FA5F369A7D}" presName="parTx" presStyleLbl="alignNode1" presStyleIdx="3" presStyleCnt="4">
        <dgm:presLayoutVars>
          <dgm:chMax val="0"/>
          <dgm:chPref val="0"/>
          <dgm:bulletEnabled val="1"/>
        </dgm:presLayoutVars>
      </dgm:prSet>
      <dgm:spPr/>
    </dgm:pt>
    <dgm:pt modelId="{1A40FE26-63EE-437B-85CD-7616BF19513E}" type="pres">
      <dgm:prSet presAssocID="{C7FFBD9C-07BC-4F3C-9CAC-A3FA5F369A7D}" presName="desTx" presStyleLbl="alignAccFollowNode1" presStyleIdx="3" presStyleCnt="4">
        <dgm:presLayoutVars>
          <dgm:bulletEnabled val="1"/>
        </dgm:presLayoutVars>
      </dgm:prSet>
      <dgm:spPr/>
    </dgm:pt>
  </dgm:ptLst>
  <dgm:cxnLst>
    <dgm:cxn modelId="{97012C0C-3A05-47F9-9C24-39E72237D98C}" type="presOf" srcId="{83120639-4A50-4930-9981-89CB88509F20}" destId="{0439FF41-16E8-4343-9576-E803227D969C}" srcOrd="0" destOrd="2" presId="urn:microsoft.com/office/officeart/2005/8/layout/hList1"/>
    <dgm:cxn modelId="{4921EA10-33AB-48C2-993C-BAFB824F2E17}" srcId="{A3835B25-35E2-40CF-9C40-B39B2810B2F1}" destId="{6570DDC5-E53A-487F-B5C2-76EEC897C8A5}" srcOrd="0" destOrd="0" parTransId="{D4A32DC5-084C-4752-B856-5EE05DC47876}" sibTransId="{93B78AF7-B552-4C77-960D-74809E4F6223}"/>
    <dgm:cxn modelId="{C53F0827-FD5E-4200-8DDC-C65105FE2A58}" type="presOf" srcId="{CC86D2D6-C337-46CD-9C62-07723A768BD9}" destId="{FF6C5467-385F-4422-B5B1-54434FCEE2E1}" srcOrd="0" destOrd="0" presId="urn:microsoft.com/office/officeart/2005/8/layout/hList1"/>
    <dgm:cxn modelId="{FD6CF531-C193-4A34-AC5B-DE4E2DD93AFC}" type="presOf" srcId="{C7FFBD9C-07BC-4F3C-9CAC-A3FA5F369A7D}" destId="{C3CBB672-F416-42AF-83A4-6900C2E57409}" srcOrd="0" destOrd="0" presId="urn:microsoft.com/office/officeart/2005/8/layout/hList1"/>
    <dgm:cxn modelId="{F763C335-2FD9-4FAA-B736-DBB09956C900}" type="presOf" srcId="{4CE2595C-E294-4A76-A651-975F440732B0}" destId="{580BB862-9A9E-4226-B38C-08D217164D19}" srcOrd="0" destOrd="0" presId="urn:microsoft.com/office/officeart/2005/8/layout/hList1"/>
    <dgm:cxn modelId="{50308A3F-90D6-4FD5-A22E-C2CF62FAB5CE}" type="presOf" srcId="{66ECDF71-FB51-497C-A937-787B94EEAC78}" destId="{96D5B0C3-291F-4C73-AB14-86E8F985BDAF}" srcOrd="0" destOrd="0" presId="urn:microsoft.com/office/officeart/2005/8/layout/hList1"/>
    <dgm:cxn modelId="{991DB541-89E4-487B-BF19-01D50FE54F6D}" srcId="{C7FFBD9C-07BC-4F3C-9CAC-A3FA5F369A7D}" destId="{9808A917-4CE6-42C9-88F4-35D60B07A551}" srcOrd="1" destOrd="0" parTransId="{7BE9DCBF-7CBB-4D65-8711-7053AC0CBEDF}" sibTransId="{77DB7A64-E55D-4308-9DFC-CDA416BB7735}"/>
    <dgm:cxn modelId="{CB60F06C-4584-4207-A9FB-7E76BF0BF43A}" srcId="{C7FFBD9C-07BC-4F3C-9CAC-A3FA5F369A7D}" destId="{382A499C-777B-4C3E-A669-455896B996D2}" srcOrd="0" destOrd="0" parTransId="{29660293-66CA-4B7F-B773-5ED262AD461C}" sibTransId="{39E65AA9-6095-4F49-ADF7-87B77466B0A5}"/>
    <dgm:cxn modelId="{1C2A1589-4B43-4109-AB08-64F5131106D4}" type="presOf" srcId="{BED0656E-CA30-4722-BD13-9EB9005FAA82}" destId="{0439FF41-16E8-4343-9576-E803227D969C}" srcOrd="0" destOrd="1" presId="urn:microsoft.com/office/officeart/2005/8/layout/hList1"/>
    <dgm:cxn modelId="{03010D8B-1011-47EC-859F-2E167A7E9253}" srcId="{66ECDF71-FB51-497C-A937-787B94EEAC78}" destId="{83120639-4A50-4930-9981-89CB88509F20}" srcOrd="2" destOrd="0" parTransId="{35926403-F263-4B05-A8FF-2FC5C256AB87}" sibTransId="{7BB79BB9-CA1D-41DA-824B-5947071244F7}"/>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008E0DA9-E49D-4D97-A066-E2AB31DB0E66}" type="presOf" srcId="{7478BE47-3289-4A5D-A2DA-C84412B0E919}" destId="{1A40FE26-63EE-437B-85CD-7616BF19513E}" srcOrd="0" destOrd="2" presId="urn:microsoft.com/office/officeart/2005/8/layout/hList1"/>
    <dgm:cxn modelId="{C90379BC-9273-4D5E-9222-432762F5EF42}" srcId="{A3835B25-35E2-40CF-9C40-B39B2810B2F1}" destId="{CC86D2D6-C337-46CD-9C62-07723A768BD9}" srcOrd="2" destOrd="0" parTransId="{9B46C96E-7DAC-4550-8685-5C51C097F6D4}" sibTransId="{A3F50962-E868-47EF-B1FF-0CE7C73992C4}"/>
    <dgm:cxn modelId="{8F018ABF-E216-4AA0-8C99-6E2795731F6C}" type="presOf" srcId="{382A499C-777B-4C3E-A669-455896B996D2}" destId="{1A40FE26-63EE-437B-85CD-7616BF19513E}" srcOrd="0" destOrd="0" presId="urn:microsoft.com/office/officeart/2005/8/layout/hList1"/>
    <dgm:cxn modelId="{F0693DD1-66C7-436E-90EB-FFD7A2449980}" type="presOf" srcId="{9808A917-4CE6-42C9-88F4-35D60B07A551}" destId="{1A40FE26-63EE-437B-85CD-7616BF19513E}" srcOrd="0" destOrd="1" presId="urn:microsoft.com/office/officeart/2005/8/layout/hList1"/>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276936EA-94E2-43EE-8A3D-2683E3EB1695}" srcId="{6570DDC5-E53A-487F-B5C2-76EEC897C8A5}" destId="{4CE2595C-E294-4A76-A651-975F440732B0}" srcOrd="0" destOrd="0" parTransId="{0A6DFC9B-8C9E-4BAB-8E55-0A3C81989C03}" sibTransId="{C0BDBF8F-BE9C-4DF0-B7D3-9A083D7AB997}"/>
    <dgm:cxn modelId="{AC6BC8EB-FA85-422D-91FB-F652CFA74A0D}" srcId="{66ECDF71-FB51-497C-A937-787B94EEAC78}" destId="{BED0656E-CA30-4722-BD13-9EB9005FAA82}" srcOrd="1" destOrd="0" parTransId="{93CEC463-2341-45FC-B82D-8AE2CAC9F91C}" sibTransId="{6D4C7E2F-DF77-4E98-83E5-C326E0B38BA7}"/>
    <dgm:cxn modelId="{1F5128EC-229E-47BD-A981-06555B468B73}" srcId="{C7FFBD9C-07BC-4F3C-9CAC-A3FA5F369A7D}" destId="{7478BE47-3289-4A5D-A2DA-C84412B0E919}" srcOrd="2" destOrd="0" parTransId="{9174ED43-961E-433A-8046-7DBE093C2216}" sibTransId="{A8F0F1D0-CB42-420D-8517-B6722F012AF2}"/>
    <dgm:cxn modelId="{A7138FEC-6044-4E7E-893A-C123DFAEFCC7}" type="presOf" srcId="{3FBB9EA7-81C3-4670-BEC7-BD037E22D589}" destId="{6A96CBDF-C5D5-4E65-A056-635FD15B87F4}" srcOrd="0" destOrd="0" presId="urn:microsoft.com/office/officeart/2005/8/layout/hList1"/>
    <dgm:cxn modelId="{B9AD30F4-8437-4DE2-857E-56DA8790B77C}" srcId="{A3835B25-35E2-40CF-9C40-B39B2810B2F1}" destId="{C7FFBD9C-07BC-4F3C-9CAC-A3FA5F369A7D}" srcOrd="3" destOrd="0" parTransId="{2C1B2611-B2CD-4998-9FA1-E473262F9BB0}" sibTransId="{8CA6DAAD-2DE2-4D21-93E2-0EE58E408275}"/>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 modelId="{6990ACF2-7217-4FBF-86DF-C9844A5FFFF4}" type="presParOf" srcId="{24E32489-CABF-43F0-8CEB-9D65751AC769}" destId="{6CE7BF3E-187D-43DC-9031-BE0C2231061E}" srcOrd="5" destOrd="0" presId="urn:microsoft.com/office/officeart/2005/8/layout/hList1"/>
    <dgm:cxn modelId="{D45EC0C8-245C-4995-A533-F225B73ABB6C}" type="presParOf" srcId="{24E32489-CABF-43F0-8CEB-9D65751AC769}" destId="{C4EB9CA9-51B7-4962-8EE6-05E59F769CA7}" srcOrd="6" destOrd="0" presId="urn:microsoft.com/office/officeart/2005/8/layout/hList1"/>
    <dgm:cxn modelId="{4A3E9C19-B953-4DD9-A19F-325E7D4976A0}" type="presParOf" srcId="{C4EB9CA9-51B7-4962-8EE6-05E59F769CA7}" destId="{C3CBB672-F416-42AF-83A4-6900C2E57409}" srcOrd="0" destOrd="0" presId="urn:microsoft.com/office/officeart/2005/8/layout/hList1"/>
    <dgm:cxn modelId="{3AB415F3-9221-4610-B10F-549B4F7611F0}" type="presParOf" srcId="{C4EB9CA9-51B7-4962-8EE6-05E59F769CA7}" destId="{1A40FE26-63EE-437B-85CD-7616BF19513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dgm:spPr/>
      <dgm:t>
        <a:bodyPr/>
        <a:lstStyle/>
        <a:p>
          <a:r>
            <a:rPr lang="en-US" b="0" dirty="0"/>
            <a:t>Sectoral distribution of FDI</a:t>
          </a:r>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dirty="0"/>
            <a:t>FDI into u</a:t>
          </a:r>
          <a:r>
            <a:rPr lang="en-US" sz="1400" b="1" dirty="0"/>
            <a:t>nskilled-labor-intensive</a:t>
          </a:r>
          <a:r>
            <a:rPr lang="en-US" sz="1400" dirty="0"/>
            <a:t> sectors (e.g., manufacturing assembly) could </a:t>
          </a:r>
          <a:r>
            <a:rPr lang="en-US" sz="1400" b="1" dirty="0">
              <a:solidFill>
                <a:srgbClr val="00B050"/>
              </a:solidFill>
            </a:rPr>
            <a:t>reduce</a:t>
          </a:r>
          <a:r>
            <a:rPr lang="en-US" sz="1400" dirty="0"/>
            <a:t> inequality, while FDI into capital- and </a:t>
          </a:r>
          <a:r>
            <a:rPr lang="en-US" sz="1400" b="1" dirty="0"/>
            <a:t>skilled-labor-intensive </a:t>
          </a:r>
          <a:r>
            <a:rPr lang="en-US" sz="1400" dirty="0"/>
            <a:t>sectors could </a:t>
          </a:r>
          <a:r>
            <a:rPr lang="en-US" sz="1400" b="1" dirty="0">
              <a:solidFill>
                <a:srgbClr val="C00000"/>
              </a:solidFill>
            </a:rPr>
            <a:t>increase</a:t>
          </a:r>
          <a:r>
            <a:rPr lang="en-US" sz="1400" dirty="0"/>
            <a:t> inequality (</a:t>
          </a:r>
          <a:r>
            <a:rPr lang="en-US" sz="1400" dirty="0" err="1"/>
            <a:t>Bogliaccini</a:t>
          </a:r>
          <a:r>
            <a:rPr lang="en-US" sz="1400" dirty="0"/>
            <a:t> and Egan 2017)</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66ECDF71-FB51-497C-A937-787B94EEAC78}">
      <dgm:prSet phldrT="[Text]"/>
      <dgm:spPr/>
      <dgm:t>
        <a:bodyPr/>
        <a:lstStyle/>
        <a:p>
          <a:r>
            <a:rPr lang="en-US" b="0" dirty="0"/>
            <a:t>Level of economic development</a:t>
          </a:r>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The inequality-increasing impact of FDI tends to diminish with rising </a:t>
          </a:r>
          <a:r>
            <a:rPr lang="en-US" sz="1400" b="1" dirty="0"/>
            <a:t>educational</a:t>
          </a:r>
          <a:r>
            <a:rPr lang="en-US" sz="1400" dirty="0"/>
            <a:t> level (</a:t>
          </a:r>
          <a:r>
            <a:rPr lang="en-US" sz="1400" dirty="0" err="1"/>
            <a:t>Mihaylova</a:t>
          </a:r>
          <a:r>
            <a:rPr lang="en-US" sz="1400" dirty="0"/>
            <a:t> 2015)</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CC86D2D6-C337-46CD-9C62-07723A768BD9}">
      <dgm:prSet phldrT="[Text]"/>
      <dgm:spPr/>
      <dgm:t>
        <a:bodyPr/>
        <a:lstStyle/>
        <a:p>
          <a:r>
            <a:rPr lang="en-US" b="0" dirty="0"/>
            <a:t>Competitiveness and resource reallocation</a:t>
          </a:r>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Inter-sectoral resource </a:t>
          </a:r>
          <a:r>
            <a:rPr lang="en-US" sz="1400" b="1" dirty="0"/>
            <a:t>reallocation</a:t>
          </a:r>
          <a:r>
            <a:rPr lang="en-US" sz="1400" dirty="0"/>
            <a:t> (e.g., via education and training of workers, and new entrants to the labor market) could mitigate the distributional effects in both recipient and source countries in the long term (Figini and Görg 1999; Head and Ries 2002)</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5B0BF988-3F83-4E5D-8A1E-3A5F17BA02E0}">
      <dgm:prSet phldrT="[Text]" custT="1"/>
      <dgm:spPr/>
      <dgm:t>
        <a:bodyPr/>
        <a:lstStyle/>
        <a:p>
          <a:r>
            <a:rPr lang="en-US" sz="1400" b="1" dirty="0"/>
            <a:t>Competitiveness gains </a:t>
          </a:r>
          <a:r>
            <a:rPr lang="en-US" sz="1400" dirty="0"/>
            <a:t>from outsourcing could help protect employment of less-skilled in source countries (Baldwin 2006)</a:t>
          </a:r>
        </a:p>
      </dgm:t>
    </dgm:pt>
    <dgm:pt modelId="{7731B8EC-77D4-4E76-ADD9-7AC379416D80}" type="parTrans" cxnId="{62A84A3D-9D91-450D-8AAF-8ADFD05714EF}">
      <dgm:prSet/>
      <dgm:spPr/>
      <dgm:t>
        <a:bodyPr/>
        <a:lstStyle/>
        <a:p>
          <a:endParaRPr lang="en-US"/>
        </a:p>
      </dgm:t>
    </dgm:pt>
    <dgm:pt modelId="{49F3DFA5-6FCB-4993-A1FF-2ED16ECFFE76}" type="sibTrans" cxnId="{62A84A3D-9D91-450D-8AAF-8ADFD05714EF}">
      <dgm:prSet/>
      <dgm:spPr/>
      <dgm:t>
        <a:bodyPr/>
        <a:lstStyle/>
        <a:p>
          <a:endParaRPr lang="en-US"/>
        </a:p>
      </dgm:t>
    </dgm:pt>
    <dgm:pt modelId="{20A425E5-D370-4C4F-AD51-6921BC00D3A1}">
      <dgm:prSet phldrT="[Text]" custT="1"/>
      <dgm:spPr/>
      <dgm:t>
        <a:bodyPr/>
        <a:lstStyle/>
        <a:p>
          <a:endParaRPr lang="en-US" sz="1400" dirty="0"/>
        </a:p>
      </dgm:t>
    </dgm:pt>
    <dgm:pt modelId="{FF31FAE5-6EBB-4539-9021-2C69BC933191}" type="parTrans" cxnId="{0F7BDFCA-4A05-43DF-BC8F-5D9F619C4F72}">
      <dgm:prSet/>
      <dgm:spPr/>
      <dgm:t>
        <a:bodyPr/>
        <a:lstStyle/>
        <a:p>
          <a:endParaRPr lang="en-US"/>
        </a:p>
      </dgm:t>
    </dgm:pt>
    <dgm:pt modelId="{5486F613-5827-4F96-8E7A-632BC3387D5A}" type="sibTrans" cxnId="{0F7BDFCA-4A05-43DF-BC8F-5D9F619C4F72}">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3">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3">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3">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3">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3">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3">
        <dgm:presLayoutVars>
          <dgm:bulletEnabled val="1"/>
        </dgm:presLayoutVars>
      </dgm:prSet>
      <dgm:spPr/>
    </dgm:pt>
  </dgm:ptLst>
  <dgm:cxnLst>
    <dgm:cxn modelId="{4921EA10-33AB-48C2-993C-BAFB824F2E17}" srcId="{A3835B25-35E2-40CF-9C40-B39B2810B2F1}" destId="{6570DDC5-E53A-487F-B5C2-76EEC897C8A5}" srcOrd="0" destOrd="0" parTransId="{D4A32DC5-084C-4752-B856-5EE05DC47876}" sibTransId="{93B78AF7-B552-4C77-960D-74809E4F6223}"/>
    <dgm:cxn modelId="{C53F0827-FD5E-4200-8DDC-C65105FE2A58}" type="presOf" srcId="{CC86D2D6-C337-46CD-9C62-07723A768BD9}" destId="{FF6C5467-385F-4422-B5B1-54434FCEE2E1}" srcOrd="0" destOrd="0" presId="urn:microsoft.com/office/officeart/2005/8/layout/hList1"/>
    <dgm:cxn modelId="{59CFCA2A-5A0F-43ED-8A8D-0DF72A13D133}" type="presOf" srcId="{20A425E5-D370-4C4F-AD51-6921BC00D3A1}" destId="{6A96CBDF-C5D5-4E65-A056-635FD15B87F4}" srcOrd="0" destOrd="1" presId="urn:microsoft.com/office/officeart/2005/8/layout/hList1"/>
    <dgm:cxn modelId="{F763C335-2FD9-4FAA-B736-DBB09956C900}" type="presOf" srcId="{4CE2595C-E294-4A76-A651-975F440732B0}" destId="{580BB862-9A9E-4226-B38C-08D217164D19}" srcOrd="0" destOrd="0" presId="urn:microsoft.com/office/officeart/2005/8/layout/hList1"/>
    <dgm:cxn modelId="{62A84A3D-9D91-450D-8AAF-8ADFD05714EF}" srcId="{CC86D2D6-C337-46CD-9C62-07723A768BD9}" destId="{5B0BF988-3F83-4E5D-8A1E-3A5F17BA02E0}" srcOrd="2" destOrd="0" parTransId="{7731B8EC-77D4-4E76-ADD9-7AC379416D80}" sibTransId="{49F3DFA5-6FCB-4993-A1FF-2ED16ECFFE76}"/>
    <dgm:cxn modelId="{50308A3F-90D6-4FD5-A22E-C2CF62FAB5CE}" type="presOf" srcId="{66ECDF71-FB51-497C-A937-787B94EEAC78}" destId="{96D5B0C3-291F-4C73-AB14-86E8F985BDAF}" srcOrd="0" destOrd="0" presId="urn:microsoft.com/office/officeart/2005/8/layout/hList1"/>
    <dgm:cxn modelId="{7F64C18E-B6AB-4265-A3FE-067ADA4DD9C9}" type="presOf" srcId="{5B0BF988-3F83-4E5D-8A1E-3A5F17BA02E0}" destId="{6A96CBDF-C5D5-4E65-A056-635FD15B87F4}" srcOrd="0" destOrd="2" presId="urn:microsoft.com/office/officeart/2005/8/layout/hList1"/>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C90379BC-9273-4D5E-9222-432762F5EF42}" srcId="{A3835B25-35E2-40CF-9C40-B39B2810B2F1}" destId="{CC86D2D6-C337-46CD-9C62-07723A768BD9}" srcOrd="2" destOrd="0" parTransId="{9B46C96E-7DAC-4550-8685-5C51C097F6D4}" sibTransId="{A3F50962-E868-47EF-B1FF-0CE7C73992C4}"/>
    <dgm:cxn modelId="{0F7BDFCA-4A05-43DF-BC8F-5D9F619C4F72}" srcId="{CC86D2D6-C337-46CD-9C62-07723A768BD9}" destId="{20A425E5-D370-4C4F-AD51-6921BC00D3A1}" srcOrd="1" destOrd="0" parTransId="{FF31FAE5-6EBB-4539-9021-2C69BC933191}" sibTransId="{5486F613-5827-4F96-8E7A-632BC3387D5A}"/>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276936EA-94E2-43EE-8A3D-2683E3EB1695}" srcId="{6570DDC5-E53A-487F-B5C2-76EEC897C8A5}" destId="{4CE2595C-E294-4A76-A651-975F440732B0}" srcOrd="0" destOrd="0" parTransId="{0A6DFC9B-8C9E-4BAB-8E55-0A3C81989C03}" sibTransId="{C0BDBF8F-BE9C-4DF0-B7D3-9A083D7AB997}"/>
    <dgm:cxn modelId="{A7138FEC-6044-4E7E-893A-C123DFAEFCC7}" type="presOf" srcId="{3FBB9EA7-81C3-4670-BEC7-BD037E22D589}" destId="{6A96CBDF-C5D5-4E65-A056-635FD15B87F4}" srcOrd="0" destOrd="0" presId="urn:microsoft.com/office/officeart/2005/8/layout/hList1"/>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dgm:spPr/>
      <dgm:t>
        <a:bodyPr/>
        <a:lstStyle/>
        <a:p>
          <a:r>
            <a:rPr lang="en-US" b="0" dirty="0"/>
            <a:t>Inclusive growth</a:t>
          </a:r>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b="1" dirty="0"/>
            <a:t>Mixed</a:t>
          </a:r>
          <a:r>
            <a:rPr lang="en-US" sz="1400" dirty="0"/>
            <a:t> evidence, ranging from positive relationship between capital flows and growth (Ferreira and Laux 2009) through no impact (Durham 2004) to negative relationship (Choong et al. 2010)</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66ECDF71-FB51-497C-A937-787B94EEAC78}">
      <dgm:prSet phldrT="[Text]"/>
      <dgm:spPr/>
      <dgm:t>
        <a:bodyPr/>
        <a:lstStyle/>
        <a:p>
          <a:r>
            <a:rPr lang="en-US" b="0" dirty="0"/>
            <a:t>Volatility of growth</a:t>
          </a:r>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Capital flows tend to </a:t>
          </a:r>
          <a:r>
            <a:rPr lang="en-US" sz="1400" b="1" dirty="0"/>
            <a:t>amplify the business cycl</a:t>
          </a:r>
          <a:r>
            <a:rPr lang="en-US" sz="1400" dirty="0"/>
            <a:t>e but the pro-cyclical nature of flows differs across countries and types of flows (Araujo et al. 2015; </a:t>
          </a:r>
          <a:r>
            <a:rPr lang="en-US" sz="1400" dirty="0" err="1"/>
            <a:t>Kalemli-Ozcan</a:t>
          </a:r>
          <a:r>
            <a:rPr lang="en-US" sz="1400" dirty="0"/>
            <a:t> et al. 2017)</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CC86D2D6-C337-46CD-9C62-07723A768BD9}">
      <dgm:prSet phldrT="[Text]"/>
      <dgm:spPr/>
      <dgm:t>
        <a:bodyPr/>
        <a:lstStyle/>
        <a:p>
          <a:r>
            <a:rPr lang="en-US" b="0" dirty="0"/>
            <a:t>Financial inclusion</a:t>
          </a:r>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Capital flows could help enhance </a:t>
          </a:r>
          <a:r>
            <a:rPr lang="en-US" sz="1400" b="1" dirty="0"/>
            <a:t>financial inclusion </a:t>
          </a:r>
          <a:r>
            <a:rPr lang="en-US" sz="1400" dirty="0"/>
            <a:t>(e.g., the introduction of M-PESA in 2007 in Kenya by partly foreign-owned Safaricom) (Sy 2009)</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9DF829D6-E6AE-4339-8F61-5E111DF03914}">
      <dgm:prSet phldrT="[Text]" custT="1"/>
      <dgm:spPr/>
      <dgm:t>
        <a:bodyPr/>
        <a:lstStyle/>
        <a:p>
          <a:r>
            <a:rPr lang="en-US" sz="1400" dirty="0"/>
            <a:t>Access to financial services, in turn, could help </a:t>
          </a:r>
          <a:r>
            <a:rPr lang="en-US" sz="1400" b="1" dirty="0"/>
            <a:t>manage income shocks</a:t>
          </a:r>
          <a:r>
            <a:rPr lang="en-US" sz="1400" dirty="0"/>
            <a:t>, thereby </a:t>
          </a:r>
          <a:r>
            <a:rPr lang="en-US" sz="1400" dirty="0">
              <a:solidFill>
                <a:srgbClr val="00B050"/>
              </a:solidFill>
            </a:rPr>
            <a:t>protecting</a:t>
          </a:r>
          <a:r>
            <a:rPr lang="en-US" sz="1400" dirty="0"/>
            <a:t> against falling into poverty (</a:t>
          </a:r>
          <a:r>
            <a:rPr lang="en-US" sz="1400" dirty="0" err="1"/>
            <a:t>Demirguc-Kunt</a:t>
          </a:r>
          <a:r>
            <a:rPr lang="en-US" sz="1400" dirty="0"/>
            <a:t> et al. 2017)</a:t>
          </a:r>
        </a:p>
      </dgm:t>
    </dgm:pt>
    <dgm:pt modelId="{71142EC3-207B-43A2-BEF2-8F9170B76D25}" type="parTrans" cxnId="{F8C41455-D224-4001-94B7-439C9022515C}">
      <dgm:prSet/>
      <dgm:spPr/>
      <dgm:t>
        <a:bodyPr/>
        <a:lstStyle/>
        <a:p>
          <a:endParaRPr lang="en-US"/>
        </a:p>
      </dgm:t>
    </dgm:pt>
    <dgm:pt modelId="{F97B2A34-29C3-4A4B-82AE-D7F4A50E69C9}" type="sibTrans" cxnId="{F8C41455-D224-4001-94B7-439C9022515C}">
      <dgm:prSet/>
      <dgm:spPr/>
      <dgm:t>
        <a:bodyPr/>
        <a:lstStyle/>
        <a:p>
          <a:endParaRPr lang="en-US"/>
        </a:p>
      </dgm:t>
    </dgm:pt>
    <dgm:pt modelId="{A5957550-AB1B-4E66-A907-9B158E04BF43}">
      <dgm:prSet phldrT="[Text]" custT="1"/>
      <dgm:spPr/>
      <dgm:t>
        <a:bodyPr/>
        <a:lstStyle/>
        <a:p>
          <a:endParaRPr lang="en-US" sz="1400" dirty="0"/>
        </a:p>
      </dgm:t>
    </dgm:pt>
    <dgm:pt modelId="{5FF8819F-DFB4-4989-A2B8-96E410C5D511}" type="parTrans" cxnId="{BAE31CE8-ECEE-4D46-B38A-50B946373EEF}">
      <dgm:prSet/>
      <dgm:spPr/>
      <dgm:t>
        <a:bodyPr/>
        <a:lstStyle/>
        <a:p>
          <a:endParaRPr lang="en-US"/>
        </a:p>
      </dgm:t>
    </dgm:pt>
    <dgm:pt modelId="{A9A88850-A5F3-488F-9933-AD54ADFA01E6}" type="sibTrans" cxnId="{BAE31CE8-ECEE-4D46-B38A-50B946373EEF}">
      <dgm:prSet/>
      <dgm:spPr/>
      <dgm:t>
        <a:bodyPr/>
        <a:lstStyle/>
        <a:p>
          <a:endParaRPr lang="en-US"/>
        </a:p>
      </dgm:t>
    </dgm:pt>
    <dgm:pt modelId="{E0F53AF4-9AFB-4938-9C34-2295061B00A7}">
      <dgm:prSet phldrT="[Text]" custT="1"/>
      <dgm:spPr/>
      <dgm:t>
        <a:bodyPr/>
        <a:lstStyle/>
        <a:p>
          <a:r>
            <a:rPr lang="en-US" sz="1400" dirty="0"/>
            <a:t>Depending on the inclusiveness of growth, inequality </a:t>
          </a:r>
          <a:r>
            <a:rPr lang="en-US" sz="1400" dirty="0">
              <a:solidFill>
                <a:srgbClr val="FF0000"/>
              </a:solidFill>
            </a:rPr>
            <a:t>increases</a:t>
          </a:r>
          <a:r>
            <a:rPr lang="en-US" sz="1400" dirty="0"/>
            <a:t> or </a:t>
          </a:r>
          <a:r>
            <a:rPr lang="en-US" sz="1400" dirty="0">
              <a:solidFill>
                <a:srgbClr val="00B050"/>
              </a:solidFill>
            </a:rPr>
            <a:t>decreases</a:t>
          </a:r>
          <a:endParaRPr lang="en-US" sz="1400" dirty="0"/>
        </a:p>
      </dgm:t>
    </dgm:pt>
    <dgm:pt modelId="{D932097D-A8E0-48B1-B078-70B105B25D9A}" type="parTrans" cxnId="{A44FBB76-BB6E-4F9F-96A0-569D81F827CE}">
      <dgm:prSet/>
      <dgm:spPr/>
      <dgm:t>
        <a:bodyPr/>
        <a:lstStyle/>
        <a:p>
          <a:endParaRPr lang="en-US"/>
        </a:p>
      </dgm:t>
    </dgm:pt>
    <dgm:pt modelId="{5959F6FE-8377-40D8-932D-1F1A492E9D16}" type="sibTrans" cxnId="{A44FBB76-BB6E-4F9F-96A0-569D81F827CE}">
      <dgm:prSet/>
      <dgm:spPr/>
      <dgm:t>
        <a:bodyPr/>
        <a:lstStyle/>
        <a:p>
          <a:endParaRPr lang="en-US"/>
        </a:p>
      </dgm:t>
    </dgm:pt>
    <dgm:pt modelId="{0A13F1A6-C17A-4C94-A405-83F896B1F530}">
      <dgm:prSet phldrT="[Text]" custT="1"/>
      <dgm:spPr/>
      <dgm:t>
        <a:bodyPr/>
        <a:lstStyle/>
        <a:p>
          <a:endParaRPr lang="en-US" sz="1400" dirty="0"/>
        </a:p>
      </dgm:t>
    </dgm:pt>
    <dgm:pt modelId="{CD081F69-1824-4E52-829A-E23D5F5BEB12}" type="parTrans" cxnId="{8B7118DD-4CDC-4328-9EDE-8E10ACEB5AFA}">
      <dgm:prSet/>
      <dgm:spPr/>
      <dgm:t>
        <a:bodyPr/>
        <a:lstStyle/>
        <a:p>
          <a:endParaRPr lang="en-US"/>
        </a:p>
      </dgm:t>
    </dgm:pt>
    <dgm:pt modelId="{4483E90C-29E9-4458-8A29-351BCA938C87}" type="sibTrans" cxnId="{8B7118DD-4CDC-4328-9EDE-8E10ACEB5AFA}">
      <dgm:prSet/>
      <dgm:spPr/>
      <dgm:t>
        <a:bodyPr/>
        <a:lstStyle/>
        <a:p>
          <a:endParaRPr lang="en-US"/>
        </a:p>
      </dgm:t>
    </dgm:pt>
    <dgm:pt modelId="{F36B5223-1B0C-4FF4-9270-3D32635E6251}">
      <dgm:prSet phldrT="[Text]" custT="1"/>
      <dgm:spPr/>
      <dgm:t>
        <a:bodyPr/>
        <a:lstStyle/>
        <a:p>
          <a:endParaRPr lang="en-US" sz="1400" dirty="0"/>
        </a:p>
      </dgm:t>
    </dgm:pt>
    <dgm:pt modelId="{373DCE16-9302-4C2D-B45E-59A10751DBDB}" type="sibTrans" cxnId="{B8BE89A0-0E03-46D6-984F-868478CA31C0}">
      <dgm:prSet/>
      <dgm:spPr/>
      <dgm:t>
        <a:bodyPr/>
        <a:lstStyle/>
        <a:p>
          <a:endParaRPr lang="en-US"/>
        </a:p>
      </dgm:t>
    </dgm:pt>
    <dgm:pt modelId="{9A47C066-D52B-4804-9DCA-1404A4AD5EC5}" type="parTrans" cxnId="{B8BE89A0-0E03-46D6-984F-868478CA31C0}">
      <dgm:prSet/>
      <dgm:spPr/>
      <dgm:t>
        <a:bodyPr/>
        <a:lstStyle/>
        <a:p>
          <a:endParaRPr lang="en-US"/>
        </a:p>
      </dgm:t>
    </dgm:pt>
    <dgm:pt modelId="{68A89629-C2CE-46EE-A2FF-8E491D79483D}">
      <dgm:prSet phldrT="[Text]" custT="1"/>
      <dgm:spPr/>
      <dgm:t>
        <a:bodyPr/>
        <a:lstStyle/>
        <a:p>
          <a:endParaRPr lang="en-US" sz="1400" dirty="0"/>
        </a:p>
      </dgm:t>
    </dgm:pt>
    <dgm:pt modelId="{10E4B702-8C2C-494C-B3DF-1D13E7952F30}" type="sibTrans" cxnId="{A2CC4A52-4068-41C0-8487-A8F16DBAFB45}">
      <dgm:prSet/>
      <dgm:spPr/>
      <dgm:t>
        <a:bodyPr/>
        <a:lstStyle/>
        <a:p>
          <a:endParaRPr lang="en-US"/>
        </a:p>
      </dgm:t>
    </dgm:pt>
    <dgm:pt modelId="{4521251B-DAD2-4A67-8686-280BDC924ADD}" type="parTrans" cxnId="{A2CC4A52-4068-41C0-8487-A8F16DBAFB45}">
      <dgm:prSet/>
      <dgm:spPr/>
      <dgm:t>
        <a:bodyPr/>
        <a:lstStyle/>
        <a:p>
          <a:endParaRPr lang="en-US"/>
        </a:p>
      </dgm:t>
    </dgm:pt>
    <dgm:pt modelId="{383450BB-AA96-41F3-B0AF-2929559EEEE4}">
      <dgm:prSet phldrT="[Text]" custT="1"/>
      <dgm:spPr/>
      <dgm:t>
        <a:bodyPr/>
        <a:lstStyle/>
        <a:p>
          <a:r>
            <a:rPr lang="en-US" sz="1400" dirty="0"/>
            <a:t>Higher growth volatility is associated with </a:t>
          </a:r>
          <a:r>
            <a:rPr lang="en-US" sz="1400" dirty="0">
              <a:solidFill>
                <a:srgbClr val="FF0000"/>
              </a:solidFill>
            </a:rPr>
            <a:t>higher</a:t>
          </a:r>
          <a:r>
            <a:rPr lang="en-US" sz="1400" dirty="0"/>
            <a:t> inequality:</a:t>
          </a:r>
        </a:p>
      </dgm:t>
    </dgm:pt>
    <dgm:pt modelId="{943B4F2B-A037-4FD1-90B2-9C2A09A35EBE}" type="parTrans" cxnId="{C0B84145-596F-4F8F-82EF-EDEF89299F7A}">
      <dgm:prSet/>
      <dgm:spPr/>
      <dgm:t>
        <a:bodyPr/>
        <a:lstStyle/>
        <a:p>
          <a:endParaRPr lang="en-US"/>
        </a:p>
      </dgm:t>
    </dgm:pt>
    <dgm:pt modelId="{DA88D9F2-1DAD-4D5E-81B4-AB2B0C5BB9D9}" type="sibTrans" cxnId="{C0B84145-596F-4F8F-82EF-EDEF89299F7A}">
      <dgm:prSet/>
      <dgm:spPr/>
      <dgm:t>
        <a:bodyPr/>
        <a:lstStyle/>
        <a:p>
          <a:endParaRPr lang="en-US"/>
        </a:p>
      </dgm:t>
    </dgm:pt>
    <dgm:pt modelId="{FB665DF3-5ACB-48BB-81AF-7CF5E9A69B85}">
      <dgm:prSet phldrT="[Text]" custT="1"/>
      <dgm:spPr/>
      <dgm:t>
        <a:bodyPr/>
        <a:lstStyle/>
        <a:p>
          <a:r>
            <a:rPr lang="en-US" sz="1400" dirty="0"/>
            <a:t>Disproportionate impact in terms of employment (</a:t>
          </a:r>
          <a:r>
            <a:rPr lang="en-US" sz="1400" dirty="0" err="1"/>
            <a:t>Agenor</a:t>
          </a:r>
          <a:r>
            <a:rPr lang="en-US" sz="1400" dirty="0"/>
            <a:t> 2001) and education (Hausmann and Gavin 1996)</a:t>
          </a:r>
        </a:p>
      </dgm:t>
    </dgm:pt>
    <dgm:pt modelId="{50999165-F139-4C82-B53E-55B71A8AC257}" type="parTrans" cxnId="{D3BC7726-4DBB-47B1-824E-F751546DE5D0}">
      <dgm:prSet/>
      <dgm:spPr/>
      <dgm:t>
        <a:bodyPr/>
        <a:lstStyle/>
        <a:p>
          <a:endParaRPr lang="en-US"/>
        </a:p>
      </dgm:t>
    </dgm:pt>
    <dgm:pt modelId="{FEBEB868-488F-4A73-BA8F-026DF5FD71C2}" type="sibTrans" cxnId="{D3BC7726-4DBB-47B1-824E-F751546DE5D0}">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3">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3">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3">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3">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3">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3">
        <dgm:presLayoutVars>
          <dgm:bulletEnabled val="1"/>
        </dgm:presLayoutVars>
      </dgm:prSet>
      <dgm:spPr/>
    </dgm:pt>
  </dgm:ptLst>
  <dgm:cxnLst>
    <dgm:cxn modelId="{4921EA10-33AB-48C2-993C-BAFB824F2E17}" srcId="{A3835B25-35E2-40CF-9C40-B39B2810B2F1}" destId="{6570DDC5-E53A-487F-B5C2-76EEC897C8A5}" srcOrd="0" destOrd="0" parTransId="{D4A32DC5-084C-4752-B856-5EE05DC47876}" sibTransId="{93B78AF7-B552-4C77-960D-74809E4F6223}"/>
    <dgm:cxn modelId="{F372D91D-5051-48DD-A0A2-433C36F020CC}" type="presOf" srcId="{F36B5223-1B0C-4FF4-9270-3D32635E6251}" destId="{0439FF41-16E8-4343-9576-E803227D969C}" srcOrd="0" destOrd="3" presId="urn:microsoft.com/office/officeart/2005/8/layout/hList1"/>
    <dgm:cxn modelId="{AEE4C020-0FF7-4B89-9583-415B7C31A663}" type="presOf" srcId="{0A13F1A6-C17A-4C94-A405-83F896B1F530}" destId="{580BB862-9A9E-4226-B38C-08D217164D19}" srcOrd="0" destOrd="1" presId="urn:microsoft.com/office/officeart/2005/8/layout/hList1"/>
    <dgm:cxn modelId="{D3BC7726-4DBB-47B1-824E-F751546DE5D0}" srcId="{383450BB-AA96-41F3-B0AF-2929559EEEE4}" destId="{FB665DF3-5ACB-48BB-81AF-7CF5E9A69B85}" srcOrd="0" destOrd="0" parTransId="{50999165-F139-4C82-B53E-55B71A8AC257}" sibTransId="{FEBEB868-488F-4A73-BA8F-026DF5FD71C2}"/>
    <dgm:cxn modelId="{C53F0827-FD5E-4200-8DDC-C65105FE2A58}" type="presOf" srcId="{CC86D2D6-C337-46CD-9C62-07723A768BD9}" destId="{FF6C5467-385F-4422-B5B1-54434FCEE2E1}" srcOrd="0" destOrd="0" presId="urn:microsoft.com/office/officeart/2005/8/layout/hList1"/>
    <dgm:cxn modelId="{F763C335-2FD9-4FAA-B736-DBB09956C900}" type="presOf" srcId="{4CE2595C-E294-4A76-A651-975F440732B0}" destId="{580BB862-9A9E-4226-B38C-08D217164D19}" srcOrd="0" destOrd="0" presId="urn:microsoft.com/office/officeart/2005/8/layout/hList1"/>
    <dgm:cxn modelId="{3600DD35-751F-49BF-B162-C4153EA3CAE3}" type="presOf" srcId="{FB665DF3-5ACB-48BB-81AF-7CF5E9A69B85}" destId="{0439FF41-16E8-4343-9576-E803227D969C}" srcOrd="0" destOrd="2" presId="urn:microsoft.com/office/officeart/2005/8/layout/hList1"/>
    <dgm:cxn modelId="{50308A3F-90D6-4FD5-A22E-C2CF62FAB5CE}" type="presOf" srcId="{66ECDF71-FB51-497C-A937-787B94EEAC78}" destId="{96D5B0C3-291F-4C73-AB14-86E8F985BDAF}" srcOrd="0" destOrd="0" presId="urn:microsoft.com/office/officeart/2005/8/layout/hList1"/>
    <dgm:cxn modelId="{2FD3A862-E73C-448D-865A-6905C069A9A4}" type="presOf" srcId="{9DF829D6-E6AE-4339-8F61-5E111DF03914}" destId="{6A96CBDF-C5D5-4E65-A056-635FD15B87F4}" srcOrd="0" destOrd="2" presId="urn:microsoft.com/office/officeart/2005/8/layout/hList1"/>
    <dgm:cxn modelId="{C0B84145-596F-4F8F-82EF-EDEF89299F7A}" srcId="{66ECDF71-FB51-497C-A937-787B94EEAC78}" destId="{383450BB-AA96-41F3-B0AF-2929559EEEE4}" srcOrd="1" destOrd="0" parTransId="{943B4F2B-A037-4FD1-90B2-9C2A09A35EBE}" sibTransId="{DA88D9F2-1DAD-4D5E-81B4-AB2B0C5BB9D9}"/>
    <dgm:cxn modelId="{243CA749-6CA1-4A27-A56D-D4AB3596517F}" type="presOf" srcId="{68A89629-C2CE-46EE-A2FF-8E491D79483D}" destId="{0439FF41-16E8-4343-9576-E803227D969C}" srcOrd="0" destOrd="4" presId="urn:microsoft.com/office/officeart/2005/8/layout/hList1"/>
    <dgm:cxn modelId="{A2CC4A52-4068-41C0-8487-A8F16DBAFB45}" srcId="{66ECDF71-FB51-497C-A937-787B94EEAC78}" destId="{68A89629-C2CE-46EE-A2FF-8E491D79483D}" srcOrd="3" destOrd="0" parTransId="{4521251B-DAD2-4A67-8686-280BDC924ADD}" sibTransId="{10E4B702-8C2C-494C-B3DF-1D13E7952F30}"/>
    <dgm:cxn modelId="{F8C41455-D224-4001-94B7-439C9022515C}" srcId="{CC86D2D6-C337-46CD-9C62-07723A768BD9}" destId="{9DF829D6-E6AE-4339-8F61-5E111DF03914}" srcOrd="2" destOrd="0" parTransId="{71142EC3-207B-43A2-BEF2-8F9170B76D25}" sibTransId="{F97B2A34-29C3-4A4B-82AE-D7F4A50E69C9}"/>
    <dgm:cxn modelId="{A44FBB76-BB6E-4F9F-96A0-569D81F827CE}" srcId="{6570DDC5-E53A-487F-B5C2-76EEC897C8A5}" destId="{E0F53AF4-9AFB-4938-9C34-2295061B00A7}" srcOrd="2" destOrd="0" parTransId="{D932097D-A8E0-48B1-B078-70B105B25D9A}" sibTransId="{5959F6FE-8377-40D8-932D-1F1A492E9D16}"/>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B8BE89A0-0E03-46D6-984F-868478CA31C0}" srcId="{66ECDF71-FB51-497C-A937-787B94EEAC78}" destId="{F36B5223-1B0C-4FF4-9270-3D32635E6251}" srcOrd="2" destOrd="0" parTransId="{9A47C066-D52B-4804-9DCA-1404A4AD5EC5}" sibTransId="{373DCE16-9302-4C2D-B45E-59A10751DBDB}"/>
    <dgm:cxn modelId="{2B75CAB6-375F-4B37-9CC1-718189FC0389}" type="presOf" srcId="{383450BB-AA96-41F3-B0AF-2929559EEEE4}" destId="{0439FF41-16E8-4343-9576-E803227D969C}" srcOrd="0" destOrd="1" presId="urn:microsoft.com/office/officeart/2005/8/layout/hList1"/>
    <dgm:cxn modelId="{6CC495BA-22CD-4BB1-9215-EF78DBD4856A}" type="presOf" srcId="{E0F53AF4-9AFB-4938-9C34-2295061B00A7}" destId="{580BB862-9A9E-4226-B38C-08D217164D19}" srcOrd="0" destOrd="2" presId="urn:microsoft.com/office/officeart/2005/8/layout/hList1"/>
    <dgm:cxn modelId="{C90379BC-9273-4D5E-9222-432762F5EF42}" srcId="{A3835B25-35E2-40CF-9C40-B39B2810B2F1}" destId="{CC86D2D6-C337-46CD-9C62-07723A768BD9}" srcOrd="2" destOrd="0" parTransId="{9B46C96E-7DAC-4550-8685-5C51C097F6D4}" sibTransId="{A3F50962-E868-47EF-B1FF-0CE7C73992C4}"/>
    <dgm:cxn modelId="{4CCE85D0-0014-49FB-9F87-D3E52339479E}" type="presOf" srcId="{A5957550-AB1B-4E66-A907-9B158E04BF43}" destId="{6A96CBDF-C5D5-4E65-A056-635FD15B87F4}" srcOrd="0" destOrd="1" presId="urn:microsoft.com/office/officeart/2005/8/layout/hList1"/>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8B7118DD-4CDC-4328-9EDE-8E10ACEB5AFA}" srcId="{6570DDC5-E53A-487F-B5C2-76EEC897C8A5}" destId="{0A13F1A6-C17A-4C94-A405-83F896B1F530}" srcOrd="1" destOrd="0" parTransId="{CD081F69-1824-4E52-829A-E23D5F5BEB12}" sibTransId="{4483E90C-29E9-4458-8A29-351BCA938C87}"/>
    <dgm:cxn modelId="{BAE31CE8-ECEE-4D46-B38A-50B946373EEF}" srcId="{CC86D2D6-C337-46CD-9C62-07723A768BD9}" destId="{A5957550-AB1B-4E66-A907-9B158E04BF43}" srcOrd="1" destOrd="0" parTransId="{5FF8819F-DFB4-4989-A2B8-96E410C5D511}" sibTransId="{A9A88850-A5F3-488F-9933-AD54ADFA01E6}"/>
    <dgm:cxn modelId="{276936EA-94E2-43EE-8A3D-2683E3EB1695}" srcId="{6570DDC5-E53A-487F-B5C2-76EEC897C8A5}" destId="{4CE2595C-E294-4A76-A651-975F440732B0}" srcOrd="0" destOrd="0" parTransId="{0A6DFC9B-8C9E-4BAB-8E55-0A3C81989C03}" sibTransId="{C0BDBF8F-BE9C-4DF0-B7D3-9A083D7AB997}"/>
    <dgm:cxn modelId="{A7138FEC-6044-4E7E-893A-C123DFAEFCC7}" type="presOf" srcId="{3FBB9EA7-81C3-4670-BEC7-BD037E22D589}" destId="{6A96CBDF-C5D5-4E65-A056-635FD15B87F4}" srcOrd="0" destOrd="0" presId="urn:microsoft.com/office/officeart/2005/8/layout/hList1"/>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dgm:spPr/>
      <dgm:t>
        <a:bodyPr/>
        <a:lstStyle/>
        <a:p>
          <a:r>
            <a:rPr lang="en-US" b="1" dirty="0"/>
            <a:t>Asset prices</a:t>
          </a:r>
          <a:endParaRPr lang="en-US" b="0" dirty="0"/>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dirty="0"/>
            <a:t>Opening the capital account could lead to </a:t>
          </a:r>
          <a:r>
            <a:rPr lang="en-US" sz="1400" b="1" dirty="0"/>
            <a:t>increasing asset prices </a:t>
          </a:r>
          <a:r>
            <a:rPr lang="en-US" sz="1400" dirty="0"/>
            <a:t>(</a:t>
          </a:r>
          <a:r>
            <a:rPr lang="en-US" sz="1400" dirty="0" err="1"/>
            <a:t>Azis</a:t>
          </a:r>
          <a:r>
            <a:rPr lang="en-US" sz="1400" dirty="0"/>
            <a:t> and Shin 2015; Kim and Yang 2009)</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66ECDF71-FB51-497C-A937-787B94EEAC78}">
      <dgm:prSet phldrT="[Text]"/>
      <dgm:spPr/>
      <dgm:t>
        <a:bodyPr/>
        <a:lstStyle/>
        <a:p>
          <a:r>
            <a:rPr lang="en-US" b="1" dirty="0"/>
            <a:t>Redistributive policies</a:t>
          </a:r>
          <a:endParaRPr lang="en-US" b="0" dirty="0"/>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External financing could </a:t>
          </a:r>
          <a:r>
            <a:rPr lang="en-US" sz="1400" b="1" dirty="0"/>
            <a:t>ease fiscal financing constraints</a:t>
          </a:r>
          <a:r>
            <a:rPr lang="en-US" sz="1400" dirty="0"/>
            <a:t>, thereby enhancing the social safety net and </a:t>
          </a:r>
          <a:r>
            <a:rPr lang="en-US" sz="1400" dirty="0">
              <a:solidFill>
                <a:srgbClr val="00B050"/>
              </a:solidFill>
            </a:rPr>
            <a:t>reducing</a:t>
          </a:r>
          <a:r>
            <a:rPr lang="en-US" sz="1400" dirty="0"/>
            <a:t> inequality</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CC86D2D6-C337-46CD-9C62-07723A768BD9}">
      <dgm:prSet phldrT="[Text]"/>
      <dgm:spPr/>
      <dgm:t>
        <a:bodyPr/>
        <a:lstStyle/>
        <a:p>
          <a:r>
            <a:rPr lang="en-US" b="1" dirty="0"/>
            <a:t>Tax evasion and illicit financial flows</a:t>
          </a:r>
          <a:endParaRPr lang="en-US" b="0" dirty="0"/>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Offshore tax evasion could </a:t>
          </a:r>
          <a:r>
            <a:rPr lang="en-US" sz="1400" dirty="0">
              <a:solidFill>
                <a:srgbClr val="FF0000"/>
              </a:solidFill>
            </a:rPr>
            <a:t>increase</a:t>
          </a:r>
          <a:r>
            <a:rPr lang="en-US" sz="1400" dirty="0"/>
            <a:t> inequality as it is mainly engaged in by the rich, with the 0.01 percent richest households estimated to evade around 25 percent of their taxes (</a:t>
          </a:r>
          <a:r>
            <a:rPr lang="en-US" sz="1400" dirty="0" err="1"/>
            <a:t>Alstadsæter</a:t>
          </a:r>
          <a:r>
            <a:rPr lang="en-US" sz="1400" dirty="0"/>
            <a:t> et al. 2019)</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9DF829D6-E6AE-4339-8F61-5E111DF03914}">
      <dgm:prSet phldrT="[Text]" custT="1"/>
      <dgm:spPr/>
      <dgm:t>
        <a:bodyPr/>
        <a:lstStyle/>
        <a:p>
          <a:r>
            <a:rPr lang="en-US" sz="1400" dirty="0"/>
            <a:t>Similarly, capital flight, estimated at US$1.4 trillion in 30 African countries between 1970 and 2015 (</a:t>
          </a:r>
          <a:r>
            <a:rPr lang="en-US" sz="1400" dirty="0" err="1"/>
            <a:t>Ndikumana</a:t>
          </a:r>
          <a:r>
            <a:rPr lang="en-US" sz="1400" dirty="0"/>
            <a:t> and Boyce 2018), could give rise to tax evasion for high-income individuals, thereby </a:t>
          </a:r>
          <a:r>
            <a:rPr lang="en-US" sz="1400" dirty="0">
              <a:solidFill>
                <a:srgbClr val="FF0000"/>
              </a:solidFill>
            </a:rPr>
            <a:t>increasing</a:t>
          </a:r>
          <a:r>
            <a:rPr lang="en-US" sz="1400" dirty="0"/>
            <a:t> inequality</a:t>
          </a:r>
        </a:p>
      </dgm:t>
    </dgm:pt>
    <dgm:pt modelId="{71142EC3-207B-43A2-BEF2-8F9170B76D25}" type="parTrans" cxnId="{F8C41455-D224-4001-94B7-439C9022515C}">
      <dgm:prSet/>
      <dgm:spPr/>
      <dgm:t>
        <a:bodyPr/>
        <a:lstStyle/>
        <a:p>
          <a:endParaRPr lang="en-US"/>
        </a:p>
      </dgm:t>
    </dgm:pt>
    <dgm:pt modelId="{F97B2A34-29C3-4A4B-82AE-D7F4A50E69C9}" type="sibTrans" cxnId="{F8C41455-D224-4001-94B7-439C9022515C}">
      <dgm:prSet/>
      <dgm:spPr/>
      <dgm:t>
        <a:bodyPr/>
        <a:lstStyle/>
        <a:p>
          <a:endParaRPr lang="en-US"/>
        </a:p>
      </dgm:t>
    </dgm:pt>
    <dgm:pt modelId="{A5957550-AB1B-4E66-A907-9B158E04BF43}">
      <dgm:prSet phldrT="[Text]" custT="1"/>
      <dgm:spPr/>
      <dgm:t>
        <a:bodyPr/>
        <a:lstStyle/>
        <a:p>
          <a:endParaRPr lang="en-US" sz="1400" dirty="0"/>
        </a:p>
      </dgm:t>
    </dgm:pt>
    <dgm:pt modelId="{5FF8819F-DFB4-4989-A2B8-96E410C5D511}" type="parTrans" cxnId="{BAE31CE8-ECEE-4D46-B38A-50B946373EEF}">
      <dgm:prSet/>
      <dgm:spPr/>
      <dgm:t>
        <a:bodyPr/>
        <a:lstStyle/>
        <a:p>
          <a:endParaRPr lang="en-US"/>
        </a:p>
      </dgm:t>
    </dgm:pt>
    <dgm:pt modelId="{A9A88850-A5F3-488F-9933-AD54ADFA01E6}" type="sibTrans" cxnId="{BAE31CE8-ECEE-4D46-B38A-50B946373EEF}">
      <dgm:prSet/>
      <dgm:spPr/>
      <dgm:t>
        <a:bodyPr/>
        <a:lstStyle/>
        <a:p>
          <a:endParaRPr lang="en-US"/>
        </a:p>
      </dgm:t>
    </dgm:pt>
    <dgm:pt modelId="{E0F53AF4-9AFB-4938-9C34-2295061B00A7}">
      <dgm:prSet phldrT="[Text]" custT="1"/>
      <dgm:spPr/>
      <dgm:t>
        <a:bodyPr/>
        <a:lstStyle/>
        <a:p>
          <a:r>
            <a:rPr lang="en-US" sz="1400" dirty="0"/>
            <a:t>This could </a:t>
          </a:r>
          <a:r>
            <a:rPr lang="en-US" sz="1400" dirty="0">
              <a:solidFill>
                <a:srgbClr val="FF0000"/>
              </a:solidFill>
            </a:rPr>
            <a:t>increase</a:t>
          </a:r>
          <a:r>
            <a:rPr lang="en-US" sz="1400" dirty="0"/>
            <a:t> inequality if the prices of riskier assets typically held by high-income households (e.g., equity) increase (Lenza and Slacalek 2018) or </a:t>
          </a:r>
          <a:r>
            <a:rPr lang="en-US" sz="1400" dirty="0">
              <a:solidFill>
                <a:srgbClr val="00B050"/>
              </a:solidFill>
            </a:rPr>
            <a:t>reduce</a:t>
          </a:r>
          <a:r>
            <a:rPr lang="en-US" sz="1400" dirty="0"/>
            <a:t> inequality if the prices of assets typically held by low-income households (e.g., housing) rise (</a:t>
          </a:r>
          <a:r>
            <a:rPr lang="en-US" sz="1400" dirty="0" err="1"/>
            <a:t>Woloszko</a:t>
          </a:r>
          <a:r>
            <a:rPr lang="en-US" sz="1400" dirty="0"/>
            <a:t> and Causa 2020)</a:t>
          </a:r>
        </a:p>
      </dgm:t>
    </dgm:pt>
    <dgm:pt modelId="{D932097D-A8E0-48B1-B078-70B105B25D9A}" type="parTrans" cxnId="{A44FBB76-BB6E-4F9F-96A0-569D81F827CE}">
      <dgm:prSet/>
      <dgm:spPr/>
      <dgm:t>
        <a:bodyPr/>
        <a:lstStyle/>
        <a:p>
          <a:endParaRPr lang="en-US"/>
        </a:p>
      </dgm:t>
    </dgm:pt>
    <dgm:pt modelId="{5959F6FE-8377-40D8-932D-1F1A492E9D16}" type="sibTrans" cxnId="{A44FBB76-BB6E-4F9F-96A0-569D81F827CE}">
      <dgm:prSet/>
      <dgm:spPr/>
      <dgm:t>
        <a:bodyPr/>
        <a:lstStyle/>
        <a:p>
          <a:endParaRPr lang="en-US"/>
        </a:p>
      </dgm:t>
    </dgm:pt>
    <dgm:pt modelId="{0A13F1A6-C17A-4C94-A405-83F896B1F530}">
      <dgm:prSet phldrT="[Text]" custT="1"/>
      <dgm:spPr/>
      <dgm:t>
        <a:bodyPr/>
        <a:lstStyle/>
        <a:p>
          <a:endParaRPr lang="en-US" sz="1400" dirty="0"/>
        </a:p>
      </dgm:t>
    </dgm:pt>
    <dgm:pt modelId="{CD081F69-1824-4E52-829A-E23D5F5BEB12}" type="parTrans" cxnId="{8B7118DD-4CDC-4328-9EDE-8E10ACEB5AFA}">
      <dgm:prSet/>
      <dgm:spPr/>
      <dgm:t>
        <a:bodyPr/>
        <a:lstStyle/>
        <a:p>
          <a:endParaRPr lang="en-US"/>
        </a:p>
      </dgm:t>
    </dgm:pt>
    <dgm:pt modelId="{4483E90C-29E9-4458-8A29-351BCA938C87}" type="sibTrans" cxnId="{8B7118DD-4CDC-4328-9EDE-8E10ACEB5AFA}">
      <dgm:prSet/>
      <dgm:spPr/>
      <dgm:t>
        <a:bodyPr/>
        <a:lstStyle/>
        <a:p>
          <a:endParaRPr lang="en-US"/>
        </a:p>
      </dgm:t>
    </dgm:pt>
    <dgm:pt modelId="{68A89629-C2CE-46EE-A2FF-8E491D79483D}">
      <dgm:prSet phldrT="[Text]" custT="1"/>
      <dgm:spPr/>
      <dgm:t>
        <a:bodyPr/>
        <a:lstStyle/>
        <a:p>
          <a:endParaRPr lang="en-US" sz="1400" dirty="0"/>
        </a:p>
      </dgm:t>
    </dgm:pt>
    <dgm:pt modelId="{10E4B702-8C2C-494C-B3DF-1D13E7952F30}" type="sibTrans" cxnId="{A2CC4A52-4068-41C0-8487-A8F16DBAFB45}">
      <dgm:prSet/>
      <dgm:spPr/>
      <dgm:t>
        <a:bodyPr/>
        <a:lstStyle/>
        <a:p>
          <a:endParaRPr lang="en-US"/>
        </a:p>
      </dgm:t>
    </dgm:pt>
    <dgm:pt modelId="{4521251B-DAD2-4A67-8686-280BDC924ADD}" type="parTrans" cxnId="{A2CC4A52-4068-41C0-8487-A8F16DBAFB45}">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3">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3">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3">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3">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3">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3">
        <dgm:presLayoutVars>
          <dgm:bulletEnabled val="1"/>
        </dgm:presLayoutVars>
      </dgm:prSet>
      <dgm:spPr/>
    </dgm:pt>
  </dgm:ptLst>
  <dgm:cxnLst>
    <dgm:cxn modelId="{4921EA10-33AB-48C2-993C-BAFB824F2E17}" srcId="{A3835B25-35E2-40CF-9C40-B39B2810B2F1}" destId="{6570DDC5-E53A-487F-B5C2-76EEC897C8A5}" srcOrd="0" destOrd="0" parTransId="{D4A32DC5-084C-4752-B856-5EE05DC47876}" sibTransId="{93B78AF7-B552-4C77-960D-74809E4F6223}"/>
    <dgm:cxn modelId="{AEE4C020-0FF7-4B89-9583-415B7C31A663}" type="presOf" srcId="{0A13F1A6-C17A-4C94-A405-83F896B1F530}" destId="{580BB862-9A9E-4226-B38C-08D217164D19}" srcOrd="0" destOrd="1" presId="urn:microsoft.com/office/officeart/2005/8/layout/hList1"/>
    <dgm:cxn modelId="{C53F0827-FD5E-4200-8DDC-C65105FE2A58}" type="presOf" srcId="{CC86D2D6-C337-46CD-9C62-07723A768BD9}" destId="{FF6C5467-385F-4422-B5B1-54434FCEE2E1}" srcOrd="0" destOrd="0" presId="urn:microsoft.com/office/officeart/2005/8/layout/hList1"/>
    <dgm:cxn modelId="{F763C335-2FD9-4FAA-B736-DBB09956C900}" type="presOf" srcId="{4CE2595C-E294-4A76-A651-975F440732B0}" destId="{580BB862-9A9E-4226-B38C-08D217164D19}" srcOrd="0" destOrd="0" presId="urn:microsoft.com/office/officeart/2005/8/layout/hList1"/>
    <dgm:cxn modelId="{50308A3F-90D6-4FD5-A22E-C2CF62FAB5CE}" type="presOf" srcId="{66ECDF71-FB51-497C-A937-787B94EEAC78}" destId="{96D5B0C3-291F-4C73-AB14-86E8F985BDAF}" srcOrd="0" destOrd="0" presId="urn:microsoft.com/office/officeart/2005/8/layout/hList1"/>
    <dgm:cxn modelId="{2FD3A862-E73C-448D-865A-6905C069A9A4}" type="presOf" srcId="{9DF829D6-E6AE-4339-8F61-5E111DF03914}" destId="{6A96CBDF-C5D5-4E65-A056-635FD15B87F4}" srcOrd="0" destOrd="2" presId="urn:microsoft.com/office/officeart/2005/8/layout/hList1"/>
    <dgm:cxn modelId="{243CA749-6CA1-4A27-A56D-D4AB3596517F}" type="presOf" srcId="{68A89629-C2CE-46EE-A2FF-8E491D79483D}" destId="{0439FF41-16E8-4343-9576-E803227D969C}" srcOrd="0" destOrd="1" presId="urn:microsoft.com/office/officeart/2005/8/layout/hList1"/>
    <dgm:cxn modelId="{A2CC4A52-4068-41C0-8487-A8F16DBAFB45}" srcId="{66ECDF71-FB51-497C-A937-787B94EEAC78}" destId="{68A89629-C2CE-46EE-A2FF-8E491D79483D}" srcOrd="1" destOrd="0" parTransId="{4521251B-DAD2-4A67-8686-280BDC924ADD}" sibTransId="{10E4B702-8C2C-494C-B3DF-1D13E7952F30}"/>
    <dgm:cxn modelId="{F8C41455-D224-4001-94B7-439C9022515C}" srcId="{CC86D2D6-C337-46CD-9C62-07723A768BD9}" destId="{9DF829D6-E6AE-4339-8F61-5E111DF03914}" srcOrd="2" destOrd="0" parTransId="{71142EC3-207B-43A2-BEF2-8F9170B76D25}" sibTransId="{F97B2A34-29C3-4A4B-82AE-D7F4A50E69C9}"/>
    <dgm:cxn modelId="{A44FBB76-BB6E-4F9F-96A0-569D81F827CE}" srcId="{6570DDC5-E53A-487F-B5C2-76EEC897C8A5}" destId="{E0F53AF4-9AFB-4938-9C34-2295061B00A7}" srcOrd="2" destOrd="0" parTransId="{D932097D-A8E0-48B1-B078-70B105B25D9A}" sibTransId="{5959F6FE-8377-40D8-932D-1F1A492E9D16}"/>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6CC495BA-22CD-4BB1-9215-EF78DBD4856A}" type="presOf" srcId="{E0F53AF4-9AFB-4938-9C34-2295061B00A7}" destId="{580BB862-9A9E-4226-B38C-08D217164D19}" srcOrd="0" destOrd="2" presId="urn:microsoft.com/office/officeart/2005/8/layout/hList1"/>
    <dgm:cxn modelId="{C90379BC-9273-4D5E-9222-432762F5EF42}" srcId="{A3835B25-35E2-40CF-9C40-B39B2810B2F1}" destId="{CC86D2D6-C337-46CD-9C62-07723A768BD9}" srcOrd="2" destOrd="0" parTransId="{9B46C96E-7DAC-4550-8685-5C51C097F6D4}" sibTransId="{A3F50962-E868-47EF-B1FF-0CE7C73992C4}"/>
    <dgm:cxn modelId="{4CCE85D0-0014-49FB-9F87-D3E52339479E}" type="presOf" srcId="{A5957550-AB1B-4E66-A907-9B158E04BF43}" destId="{6A96CBDF-C5D5-4E65-A056-635FD15B87F4}" srcOrd="0" destOrd="1" presId="urn:microsoft.com/office/officeart/2005/8/layout/hList1"/>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8B7118DD-4CDC-4328-9EDE-8E10ACEB5AFA}" srcId="{6570DDC5-E53A-487F-B5C2-76EEC897C8A5}" destId="{0A13F1A6-C17A-4C94-A405-83F896B1F530}" srcOrd="1" destOrd="0" parTransId="{CD081F69-1824-4E52-829A-E23D5F5BEB12}" sibTransId="{4483E90C-29E9-4458-8A29-351BCA938C87}"/>
    <dgm:cxn modelId="{BAE31CE8-ECEE-4D46-B38A-50B946373EEF}" srcId="{CC86D2D6-C337-46CD-9C62-07723A768BD9}" destId="{A5957550-AB1B-4E66-A907-9B158E04BF43}" srcOrd="1" destOrd="0" parTransId="{5FF8819F-DFB4-4989-A2B8-96E410C5D511}" sibTransId="{A9A88850-A5F3-488F-9933-AD54ADFA01E6}"/>
    <dgm:cxn modelId="{276936EA-94E2-43EE-8A3D-2683E3EB1695}" srcId="{6570DDC5-E53A-487F-B5C2-76EEC897C8A5}" destId="{4CE2595C-E294-4A76-A651-975F440732B0}" srcOrd="0" destOrd="0" parTransId="{0A6DFC9B-8C9E-4BAB-8E55-0A3C81989C03}" sibTransId="{C0BDBF8F-BE9C-4DF0-B7D3-9A083D7AB997}"/>
    <dgm:cxn modelId="{A7138FEC-6044-4E7E-893A-C123DFAEFCC7}" type="presOf" srcId="{3FBB9EA7-81C3-4670-BEC7-BD037E22D589}" destId="{6A96CBDF-C5D5-4E65-A056-635FD15B87F4}" srcOrd="0" destOrd="0" presId="urn:microsoft.com/office/officeart/2005/8/layout/hList1"/>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custT="1"/>
      <dgm:spPr/>
      <dgm:t>
        <a:bodyPr/>
        <a:lstStyle/>
        <a:p>
          <a:r>
            <a:rPr lang="en-US" sz="2800" b="1" dirty="0"/>
            <a:t>Institutional development</a:t>
          </a:r>
          <a:endParaRPr lang="en-US" sz="2800" b="0" dirty="0"/>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dirty="0"/>
            <a:t>Positive impact of capital account liberalization on growth is more pronounced in countries with </a:t>
          </a:r>
          <a:r>
            <a:rPr lang="en-US" sz="1400" b="1" dirty="0"/>
            <a:t>well-developed institutions</a:t>
          </a:r>
          <a:r>
            <a:rPr lang="en-US" sz="1400" dirty="0"/>
            <a:t> (Eichengreen et al. 2009)</a:t>
          </a:r>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66ECDF71-FB51-497C-A937-787B94EEAC78}">
      <dgm:prSet phldrT="[Text]" custT="1"/>
      <dgm:spPr/>
      <dgm:t>
        <a:bodyPr/>
        <a:lstStyle/>
        <a:p>
          <a:r>
            <a:rPr lang="en-US" sz="2800" b="1" dirty="0"/>
            <a:t>Financial system and exchange rate regime</a:t>
          </a:r>
          <a:endParaRPr lang="en-US" sz="2800" b="0" dirty="0"/>
        </a:p>
      </dgm:t>
    </dgm:pt>
    <dgm:pt modelId="{B1DC7894-202E-4207-B7F9-44C33FAA1399}" type="parTrans" cxnId="{3C12E4D3-DF68-49EF-8993-6494F6AEC2B2}">
      <dgm:prSet/>
      <dgm:spPr/>
      <dgm:t>
        <a:bodyPr/>
        <a:lstStyle/>
        <a:p>
          <a:endParaRPr lang="en-US"/>
        </a:p>
      </dgm:t>
    </dgm:pt>
    <dgm:pt modelId="{B11EC5E7-947B-4A46-B93D-531F4D95DCDA}" type="sibTrans" cxnId="{3C12E4D3-DF68-49EF-8993-6494F6AEC2B2}">
      <dgm:prSet/>
      <dgm:spPr/>
      <dgm:t>
        <a:bodyPr/>
        <a:lstStyle/>
        <a:p>
          <a:endParaRPr lang="en-US"/>
        </a:p>
      </dgm:t>
    </dgm:pt>
    <dgm:pt modelId="{E7531470-A3A1-4FB2-8EC6-98F256A88B77}">
      <dgm:prSet phldrT="[Text]" custT="1"/>
      <dgm:spPr/>
      <dgm:t>
        <a:bodyPr/>
        <a:lstStyle/>
        <a:p>
          <a:r>
            <a:rPr lang="en-US" sz="1400" dirty="0"/>
            <a:t>Financial globalization could </a:t>
          </a:r>
          <a:r>
            <a:rPr lang="en-US" sz="1400" b="1" dirty="0"/>
            <a:t>amplify weaknesses of financial institutions </a:t>
          </a:r>
          <a:r>
            <a:rPr lang="en-US" sz="1400" dirty="0"/>
            <a:t>and underlying distortions such as inadequate financial regulation (Lane 2012; Rodrik 2018)</a:t>
          </a:r>
        </a:p>
      </dgm:t>
    </dgm:pt>
    <dgm:pt modelId="{1082C26C-CA44-43F0-97F4-170C1B9A6CA4}" type="parTrans" cxnId="{A483729B-DEAE-4E45-AD02-4D3858CE3A67}">
      <dgm:prSet/>
      <dgm:spPr/>
      <dgm:t>
        <a:bodyPr/>
        <a:lstStyle/>
        <a:p>
          <a:endParaRPr lang="en-US"/>
        </a:p>
      </dgm:t>
    </dgm:pt>
    <dgm:pt modelId="{7BF6069E-9DA6-4ED7-9922-CAC929134A29}" type="sibTrans" cxnId="{A483729B-DEAE-4E45-AD02-4D3858CE3A67}">
      <dgm:prSet/>
      <dgm:spPr/>
      <dgm:t>
        <a:bodyPr/>
        <a:lstStyle/>
        <a:p>
          <a:endParaRPr lang="en-US"/>
        </a:p>
      </dgm:t>
    </dgm:pt>
    <dgm:pt modelId="{CC86D2D6-C337-46CD-9C62-07723A768BD9}">
      <dgm:prSet phldrT="[Text]" custT="1"/>
      <dgm:spPr/>
      <dgm:t>
        <a:bodyPr/>
        <a:lstStyle/>
        <a:p>
          <a:r>
            <a:rPr lang="en-US" sz="2800" b="1" dirty="0"/>
            <a:t>Composition of flows</a:t>
          </a:r>
          <a:endParaRPr lang="en-US" sz="2800" b="0" dirty="0"/>
        </a:p>
      </dgm:t>
    </dgm:pt>
    <dgm:pt modelId="{9B46C96E-7DAC-4550-8685-5C51C097F6D4}" type="parTrans" cxnId="{C90379BC-9273-4D5E-9222-432762F5EF42}">
      <dgm:prSet/>
      <dgm:spPr/>
      <dgm:t>
        <a:bodyPr/>
        <a:lstStyle/>
        <a:p>
          <a:endParaRPr lang="en-US"/>
        </a:p>
      </dgm:t>
    </dgm:pt>
    <dgm:pt modelId="{A3F50962-E868-47EF-B1FF-0CE7C73992C4}" type="sibTrans" cxnId="{C90379BC-9273-4D5E-9222-432762F5EF42}">
      <dgm:prSet/>
      <dgm:spPr/>
      <dgm:t>
        <a:bodyPr/>
        <a:lstStyle/>
        <a:p>
          <a:endParaRPr lang="en-US"/>
        </a:p>
      </dgm:t>
    </dgm:pt>
    <dgm:pt modelId="{3FBB9EA7-81C3-4670-BEC7-BD037E22D589}">
      <dgm:prSet phldrT="[Text]" custT="1"/>
      <dgm:spPr/>
      <dgm:t>
        <a:bodyPr/>
        <a:lstStyle/>
        <a:p>
          <a:r>
            <a:rPr lang="en-US" sz="1400" dirty="0"/>
            <a:t>While a surge in capital inflows increases the probability of a banking or a currency crisis, this effect may be absent in the case of </a:t>
          </a:r>
          <a:r>
            <a:rPr lang="en-US" sz="1400" b="1" dirty="0"/>
            <a:t>portfolio equity </a:t>
          </a:r>
          <a:r>
            <a:rPr lang="en-US" sz="1400" dirty="0"/>
            <a:t>flows (</a:t>
          </a:r>
          <a:r>
            <a:rPr lang="en-US" sz="1400" dirty="0" err="1"/>
            <a:t>Furceri</a:t>
          </a:r>
          <a:r>
            <a:rPr lang="en-US" sz="1400" dirty="0"/>
            <a:t> et al. 2011)</a:t>
          </a:r>
        </a:p>
      </dgm:t>
    </dgm:pt>
    <dgm:pt modelId="{3C56CF91-E42E-4491-8B5D-92B1B3EB4B9A}" type="parTrans" cxnId="{3F3832DA-6DF0-409B-BC5C-2A9FB8E01EFF}">
      <dgm:prSet/>
      <dgm:spPr/>
      <dgm:t>
        <a:bodyPr/>
        <a:lstStyle/>
        <a:p>
          <a:endParaRPr lang="en-US"/>
        </a:p>
      </dgm:t>
    </dgm:pt>
    <dgm:pt modelId="{9BDD4DD5-E0FA-40F2-8CBD-8EF13CA7E1C5}" type="sibTrans" cxnId="{3F3832DA-6DF0-409B-BC5C-2A9FB8E01EFF}">
      <dgm:prSet/>
      <dgm:spPr/>
      <dgm:t>
        <a:bodyPr/>
        <a:lstStyle/>
        <a:p>
          <a:endParaRPr lang="en-US"/>
        </a:p>
      </dgm:t>
    </dgm:pt>
    <dgm:pt modelId="{0A13F1A6-C17A-4C94-A405-83F896B1F530}">
      <dgm:prSet phldrT="[Text]" custT="1"/>
      <dgm:spPr/>
      <dgm:t>
        <a:bodyPr/>
        <a:lstStyle/>
        <a:p>
          <a:endParaRPr lang="en-US" sz="1400" dirty="0"/>
        </a:p>
      </dgm:t>
    </dgm:pt>
    <dgm:pt modelId="{CD081F69-1824-4E52-829A-E23D5F5BEB12}" type="parTrans" cxnId="{8B7118DD-4CDC-4328-9EDE-8E10ACEB5AFA}">
      <dgm:prSet/>
      <dgm:spPr/>
      <dgm:t>
        <a:bodyPr/>
        <a:lstStyle/>
        <a:p>
          <a:endParaRPr lang="en-US"/>
        </a:p>
      </dgm:t>
    </dgm:pt>
    <dgm:pt modelId="{4483E90C-29E9-4458-8A29-351BCA938C87}" type="sibTrans" cxnId="{8B7118DD-4CDC-4328-9EDE-8E10ACEB5AFA}">
      <dgm:prSet/>
      <dgm:spPr/>
      <dgm:t>
        <a:bodyPr/>
        <a:lstStyle/>
        <a:p>
          <a:endParaRPr lang="en-US"/>
        </a:p>
      </dgm:t>
    </dgm:pt>
    <dgm:pt modelId="{68A89629-C2CE-46EE-A2FF-8E491D79483D}">
      <dgm:prSet phldrT="[Text]" custT="1"/>
      <dgm:spPr/>
      <dgm:t>
        <a:bodyPr/>
        <a:lstStyle/>
        <a:p>
          <a:endParaRPr lang="en-US" sz="1400" dirty="0"/>
        </a:p>
      </dgm:t>
    </dgm:pt>
    <dgm:pt modelId="{10E4B702-8C2C-494C-B3DF-1D13E7952F30}" type="sibTrans" cxnId="{A2CC4A52-4068-41C0-8487-A8F16DBAFB45}">
      <dgm:prSet/>
      <dgm:spPr/>
      <dgm:t>
        <a:bodyPr/>
        <a:lstStyle/>
        <a:p>
          <a:endParaRPr lang="en-US"/>
        </a:p>
      </dgm:t>
    </dgm:pt>
    <dgm:pt modelId="{4521251B-DAD2-4A67-8686-280BDC924ADD}" type="parTrans" cxnId="{A2CC4A52-4068-41C0-8487-A8F16DBAFB45}">
      <dgm:prSet/>
      <dgm:spPr/>
      <dgm:t>
        <a:bodyPr/>
        <a:lstStyle/>
        <a:p>
          <a:endParaRPr lang="en-US"/>
        </a:p>
      </dgm:t>
    </dgm:pt>
    <dgm:pt modelId="{F64A3C27-9972-4A59-9026-B38F4ADD91A5}">
      <dgm:prSet phldrT="[Text]" custT="1"/>
      <dgm:spPr/>
      <dgm:t>
        <a:bodyPr/>
        <a:lstStyle/>
        <a:p>
          <a:r>
            <a:rPr lang="en-US" sz="1400" dirty="0"/>
            <a:t>Floating exchange rate regimes could be less efficient in </a:t>
          </a:r>
          <a:r>
            <a:rPr lang="en-US" sz="1400" b="1" dirty="0"/>
            <a:t>anchoring</a:t>
          </a:r>
          <a:r>
            <a:rPr lang="en-US" sz="1400" dirty="0"/>
            <a:t> inflation, with potential negative effects on the poor (Berg and </a:t>
          </a:r>
          <a:r>
            <a:rPr lang="en-US" sz="1400" dirty="0" err="1"/>
            <a:t>Kpodar</a:t>
          </a:r>
          <a:r>
            <a:rPr lang="en-US" sz="1400" dirty="0"/>
            <a:t> 2019)</a:t>
          </a:r>
        </a:p>
      </dgm:t>
    </dgm:pt>
    <dgm:pt modelId="{4D0B35E9-BFA9-47C6-8EE9-1EC4CA40C64E}" type="parTrans" cxnId="{301442E0-53FF-44A9-92C4-CA7466B931B9}">
      <dgm:prSet/>
      <dgm:spPr/>
      <dgm:t>
        <a:bodyPr/>
        <a:lstStyle/>
        <a:p>
          <a:endParaRPr lang="en-US"/>
        </a:p>
      </dgm:t>
    </dgm:pt>
    <dgm:pt modelId="{22C285CA-5AC3-466E-B997-3863CE091449}" type="sibTrans" cxnId="{301442E0-53FF-44A9-92C4-CA7466B931B9}">
      <dgm:prSet/>
      <dgm:spPr/>
      <dgm:t>
        <a:bodyPr/>
        <a:lstStyle/>
        <a:p>
          <a:endParaRPr lang="en-US"/>
        </a:p>
      </dgm:t>
    </dgm:pt>
    <dgm:pt modelId="{52EFEFCD-215B-458E-A774-84DFD318686F}">
      <dgm:prSet phldrT="[Text]" custT="1"/>
      <dgm:spPr/>
      <dgm:t>
        <a:bodyPr/>
        <a:lstStyle/>
        <a:p>
          <a:r>
            <a:rPr lang="en-US" sz="1400" b="1" dirty="0"/>
            <a:t>Floating exchange rates </a:t>
          </a:r>
          <a:r>
            <a:rPr lang="en-US" sz="1400" dirty="0"/>
            <a:t>tend to be characterized by lower real GDP volatility (Hausmann and Gavin 1996; </a:t>
          </a:r>
          <a:r>
            <a:rPr lang="en-US" sz="1400" dirty="0" err="1"/>
            <a:t>Bleaney</a:t>
          </a:r>
          <a:r>
            <a:rPr lang="en-US" sz="1400" dirty="0"/>
            <a:t> and Fielding 2002), with potential positive effects on the poor</a:t>
          </a:r>
        </a:p>
      </dgm:t>
    </dgm:pt>
    <dgm:pt modelId="{D3ABA7BD-7C3B-4231-973B-15D9E17CF47B}" type="parTrans" cxnId="{4E3FE2E5-835D-4A35-9239-7922A3DAB6FA}">
      <dgm:prSet/>
      <dgm:spPr/>
    </dgm:pt>
    <dgm:pt modelId="{CFC1F696-2CC1-4878-82BB-4C04F9A4B2BB}" type="sibTrans" cxnId="{4E3FE2E5-835D-4A35-9239-7922A3DAB6FA}">
      <dgm:prSet/>
      <dgm:spPr/>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3">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3">
        <dgm:presLayoutVars>
          <dgm:bulletEnabled val="1"/>
        </dgm:presLayoutVars>
      </dgm:prSet>
      <dgm:spPr/>
    </dgm:pt>
    <dgm:pt modelId="{5AA0CF44-95D5-4A3C-800D-F28B28DCBD64}" type="pres">
      <dgm:prSet presAssocID="{93B78AF7-B552-4C77-960D-74809E4F6223}" presName="space" presStyleCnt="0"/>
      <dgm:spPr/>
    </dgm:pt>
    <dgm:pt modelId="{00720C68-F17E-402A-8F13-105E7CBE9007}" type="pres">
      <dgm:prSet presAssocID="{66ECDF71-FB51-497C-A937-787B94EEAC78}" presName="composite" presStyleCnt="0"/>
      <dgm:spPr/>
    </dgm:pt>
    <dgm:pt modelId="{96D5B0C3-291F-4C73-AB14-86E8F985BDAF}" type="pres">
      <dgm:prSet presAssocID="{66ECDF71-FB51-497C-A937-787B94EEAC78}" presName="parTx" presStyleLbl="alignNode1" presStyleIdx="1" presStyleCnt="3">
        <dgm:presLayoutVars>
          <dgm:chMax val="0"/>
          <dgm:chPref val="0"/>
          <dgm:bulletEnabled val="1"/>
        </dgm:presLayoutVars>
      </dgm:prSet>
      <dgm:spPr/>
    </dgm:pt>
    <dgm:pt modelId="{0439FF41-16E8-4343-9576-E803227D969C}" type="pres">
      <dgm:prSet presAssocID="{66ECDF71-FB51-497C-A937-787B94EEAC78}" presName="desTx" presStyleLbl="alignAccFollowNode1" presStyleIdx="1" presStyleCnt="3">
        <dgm:presLayoutVars>
          <dgm:bulletEnabled val="1"/>
        </dgm:presLayoutVars>
      </dgm:prSet>
      <dgm:spPr/>
    </dgm:pt>
    <dgm:pt modelId="{5BF6FBED-699C-4950-A0BB-E066E799EC29}" type="pres">
      <dgm:prSet presAssocID="{B11EC5E7-947B-4A46-B93D-531F4D95DCDA}" presName="space" presStyleCnt="0"/>
      <dgm:spPr/>
    </dgm:pt>
    <dgm:pt modelId="{1038B505-D276-406A-893B-8B05BFEC5595}" type="pres">
      <dgm:prSet presAssocID="{CC86D2D6-C337-46CD-9C62-07723A768BD9}" presName="composite" presStyleCnt="0"/>
      <dgm:spPr/>
    </dgm:pt>
    <dgm:pt modelId="{FF6C5467-385F-4422-B5B1-54434FCEE2E1}" type="pres">
      <dgm:prSet presAssocID="{CC86D2D6-C337-46CD-9C62-07723A768BD9}" presName="parTx" presStyleLbl="alignNode1" presStyleIdx="2" presStyleCnt="3">
        <dgm:presLayoutVars>
          <dgm:chMax val="0"/>
          <dgm:chPref val="0"/>
          <dgm:bulletEnabled val="1"/>
        </dgm:presLayoutVars>
      </dgm:prSet>
      <dgm:spPr/>
    </dgm:pt>
    <dgm:pt modelId="{6A96CBDF-C5D5-4E65-A056-635FD15B87F4}" type="pres">
      <dgm:prSet presAssocID="{CC86D2D6-C337-46CD-9C62-07723A768BD9}" presName="desTx" presStyleLbl="alignAccFollowNode1" presStyleIdx="2" presStyleCnt="3">
        <dgm:presLayoutVars>
          <dgm:bulletEnabled val="1"/>
        </dgm:presLayoutVars>
      </dgm:prSet>
      <dgm:spPr/>
    </dgm:pt>
  </dgm:ptLst>
  <dgm:cxnLst>
    <dgm:cxn modelId="{4921EA10-33AB-48C2-993C-BAFB824F2E17}" srcId="{A3835B25-35E2-40CF-9C40-B39B2810B2F1}" destId="{6570DDC5-E53A-487F-B5C2-76EEC897C8A5}" srcOrd="0" destOrd="0" parTransId="{D4A32DC5-084C-4752-B856-5EE05DC47876}" sibTransId="{93B78AF7-B552-4C77-960D-74809E4F6223}"/>
    <dgm:cxn modelId="{AEE4C020-0FF7-4B89-9583-415B7C31A663}" type="presOf" srcId="{0A13F1A6-C17A-4C94-A405-83F896B1F530}" destId="{580BB862-9A9E-4226-B38C-08D217164D19}" srcOrd="0" destOrd="1" presId="urn:microsoft.com/office/officeart/2005/8/layout/hList1"/>
    <dgm:cxn modelId="{C53F0827-FD5E-4200-8DDC-C65105FE2A58}" type="presOf" srcId="{CC86D2D6-C337-46CD-9C62-07723A768BD9}" destId="{FF6C5467-385F-4422-B5B1-54434FCEE2E1}" srcOrd="0" destOrd="0" presId="urn:microsoft.com/office/officeart/2005/8/layout/hList1"/>
    <dgm:cxn modelId="{F763C335-2FD9-4FAA-B736-DBB09956C900}" type="presOf" srcId="{4CE2595C-E294-4A76-A651-975F440732B0}" destId="{580BB862-9A9E-4226-B38C-08D217164D19}" srcOrd="0" destOrd="0" presId="urn:microsoft.com/office/officeart/2005/8/layout/hList1"/>
    <dgm:cxn modelId="{50308A3F-90D6-4FD5-A22E-C2CF62FAB5CE}" type="presOf" srcId="{66ECDF71-FB51-497C-A937-787B94EEAC78}" destId="{96D5B0C3-291F-4C73-AB14-86E8F985BDAF}" srcOrd="0" destOrd="0" presId="urn:microsoft.com/office/officeart/2005/8/layout/hList1"/>
    <dgm:cxn modelId="{243CA749-6CA1-4A27-A56D-D4AB3596517F}" type="presOf" srcId="{68A89629-C2CE-46EE-A2FF-8E491D79483D}" destId="{0439FF41-16E8-4343-9576-E803227D969C}" srcOrd="0" destOrd="3" presId="urn:microsoft.com/office/officeart/2005/8/layout/hList1"/>
    <dgm:cxn modelId="{A2CC4A52-4068-41C0-8487-A8F16DBAFB45}" srcId="{66ECDF71-FB51-497C-A937-787B94EEAC78}" destId="{68A89629-C2CE-46EE-A2FF-8E491D79483D}" srcOrd="3" destOrd="0" parTransId="{4521251B-DAD2-4A67-8686-280BDC924ADD}" sibTransId="{10E4B702-8C2C-494C-B3DF-1D13E7952F30}"/>
    <dgm:cxn modelId="{AA7B5392-9EB6-4921-8E6D-F2BE9DB721EA}" type="presOf" srcId="{6570DDC5-E53A-487F-B5C2-76EEC897C8A5}" destId="{E8F573BA-1ABA-4DC6-80BE-281280CC118C}" srcOrd="0" destOrd="0" presId="urn:microsoft.com/office/officeart/2005/8/layout/hList1"/>
    <dgm:cxn modelId="{A483729B-DEAE-4E45-AD02-4D3858CE3A67}" srcId="{66ECDF71-FB51-497C-A937-787B94EEAC78}" destId="{E7531470-A3A1-4FB2-8EC6-98F256A88B77}" srcOrd="0" destOrd="0" parTransId="{1082C26C-CA44-43F0-97F4-170C1B9A6CA4}" sibTransId="{7BF6069E-9DA6-4ED7-9922-CAC929134A29}"/>
    <dgm:cxn modelId="{E55522B6-D0CC-4D4D-888C-C1FCDD7861BD}" type="presOf" srcId="{F64A3C27-9972-4A59-9026-B38F4ADD91A5}" destId="{0439FF41-16E8-4343-9576-E803227D969C}" srcOrd="0" destOrd="2" presId="urn:microsoft.com/office/officeart/2005/8/layout/hList1"/>
    <dgm:cxn modelId="{C90379BC-9273-4D5E-9222-432762F5EF42}" srcId="{A3835B25-35E2-40CF-9C40-B39B2810B2F1}" destId="{CC86D2D6-C337-46CD-9C62-07723A768BD9}" srcOrd="2" destOrd="0" parTransId="{9B46C96E-7DAC-4550-8685-5C51C097F6D4}" sibTransId="{A3F50962-E868-47EF-B1FF-0CE7C73992C4}"/>
    <dgm:cxn modelId="{7E05F0CD-7251-4B63-B54A-FC98FF140551}" type="presOf" srcId="{52EFEFCD-215B-458E-A774-84DFD318686F}" destId="{0439FF41-16E8-4343-9576-E803227D969C}" srcOrd="0" destOrd="1" presId="urn:microsoft.com/office/officeart/2005/8/layout/hList1"/>
    <dgm:cxn modelId="{3C12E4D3-DF68-49EF-8993-6494F6AEC2B2}" srcId="{A3835B25-35E2-40CF-9C40-B39B2810B2F1}" destId="{66ECDF71-FB51-497C-A937-787B94EEAC78}" srcOrd="1" destOrd="0" parTransId="{B1DC7894-202E-4207-B7F9-44C33FAA1399}" sibTransId="{B11EC5E7-947B-4A46-B93D-531F4D95DCDA}"/>
    <dgm:cxn modelId="{712B11D5-31C3-4AB4-BFC2-B6AA53B183EB}" type="presOf" srcId="{A3835B25-35E2-40CF-9C40-B39B2810B2F1}" destId="{24E32489-CABF-43F0-8CEB-9D65751AC769}" srcOrd="0" destOrd="0" presId="urn:microsoft.com/office/officeart/2005/8/layout/hList1"/>
    <dgm:cxn modelId="{3F3832DA-6DF0-409B-BC5C-2A9FB8E01EFF}" srcId="{CC86D2D6-C337-46CD-9C62-07723A768BD9}" destId="{3FBB9EA7-81C3-4670-BEC7-BD037E22D589}" srcOrd="0" destOrd="0" parTransId="{3C56CF91-E42E-4491-8B5D-92B1B3EB4B9A}" sibTransId="{9BDD4DD5-E0FA-40F2-8CBD-8EF13CA7E1C5}"/>
    <dgm:cxn modelId="{8B7118DD-4CDC-4328-9EDE-8E10ACEB5AFA}" srcId="{6570DDC5-E53A-487F-B5C2-76EEC897C8A5}" destId="{0A13F1A6-C17A-4C94-A405-83F896B1F530}" srcOrd="1" destOrd="0" parTransId="{CD081F69-1824-4E52-829A-E23D5F5BEB12}" sibTransId="{4483E90C-29E9-4458-8A29-351BCA938C87}"/>
    <dgm:cxn modelId="{301442E0-53FF-44A9-92C4-CA7466B931B9}" srcId="{66ECDF71-FB51-497C-A937-787B94EEAC78}" destId="{F64A3C27-9972-4A59-9026-B38F4ADD91A5}" srcOrd="2" destOrd="0" parTransId="{4D0B35E9-BFA9-47C6-8EE9-1EC4CA40C64E}" sibTransId="{22C285CA-5AC3-466E-B997-3863CE091449}"/>
    <dgm:cxn modelId="{4E3FE2E5-835D-4A35-9239-7922A3DAB6FA}" srcId="{66ECDF71-FB51-497C-A937-787B94EEAC78}" destId="{52EFEFCD-215B-458E-A774-84DFD318686F}" srcOrd="1" destOrd="0" parTransId="{D3ABA7BD-7C3B-4231-973B-15D9E17CF47B}" sibTransId="{CFC1F696-2CC1-4878-82BB-4C04F9A4B2BB}"/>
    <dgm:cxn modelId="{276936EA-94E2-43EE-8A3D-2683E3EB1695}" srcId="{6570DDC5-E53A-487F-B5C2-76EEC897C8A5}" destId="{4CE2595C-E294-4A76-A651-975F440732B0}" srcOrd="0" destOrd="0" parTransId="{0A6DFC9B-8C9E-4BAB-8E55-0A3C81989C03}" sibTransId="{C0BDBF8F-BE9C-4DF0-B7D3-9A083D7AB997}"/>
    <dgm:cxn modelId="{A7138FEC-6044-4E7E-893A-C123DFAEFCC7}" type="presOf" srcId="{3FBB9EA7-81C3-4670-BEC7-BD037E22D589}" destId="{6A96CBDF-C5D5-4E65-A056-635FD15B87F4}" srcOrd="0" destOrd="0" presId="urn:microsoft.com/office/officeart/2005/8/layout/hList1"/>
    <dgm:cxn modelId="{D5FFEEF8-4CF8-4C04-AF3E-7BF8C222B87B}" type="presOf" srcId="{E7531470-A3A1-4FB2-8EC6-98F256A88B77}" destId="{0439FF41-16E8-4343-9576-E803227D969C}" srcOrd="0" destOrd="0" presId="urn:microsoft.com/office/officeart/2005/8/layout/hList1"/>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 modelId="{07E86E2F-9E85-4DDF-BE07-7B1202BBC334}" type="presParOf" srcId="{24E32489-CABF-43F0-8CEB-9D65751AC769}" destId="{5AA0CF44-95D5-4A3C-800D-F28B28DCBD64}" srcOrd="1" destOrd="0" presId="urn:microsoft.com/office/officeart/2005/8/layout/hList1"/>
    <dgm:cxn modelId="{0C158AC3-8323-4A07-BE28-3EA5B60DA2FD}" type="presParOf" srcId="{24E32489-CABF-43F0-8CEB-9D65751AC769}" destId="{00720C68-F17E-402A-8F13-105E7CBE9007}" srcOrd="2" destOrd="0" presId="urn:microsoft.com/office/officeart/2005/8/layout/hList1"/>
    <dgm:cxn modelId="{8ADEE63F-2C92-46CE-9E5C-E17DBF3E05BE}" type="presParOf" srcId="{00720C68-F17E-402A-8F13-105E7CBE9007}" destId="{96D5B0C3-291F-4C73-AB14-86E8F985BDAF}" srcOrd="0" destOrd="0" presId="urn:microsoft.com/office/officeart/2005/8/layout/hList1"/>
    <dgm:cxn modelId="{952EAF39-3A52-4CA8-8662-79E64376B3D8}" type="presParOf" srcId="{00720C68-F17E-402A-8F13-105E7CBE9007}" destId="{0439FF41-16E8-4343-9576-E803227D969C}" srcOrd="1" destOrd="0" presId="urn:microsoft.com/office/officeart/2005/8/layout/hList1"/>
    <dgm:cxn modelId="{05FEEB02-BC5B-44D3-BA65-EDADC5E85F1A}" type="presParOf" srcId="{24E32489-CABF-43F0-8CEB-9D65751AC769}" destId="{5BF6FBED-699C-4950-A0BB-E066E799EC29}" srcOrd="3" destOrd="0" presId="urn:microsoft.com/office/officeart/2005/8/layout/hList1"/>
    <dgm:cxn modelId="{7ED054FA-C9D3-4842-9433-281EEC98C50E}" type="presParOf" srcId="{24E32489-CABF-43F0-8CEB-9D65751AC769}" destId="{1038B505-D276-406A-893B-8B05BFEC5595}" srcOrd="4" destOrd="0" presId="urn:microsoft.com/office/officeart/2005/8/layout/hList1"/>
    <dgm:cxn modelId="{CBDCAA55-E9B2-41EA-9ECE-807A28DC5D3A}" type="presParOf" srcId="{1038B505-D276-406A-893B-8B05BFEC5595}" destId="{FF6C5467-385F-4422-B5B1-54434FCEE2E1}" srcOrd="0" destOrd="0" presId="urn:microsoft.com/office/officeart/2005/8/layout/hList1"/>
    <dgm:cxn modelId="{71238482-FE5A-414C-9A15-838C3B482EED}" type="presParOf" srcId="{1038B505-D276-406A-893B-8B05BFEC5595}" destId="{6A96CBDF-C5D5-4E65-A056-635FD15B87F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3835B25-35E2-40CF-9C40-B39B2810B2F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570DDC5-E53A-487F-B5C2-76EEC897C8A5}">
      <dgm:prSet phldrT="[Text]" custT="1"/>
      <dgm:spPr/>
      <dgm:t>
        <a:bodyPr/>
        <a:lstStyle/>
        <a:p>
          <a:r>
            <a:rPr lang="en-US" sz="3200" b="1" dirty="0"/>
            <a:t>Pre-NAFTA</a:t>
          </a:r>
          <a:endParaRPr lang="en-US" sz="3200" b="0" dirty="0"/>
        </a:p>
      </dgm:t>
    </dgm:pt>
    <dgm:pt modelId="{D4A32DC5-084C-4752-B856-5EE05DC47876}" type="parTrans" cxnId="{4921EA10-33AB-48C2-993C-BAFB824F2E17}">
      <dgm:prSet/>
      <dgm:spPr/>
      <dgm:t>
        <a:bodyPr/>
        <a:lstStyle/>
        <a:p>
          <a:endParaRPr lang="en-US"/>
        </a:p>
      </dgm:t>
    </dgm:pt>
    <dgm:pt modelId="{93B78AF7-B552-4C77-960D-74809E4F6223}" type="sibTrans" cxnId="{4921EA10-33AB-48C2-993C-BAFB824F2E17}">
      <dgm:prSet/>
      <dgm:spPr/>
      <dgm:t>
        <a:bodyPr/>
        <a:lstStyle/>
        <a:p>
          <a:endParaRPr lang="en-US"/>
        </a:p>
      </dgm:t>
    </dgm:pt>
    <dgm:pt modelId="{4CE2595C-E294-4A76-A651-975F440732B0}">
      <dgm:prSet phldrT="[Text]" custT="1"/>
      <dgm:spPr/>
      <dgm:t>
        <a:bodyPr/>
        <a:lstStyle/>
        <a:p>
          <a:r>
            <a:rPr lang="en-US" sz="1400" b="1" dirty="0"/>
            <a:t>FDI</a:t>
          </a:r>
          <a:r>
            <a:rPr lang="en-US" sz="1400" dirty="0"/>
            <a:t> contributed to </a:t>
          </a:r>
          <a:r>
            <a:rPr lang="en-US" sz="1400" dirty="0">
              <a:solidFill>
                <a:srgbClr val="FF0000"/>
              </a:solidFill>
            </a:rPr>
            <a:t>increasing inequality</a:t>
          </a:r>
          <a:endParaRPr lang="en-US" sz="1400" dirty="0"/>
        </a:p>
      </dgm:t>
    </dgm:pt>
    <dgm:pt modelId="{0A6DFC9B-8C9E-4BAB-8E55-0A3C81989C03}" type="parTrans" cxnId="{276936EA-94E2-43EE-8A3D-2683E3EB1695}">
      <dgm:prSet/>
      <dgm:spPr/>
      <dgm:t>
        <a:bodyPr/>
        <a:lstStyle/>
        <a:p>
          <a:endParaRPr lang="en-US"/>
        </a:p>
      </dgm:t>
    </dgm:pt>
    <dgm:pt modelId="{C0BDBF8F-BE9C-4DF0-B7D3-9A083D7AB997}" type="sibTrans" cxnId="{276936EA-94E2-43EE-8A3D-2683E3EB1695}">
      <dgm:prSet/>
      <dgm:spPr/>
      <dgm:t>
        <a:bodyPr/>
        <a:lstStyle/>
        <a:p>
          <a:endParaRPr lang="en-US"/>
        </a:p>
      </dgm:t>
    </dgm:pt>
    <dgm:pt modelId="{E0F53AF4-9AFB-4938-9C34-2295061B00A7}">
      <dgm:prSet phldrT="[Text]" custT="1"/>
      <dgm:spPr/>
      <dgm:t>
        <a:bodyPr/>
        <a:lstStyle/>
        <a:p>
          <a:r>
            <a:rPr lang="en-US" sz="1400" b="1" dirty="0"/>
            <a:t>Outsourcing</a:t>
          </a:r>
          <a:r>
            <a:rPr lang="en-US" sz="1400" dirty="0"/>
            <a:t> of activities from the U.S. to Mexico </a:t>
          </a:r>
          <a:r>
            <a:rPr lang="en-US" sz="1400" dirty="0">
              <a:latin typeface="Arial" panose="020B0604020202020204" pitchFamily="34" charset="0"/>
              <a:cs typeface="Arial" panose="020B0604020202020204" pitchFamily="34" charset="0"/>
            </a:rPr>
            <a:t>→</a:t>
          </a:r>
          <a:r>
            <a:rPr lang="en-US" sz="1400" dirty="0"/>
            <a:t> ↑ the </a:t>
          </a:r>
          <a:r>
            <a:rPr lang="en-US" sz="1400" b="1" dirty="0"/>
            <a:t>relative demand for skilled labor </a:t>
          </a:r>
          <a:r>
            <a:rPr lang="en-US" sz="1400" dirty="0"/>
            <a:t>and thus contributed to the increase in the skill premium (</a:t>
          </a:r>
          <a:r>
            <a:rPr lang="en-US" sz="1400" dirty="0" err="1"/>
            <a:t>Feenstra</a:t>
          </a:r>
          <a:r>
            <a:rPr lang="en-US" sz="1400" dirty="0"/>
            <a:t> and Hanson 1997), mostly reflecting a rapid increase in wages at the upper part of the income distribution (Esquivel 2010)</a:t>
          </a:r>
        </a:p>
      </dgm:t>
    </dgm:pt>
    <dgm:pt modelId="{D932097D-A8E0-48B1-B078-70B105B25D9A}" type="parTrans" cxnId="{A44FBB76-BB6E-4F9F-96A0-569D81F827CE}">
      <dgm:prSet/>
      <dgm:spPr/>
      <dgm:t>
        <a:bodyPr/>
        <a:lstStyle/>
        <a:p>
          <a:endParaRPr lang="en-US"/>
        </a:p>
      </dgm:t>
    </dgm:pt>
    <dgm:pt modelId="{5959F6FE-8377-40D8-932D-1F1A492E9D16}" type="sibTrans" cxnId="{A44FBB76-BB6E-4F9F-96A0-569D81F827CE}">
      <dgm:prSet/>
      <dgm:spPr/>
      <dgm:t>
        <a:bodyPr/>
        <a:lstStyle/>
        <a:p>
          <a:endParaRPr lang="en-US"/>
        </a:p>
      </dgm:t>
    </dgm:pt>
    <dgm:pt modelId="{24E32489-CABF-43F0-8CEB-9D65751AC769}" type="pres">
      <dgm:prSet presAssocID="{A3835B25-35E2-40CF-9C40-B39B2810B2F1}" presName="Name0" presStyleCnt="0">
        <dgm:presLayoutVars>
          <dgm:dir/>
          <dgm:animLvl val="lvl"/>
          <dgm:resizeHandles val="exact"/>
        </dgm:presLayoutVars>
      </dgm:prSet>
      <dgm:spPr/>
    </dgm:pt>
    <dgm:pt modelId="{26D99D26-26ED-4D15-AD13-ADE134555392}" type="pres">
      <dgm:prSet presAssocID="{6570DDC5-E53A-487F-B5C2-76EEC897C8A5}" presName="composite" presStyleCnt="0"/>
      <dgm:spPr/>
    </dgm:pt>
    <dgm:pt modelId="{E8F573BA-1ABA-4DC6-80BE-281280CC118C}" type="pres">
      <dgm:prSet presAssocID="{6570DDC5-E53A-487F-B5C2-76EEC897C8A5}" presName="parTx" presStyleLbl="alignNode1" presStyleIdx="0" presStyleCnt="1">
        <dgm:presLayoutVars>
          <dgm:chMax val="0"/>
          <dgm:chPref val="0"/>
          <dgm:bulletEnabled val="1"/>
        </dgm:presLayoutVars>
      </dgm:prSet>
      <dgm:spPr/>
    </dgm:pt>
    <dgm:pt modelId="{580BB862-9A9E-4226-B38C-08D217164D19}" type="pres">
      <dgm:prSet presAssocID="{6570DDC5-E53A-487F-B5C2-76EEC897C8A5}" presName="desTx" presStyleLbl="alignAccFollowNode1" presStyleIdx="0" presStyleCnt="1">
        <dgm:presLayoutVars>
          <dgm:bulletEnabled val="1"/>
        </dgm:presLayoutVars>
      </dgm:prSet>
      <dgm:spPr/>
    </dgm:pt>
  </dgm:ptLst>
  <dgm:cxnLst>
    <dgm:cxn modelId="{4921EA10-33AB-48C2-993C-BAFB824F2E17}" srcId="{A3835B25-35E2-40CF-9C40-B39B2810B2F1}" destId="{6570DDC5-E53A-487F-B5C2-76EEC897C8A5}" srcOrd="0" destOrd="0" parTransId="{D4A32DC5-084C-4752-B856-5EE05DC47876}" sibTransId="{93B78AF7-B552-4C77-960D-74809E4F6223}"/>
    <dgm:cxn modelId="{F763C335-2FD9-4FAA-B736-DBB09956C900}" type="presOf" srcId="{4CE2595C-E294-4A76-A651-975F440732B0}" destId="{580BB862-9A9E-4226-B38C-08D217164D19}" srcOrd="0" destOrd="0" presId="urn:microsoft.com/office/officeart/2005/8/layout/hList1"/>
    <dgm:cxn modelId="{A44FBB76-BB6E-4F9F-96A0-569D81F827CE}" srcId="{4CE2595C-E294-4A76-A651-975F440732B0}" destId="{E0F53AF4-9AFB-4938-9C34-2295061B00A7}" srcOrd="0" destOrd="0" parTransId="{D932097D-A8E0-48B1-B078-70B105B25D9A}" sibTransId="{5959F6FE-8377-40D8-932D-1F1A492E9D16}"/>
    <dgm:cxn modelId="{AA7B5392-9EB6-4921-8E6D-F2BE9DB721EA}" type="presOf" srcId="{6570DDC5-E53A-487F-B5C2-76EEC897C8A5}" destId="{E8F573BA-1ABA-4DC6-80BE-281280CC118C}" srcOrd="0" destOrd="0" presId="urn:microsoft.com/office/officeart/2005/8/layout/hList1"/>
    <dgm:cxn modelId="{6CC495BA-22CD-4BB1-9215-EF78DBD4856A}" type="presOf" srcId="{E0F53AF4-9AFB-4938-9C34-2295061B00A7}" destId="{580BB862-9A9E-4226-B38C-08D217164D19}" srcOrd="0" destOrd="1" presId="urn:microsoft.com/office/officeart/2005/8/layout/hList1"/>
    <dgm:cxn modelId="{712B11D5-31C3-4AB4-BFC2-B6AA53B183EB}" type="presOf" srcId="{A3835B25-35E2-40CF-9C40-B39B2810B2F1}" destId="{24E32489-CABF-43F0-8CEB-9D65751AC769}" srcOrd="0" destOrd="0" presId="urn:microsoft.com/office/officeart/2005/8/layout/hList1"/>
    <dgm:cxn modelId="{276936EA-94E2-43EE-8A3D-2683E3EB1695}" srcId="{6570DDC5-E53A-487F-B5C2-76EEC897C8A5}" destId="{4CE2595C-E294-4A76-A651-975F440732B0}" srcOrd="0" destOrd="0" parTransId="{0A6DFC9B-8C9E-4BAB-8E55-0A3C81989C03}" sibTransId="{C0BDBF8F-BE9C-4DF0-B7D3-9A083D7AB997}"/>
    <dgm:cxn modelId="{814FFA00-001F-477A-B44B-A0C961B1A866}" type="presParOf" srcId="{24E32489-CABF-43F0-8CEB-9D65751AC769}" destId="{26D99D26-26ED-4D15-AD13-ADE134555392}" srcOrd="0" destOrd="0" presId="urn:microsoft.com/office/officeart/2005/8/layout/hList1"/>
    <dgm:cxn modelId="{245D26A8-4292-4F23-8640-2A212E31705B}" type="presParOf" srcId="{26D99D26-26ED-4D15-AD13-ADE134555392}" destId="{E8F573BA-1ABA-4DC6-80BE-281280CC118C}" srcOrd="0" destOrd="0" presId="urn:microsoft.com/office/officeart/2005/8/layout/hList1"/>
    <dgm:cxn modelId="{7F44CC19-757B-48D5-B77C-2C830587DFC8}" type="presParOf" srcId="{26D99D26-26ED-4D15-AD13-ADE134555392}" destId="{580BB862-9A9E-4226-B38C-08D217164D19}"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2607" y="481983"/>
          <a:ext cx="2542772" cy="7954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dirty="0"/>
            <a:t>Inclusive growth</a:t>
          </a:r>
        </a:p>
      </dsp:txBody>
      <dsp:txXfrm>
        <a:off x="2607" y="481983"/>
        <a:ext cx="2542772" cy="795415"/>
      </dsp:txXfrm>
    </dsp:sp>
    <dsp:sp modelId="{580BB862-9A9E-4226-B38C-08D217164D19}">
      <dsp:nvSpPr>
        <dsp:cNvPr id="0" name=""/>
        <dsp:cNvSpPr/>
      </dsp:nvSpPr>
      <dsp:spPr>
        <a:xfrm>
          <a:off x="2607" y="1277399"/>
          <a:ext cx="2542772" cy="284107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solidFill>
                <a:srgbClr val="00B050"/>
              </a:solidFill>
            </a:rPr>
            <a:t>Positive</a:t>
          </a:r>
          <a:r>
            <a:rPr lang="en-US" sz="1400" kern="1200" dirty="0"/>
            <a:t> impact of FDI on growth (</a:t>
          </a:r>
          <a:r>
            <a:rPr lang="en-US" sz="1400" kern="1200" dirty="0" err="1"/>
            <a:t>Aizenman</a:t>
          </a:r>
          <a:r>
            <a:rPr lang="en-US" sz="1400" kern="1200" dirty="0"/>
            <a:t> et al. 2011; Choong et al. 2010; </a:t>
          </a:r>
          <a:r>
            <a:rPr lang="en-US" sz="1400" kern="1200" dirty="0" err="1"/>
            <a:t>Kose</a:t>
          </a:r>
          <a:r>
            <a:rPr lang="en-US" sz="1400" kern="1200" dirty="0"/>
            <a:t> et al. 2009) via transfer of technology and know-how, positive spillovers to international trade and human capital accumulation, etc.</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Depending on the inclusiveness of growth, inequality </a:t>
          </a:r>
          <a:r>
            <a:rPr lang="en-US" sz="1400" b="1" kern="1200" dirty="0">
              <a:solidFill>
                <a:srgbClr val="FF0000"/>
              </a:solidFill>
            </a:rPr>
            <a:t>increases</a:t>
          </a:r>
          <a:r>
            <a:rPr lang="en-US" sz="1400" kern="1200" dirty="0"/>
            <a:t> or </a:t>
          </a:r>
          <a:r>
            <a:rPr lang="en-US" sz="1400" b="1" kern="1200" dirty="0">
              <a:solidFill>
                <a:srgbClr val="00B050"/>
              </a:solidFill>
            </a:rPr>
            <a:t>decreases</a:t>
          </a:r>
          <a:endParaRPr lang="en-US" sz="1400" b="1" kern="1200" dirty="0"/>
        </a:p>
      </dsp:txBody>
      <dsp:txXfrm>
        <a:off x="2607" y="1277399"/>
        <a:ext cx="2542772" cy="2841074"/>
      </dsp:txXfrm>
    </dsp:sp>
    <dsp:sp modelId="{96D5B0C3-291F-4C73-AB14-86E8F985BDAF}">
      <dsp:nvSpPr>
        <dsp:cNvPr id="0" name=""/>
        <dsp:cNvSpPr/>
      </dsp:nvSpPr>
      <dsp:spPr>
        <a:xfrm>
          <a:off x="2901368" y="481983"/>
          <a:ext cx="2542772" cy="7954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dirty="0"/>
            <a:t>K/L mix</a:t>
          </a:r>
        </a:p>
      </dsp:txBody>
      <dsp:txXfrm>
        <a:off x="2901368" y="481983"/>
        <a:ext cx="2542772" cy="795415"/>
      </dsp:txXfrm>
    </dsp:sp>
    <dsp:sp modelId="{0439FF41-16E8-4343-9576-E803227D969C}">
      <dsp:nvSpPr>
        <dsp:cNvPr id="0" name=""/>
        <dsp:cNvSpPr/>
      </dsp:nvSpPr>
      <dsp:spPr>
        <a:xfrm>
          <a:off x="2901368" y="1277399"/>
          <a:ext cx="2542772" cy="284107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FDI is associated with </a:t>
          </a:r>
          <a:r>
            <a:rPr lang="en-US" sz="1400" b="1" kern="1200" dirty="0"/>
            <a:t>higher investment </a:t>
          </a:r>
          <a:r>
            <a:rPr lang="en-US" sz="1400" kern="1200" dirty="0"/>
            <a:t>and therefore capital stock (</a:t>
          </a:r>
          <a:r>
            <a:rPr lang="en-US" sz="1400" kern="1200" dirty="0" err="1"/>
            <a:t>Amighiani</a:t>
          </a:r>
          <a:r>
            <a:rPr lang="en-US" sz="1400" kern="1200" dirty="0"/>
            <a:t> et al. 2017)</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Higher capital-labor ratio potentially increases labor income share </a:t>
          </a:r>
          <a:r>
            <a:rPr lang="en-US" sz="1400" kern="1200" dirty="0">
              <a:latin typeface="Arial" panose="020B0604020202020204" pitchFamily="34" charset="0"/>
              <a:cs typeface="Arial" panose="020B0604020202020204" pitchFamily="34" charset="0"/>
            </a:rPr>
            <a:t>→ </a:t>
          </a:r>
          <a:r>
            <a:rPr lang="en-US" sz="1400" b="1" kern="1200" dirty="0">
              <a:solidFill>
                <a:srgbClr val="00B050"/>
              </a:solidFill>
            </a:rPr>
            <a:t>reduce</a:t>
          </a:r>
          <a:r>
            <a:rPr lang="en-US" sz="1400" b="1" kern="1200" dirty="0"/>
            <a:t> </a:t>
          </a:r>
          <a:r>
            <a:rPr lang="en-US" sz="1400" kern="1200" dirty="0"/>
            <a:t>inequality (IMF 2017)</a:t>
          </a:r>
        </a:p>
      </dsp:txBody>
      <dsp:txXfrm>
        <a:off x="2901368" y="1277399"/>
        <a:ext cx="2542772" cy="2841074"/>
      </dsp:txXfrm>
    </dsp:sp>
    <dsp:sp modelId="{FF6C5467-385F-4422-B5B1-54434FCEE2E1}">
      <dsp:nvSpPr>
        <dsp:cNvPr id="0" name=""/>
        <dsp:cNvSpPr/>
      </dsp:nvSpPr>
      <dsp:spPr>
        <a:xfrm>
          <a:off x="5800129" y="481983"/>
          <a:ext cx="2542772" cy="7954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dirty="0"/>
            <a:t>Relative demand for skills</a:t>
          </a:r>
        </a:p>
      </dsp:txBody>
      <dsp:txXfrm>
        <a:off x="5800129" y="481983"/>
        <a:ext cx="2542772" cy="795415"/>
      </dsp:txXfrm>
    </dsp:sp>
    <dsp:sp modelId="{6A96CBDF-C5D5-4E65-A056-635FD15B87F4}">
      <dsp:nvSpPr>
        <dsp:cNvPr id="0" name=""/>
        <dsp:cNvSpPr/>
      </dsp:nvSpPr>
      <dsp:spPr>
        <a:xfrm>
          <a:off x="5800129" y="1277399"/>
          <a:ext cx="2542772" cy="284107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If capital substitutes unskilled labor and complements skilled labor, FDI raises the relative demand for skills and the </a:t>
          </a:r>
          <a:r>
            <a:rPr lang="en-US" sz="1400" b="1" kern="1200" dirty="0"/>
            <a:t>skill premium </a:t>
          </a:r>
          <a:r>
            <a:rPr lang="en-US" sz="1400" kern="1200" dirty="0">
              <a:latin typeface="Arial" panose="020B0604020202020204" pitchFamily="34" charset="0"/>
              <a:cs typeface="Arial" panose="020B0604020202020204" pitchFamily="34" charset="0"/>
            </a:rPr>
            <a:t>→ </a:t>
          </a:r>
          <a:r>
            <a:rPr lang="en-US" sz="1400" b="1" kern="1200" dirty="0">
              <a:solidFill>
                <a:srgbClr val="FF0000"/>
              </a:solidFill>
            </a:rPr>
            <a:t>increas</a:t>
          </a:r>
          <a:r>
            <a:rPr lang="en-US" sz="1400" kern="1200" dirty="0">
              <a:solidFill>
                <a:srgbClr val="FF0000"/>
              </a:solidFill>
            </a:rPr>
            <a:t>e</a:t>
          </a:r>
          <a:r>
            <a:rPr lang="en-US" sz="1400" kern="1200" dirty="0"/>
            <a:t> inequality (</a:t>
          </a:r>
          <a:r>
            <a:rPr lang="en-US" sz="1400" kern="1200" dirty="0" err="1"/>
            <a:t>Krusell</a:t>
          </a:r>
          <a:r>
            <a:rPr lang="en-US" sz="1400" kern="1200" dirty="0"/>
            <a:t> et al. 2000;Jaumotte et al. 2008; </a:t>
          </a:r>
          <a:r>
            <a:rPr lang="en-US" sz="1400" kern="1200" dirty="0" err="1"/>
            <a:t>Larrain</a:t>
          </a:r>
          <a:r>
            <a:rPr lang="en-US" sz="1400" kern="1200" dirty="0"/>
            <a:t> 2017)</a:t>
          </a:r>
        </a:p>
      </dsp:txBody>
      <dsp:txXfrm>
        <a:off x="5800129" y="1277399"/>
        <a:ext cx="2542772" cy="28410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3259" y="521560"/>
          <a:ext cx="1959921" cy="7839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K/L mix</a:t>
          </a:r>
        </a:p>
      </dsp:txBody>
      <dsp:txXfrm>
        <a:off x="3259" y="521560"/>
        <a:ext cx="1959921" cy="783968"/>
      </dsp:txXfrm>
    </dsp:sp>
    <dsp:sp modelId="{580BB862-9A9E-4226-B38C-08D217164D19}">
      <dsp:nvSpPr>
        <dsp:cNvPr id="0" name=""/>
        <dsp:cNvSpPr/>
      </dsp:nvSpPr>
      <dsp:spPr>
        <a:xfrm>
          <a:off x="3259" y="1305528"/>
          <a:ext cx="1959921" cy="3211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Lower capital-labor ratio potentially reduces labor income share </a:t>
          </a:r>
          <a:r>
            <a:rPr lang="en-US" sz="1400" kern="1200" dirty="0">
              <a:latin typeface="Arial" panose="020B0604020202020204" pitchFamily="34" charset="0"/>
              <a:cs typeface="Arial" panose="020B0604020202020204" pitchFamily="34" charset="0"/>
            </a:rPr>
            <a:t>→ </a:t>
          </a:r>
          <a:r>
            <a:rPr lang="en-US" sz="1400" b="1" kern="1200" dirty="0">
              <a:solidFill>
                <a:srgbClr val="FF0000"/>
              </a:solidFill>
            </a:rPr>
            <a:t>increase </a:t>
          </a:r>
          <a:r>
            <a:rPr lang="en-US" sz="1400" kern="1200" dirty="0"/>
            <a:t>inequality (IMF 2017)</a:t>
          </a:r>
        </a:p>
      </dsp:txBody>
      <dsp:txXfrm>
        <a:off x="3259" y="1305528"/>
        <a:ext cx="1959921" cy="3211649"/>
      </dsp:txXfrm>
    </dsp:sp>
    <dsp:sp modelId="{96D5B0C3-291F-4C73-AB14-86E8F985BDAF}">
      <dsp:nvSpPr>
        <dsp:cNvPr id="0" name=""/>
        <dsp:cNvSpPr/>
      </dsp:nvSpPr>
      <dsp:spPr>
        <a:xfrm>
          <a:off x="2237570" y="521560"/>
          <a:ext cx="1959921" cy="7839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b="0" kern="1200" dirty="0"/>
            <a:t>Bargaining power of labor</a:t>
          </a:r>
          <a:endParaRPr lang="en-US" sz="1700" kern="1200" dirty="0"/>
        </a:p>
      </dsp:txBody>
      <dsp:txXfrm>
        <a:off x="2237570" y="521560"/>
        <a:ext cx="1959921" cy="783968"/>
      </dsp:txXfrm>
    </dsp:sp>
    <dsp:sp modelId="{0439FF41-16E8-4343-9576-E803227D969C}">
      <dsp:nvSpPr>
        <dsp:cNvPr id="0" name=""/>
        <dsp:cNvSpPr/>
      </dsp:nvSpPr>
      <dsp:spPr>
        <a:xfrm>
          <a:off x="2237570" y="1305528"/>
          <a:ext cx="1959921" cy="3211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The </a:t>
          </a:r>
          <a:r>
            <a:rPr lang="en-US" sz="1400" b="1" kern="1200" dirty="0"/>
            <a:t>threat</a:t>
          </a:r>
          <a:r>
            <a:rPr lang="en-US" sz="1400" kern="1200" dirty="0"/>
            <a:t> of relocating production could lower the bargaining power of labor and thus labor income share </a:t>
          </a:r>
          <a:r>
            <a:rPr lang="en-US" sz="1400" kern="1200" dirty="0">
              <a:latin typeface="Arial" panose="020B0604020202020204" pitchFamily="34" charset="0"/>
              <a:cs typeface="Arial" panose="020B0604020202020204" pitchFamily="34" charset="0"/>
            </a:rPr>
            <a:t>→ </a:t>
          </a:r>
          <a:r>
            <a:rPr lang="en-US" sz="1400" b="1" kern="1200" dirty="0">
              <a:solidFill>
                <a:srgbClr val="FF0000"/>
              </a:solidFill>
            </a:rPr>
            <a:t>increase</a:t>
          </a:r>
          <a:r>
            <a:rPr lang="en-US" sz="1400" kern="1200" dirty="0"/>
            <a:t> inequality</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a:t>
          </a:r>
          <a:r>
            <a:rPr lang="en-US" sz="1400" i="1" kern="1200" dirty="0"/>
            <a:t>the 5.7 million most offshorable jobs seem to pay a wage penalty – estimated to be about 14 percent</a:t>
          </a:r>
          <a:r>
            <a:rPr lang="en-US" sz="1400" kern="1200" dirty="0"/>
            <a:t>” in the United States (Blinder 2009)</a:t>
          </a:r>
        </a:p>
      </dsp:txBody>
      <dsp:txXfrm>
        <a:off x="2237570" y="1305528"/>
        <a:ext cx="1959921" cy="3211649"/>
      </dsp:txXfrm>
    </dsp:sp>
    <dsp:sp modelId="{FF6C5467-385F-4422-B5B1-54434FCEE2E1}">
      <dsp:nvSpPr>
        <dsp:cNvPr id="0" name=""/>
        <dsp:cNvSpPr/>
      </dsp:nvSpPr>
      <dsp:spPr>
        <a:xfrm>
          <a:off x="4471881" y="521560"/>
          <a:ext cx="1959921" cy="7839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b="0" kern="1200" dirty="0"/>
            <a:t>Relative demand for skills</a:t>
          </a:r>
        </a:p>
      </dsp:txBody>
      <dsp:txXfrm>
        <a:off x="4471881" y="521560"/>
        <a:ext cx="1959921" cy="783968"/>
      </dsp:txXfrm>
    </dsp:sp>
    <dsp:sp modelId="{6A96CBDF-C5D5-4E65-A056-635FD15B87F4}">
      <dsp:nvSpPr>
        <dsp:cNvPr id="0" name=""/>
        <dsp:cNvSpPr/>
      </dsp:nvSpPr>
      <dsp:spPr>
        <a:xfrm>
          <a:off x="4471881" y="1305528"/>
          <a:ext cx="1959921" cy="3211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The outsourcing of activities could lead to a </a:t>
          </a:r>
          <a:r>
            <a:rPr lang="en-US" sz="1400" b="1" kern="1200" dirty="0"/>
            <a:t>decline in the relative demand for unskilled workers </a:t>
          </a:r>
          <a:r>
            <a:rPr lang="en-US" sz="1400" kern="1200" dirty="0">
              <a:latin typeface="Arial" panose="020B0604020202020204" pitchFamily="34" charset="0"/>
              <a:cs typeface="Arial" panose="020B0604020202020204" pitchFamily="34" charset="0"/>
            </a:rPr>
            <a:t>→ </a:t>
          </a:r>
          <a:r>
            <a:rPr lang="en-US" sz="1400" b="1" kern="1200" dirty="0">
              <a:solidFill>
                <a:srgbClr val="FF0000"/>
              </a:solidFill>
            </a:rPr>
            <a:t>increase</a:t>
          </a:r>
          <a:r>
            <a:rPr lang="en-US" sz="1400" kern="1200" dirty="0"/>
            <a:t> inequality (</a:t>
          </a:r>
          <a:r>
            <a:rPr lang="en-US" sz="1400" kern="1200" dirty="0" err="1"/>
            <a:t>Feenstra</a:t>
          </a:r>
          <a:r>
            <a:rPr lang="en-US" sz="1400" kern="1200" dirty="0"/>
            <a:t> and Hanson 1997; </a:t>
          </a:r>
          <a:r>
            <a:rPr lang="en-US" sz="1400" kern="1200" dirty="0" err="1"/>
            <a:t>Geischecker</a:t>
          </a:r>
          <a:r>
            <a:rPr lang="en-US" sz="1400" kern="1200" dirty="0"/>
            <a:t> 2006)</a:t>
          </a:r>
        </a:p>
      </dsp:txBody>
      <dsp:txXfrm>
        <a:off x="4471881" y="1305528"/>
        <a:ext cx="1959921" cy="3211649"/>
      </dsp:txXfrm>
    </dsp:sp>
    <dsp:sp modelId="{C3CBB672-F416-42AF-83A4-6900C2E57409}">
      <dsp:nvSpPr>
        <dsp:cNvPr id="0" name=""/>
        <dsp:cNvSpPr/>
      </dsp:nvSpPr>
      <dsp:spPr>
        <a:xfrm>
          <a:off x="6706192" y="521560"/>
          <a:ext cx="1959921" cy="78396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b="0" kern="1200" dirty="0"/>
            <a:t>Tax avoidance</a:t>
          </a:r>
        </a:p>
      </dsp:txBody>
      <dsp:txXfrm>
        <a:off x="6706192" y="521560"/>
        <a:ext cx="1959921" cy="783968"/>
      </dsp:txXfrm>
    </dsp:sp>
    <dsp:sp modelId="{1A40FE26-63EE-437B-85CD-7616BF19513E}">
      <dsp:nvSpPr>
        <dsp:cNvPr id="0" name=""/>
        <dsp:cNvSpPr/>
      </dsp:nvSpPr>
      <dsp:spPr>
        <a:xfrm>
          <a:off x="6706192" y="1305528"/>
          <a:ext cx="1959921" cy="32116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a:t>
          </a:r>
          <a:r>
            <a:rPr lang="en-US" sz="1400" b="1" kern="1200" dirty="0"/>
            <a:t>Phantom FDI</a:t>
          </a:r>
          <a:r>
            <a:rPr lang="en-US" sz="1400" kern="1200" dirty="0"/>
            <a:t>” is estimated at 40 percent of global FDI (Damgaard et al. 2019)</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It could raise returns for capital owners </a:t>
          </a:r>
          <a:r>
            <a:rPr lang="en-US" sz="1400" kern="1200" dirty="0">
              <a:latin typeface="Arial" panose="020B0604020202020204" pitchFamily="34" charset="0"/>
              <a:cs typeface="Arial" panose="020B0604020202020204" pitchFamily="34" charset="0"/>
            </a:rPr>
            <a:t>→ </a:t>
          </a:r>
          <a:r>
            <a:rPr lang="en-US" sz="1400" b="1" kern="1200" dirty="0">
              <a:solidFill>
                <a:srgbClr val="FF0000"/>
              </a:solidFill>
            </a:rPr>
            <a:t>increase</a:t>
          </a:r>
          <a:r>
            <a:rPr lang="en-US" sz="1400" b="1" kern="1200" dirty="0"/>
            <a:t> </a:t>
          </a:r>
          <a:r>
            <a:rPr lang="en-US" sz="1400" kern="1200" dirty="0"/>
            <a:t>inequality</a:t>
          </a:r>
        </a:p>
      </dsp:txBody>
      <dsp:txXfrm>
        <a:off x="6706192" y="1305528"/>
        <a:ext cx="1959921" cy="32116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2436" y="185167"/>
          <a:ext cx="2375472" cy="9049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0" kern="1200" dirty="0"/>
            <a:t>Sectoral distribution of FDI</a:t>
          </a:r>
        </a:p>
      </dsp:txBody>
      <dsp:txXfrm>
        <a:off x="2436" y="185167"/>
        <a:ext cx="2375472" cy="904931"/>
      </dsp:txXfrm>
    </dsp:sp>
    <dsp:sp modelId="{580BB862-9A9E-4226-B38C-08D217164D19}">
      <dsp:nvSpPr>
        <dsp:cNvPr id="0" name=""/>
        <dsp:cNvSpPr/>
      </dsp:nvSpPr>
      <dsp:spPr>
        <a:xfrm>
          <a:off x="2436" y="1090099"/>
          <a:ext cx="2375472" cy="340311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FDI into u</a:t>
          </a:r>
          <a:r>
            <a:rPr lang="en-US" sz="1400" b="1" kern="1200" dirty="0"/>
            <a:t>nskilled-labor-intensive</a:t>
          </a:r>
          <a:r>
            <a:rPr lang="en-US" sz="1400" kern="1200" dirty="0"/>
            <a:t> sectors (e.g., manufacturing assembly) could </a:t>
          </a:r>
          <a:r>
            <a:rPr lang="en-US" sz="1400" b="1" kern="1200" dirty="0">
              <a:solidFill>
                <a:srgbClr val="00B050"/>
              </a:solidFill>
            </a:rPr>
            <a:t>reduce</a:t>
          </a:r>
          <a:r>
            <a:rPr lang="en-US" sz="1400" kern="1200" dirty="0"/>
            <a:t> inequality, while FDI into capital- and </a:t>
          </a:r>
          <a:r>
            <a:rPr lang="en-US" sz="1400" b="1" kern="1200" dirty="0"/>
            <a:t>skilled-labor-intensive </a:t>
          </a:r>
          <a:r>
            <a:rPr lang="en-US" sz="1400" kern="1200" dirty="0"/>
            <a:t>sectors could </a:t>
          </a:r>
          <a:r>
            <a:rPr lang="en-US" sz="1400" b="1" kern="1200" dirty="0">
              <a:solidFill>
                <a:srgbClr val="C00000"/>
              </a:solidFill>
            </a:rPr>
            <a:t>increase</a:t>
          </a:r>
          <a:r>
            <a:rPr lang="en-US" sz="1400" kern="1200" dirty="0"/>
            <a:t> inequality (</a:t>
          </a:r>
          <a:r>
            <a:rPr lang="en-US" sz="1400" kern="1200" dirty="0" err="1"/>
            <a:t>Bogliaccini</a:t>
          </a:r>
          <a:r>
            <a:rPr lang="en-US" sz="1400" kern="1200" dirty="0"/>
            <a:t> and Egan 2017)</a:t>
          </a:r>
        </a:p>
      </dsp:txBody>
      <dsp:txXfrm>
        <a:off x="2436" y="1090099"/>
        <a:ext cx="2375472" cy="3403113"/>
      </dsp:txXfrm>
    </dsp:sp>
    <dsp:sp modelId="{96D5B0C3-291F-4C73-AB14-86E8F985BDAF}">
      <dsp:nvSpPr>
        <dsp:cNvPr id="0" name=""/>
        <dsp:cNvSpPr/>
      </dsp:nvSpPr>
      <dsp:spPr>
        <a:xfrm>
          <a:off x="2710474" y="185167"/>
          <a:ext cx="2375472" cy="9049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0" kern="1200" dirty="0"/>
            <a:t>Level of economic development</a:t>
          </a:r>
        </a:p>
      </dsp:txBody>
      <dsp:txXfrm>
        <a:off x="2710474" y="185167"/>
        <a:ext cx="2375472" cy="904931"/>
      </dsp:txXfrm>
    </dsp:sp>
    <dsp:sp modelId="{0439FF41-16E8-4343-9576-E803227D969C}">
      <dsp:nvSpPr>
        <dsp:cNvPr id="0" name=""/>
        <dsp:cNvSpPr/>
      </dsp:nvSpPr>
      <dsp:spPr>
        <a:xfrm>
          <a:off x="2710474" y="1090099"/>
          <a:ext cx="2375472" cy="340311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The inequality-increasing impact of FDI tends to diminish with rising </a:t>
          </a:r>
          <a:r>
            <a:rPr lang="en-US" sz="1400" b="1" kern="1200" dirty="0"/>
            <a:t>educational</a:t>
          </a:r>
          <a:r>
            <a:rPr lang="en-US" sz="1400" kern="1200" dirty="0"/>
            <a:t> level (</a:t>
          </a:r>
          <a:r>
            <a:rPr lang="en-US" sz="1400" kern="1200" dirty="0" err="1"/>
            <a:t>Mihaylova</a:t>
          </a:r>
          <a:r>
            <a:rPr lang="en-US" sz="1400" kern="1200" dirty="0"/>
            <a:t> 2015)</a:t>
          </a:r>
        </a:p>
      </dsp:txBody>
      <dsp:txXfrm>
        <a:off x="2710474" y="1090099"/>
        <a:ext cx="2375472" cy="3403113"/>
      </dsp:txXfrm>
    </dsp:sp>
    <dsp:sp modelId="{FF6C5467-385F-4422-B5B1-54434FCEE2E1}">
      <dsp:nvSpPr>
        <dsp:cNvPr id="0" name=""/>
        <dsp:cNvSpPr/>
      </dsp:nvSpPr>
      <dsp:spPr>
        <a:xfrm>
          <a:off x="5418513" y="185167"/>
          <a:ext cx="2375472" cy="9049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0" kern="1200" dirty="0"/>
            <a:t>Competitiveness and resource reallocation</a:t>
          </a:r>
        </a:p>
      </dsp:txBody>
      <dsp:txXfrm>
        <a:off x="5418513" y="185167"/>
        <a:ext cx="2375472" cy="904931"/>
      </dsp:txXfrm>
    </dsp:sp>
    <dsp:sp modelId="{6A96CBDF-C5D5-4E65-A056-635FD15B87F4}">
      <dsp:nvSpPr>
        <dsp:cNvPr id="0" name=""/>
        <dsp:cNvSpPr/>
      </dsp:nvSpPr>
      <dsp:spPr>
        <a:xfrm>
          <a:off x="5418513" y="1090099"/>
          <a:ext cx="2375472" cy="340311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Inter-sectoral resource </a:t>
          </a:r>
          <a:r>
            <a:rPr lang="en-US" sz="1400" b="1" kern="1200" dirty="0"/>
            <a:t>reallocation</a:t>
          </a:r>
          <a:r>
            <a:rPr lang="en-US" sz="1400" kern="1200" dirty="0"/>
            <a:t> (e.g., via education and training of workers, and new entrants to the labor market) could mitigate the distributional effects in both recipient and source countries in the long term (Figini and Görg 1999; Head and Ries 2002)</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b="1" kern="1200" dirty="0"/>
            <a:t>Competitiveness gains </a:t>
          </a:r>
          <a:r>
            <a:rPr lang="en-US" sz="1400" kern="1200" dirty="0"/>
            <a:t>from outsourcing could help protect employment of less-skilled in source countries (Baldwin 2006)</a:t>
          </a:r>
        </a:p>
      </dsp:txBody>
      <dsp:txXfrm>
        <a:off x="5418513" y="1090099"/>
        <a:ext cx="2375472" cy="34031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2616" y="103759"/>
          <a:ext cx="2551089" cy="100307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0" kern="1200" dirty="0"/>
            <a:t>Inclusive growth</a:t>
          </a:r>
        </a:p>
      </dsp:txBody>
      <dsp:txXfrm>
        <a:off x="2616" y="103759"/>
        <a:ext cx="2551089" cy="1003070"/>
      </dsp:txXfrm>
    </dsp:sp>
    <dsp:sp modelId="{580BB862-9A9E-4226-B38C-08D217164D19}">
      <dsp:nvSpPr>
        <dsp:cNvPr id="0" name=""/>
        <dsp:cNvSpPr/>
      </dsp:nvSpPr>
      <dsp:spPr>
        <a:xfrm>
          <a:off x="2616" y="1106829"/>
          <a:ext cx="2551089" cy="34677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Mixed</a:t>
          </a:r>
          <a:r>
            <a:rPr lang="en-US" sz="1400" kern="1200" dirty="0"/>
            <a:t> evidence, ranging from positive relationship between capital flows and growth (Ferreira and Laux 2009) through no impact (Durham 2004) to negative relationship (Choong et al. 2010)</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Depending on the inclusiveness of growth, inequality </a:t>
          </a:r>
          <a:r>
            <a:rPr lang="en-US" sz="1400" kern="1200" dirty="0">
              <a:solidFill>
                <a:srgbClr val="FF0000"/>
              </a:solidFill>
            </a:rPr>
            <a:t>increases</a:t>
          </a:r>
          <a:r>
            <a:rPr lang="en-US" sz="1400" kern="1200" dirty="0"/>
            <a:t> or </a:t>
          </a:r>
          <a:r>
            <a:rPr lang="en-US" sz="1400" kern="1200" dirty="0">
              <a:solidFill>
                <a:srgbClr val="00B050"/>
              </a:solidFill>
            </a:rPr>
            <a:t>decreases</a:t>
          </a:r>
          <a:endParaRPr lang="en-US" sz="1400" kern="1200" dirty="0"/>
        </a:p>
      </dsp:txBody>
      <dsp:txXfrm>
        <a:off x="2616" y="1106829"/>
        <a:ext cx="2551089" cy="3467792"/>
      </dsp:txXfrm>
    </dsp:sp>
    <dsp:sp modelId="{96D5B0C3-291F-4C73-AB14-86E8F985BDAF}">
      <dsp:nvSpPr>
        <dsp:cNvPr id="0" name=""/>
        <dsp:cNvSpPr/>
      </dsp:nvSpPr>
      <dsp:spPr>
        <a:xfrm>
          <a:off x="2910859" y="103759"/>
          <a:ext cx="2551089" cy="100307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0" kern="1200" dirty="0"/>
            <a:t>Volatility of growth</a:t>
          </a:r>
        </a:p>
      </dsp:txBody>
      <dsp:txXfrm>
        <a:off x="2910859" y="103759"/>
        <a:ext cx="2551089" cy="1003070"/>
      </dsp:txXfrm>
    </dsp:sp>
    <dsp:sp modelId="{0439FF41-16E8-4343-9576-E803227D969C}">
      <dsp:nvSpPr>
        <dsp:cNvPr id="0" name=""/>
        <dsp:cNvSpPr/>
      </dsp:nvSpPr>
      <dsp:spPr>
        <a:xfrm>
          <a:off x="2910859" y="1106829"/>
          <a:ext cx="2551089" cy="34677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Capital flows tend to </a:t>
          </a:r>
          <a:r>
            <a:rPr lang="en-US" sz="1400" b="1" kern="1200" dirty="0"/>
            <a:t>amplify the business cycl</a:t>
          </a:r>
          <a:r>
            <a:rPr lang="en-US" sz="1400" kern="1200" dirty="0"/>
            <a:t>e but the pro-cyclical nature of flows differs across countries and types of flows (Araujo et al. 2015; </a:t>
          </a:r>
          <a:r>
            <a:rPr lang="en-US" sz="1400" kern="1200" dirty="0" err="1"/>
            <a:t>Kalemli-Ozcan</a:t>
          </a:r>
          <a:r>
            <a:rPr lang="en-US" sz="1400" kern="1200" dirty="0"/>
            <a:t> et al. 2017)</a:t>
          </a:r>
        </a:p>
        <a:p>
          <a:pPr marL="114300" lvl="1" indent="-114300" algn="l" defTabSz="622300">
            <a:lnSpc>
              <a:spcPct val="90000"/>
            </a:lnSpc>
            <a:spcBef>
              <a:spcPct val="0"/>
            </a:spcBef>
            <a:spcAft>
              <a:spcPct val="15000"/>
            </a:spcAft>
            <a:buChar char="•"/>
          </a:pPr>
          <a:r>
            <a:rPr lang="en-US" sz="1400" kern="1200" dirty="0"/>
            <a:t>Higher growth volatility is associated with </a:t>
          </a:r>
          <a:r>
            <a:rPr lang="en-US" sz="1400" kern="1200" dirty="0">
              <a:solidFill>
                <a:srgbClr val="FF0000"/>
              </a:solidFill>
            </a:rPr>
            <a:t>higher</a:t>
          </a:r>
          <a:r>
            <a:rPr lang="en-US" sz="1400" kern="1200" dirty="0"/>
            <a:t> inequality:</a:t>
          </a:r>
        </a:p>
        <a:p>
          <a:pPr marL="228600" lvl="2" indent="-114300" algn="l" defTabSz="622300">
            <a:lnSpc>
              <a:spcPct val="90000"/>
            </a:lnSpc>
            <a:spcBef>
              <a:spcPct val="0"/>
            </a:spcBef>
            <a:spcAft>
              <a:spcPct val="15000"/>
            </a:spcAft>
            <a:buChar char="•"/>
          </a:pPr>
          <a:r>
            <a:rPr lang="en-US" sz="1400" kern="1200" dirty="0"/>
            <a:t>Disproportionate impact in terms of employment (</a:t>
          </a:r>
          <a:r>
            <a:rPr lang="en-US" sz="1400" kern="1200" dirty="0" err="1"/>
            <a:t>Agenor</a:t>
          </a:r>
          <a:r>
            <a:rPr lang="en-US" sz="1400" kern="1200" dirty="0"/>
            <a:t> 2001) and education (Hausmann and Gavin 1996)</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dsp:txBody>
      <dsp:txXfrm>
        <a:off x="2910859" y="1106829"/>
        <a:ext cx="2551089" cy="3467792"/>
      </dsp:txXfrm>
    </dsp:sp>
    <dsp:sp modelId="{FF6C5467-385F-4422-B5B1-54434FCEE2E1}">
      <dsp:nvSpPr>
        <dsp:cNvPr id="0" name=""/>
        <dsp:cNvSpPr/>
      </dsp:nvSpPr>
      <dsp:spPr>
        <a:xfrm>
          <a:off x="5819101" y="103759"/>
          <a:ext cx="2551089" cy="100307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0" kern="1200" dirty="0"/>
            <a:t>Financial inclusion</a:t>
          </a:r>
        </a:p>
      </dsp:txBody>
      <dsp:txXfrm>
        <a:off x="5819101" y="103759"/>
        <a:ext cx="2551089" cy="1003070"/>
      </dsp:txXfrm>
    </dsp:sp>
    <dsp:sp modelId="{6A96CBDF-C5D5-4E65-A056-635FD15B87F4}">
      <dsp:nvSpPr>
        <dsp:cNvPr id="0" name=""/>
        <dsp:cNvSpPr/>
      </dsp:nvSpPr>
      <dsp:spPr>
        <a:xfrm>
          <a:off x="5819101" y="1106829"/>
          <a:ext cx="2551089" cy="34677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Capital flows could help enhance </a:t>
          </a:r>
          <a:r>
            <a:rPr lang="en-US" sz="1400" b="1" kern="1200" dirty="0"/>
            <a:t>financial inclusion </a:t>
          </a:r>
          <a:r>
            <a:rPr lang="en-US" sz="1400" kern="1200" dirty="0"/>
            <a:t>(e.g., the introduction of M-PESA in 2007 in Kenya by partly foreign-owned Safaricom) (Sy 2009)</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Access to financial services, in turn, could help </a:t>
          </a:r>
          <a:r>
            <a:rPr lang="en-US" sz="1400" b="1" kern="1200" dirty="0"/>
            <a:t>manage income shocks</a:t>
          </a:r>
          <a:r>
            <a:rPr lang="en-US" sz="1400" kern="1200" dirty="0"/>
            <a:t>, thereby </a:t>
          </a:r>
          <a:r>
            <a:rPr lang="en-US" sz="1400" kern="1200" dirty="0">
              <a:solidFill>
                <a:srgbClr val="00B050"/>
              </a:solidFill>
            </a:rPr>
            <a:t>protecting</a:t>
          </a:r>
          <a:r>
            <a:rPr lang="en-US" sz="1400" kern="1200" dirty="0"/>
            <a:t> against falling into poverty (</a:t>
          </a:r>
          <a:r>
            <a:rPr lang="en-US" sz="1400" kern="1200" dirty="0" err="1"/>
            <a:t>Demirguc-Kunt</a:t>
          </a:r>
          <a:r>
            <a:rPr lang="en-US" sz="1400" kern="1200" dirty="0"/>
            <a:t> et al. 2017)</a:t>
          </a:r>
        </a:p>
      </dsp:txBody>
      <dsp:txXfrm>
        <a:off x="5819101" y="1106829"/>
        <a:ext cx="2551089" cy="34677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3490" y="325408"/>
          <a:ext cx="3403267" cy="133746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Asset prices</a:t>
          </a:r>
          <a:endParaRPr lang="en-US" sz="2800" b="0" kern="1200" dirty="0"/>
        </a:p>
      </dsp:txBody>
      <dsp:txXfrm>
        <a:off x="3490" y="325408"/>
        <a:ext cx="3403267" cy="1337463"/>
      </dsp:txXfrm>
    </dsp:sp>
    <dsp:sp modelId="{580BB862-9A9E-4226-B38C-08D217164D19}">
      <dsp:nvSpPr>
        <dsp:cNvPr id="0" name=""/>
        <dsp:cNvSpPr/>
      </dsp:nvSpPr>
      <dsp:spPr>
        <a:xfrm>
          <a:off x="3490" y="1662872"/>
          <a:ext cx="3403267" cy="26900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Opening the capital account could lead to </a:t>
          </a:r>
          <a:r>
            <a:rPr lang="en-US" sz="1400" b="1" kern="1200" dirty="0"/>
            <a:t>increasing asset prices </a:t>
          </a:r>
          <a:r>
            <a:rPr lang="en-US" sz="1400" kern="1200" dirty="0"/>
            <a:t>(</a:t>
          </a:r>
          <a:r>
            <a:rPr lang="en-US" sz="1400" kern="1200" dirty="0" err="1"/>
            <a:t>Azis</a:t>
          </a:r>
          <a:r>
            <a:rPr lang="en-US" sz="1400" kern="1200" dirty="0"/>
            <a:t> and Shin 2015; Kim and Yang 2009)</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This could </a:t>
          </a:r>
          <a:r>
            <a:rPr lang="en-US" sz="1400" kern="1200" dirty="0">
              <a:solidFill>
                <a:srgbClr val="FF0000"/>
              </a:solidFill>
            </a:rPr>
            <a:t>increase</a:t>
          </a:r>
          <a:r>
            <a:rPr lang="en-US" sz="1400" kern="1200" dirty="0"/>
            <a:t> inequality if the prices of riskier assets typically held by high-income households (e.g., equity) increase (Lenza and Slacalek 2018) or </a:t>
          </a:r>
          <a:r>
            <a:rPr lang="en-US" sz="1400" kern="1200" dirty="0">
              <a:solidFill>
                <a:srgbClr val="00B050"/>
              </a:solidFill>
            </a:rPr>
            <a:t>reduce</a:t>
          </a:r>
          <a:r>
            <a:rPr lang="en-US" sz="1400" kern="1200" dirty="0"/>
            <a:t> inequality if the prices of assets typically held by low-income households (e.g., housing) rise (</a:t>
          </a:r>
          <a:r>
            <a:rPr lang="en-US" sz="1400" kern="1200" dirty="0" err="1"/>
            <a:t>Woloszko</a:t>
          </a:r>
          <a:r>
            <a:rPr lang="en-US" sz="1400" kern="1200" dirty="0"/>
            <a:t> and Causa 2020)</a:t>
          </a:r>
        </a:p>
      </dsp:txBody>
      <dsp:txXfrm>
        <a:off x="3490" y="1662872"/>
        <a:ext cx="3403267" cy="2690099"/>
      </dsp:txXfrm>
    </dsp:sp>
    <dsp:sp modelId="{96D5B0C3-291F-4C73-AB14-86E8F985BDAF}">
      <dsp:nvSpPr>
        <dsp:cNvPr id="0" name=""/>
        <dsp:cNvSpPr/>
      </dsp:nvSpPr>
      <dsp:spPr>
        <a:xfrm>
          <a:off x="3883214" y="325408"/>
          <a:ext cx="3403267" cy="133746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Redistributive policies</a:t>
          </a:r>
          <a:endParaRPr lang="en-US" sz="2800" b="0" kern="1200" dirty="0"/>
        </a:p>
      </dsp:txBody>
      <dsp:txXfrm>
        <a:off x="3883214" y="325408"/>
        <a:ext cx="3403267" cy="1337463"/>
      </dsp:txXfrm>
    </dsp:sp>
    <dsp:sp modelId="{0439FF41-16E8-4343-9576-E803227D969C}">
      <dsp:nvSpPr>
        <dsp:cNvPr id="0" name=""/>
        <dsp:cNvSpPr/>
      </dsp:nvSpPr>
      <dsp:spPr>
        <a:xfrm>
          <a:off x="3883214" y="1662872"/>
          <a:ext cx="3403267" cy="26900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External financing could </a:t>
          </a:r>
          <a:r>
            <a:rPr lang="en-US" sz="1400" b="1" kern="1200" dirty="0"/>
            <a:t>ease fiscal financing constraints</a:t>
          </a:r>
          <a:r>
            <a:rPr lang="en-US" sz="1400" kern="1200" dirty="0"/>
            <a:t>, thereby enhancing the social safety net and </a:t>
          </a:r>
          <a:r>
            <a:rPr lang="en-US" sz="1400" kern="1200" dirty="0">
              <a:solidFill>
                <a:srgbClr val="00B050"/>
              </a:solidFill>
            </a:rPr>
            <a:t>reducing</a:t>
          </a:r>
          <a:r>
            <a:rPr lang="en-US" sz="1400" kern="1200" dirty="0"/>
            <a:t> inequality</a:t>
          </a:r>
        </a:p>
        <a:p>
          <a:pPr marL="114300" lvl="1" indent="-114300" algn="l" defTabSz="622300">
            <a:lnSpc>
              <a:spcPct val="90000"/>
            </a:lnSpc>
            <a:spcBef>
              <a:spcPct val="0"/>
            </a:spcBef>
            <a:spcAft>
              <a:spcPct val="15000"/>
            </a:spcAft>
            <a:buChar char="•"/>
          </a:pPr>
          <a:endParaRPr lang="en-US" sz="1400" kern="1200" dirty="0"/>
        </a:p>
      </dsp:txBody>
      <dsp:txXfrm>
        <a:off x="3883214" y="1662872"/>
        <a:ext cx="3403267" cy="2690099"/>
      </dsp:txXfrm>
    </dsp:sp>
    <dsp:sp modelId="{FF6C5467-385F-4422-B5B1-54434FCEE2E1}">
      <dsp:nvSpPr>
        <dsp:cNvPr id="0" name=""/>
        <dsp:cNvSpPr/>
      </dsp:nvSpPr>
      <dsp:spPr>
        <a:xfrm>
          <a:off x="7762939" y="325408"/>
          <a:ext cx="3403267" cy="133746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Tax evasion and illicit financial flows</a:t>
          </a:r>
          <a:endParaRPr lang="en-US" sz="2800" b="0" kern="1200" dirty="0"/>
        </a:p>
      </dsp:txBody>
      <dsp:txXfrm>
        <a:off x="7762939" y="325408"/>
        <a:ext cx="3403267" cy="1337463"/>
      </dsp:txXfrm>
    </dsp:sp>
    <dsp:sp modelId="{6A96CBDF-C5D5-4E65-A056-635FD15B87F4}">
      <dsp:nvSpPr>
        <dsp:cNvPr id="0" name=""/>
        <dsp:cNvSpPr/>
      </dsp:nvSpPr>
      <dsp:spPr>
        <a:xfrm>
          <a:off x="7762939" y="1662872"/>
          <a:ext cx="3403267" cy="26900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Offshore tax evasion could </a:t>
          </a:r>
          <a:r>
            <a:rPr lang="en-US" sz="1400" kern="1200" dirty="0">
              <a:solidFill>
                <a:srgbClr val="FF0000"/>
              </a:solidFill>
            </a:rPr>
            <a:t>increase</a:t>
          </a:r>
          <a:r>
            <a:rPr lang="en-US" sz="1400" kern="1200" dirty="0"/>
            <a:t> inequality as it is mainly engaged in by the rich, with the 0.01 percent richest households estimated to evade around 25 percent of their taxes (</a:t>
          </a:r>
          <a:r>
            <a:rPr lang="en-US" sz="1400" kern="1200" dirty="0" err="1"/>
            <a:t>Alstadsæter</a:t>
          </a:r>
          <a:r>
            <a:rPr lang="en-US" sz="1400" kern="1200" dirty="0"/>
            <a:t> et al. 2019)</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Similarly, capital flight, estimated at US$1.4 trillion in 30 African countries between 1970 and 2015 (</a:t>
          </a:r>
          <a:r>
            <a:rPr lang="en-US" sz="1400" kern="1200" dirty="0" err="1"/>
            <a:t>Ndikumana</a:t>
          </a:r>
          <a:r>
            <a:rPr lang="en-US" sz="1400" kern="1200" dirty="0"/>
            <a:t> and Boyce 2018), could give rise to tax evasion for high-income individuals, thereby </a:t>
          </a:r>
          <a:r>
            <a:rPr lang="en-US" sz="1400" kern="1200" dirty="0">
              <a:solidFill>
                <a:srgbClr val="FF0000"/>
              </a:solidFill>
            </a:rPr>
            <a:t>increasing</a:t>
          </a:r>
          <a:r>
            <a:rPr lang="en-US" sz="1400" kern="1200" dirty="0"/>
            <a:t> inequality</a:t>
          </a:r>
        </a:p>
      </dsp:txBody>
      <dsp:txXfrm>
        <a:off x="7762939" y="1662872"/>
        <a:ext cx="3403267" cy="26900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3490" y="97318"/>
          <a:ext cx="3403267" cy="136130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Institutional development</a:t>
          </a:r>
          <a:endParaRPr lang="en-US" sz="2800" b="0" kern="1200" dirty="0"/>
        </a:p>
      </dsp:txBody>
      <dsp:txXfrm>
        <a:off x="3490" y="97318"/>
        <a:ext cx="3403267" cy="1361306"/>
      </dsp:txXfrm>
    </dsp:sp>
    <dsp:sp modelId="{580BB862-9A9E-4226-B38C-08D217164D19}">
      <dsp:nvSpPr>
        <dsp:cNvPr id="0" name=""/>
        <dsp:cNvSpPr/>
      </dsp:nvSpPr>
      <dsp:spPr>
        <a:xfrm>
          <a:off x="3490" y="1458625"/>
          <a:ext cx="3403267" cy="31224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Positive impact of capital account liberalization on growth is more pronounced in countries with </a:t>
          </a:r>
          <a:r>
            <a:rPr lang="en-US" sz="1400" b="1" kern="1200" dirty="0"/>
            <a:t>well-developed institutions</a:t>
          </a:r>
          <a:r>
            <a:rPr lang="en-US" sz="1400" kern="1200" dirty="0"/>
            <a:t> (Eichengreen et al. 2009)</a:t>
          </a:r>
        </a:p>
        <a:p>
          <a:pPr marL="114300" lvl="1" indent="-114300" algn="l" defTabSz="622300">
            <a:lnSpc>
              <a:spcPct val="90000"/>
            </a:lnSpc>
            <a:spcBef>
              <a:spcPct val="0"/>
            </a:spcBef>
            <a:spcAft>
              <a:spcPct val="15000"/>
            </a:spcAft>
            <a:buChar char="•"/>
          </a:pPr>
          <a:endParaRPr lang="en-US" sz="1400" kern="1200" dirty="0"/>
        </a:p>
      </dsp:txBody>
      <dsp:txXfrm>
        <a:off x="3490" y="1458625"/>
        <a:ext cx="3403267" cy="3122437"/>
      </dsp:txXfrm>
    </dsp:sp>
    <dsp:sp modelId="{96D5B0C3-291F-4C73-AB14-86E8F985BDAF}">
      <dsp:nvSpPr>
        <dsp:cNvPr id="0" name=""/>
        <dsp:cNvSpPr/>
      </dsp:nvSpPr>
      <dsp:spPr>
        <a:xfrm>
          <a:off x="3883214" y="97318"/>
          <a:ext cx="3403267" cy="136130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Financial system and exchange rate regime</a:t>
          </a:r>
          <a:endParaRPr lang="en-US" sz="2800" b="0" kern="1200" dirty="0"/>
        </a:p>
      </dsp:txBody>
      <dsp:txXfrm>
        <a:off x="3883214" y="97318"/>
        <a:ext cx="3403267" cy="1361306"/>
      </dsp:txXfrm>
    </dsp:sp>
    <dsp:sp modelId="{0439FF41-16E8-4343-9576-E803227D969C}">
      <dsp:nvSpPr>
        <dsp:cNvPr id="0" name=""/>
        <dsp:cNvSpPr/>
      </dsp:nvSpPr>
      <dsp:spPr>
        <a:xfrm>
          <a:off x="3883214" y="1458625"/>
          <a:ext cx="3403267" cy="31224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Financial globalization could </a:t>
          </a:r>
          <a:r>
            <a:rPr lang="en-US" sz="1400" b="1" kern="1200" dirty="0"/>
            <a:t>amplify weaknesses of financial institutions </a:t>
          </a:r>
          <a:r>
            <a:rPr lang="en-US" sz="1400" kern="1200" dirty="0"/>
            <a:t>and underlying distortions such as inadequate financial regulation (Lane 2012; Rodrik 2018)</a:t>
          </a:r>
        </a:p>
        <a:p>
          <a:pPr marL="114300" lvl="1" indent="-114300" algn="l" defTabSz="622300">
            <a:lnSpc>
              <a:spcPct val="90000"/>
            </a:lnSpc>
            <a:spcBef>
              <a:spcPct val="0"/>
            </a:spcBef>
            <a:spcAft>
              <a:spcPct val="15000"/>
            </a:spcAft>
            <a:buChar char="•"/>
          </a:pPr>
          <a:r>
            <a:rPr lang="en-US" sz="1400" b="1" kern="1200" dirty="0"/>
            <a:t>Floating exchange rates </a:t>
          </a:r>
          <a:r>
            <a:rPr lang="en-US" sz="1400" kern="1200" dirty="0"/>
            <a:t>tend to be characterized by lower real GDP volatility (Hausmann and Gavin 1996; </a:t>
          </a:r>
          <a:r>
            <a:rPr lang="en-US" sz="1400" kern="1200" dirty="0" err="1"/>
            <a:t>Bleaney</a:t>
          </a:r>
          <a:r>
            <a:rPr lang="en-US" sz="1400" kern="1200" dirty="0"/>
            <a:t> and Fielding 2002), with potential positive effects on the poor</a:t>
          </a:r>
        </a:p>
        <a:p>
          <a:pPr marL="114300" lvl="1" indent="-114300" algn="l" defTabSz="622300">
            <a:lnSpc>
              <a:spcPct val="90000"/>
            </a:lnSpc>
            <a:spcBef>
              <a:spcPct val="0"/>
            </a:spcBef>
            <a:spcAft>
              <a:spcPct val="15000"/>
            </a:spcAft>
            <a:buChar char="•"/>
          </a:pPr>
          <a:r>
            <a:rPr lang="en-US" sz="1400" kern="1200" dirty="0"/>
            <a:t>Floating exchange rate regimes could be less efficient in </a:t>
          </a:r>
          <a:r>
            <a:rPr lang="en-US" sz="1400" b="1" kern="1200" dirty="0"/>
            <a:t>anchoring</a:t>
          </a:r>
          <a:r>
            <a:rPr lang="en-US" sz="1400" kern="1200" dirty="0"/>
            <a:t> inflation, with potential negative effects on the poor (Berg and </a:t>
          </a:r>
          <a:r>
            <a:rPr lang="en-US" sz="1400" kern="1200" dirty="0" err="1"/>
            <a:t>Kpodar</a:t>
          </a:r>
          <a:r>
            <a:rPr lang="en-US" sz="1400" kern="1200" dirty="0"/>
            <a:t> 2019)</a:t>
          </a:r>
        </a:p>
        <a:p>
          <a:pPr marL="114300" lvl="1" indent="-114300" algn="l" defTabSz="622300">
            <a:lnSpc>
              <a:spcPct val="90000"/>
            </a:lnSpc>
            <a:spcBef>
              <a:spcPct val="0"/>
            </a:spcBef>
            <a:spcAft>
              <a:spcPct val="15000"/>
            </a:spcAft>
            <a:buChar char="•"/>
          </a:pPr>
          <a:endParaRPr lang="en-US" sz="1400" kern="1200" dirty="0"/>
        </a:p>
      </dsp:txBody>
      <dsp:txXfrm>
        <a:off x="3883214" y="1458625"/>
        <a:ext cx="3403267" cy="3122437"/>
      </dsp:txXfrm>
    </dsp:sp>
    <dsp:sp modelId="{FF6C5467-385F-4422-B5B1-54434FCEE2E1}">
      <dsp:nvSpPr>
        <dsp:cNvPr id="0" name=""/>
        <dsp:cNvSpPr/>
      </dsp:nvSpPr>
      <dsp:spPr>
        <a:xfrm>
          <a:off x="7762939" y="97318"/>
          <a:ext cx="3403267" cy="136130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Composition of flows</a:t>
          </a:r>
          <a:endParaRPr lang="en-US" sz="2800" b="0" kern="1200" dirty="0"/>
        </a:p>
      </dsp:txBody>
      <dsp:txXfrm>
        <a:off x="7762939" y="97318"/>
        <a:ext cx="3403267" cy="1361306"/>
      </dsp:txXfrm>
    </dsp:sp>
    <dsp:sp modelId="{6A96CBDF-C5D5-4E65-A056-635FD15B87F4}">
      <dsp:nvSpPr>
        <dsp:cNvPr id="0" name=""/>
        <dsp:cNvSpPr/>
      </dsp:nvSpPr>
      <dsp:spPr>
        <a:xfrm>
          <a:off x="7762939" y="1458625"/>
          <a:ext cx="3403267" cy="31224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While a surge in capital inflows increases the probability of a banking or a currency crisis, this effect may be absent in the case of </a:t>
          </a:r>
          <a:r>
            <a:rPr lang="en-US" sz="1400" b="1" kern="1200" dirty="0"/>
            <a:t>portfolio equity </a:t>
          </a:r>
          <a:r>
            <a:rPr lang="en-US" sz="1400" kern="1200" dirty="0"/>
            <a:t>flows (</a:t>
          </a:r>
          <a:r>
            <a:rPr lang="en-US" sz="1400" kern="1200" dirty="0" err="1"/>
            <a:t>Furceri</a:t>
          </a:r>
          <a:r>
            <a:rPr lang="en-US" sz="1400" kern="1200" dirty="0"/>
            <a:t> et al. 2011)</a:t>
          </a:r>
        </a:p>
      </dsp:txBody>
      <dsp:txXfrm>
        <a:off x="7762939" y="1458625"/>
        <a:ext cx="3403267" cy="31224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73BA-1ABA-4DC6-80BE-281280CC118C}">
      <dsp:nvSpPr>
        <dsp:cNvPr id="0" name=""/>
        <dsp:cNvSpPr/>
      </dsp:nvSpPr>
      <dsp:spPr>
        <a:xfrm>
          <a:off x="0" y="9981"/>
          <a:ext cx="4463144" cy="1699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b="1" kern="1200" dirty="0"/>
            <a:t>Pre-NAFTA</a:t>
          </a:r>
          <a:endParaRPr lang="en-US" sz="3200" b="0" kern="1200" dirty="0"/>
        </a:p>
      </dsp:txBody>
      <dsp:txXfrm>
        <a:off x="0" y="9981"/>
        <a:ext cx="4463144" cy="1699200"/>
      </dsp:txXfrm>
    </dsp:sp>
    <dsp:sp modelId="{580BB862-9A9E-4226-B38C-08D217164D19}">
      <dsp:nvSpPr>
        <dsp:cNvPr id="0" name=""/>
        <dsp:cNvSpPr/>
      </dsp:nvSpPr>
      <dsp:spPr>
        <a:xfrm>
          <a:off x="0" y="1709181"/>
          <a:ext cx="4463144" cy="25912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a:t>FDI</a:t>
          </a:r>
          <a:r>
            <a:rPr lang="en-US" sz="1400" kern="1200" dirty="0"/>
            <a:t> contributed to </a:t>
          </a:r>
          <a:r>
            <a:rPr lang="en-US" sz="1400" kern="1200" dirty="0">
              <a:solidFill>
                <a:srgbClr val="FF0000"/>
              </a:solidFill>
            </a:rPr>
            <a:t>increasing inequality</a:t>
          </a:r>
          <a:endParaRPr lang="en-US" sz="1400" kern="1200" dirty="0"/>
        </a:p>
        <a:p>
          <a:pPr marL="228600" lvl="2" indent="-114300" algn="l" defTabSz="622300">
            <a:lnSpc>
              <a:spcPct val="90000"/>
            </a:lnSpc>
            <a:spcBef>
              <a:spcPct val="0"/>
            </a:spcBef>
            <a:spcAft>
              <a:spcPct val="15000"/>
            </a:spcAft>
            <a:buChar char="•"/>
          </a:pPr>
          <a:r>
            <a:rPr lang="en-US" sz="1400" b="1" kern="1200" dirty="0"/>
            <a:t>Outsourcing</a:t>
          </a:r>
          <a:r>
            <a:rPr lang="en-US" sz="1400" kern="1200" dirty="0"/>
            <a:t> of activities from the U.S. to Mexico </a:t>
          </a:r>
          <a:r>
            <a:rPr lang="en-US" sz="1400" kern="1200" dirty="0">
              <a:latin typeface="Arial" panose="020B0604020202020204" pitchFamily="34" charset="0"/>
              <a:cs typeface="Arial" panose="020B0604020202020204" pitchFamily="34" charset="0"/>
            </a:rPr>
            <a:t>→</a:t>
          </a:r>
          <a:r>
            <a:rPr lang="en-US" sz="1400" kern="1200" dirty="0"/>
            <a:t> ↑ the </a:t>
          </a:r>
          <a:r>
            <a:rPr lang="en-US" sz="1400" b="1" kern="1200" dirty="0"/>
            <a:t>relative demand for skilled labor </a:t>
          </a:r>
          <a:r>
            <a:rPr lang="en-US" sz="1400" kern="1200" dirty="0"/>
            <a:t>and thus contributed to the increase in the skill premium (</a:t>
          </a:r>
          <a:r>
            <a:rPr lang="en-US" sz="1400" kern="1200" dirty="0" err="1"/>
            <a:t>Feenstra</a:t>
          </a:r>
          <a:r>
            <a:rPr lang="en-US" sz="1400" kern="1200" dirty="0"/>
            <a:t> and Hanson 1997), mostly reflecting a rapid increase in wages at the upper part of the income distribution (Esquivel 2010)</a:t>
          </a:r>
        </a:p>
      </dsp:txBody>
      <dsp:txXfrm>
        <a:off x="0" y="1709181"/>
        <a:ext cx="4463144" cy="259128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2" y="12"/>
            <a:ext cx="3043447" cy="464977"/>
          </a:xfrm>
          <a:prstGeom prst="rect">
            <a:avLst/>
          </a:prstGeom>
        </p:spPr>
        <p:txBody>
          <a:bodyPr vert="horz" lIns="91239" tIns="45618" rIns="91239" bIns="45618" rtlCol="0"/>
          <a:lstStyle>
            <a:lvl1pPr algn="l">
              <a:defRPr sz="1200"/>
            </a:lvl1pPr>
          </a:lstStyle>
          <a:p>
            <a:endParaRPr lang="en-US"/>
          </a:p>
        </p:txBody>
      </p:sp>
      <p:sp>
        <p:nvSpPr>
          <p:cNvPr id="4" name="Footer Placeholder 3"/>
          <p:cNvSpPr>
            <a:spLocks noGrp="1"/>
          </p:cNvSpPr>
          <p:nvPr>
            <p:ph type="ftr" sz="quarter" idx="2"/>
          </p:nvPr>
        </p:nvSpPr>
        <p:spPr>
          <a:xfrm>
            <a:off x="12" y="8842547"/>
            <a:ext cx="3043447" cy="464977"/>
          </a:xfrm>
          <a:prstGeom prst="rect">
            <a:avLst/>
          </a:prstGeom>
        </p:spPr>
        <p:txBody>
          <a:bodyPr vert="horz" lIns="91239" tIns="45618" rIns="91239" bIns="45618" rtlCol="0" anchor="b"/>
          <a:lstStyle>
            <a:lvl1pPr algn="l">
              <a:defRPr sz="1200"/>
            </a:lvl1pPr>
          </a:lstStyle>
          <a:p>
            <a:endParaRPr lang="en-US"/>
          </a:p>
        </p:txBody>
      </p:sp>
      <p:sp>
        <p:nvSpPr>
          <p:cNvPr id="5" name="Slide Number Placeholder 4"/>
          <p:cNvSpPr>
            <a:spLocks noGrp="1"/>
          </p:cNvSpPr>
          <p:nvPr>
            <p:ph type="sldNum" sz="quarter" idx="3"/>
          </p:nvPr>
        </p:nvSpPr>
        <p:spPr>
          <a:xfrm>
            <a:off x="3978075" y="8842547"/>
            <a:ext cx="3043447" cy="464977"/>
          </a:xfrm>
          <a:prstGeom prst="rect">
            <a:avLst/>
          </a:prstGeom>
        </p:spPr>
        <p:txBody>
          <a:bodyPr vert="horz" lIns="91239" tIns="45618" rIns="91239" bIns="45618" rtlCol="0" anchor="b"/>
          <a:lstStyle>
            <a:lvl1pPr algn="r">
              <a:defRPr sz="1200"/>
            </a:lvl1pPr>
          </a:lstStyle>
          <a:p>
            <a:fld id="{70787CFD-D5C7-455D-B121-683BFE13FBD4}" type="slidenum">
              <a:rPr lang="en-US" smtClean="0"/>
              <a:pPr/>
              <a:t>‹#›</a:t>
            </a:fld>
            <a:endParaRPr lang="en-US"/>
          </a:p>
        </p:txBody>
      </p:sp>
    </p:spTree>
    <p:extLst>
      <p:ext uri="{BB962C8B-B14F-4D97-AF65-F5344CB8AC3E}">
        <p14:creationId xmlns:p14="http://schemas.microsoft.com/office/powerpoint/2010/main" val="33919898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6"/>
            <a:ext cx="3043343" cy="465455"/>
          </a:xfrm>
          <a:prstGeom prst="rect">
            <a:avLst/>
          </a:prstGeom>
        </p:spPr>
        <p:txBody>
          <a:bodyPr vert="horz" lIns="93134" tIns="46567" rIns="93134" bIns="46567" rtlCol="0"/>
          <a:lstStyle>
            <a:lvl1pPr algn="l">
              <a:defRPr sz="1200"/>
            </a:lvl1pPr>
          </a:lstStyle>
          <a:p>
            <a:endParaRPr lang="en-US"/>
          </a:p>
        </p:txBody>
      </p:sp>
      <p:sp>
        <p:nvSpPr>
          <p:cNvPr id="3" name="Date Placeholder 2"/>
          <p:cNvSpPr>
            <a:spLocks noGrp="1"/>
          </p:cNvSpPr>
          <p:nvPr>
            <p:ph type="dt" idx="1"/>
          </p:nvPr>
        </p:nvSpPr>
        <p:spPr>
          <a:xfrm>
            <a:off x="3978139" y="6"/>
            <a:ext cx="3043343" cy="465455"/>
          </a:xfrm>
          <a:prstGeom prst="rect">
            <a:avLst/>
          </a:prstGeom>
        </p:spPr>
        <p:txBody>
          <a:bodyPr vert="horz" lIns="93134" tIns="46567" rIns="93134" bIns="46567" rtlCol="0"/>
          <a:lstStyle>
            <a:lvl1pPr algn="r">
              <a:defRPr sz="1200"/>
            </a:lvl1pPr>
          </a:lstStyle>
          <a:p>
            <a:fld id="{49E4E862-E263-8B4A-AFB5-DFAAA754BCA9}" type="datetime1">
              <a:rPr lang="en-US" smtClean="0"/>
              <a:t>5/11/2021</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134" tIns="46567" rIns="93134" bIns="46567" rtlCol="0" anchor="ctr"/>
          <a:lstStyle/>
          <a:p>
            <a:endParaRPr lang="en-US"/>
          </a:p>
        </p:txBody>
      </p:sp>
      <p:sp>
        <p:nvSpPr>
          <p:cNvPr id="5" name="Notes Placeholder 4"/>
          <p:cNvSpPr>
            <a:spLocks noGrp="1"/>
          </p:cNvSpPr>
          <p:nvPr>
            <p:ph type="body" sz="quarter" idx="3"/>
          </p:nvPr>
        </p:nvSpPr>
        <p:spPr>
          <a:xfrm>
            <a:off x="702313" y="4421825"/>
            <a:ext cx="5618480" cy="4189095"/>
          </a:xfrm>
          <a:prstGeom prst="rect">
            <a:avLst/>
          </a:prstGeom>
        </p:spPr>
        <p:txBody>
          <a:bodyPr vert="horz" lIns="93134" tIns="46567" rIns="93134" bIns="4656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842036"/>
            <a:ext cx="3043343" cy="465455"/>
          </a:xfrm>
          <a:prstGeom prst="rect">
            <a:avLst/>
          </a:prstGeom>
        </p:spPr>
        <p:txBody>
          <a:bodyPr vert="horz" lIns="93134" tIns="46567" rIns="93134" bIns="46567" rtlCol="0" anchor="b"/>
          <a:lstStyle>
            <a:lvl1pPr algn="l">
              <a:defRPr sz="1200"/>
            </a:lvl1pPr>
          </a:lstStyle>
          <a:p>
            <a:endParaRPr lang="en-US"/>
          </a:p>
        </p:txBody>
      </p:sp>
      <p:sp>
        <p:nvSpPr>
          <p:cNvPr id="7" name="Slide Number Placeholder 6"/>
          <p:cNvSpPr>
            <a:spLocks noGrp="1"/>
          </p:cNvSpPr>
          <p:nvPr>
            <p:ph type="sldNum" sz="quarter" idx="5"/>
          </p:nvPr>
        </p:nvSpPr>
        <p:spPr>
          <a:xfrm>
            <a:off x="3978139" y="8842036"/>
            <a:ext cx="3043343" cy="465455"/>
          </a:xfrm>
          <a:prstGeom prst="rect">
            <a:avLst/>
          </a:prstGeom>
        </p:spPr>
        <p:txBody>
          <a:bodyPr vert="horz" lIns="93134" tIns="46567" rIns="93134" bIns="46567" rtlCol="0" anchor="b"/>
          <a:lstStyle>
            <a:lvl1pPr algn="r">
              <a:defRPr sz="1200"/>
            </a:lvl1pPr>
          </a:lstStyle>
          <a:p>
            <a:fld id="{BA49F774-CCF9-492C-9AEB-F2814D4A6625}" type="slidenum">
              <a:rPr lang="en-US" smtClean="0"/>
              <a:pPr/>
              <a:t>‹#›</a:t>
            </a:fld>
            <a:endParaRPr lang="en-US"/>
          </a:p>
        </p:txBody>
      </p:sp>
    </p:spTree>
    <p:extLst>
      <p:ext uri="{BB962C8B-B14F-4D97-AF65-F5344CB8AC3E}">
        <p14:creationId xmlns:p14="http://schemas.microsoft.com/office/powerpoint/2010/main" val="1913010238"/>
      </p:ext>
    </p:extLst>
  </p:cSld>
  <p:clrMap bg1="lt1" tx1="dk1" bg2="lt2" tx2="dk2" accent1="accent1" accent2="accent2" accent3="accent3" accent4="accent4" accent5="accent5" accent6="accent6" hlink="hlink" folHlink="folHlink"/>
  <p:hf/>
  <p:notesStyle>
    <a:lvl1pPr marL="0" algn="l" defTabSz="914314" rtl="0" eaLnBrk="1" latinLnBrk="0" hangingPunct="1">
      <a:defRPr sz="1200" kern="1200">
        <a:solidFill>
          <a:schemeClr val="tx1"/>
        </a:solidFill>
        <a:latin typeface="+mn-lt"/>
        <a:ea typeface="+mn-ea"/>
        <a:cs typeface="+mn-cs"/>
      </a:defRPr>
    </a:lvl1pPr>
    <a:lvl2pPr marL="457157" algn="l" defTabSz="914314" rtl="0" eaLnBrk="1" latinLnBrk="0" hangingPunct="1">
      <a:defRPr sz="1200" kern="1200">
        <a:solidFill>
          <a:schemeClr val="tx1"/>
        </a:solidFill>
        <a:latin typeface="+mn-lt"/>
        <a:ea typeface="+mn-ea"/>
        <a:cs typeface="+mn-cs"/>
      </a:defRPr>
    </a:lvl2pPr>
    <a:lvl3pPr marL="914314" algn="l" defTabSz="914314" rtl="0" eaLnBrk="1" latinLnBrk="0" hangingPunct="1">
      <a:defRPr sz="1200" kern="1200">
        <a:solidFill>
          <a:schemeClr val="tx1"/>
        </a:solidFill>
        <a:latin typeface="+mn-lt"/>
        <a:ea typeface="+mn-ea"/>
        <a:cs typeface="+mn-cs"/>
      </a:defRPr>
    </a:lvl3pPr>
    <a:lvl4pPr marL="1371472" algn="l" defTabSz="914314" rtl="0" eaLnBrk="1" latinLnBrk="0" hangingPunct="1">
      <a:defRPr sz="1200" kern="1200">
        <a:solidFill>
          <a:schemeClr val="tx1"/>
        </a:solidFill>
        <a:latin typeface="+mn-lt"/>
        <a:ea typeface="+mn-ea"/>
        <a:cs typeface="+mn-cs"/>
      </a:defRPr>
    </a:lvl4pPr>
    <a:lvl5pPr marL="1828628" algn="l" defTabSz="914314" rtl="0" eaLnBrk="1" latinLnBrk="0" hangingPunct="1">
      <a:defRPr sz="1200" kern="1200">
        <a:solidFill>
          <a:schemeClr val="tx1"/>
        </a:solidFill>
        <a:latin typeface="+mn-lt"/>
        <a:ea typeface="+mn-ea"/>
        <a:cs typeface="+mn-cs"/>
      </a:defRPr>
    </a:lvl5pPr>
    <a:lvl6pPr marL="2285785" algn="l" defTabSz="914314" rtl="0" eaLnBrk="1" latinLnBrk="0" hangingPunct="1">
      <a:defRPr sz="1200" kern="1200">
        <a:solidFill>
          <a:schemeClr val="tx1"/>
        </a:solidFill>
        <a:latin typeface="+mn-lt"/>
        <a:ea typeface="+mn-ea"/>
        <a:cs typeface="+mn-cs"/>
      </a:defRPr>
    </a:lvl6pPr>
    <a:lvl7pPr marL="2742942" algn="l" defTabSz="914314" rtl="0" eaLnBrk="1" latinLnBrk="0" hangingPunct="1">
      <a:defRPr sz="1200" kern="1200">
        <a:solidFill>
          <a:schemeClr val="tx1"/>
        </a:solidFill>
        <a:latin typeface="+mn-lt"/>
        <a:ea typeface="+mn-ea"/>
        <a:cs typeface="+mn-cs"/>
      </a:defRPr>
    </a:lvl7pPr>
    <a:lvl8pPr marL="3200100" algn="l" defTabSz="914314" rtl="0" eaLnBrk="1" latinLnBrk="0" hangingPunct="1">
      <a:defRPr sz="1200" kern="1200">
        <a:solidFill>
          <a:schemeClr val="tx1"/>
        </a:solidFill>
        <a:latin typeface="+mn-lt"/>
        <a:ea typeface="+mn-ea"/>
        <a:cs typeface="+mn-cs"/>
      </a:defRPr>
    </a:lvl8pPr>
    <a:lvl9pPr marL="3657257" algn="l" defTabSz="91431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5/12/2021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a:t>
            </a:fld>
            <a:endParaRPr lang="en-US"/>
          </a:p>
        </p:txBody>
      </p:sp>
    </p:spTree>
    <p:extLst>
      <p:ext uri="{BB962C8B-B14F-4D97-AF65-F5344CB8AC3E}">
        <p14:creationId xmlns:p14="http://schemas.microsoft.com/office/powerpoint/2010/main" val="742313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10</a:t>
            </a:fld>
            <a:endParaRPr lang="en-US"/>
          </a:p>
        </p:txBody>
      </p:sp>
    </p:spTree>
    <p:extLst>
      <p:ext uri="{BB962C8B-B14F-4D97-AF65-F5344CB8AC3E}">
        <p14:creationId xmlns:p14="http://schemas.microsoft.com/office/powerpoint/2010/main" val="1314187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u="sng" dirty="0"/>
          </a:p>
          <a:p>
            <a:endParaRPr lang="en-US" dirty="0"/>
          </a:p>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11</a:t>
            </a:fld>
            <a:endParaRPr lang="en-US"/>
          </a:p>
        </p:txBody>
      </p:sp>
    </p:spTree>
    <p:extLst>
      <p:ext uri="{BB962C8B-B14F-4D97-AF65-F5344CB8AC3E}">
        <p14:creationId xmlns:p14="http://schemas.microsoft.com/office/powerpoint/2010/main" val="3901113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12</a:t>
            </a:fld>
            <a:endParaRPr lang="en-US"/>
          </a:p>
        </p:txBody>
      </p:sp>
    </p:spTree>
    <p:extLst>
      <p:ext uri="{BB962C8B-B14F-4D97-AF65-F5344CB8AC3E}">
        <p14:creationId xmlns:p14="http://schemas.microsoft.com/office/powerpoint/2010/main" val="3088214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13</a:t>
            </a:fld>
            <a:endParaRPr lang="en-US"/>
          </a:p>
        </p:txBody>
      </p:sp>
    </p:spTree>
    <p:extLst>
      <p:ext uri="{BB962C8B-B14F-4D97-AF65-F5344CB8AC3E}">
        <p14:creationId xmlns:p14="http://schemas.microsoft.com/office/powerpoint/2010/main" val="2479927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14</a:t>
            </a:fld>
            <a:endParaRPr lang="en-US"/>
          </a:p>
        </p:txBody>
      </p:sp>
    </p:spTree>
    <p:extLst>
      <p:ext uri="{BB962C8B-B14F-4D97-AF65-F5344CB8AC3E}">
        <p14:creationId xmlns:p14="http://schemas.microsoft.com/office/powerpoint/2010/main" val="3721068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49E4E862-E263-8B4A-AFB5-DFAAA754BCA9}" type="datetime1">
              <a:rPr lang="en-US" smtClean="0"/>
              <a:t>5/11/2021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BA49F774-CCF9-492C-9AEB-F2814D4A6625}" type="slidenum">
              <a:rPr lang="en-US" smtClean="0"/>
              <a:pPr/>
              <a:t>15</a:t>
            </a:fld>
            <a:endParaRPr lang="en-US"/>
          </a:p>
        </p:txBody>
      </p:sp>
    </p:spTree>
    <p:extLst>
      <p:ext uri="{BB962C8B-B14F-4D97-AF65-F5344CB8AC3E}">
        <p14:creationId xmlns:p14="http://schemas.microsoft.com/office/powerpoint/2010/main" val="29551599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16</a:t>
            </a:fld>
            <a:endParaRPr lang="en-US"/>
          </a:p>
        </p:txBody>
      </p:sp>
    </p:spTree>
    <p:extLst>
      <p:ext uri="{BB962C8B-B14F-4D97-AF65-F5344CB8AC3E}">
        <p14:creationId xmlns:p14="http://schemas.microsoft.com/office/powerpoint/2010/main" val="41473833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17</a:t>
            </a:fld>
            <a:endParaRPr lang="en-US"/>
          </a:p>
        </p:txBody>
      </p:sp>
    </p:spTree>
    <p:extLst>
      <p:ext uri="{BB962C8B-B14F-4D97-AF65-F5344CB8AC3E}">
        <p14:creationId xmlns:p14="http://schemas.microsoft.com/office/powerpoint/2010/main" val="3756580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18</a:t>
            </a:fld>
            <a:endParaRPr lang="en-US"/>
          </a:p>
        </p:txBody>
      </p:sp>
    </p:spTree>
    <p:extLst>
      <p:ext uri="{BB962C8B-B14F-4D97-AF65-F5344CB8AC3E}">
        <p14:creationId xmlns:p14="http://schemas.microsoft.com/office/powerpoint/2010/main" val="3046789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49E4E862-E263-8B4A-AFB5-DFAAA754BCA9}" type="datetime1">
              <a:rPr lang="en-US" smtClean="0"/>
              <a:t>5/11/2021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BA49F774-CCF9-492C-9AEB-F2814D4A6625}" type="slidenum">
              <a:rPr lang="en-US" smtClean="0"/>
              <a:pPr/>
              <a:t>19</a:t>
            </a:fld>
            <a:endParaRPr lang="en-US"/>
          </a:p>
        </p:txBody>
      </p:sp>
    </p:spTree>
    <p:extLst>
      <p:ext uri="{BB962C8B-B14F-4D97-AF65-F5344CB8AC3E}">
        <p14:creationId xmlns:p14="http://schemas.microsoft.com/office/powerpoint/2010/main" val="2345948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2</a:t>
            </a:fld>
            <a:endParaRPr lang="en-US"/>
          </a:p>
        </p:txBody>
      </p:sp>
    </p:spTree>
    <p:extLst>
      <p:ext uri="{BB962C8B-B14F-4D97-AF65-F5344CB8AC3E}">
        <p14:creationId xmlns:p14="http://schemas.microsoft.com/office/powerpoint/2010/main" val="15376943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20</a:t>
            </a:fld>
            <a:endParaRPr lang="en-US"/>
          </a:p>
        </p:txBody>
      </p:sp>
    </p:spTree>
    <p:extLst>
      <p:ext uri="{BB962C8B-B14F-4D97-AF65-F5344CB8AC3E}">
        <p14:creationId xmlns:p14="http://schemas.microsoft.com/office/powerpoint/2010/main" val="24744188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49E4E862-E263-8B4A-AFB5-DFAAA754BCA9}" type="datetime1">
              <a:rPr lang="en-US" smtClean="0"/>
              <a:t>5/11/2021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BA49F774-CCF9-492C-9AEB-F2814D4A6625}" type="slidenum">
              <a:rPr lang="en-US" smtClean="0"/>
              <a:pPr/>
              <a:t>21</a:t>
            </a:fld>
            <a:endParaRPr lang="en-US"/>
          </a:p>
        </p:txBody>
      </p:sp>
    </p:spTree>
    <p:extLst>
      <p:ext uri="{BB962C8B-B14F-4D97-AF65-F5344CB8AC3E}">
        <p14:creationId xmlns:p14="http://schemas.microsoft.com/office/powerpoint/2010/main" val="1636966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0" u="none"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3</a:t>
            </a:fld>
            <a:endParaRPr lang="en-US"/>
          </a:p>
        </p:txBody>
      </p:sp>
    </p:spTree>
    <p:extLst>
      <p:ext uri="{BB962C8B-B14F-4D97-AF65-F5344CB8AC3E}">
        <p14:creationId xmlns:p14="http://schemas.microsoft.com/office/powerpoint/2010/main" val="2199843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4</a:t>
            </a:fld>
            <a:endParaRPr lang="en-US"/>
          </a:p>
        </p:txBody>
      </p:sp>
    </p:spTree>
    <p:extLst>
      <p:ext uri="{BB962C8B-B14F-4D97-AF65-F5344CB8AC3E}">
        <p14:creationId xmlns:p14="http://schemas.microsoft.com/office/powerpoint/2010/main" val="3687640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5</a:t>
            </a:fld>
            <a:endParaRPr lang="en-US"/>
          </a:p>
        </p:txBody>
      </p:sp>
    </p:spTree>
    <p:extLst>
      <p:ext uri="{BB962C8B-B14F-4D97-AF65-F5344CB8AC3E}">
        <p14:creationId xmlns:p14="http://schemas.microsoft.com/office/powerpoint/2010/main" val="171404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6</a:t>
            </a:fld>
            <a:endParaRPr lang="en-US"/>
          </a:p>
        </p:txBody>
      </p:sp>
    </p:spTree>
    <p:extLst>
      <p:ext uri="{BB962C8B-B14F-4D97-AF65-F5344CB8AC3E}">
        <p14:creationId xmlns:p14="http://schemas.microsoft.com/office/powerpoint/2010/main" val="1047361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7</a:t>
            </a:fld>
            <a:endParaRPr lang="en-US"/>
          </a:p>
        </p:txBody>
      </p:sp>
    </p:spTree>
    <p:extLst>
      <p:ext uri="{BB962C8B-B14F-4D97-AF65-F5344CB8AC3E}">
        <p14:creationId xmlns:p14="http://schemas.microsoft.com/office/powerpoint/2010/main" val="1827738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8</a:t>
            </a:fld>
            <a:endParaRPr lang="en-US"/>
          </a:p>
        </p:txBody>
      </p:sp>
    </p:spTree>
    <p:extLst>
      <p:ext uri="{BB962C8B-B14F-4D97-AF65-F5344CB8AC3E}">
        <p14:creationId xmlns:p14="http://schemas.microsoft.com/office/powerpoint/2010/main" val="1500694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
          </p:nvPr>
        </p:nvSpPr>
        <p:spPr/>
        <p:txBody>
          <a:bodyPr/>
          <a:lstStyle/>
          <a:p>
            <a:fld id="{49E4E862-E263-8B4A-AFB5-DFAAA754BCA9}" type="datetime1">
              <a:rPr lang="en-US" smtClean="0"/>
              <a:t>5/11/2021</a:t>
            </a:fld>
            <a:endParaRPr lang="en-US"/>
          </a:p>
        </p:txBody>
      </p:sp>
      <p:sp>
        <p:nvSpPr>
          <p:cNvPr id="5" name="Slide Number Placeholder 4"/>
          <p:cNvSpPr>
            <a:spLocks noGrp="1"/>
          </p:cNvSpPr>
          <p:nvPr>
            <p:ph type="sldNum" sz="quarter" idx="5"/>
          </p:nvPr>
        </p:nvSpPr>
        <p:spPr/>
        <p:txBody>
          <a:bodyPr/>
          <a:lstStyle/>
          <a:p>
            <a:fld id="{BA49F774-CCF9-492C-9AEB-F2814D4A6625}" type="slidenum">
              <a:rPr lang="en-US" smtClean="0"/>
              <a:pPr/>
              <a:t>9</a:t>
            </a:fld>
            <a:endParaRPr lang="en-US"/>
          </a:p>
        </p:txBody>
      </p:sp>
    </p:spTree>
    <p:extLst>
      <p:ext uri="{BB962C8B-B14F-4D97-AF65-F5344CB8AC3E}">
        <p14:creationId xmlns:p14="http://schemas.microsoft.com/office/powerpoint/2010/main" val="30849267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E35A615-44B8-AC4C-BDEB-B9D50F7261D9}"/>
              </a:ext>
            </a:extLst>
          </p:cNvPr>
          <p:cNvSpPr/>
          <p:nvPr userDrawn="1"/>
        </p:nvSpPr>
        <p:spPr>
          <a:xfrm>
            <a:off x="11938958" y="-2"/>
            <a:ext cx="253042" cy="68580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5741048" y="1940930"/>
            <a:ext cx="5515284" cy="2239337"/>
          </a:xfrm>
        </p:spPr>
        <p:txBody>
          <a:bodyPr lIns="0" tIns="0" rIns="0" bIns="45720" anchor="b" anchorCtr="0">
            <a:normAutofit/>
          </a:bodyPr>
          <a:lstStyle>
            <a:lvl1pPr algn="l">
              <a:lnSpc>
                <a:spcPct val="95000"/>
              </a:lnSpc>
              <a:defRPr sz="4000" b="0" i="0">
                <a:solidFill>
                  <a:schemeClr val="tx2"/>
                </a:solidFill>
                <a:latin typeface="Arial Black" panose="020B0604020202020204" pitchFamily="34" charset="0"/>
                <a:cs typeface="Arial Black" panose="020B0604020202020204" pitchFamily="34" charset="0"/>
              </a:defRPr>
            </a:lvl1pPr>
          </a:lstStyle>
          <a:p>
            <a:r>
              <a:rPr lang="en-US" dirty="0"/>
              <a:t>Presentation Title up to three lines in length</a:t>
            </a:r>
          </a:p>
        </p:txBody>
      </p:sp>
      <p:sp>
        <p:nvSpPr>
          <p:cNvPr id="3" name="Subtitle 2"/>
          <p:cNvSpPr>
            <a:spLocks noGrp="1"/>
          </p:cNvSpPr>
          <p:nvPr>
            <p:ph type="subTitle" idx="1" hasCustomPrompt="1"/>
          </p:nvPr>
        </p:nvSpPr>
        <p:spPr>
          <a:xfrm>
            <a:off x="5741048" y="4180267"/>
            <a:ext cx="5515284" cy="465240"/>
          </a:xfrm>
        </p:spPr>
        <p:txBody>
          <a:bodyPr lIns="0" tIns="91440" rIns="0" bIns="0"/>
          <a:lstStyle>
            <a:lvl1pPr marL="0" indent="0" algn="l">
              <a:buNone/>
              <a:defRPr b="1" cap="all" baseline="0">
                <a:solidFill>
                  <a:schemeClr val="tx2"/>
                </a:solidFill>
              </a:defRPr>
            </a:lvl1pPr>
            <a:lvl2pPr marL="457157" indent="0" algn="ctr">
              <a:buNone/>
              <a:defRPr>
                <a:solidFill>
                  <a:schemeClr val="tx1">
                    <a:tint val="75000"/>
                  </a:schemeClr>
                </a:solidFill>
              </a:defRPr>
            </a:lvl2pPr>
            <a:lvl3pPr marL="914314" indent="0" algn="ctr">
              <a:buNone/>
              <a:defRPr>
                <a:solidFill>
                  <a:schemeClr val="tx1">
                    <a:tint val="75000"/>
                  </a:schemeClr>
                </a:solidFill>
              </a:defRPr>
            </a:lvl3pPr>
            <a:lvl4pPr marL="1371472" indent="0" algn="ctr">
              <a:buNone/>
              <a:defRPr>
                <a:solidFill>
                  <a:schemeClr val="tx1">
                    <a:tint val="75000"/>
                  </a:schemeClr>
                </a:solidFill>
              </a:defRPr>
            </a:lvl4pPr>
            <a:lvl5pPr marL="1828628" indent="0" algn="ctr">
              <a:buNone/>
              <a:defRPr>
                <a:solidFill>
                  <a:schemeClr val="tx1">
                    <a:tint val="75000"/>
                  </a:schemeClr>
                </a:solidFill>
              </a:defRPr>
            </a:lvl5pPr>
            <a:lvl6pPr marL="2285785" indent="0" algn="ctr">
              <a:buNone/>
              <a:defRPr>
                <a:solidFill>
                  <a:schemeClr val="tx1">
                    <a:tint val="75000"/>
                  </a:schemeClr>
                </a:solidFill>
              </a:defRPr>
            </a:lvl6pPr>
            <a:lvl7pPr marL="2742942" indent="0" algn="ctr">
              <a:buNone/>
              <a:defRPr>
                <a:solidFill>
                  <a:schemeClr val="tx1">
                    <a:tint val="75000"/>
                  </a:schemeClr>
                </a:solidFill>
              </a:defRPr>
            </a:lvl7pPr>
            <a:lvl8pPr marL="3200100" indent="0" algn="ctr">
              <a:buNone/>
              <a:defRPr>
                <a:solidFill>
                  <a:schemeClr val="tx1">
                    <a:tint val="75000"/>
                  </a:schemeClr>
                </a:solidFill>
              </a:defRPr>
            </a:lvl8pPr>
            <a:lvl9pPr marL="3657257" indent="0" algn="ctr">
              <a:buNone/>
              <a:defRPr>
                <a:solidFill>
                  <a:schemeClr val="tx1">
                    <a:tint val="75000"/>
                  </a:schemeClr>
                </a:solidFill>
              </a:defRPr>
            </a:lvl9pPr>
          </a:lstStyle>
          <a:p>
            <a:r>
              <a:rPr lang="en-US" dirty="0"/>
              <a:t>Month </a:t>
            </a:r>
            <a:r>
              <a:rPr lang="en-US" dirty="0" err="1"/>
              <a:t>dd</a:t>
            </a:r>
            <a:r>
              <a:rPr lang="en-US" dirty="0"/>
              <a:t>, </a:t>
            </a:r>
            <a:r>
              <a:rPr lang="en-US" dirty="0" err="1"/>
              <a:t>yyyy</a:t>
            </a:r>
            <a:endParaRPr lang="en-US" dirty="0"/>
          </a:p>
        </p:txBody>
      </p:sp>
      <p:sp>
        <p:nvSpPr>
          <p:cNvPr id="12" name="Text Placeholder 11">
            <a:extLst>
              <a:ext uri="{FF2B5EF4-FFF2-40B4-BE49-F238E27FC236}">
                <a16:creationId xmlns:a16="http://schemas.microsoft.com/office/drawing/2014/main" id="{FF8FC6B8-AF18-8A44-98A9-C2E79C685356}"/>
              </a:ext>
            </a:extLst>
          </p:cNvPr>
          <p:cNvSpPr>
            <a:spLocks noGrp="1"/>
          </p:cNvSpPr>
          <p:nvPr>
            <p:ph type="body" sz="quarter" idx="10" hasCustomPrompt="1"/>
          </p:nvPr>
        </p:nvSpPr>
        <p:spPr>
          <a:xfrm>
            <a:off x="5741048" y="4879731"/>
            <a:ext cx="5515284" cy="1213338"/>
          </a:xfrm>
        </p:spPr>
        <p:txBody>
          <a:bodyPr lIns="0" tIns="0" rIns="0" bIns="0" anchor="b" anchorCtr="0"/>
          <a:lstStyle>
            <a:lvl1pPr marL="0" indent="0">
              <a:spcBef>
                <a:spcPts val="300"/>
              </a:spcBef>
              <a:buNone/>
              <a:tabLst/>
              <a:defRPr>
                <a:solidFill>
                  <a:schemeClr val="bg1">
                    <a:lumMod val="50000"/>
                  </a:schemeClr>
                </a:solidFill>
              </a:defRPr>
            </a:lvl1pPr>
            <a:lvl2pPr marL="0" indent="0">
              <a:spcBef>
                <a:spcPts val="300"/>
              </a:spcBef>
              <a:buNone/>
              <a:tabLst/>
              <a:defRPr>
                <a:solidFill>
                  <a:schemeClr val="bg1">
                    <a:lumMod val="50000"/>
                  </a:schemeClr>
                </a:solidFill>
              </a:defRPr>
            </a:lvl2pPr>
            <a:lvl3pPr marL="0" indent="0">
              <a:spcBef>
                <a:spcPts val="300"/>
              </a:spcBef>
              <a:buNone/>
              <a:tabLst/>
              <a:defRPr>
                <a:solidFill>
                  <a:schemeClr val="bg1">
                    <a:lumMod val="50000"/>
                  </a:schemeClr>
                </a:solidFill>
              </a:defRPr>
            </a:lvl3pPr>
            <a:lvl4pPr marL="0" indent="0">
              <a:spcBef>
                <a:spcPts val="300"/>
              </a:spcBef>
              <a:buNone/>
              <a:tabLst/>
              <a:defRPr>
                <a:solidFill>
                  <a:schemeClr val="bg1">
                    <a:lumMod val="50000"/>
                  </a:schemeClr>
                </a:solidFill>
              </a:defRPr>
            </a:lvl4pPr>
            <a:lvl5pPr marL="0" indent="0">
              <a:spcBef>
                <a:spcPts val="300"/>
              </a:spcBef>
              <a:buNone/>
              <a:tabLst/>
              <a:defRPr>
                <a:solidFill>
                  <a:schemeClr val="bg1">
                    <a:lumMod val="50000"/>
                  </a:schemeClr>
                </a:solidFill>
              </a:defRPr>
            </a:lvl5pPr>
          </a:lstStyle>
          <a:p>
            <a:pPr lvl="0"/>
            <a:r>
              <a:rPr lang="en-US" dirty="0"/>
              <a:t>Speaker Name</a:t>
            </a:r>
          </a:p>
          <a:p>
            <a:pPr lvl="0"/>
            <a:r>
              <a:rPr lang="en-US" dirty="0"/>
              <a:t>Division/Title/Affiliation</a:t>
            </a:r>
          </a:p>
        </p:txBody>
      </p:sp>
      <p:sp>
        <p:nvSpPr>
          <p:cNvPr id="5" name="Picture Placeholder 4">
            <a:extLst>
              <a:ext uri="{FF2B5EF4-FFF2-40B4-BE49-F238E27FC236}">
                <a16:creationId xmlns:a16="http://schemas.microsoft.com/office/drawing/2014/main" id="{EDD8EAEE-101A-B04C-9480-47C14533CE54}"/>
              </a:ext>
            </a:extLst>
          </p:cNvPr>
          <p:cNvSpPr>
            <a:spLocks noGrp="1"/>
          </p:cNvSpPr>
          <p:nvPr>
            <p:ph type="pic" sz="quarter" idx="11" hasCustomPrompt="1"/>
          </p:nvPr>
        </p:nvSpPr>
        <p:spPr>
          <a:xfrm>
            <a:off x="0" y="0"/>
            <a:ext cx="4891088" cy="6858000"/>
          </a:xfrm>
          <a:solidFill>
            <a:schemeClr val="tx2"/>
          </a:solidFill>
        </p:spPr>
        <p:txBody>
          <a:bodyPr lIns="365760" tIns="365760" rIns="365760" bIns="2971800" anchor="b">
            <a:normAutofit/>
          </a:bodyPr>
          <a:lstStyle>
            <a:lvl1pPr marL="0" indent="0" algn="ctr">
              <a:buNone/>
              <a:defRPr sz="1600" i="1">
                <a:solidFill>
                  <a:schemeClr val="tx2">
                    <a:lumMod val="40000"/>
                    <a:lumOff val="60000"/>
                  </a:schemeClr>
                </a:solidFill>
              </a:defRPr>
            </a:lvl1pPr>
          </a:lstStyle>
          <a:p>
            <a:r>
              <a:rPr lang="en-US" dirty="0"/>
              <a:t>Click icon to insert a photo.</a:t>
            </a:r>
          </a:p>
        </p:txBody>
      </p:sp>
      <p:sp>
        <p:nvSpPr>
          <p:cNvPr id="8" name="Text Placeholder 4">
            <a:extLst>
              <a:ext uri="{FF2B5EF4-FFF2-40B4-BE49-F238E27FC236}">
                <a16:creationId xmlns:a16="http://schemas.microsoft.com/office/drawing/2014/main" id="{FEFAF05C-419E-4343-8983-4850A83FB6CD}"/>
              </a:ext>
            </a:extLst>
          </p:cNvPr>
          <p:cNvSpPr>
            <a:spLocks noGrp="1"/>
          </p:cNvSpPr>
          <p:nvPr>
            <p:ph type="body" sz="quarter" idx="12" hasCustomPrompt="1"/>
          </p:nvPr>
        </p:nvSpPr>
        <p:spPr>
          <a:xfrm>
            <a:off x="0" y="6597160"/>
            <a:ext cx="4891089" cy="260840"/>
          </a:xfrm>
        </p:spPr>
        <p:txBody>
          <a:bodyPr lIns="91440" tIns="45720" rIns="91440" bIns="45720">
            <a:noAutofit/>
          </a:bodyPr>
          <a:lstStyle>
            <a:lvl1pPr>
              <a:defRPr sz="9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pic>
        <p:nvPicPr>
          <p:cNvPr id="6" name="Graphic 5">
            <a:extLst>
              <a:ext uri="{FF2B5EF4-FFF2-40B4-BE49-F238E27FC236}">
                <a16:creationId xmlns:a16="http://schemas.microsoft.com/office/drawing/2014/main" id="{A84459F0-C776-6C49-B932-81C19C279ABD}"/>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99781" y="723898"/>
            <a:ext cx="1190195" cy="1190195"/>
          </a:xfrm>
          <a:prstGeom prst="rect">
            <a:avLst/>
          </a:prstGeom>
        </p:spPr>
      </p:pic>
    </p:spTree>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guide id="2" orient="horz" pos="3799" userDrawn="1">
          <p15:clr>
            <a:srgbClr val="FBAE40"/>
          </p15:clr>
        </p15:guide>
        <p15:guide id="3" pos="3600" userDrawn="1">
          <p15:clr>
            <a:srgbClr val="FBAE40"/>
          </p15:clr>
        </p15:guide>
        <p15:guide id="4" pos="30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Photo (W)">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tx2"/>
                </a:solidFill>
                <a:latin typeface="Arial Black" charset="0"/>
                <a:ea typeface="Arial Black" charset="0"/>
                <a:cs typeface="Arial Black" charset="0"/>
              </a:defRPr>
            </a:lvl1pPr>
          </a:lstStyle>
          <a:p>
            <a:pPr marL="0" lvl="0"/>
            <a:r>
              <a:rPr lang="en-US" dirty="0"/>
              <a:t>Title for </a:t>
            </a:r>
            <a:r>
              <a:rPr lang="en-US" dirty="0" err="1"/>
              <a:t>Photo+Photo</a:t>
            </a:r>
            <a:r>
              <a:rPr lang="en-US" dirty="0"/>
              <a:t> (W) Layout</a:t>
            </a:r>
          </a:p>
        </p:txBody>
      </p:sp>
      <p:sp>
        <p:nvSpPr>
          <p:cNvPr id="6" name="Picture Placeholder 4">
            <a:extLst>
              <a:ext uri="{FF2B5EF4-FFF2-40B4-BE49-F238E27FC236}">
                <a16:creationId xmlns:a16="http://schemas.microsoft.com/office/drawing/2014/main" id="{68106178-1013-D249-8751-3EA29B2109C8}"/>
              </a:ext>
            </a:extLst>
          </p:cNvPr>
          <p:cNvSpPr>
            <a:spLocks noGrp="1"/>
          </p:cNvSpPr>
          <p:nvPr>
            <p:ph type="pic" sz="quarter" idx="12" hasCustomPrompt="1"/>
          </p:nvPr>
        </p:nvSpPr>
        <p:spPr>
          <a:xfrm>
            <a:off x="0" y="1469871"/>
            <a:ext cx="6096000" cy="4251960"/>
          </a:xfrm>
          <a:solidFill>
            <a:schemeClr val="bg1">
              <a:lumMod val="90000"/>
            </a:schemeClr>
          </a:solidFill>
        </p:spPr>
        <p:txBody>
          <a:bodyPr lIns="365760" tIns="365760" rIns="365760" bIns="1828800" anchor="b">
            <a:normAutofit/>
          </a:bodyPr>
          <a:lstStyle>
            <a:lvl1pPr marL="0" indent="0" algn="ctr">
              <a:buNone/>
              <a:defRPr sz="1600" i="1">
                <a:solidFill>
                  <a:schemeClr val="bg1">
                    <a:lumMod val="75000"/>
                  </a:schemeClr>
                </a:solidFill>
              </a:defRPr>
            </a:lvl1pPr>
          </a:lstStyle>
          <a:p>
            <a:r>
              <a:rPr lang="en-US" dirty="0"/>
              <a:t>Click icon to insert a photo.</a:t>
            </a:r>
          </a:p>
        </p:txBody>
      </p:sp>
      <p:sp>
        <p:nvSpPr>
          <p:cNvPr id="7" name="Text Placeholder 4">
            <a:extLst>
              <a:ext uri="{FF2B5EF4-FFF2-40B4-BE49-F238E27FC236}">
                <a16:creationId xmlns:a16="http://schemas.microsoft.com/office/drawing/2014/main" id="{CDAF09BB-AD0B-2041-83F2-50D0A4E8600C}"/>
              </a:ext>
            </a:extLst>
          </p:cNvPr>
          <p:cNvSpPr>
            <a:spLocks noGrp="1"/>
          </p:cNvSpPr>
          <p:nvPr>
            <p:ph type="body" sz="quarter" idx="13" hasCustomPrompt="1"/>
          </p:nvPr>
        </p:nvSpPr>
        <p:spPr>
          <a:xfrm>
            <a:off x="1" y="5460991"/>
            <a:ext cx="6096000" cy="260840"/>
          </a:xfrm>
        </p:spPr>
        <p:txBody>
          <a:bodyPr lIns="45720" tIns="45720" rIns="45720" bIns="45720" anchor="b">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
        <p:nvSpPr>
          <p:cNvPr id="8" name="Picture Placeholder 4">
            <a:extLst>
              <a:ext uri="{FF2B5EF4-FFF2-40B4-BE49-F238E27FC236}">
                <a16:creationId xmlns:a16="http://schemas.microsoft.com/office/drawing/2014/main" id="{57E259A3-746A-2044-822B-3F7D859E7F10}"/>
              </a:ext>
            </a:extLst>
          </p:cNvPr>
          <p:cNvSpPr>
            <a:spLocks noGrp="1"/>
          </p:cNvSpPr>
          <p:nvPr>
            <p:ph type="pic" sz="quarter" idx="14" hasCustomPrompt="1"/>
          </p:nvPr>
        </p:nvSpPr>
        <p:spPr>
          <a:xfrm>
            <a:off x="6093439" y="1469871"/>
            <a:ext cx="6096000" cy="4251960"/>
          </a:xfrm>
          <a:solidFill>
            <a:schemeClr val="bg1">
              <a:lumMod val="90000"/>
            </a:schemeClr>
          </a:solidFill>
        </p:spPr>
        <p:txBody>
          <a:bodyPr lIns="365760" tIns="365760" rIns="365760" bIns="1828800" anchor="b">
            <a:normAutofit/>
          </a:bodyPr>
          <a:lstStyle>
            <a:lvl1pPr marL="0" indent="0" algn="ctr">
              <a:buNone/>
              <a:defRPr sz="1600" i="1">
                <a:solidFill>
                  <a:schemeClr val="bg1">
                    <a:lumMod val="75000"/>
                  </a:schemeClr>
                </a:solidFill>
              </a:defRPr>
            </a:lvl1pPr>
          </a:lstStyle>
          <a:p>
            <a:r>
              <a:rPr lang="en-US" dirty="0"/>
              <a:t>Click icon to insert a photo.</a:t>
            </a:r>
          </a:p>
        </p:txBody>
      </p:sp>
      <p:sp>
        <p:nvSpPr>
          <p:cNvPr id="9" name="Text Placeholder 4">
            <a:extLst>
              <a:ext uri="{FF2B5EF4-FFF2-40B4-BE49-F238E27FC236}">
                <a16:creationId xmlns:a16="http://schemas.microsoft.com/office/drawing/2014/main" id="{E3F54B41-918E-644B-B610-DDE8277FB261}"/>
              </a:ext>
            </a:extLst>
          </p:cNvPr>
          <p:cNvSpPr>
            <a:spLocks noGrp="1"/>
          </p:cNvSpPr>
          <p:nvPr>
            <p:ph type="body" sz="quarter" idx="15" hasCustomPrompt="1"/>
          </p:nvPr>
        </p:nvSpPr>
        <p:spPr>
          <a:xfrm>
            <a:off x="6093440" y="5460991"/>
            <a:ext cx="6096000" cy="260840"/>
          </a:xfrm>
        </p:spPr>
        <p:txBody>
          <a:bodyPr lIns="45720" tIns="45720" rIns="45720" bIns="45720" anchor="b">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3608501901"/>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rge Photo+Title (W)">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24F27426-24A7-3845-8E05-8360D202A2F3}"/>
              </a:ext>
            </a:extLst>
          </p:cNvPr>
          <p:cNvSpPr>
            <a:spLocks noGrp="1"/>
          </p:cNvSpPr>
          <p:nvPr>
            <p:ph type="title" hasCustomPrompt="1"/>
          </p:nvPr>
        </p:nvSpPr>
        <p:spPr>
          <a:xfrm>
            <a:off x="1" y="5349453"/>
            <a:ext cx="12192000" cy="1508547"/>
          </a:xfrm>
          <a:prstGeom prst="rect">
            <a:avLst/>
          </a:prstGeom>
        </p:spPr>
        <p:txBody>
          <a:bodyPr vert="horz" lIns="457200" tIns="182880" rIns="457200" bIns="182880" rtlCol="0" anchor="t" anchorCtr="0">
            <a:noAutofit/>
          </a:bodyPr>
          <a:lstStyle>
            <a:lvl1pPr algn="ctr">
              <a:defRPr lang="en-US" sz="2400" dirty="0">
                <a:solidFill>
                  <a:schemeClr val="tx2"/>
                </a:solidFill>
                <a:latin typeface="Arial Black" charset="0"/>
                <a:ea typeface="Arial Black" charset="0"/>
                <a:cs typeface="Arial Black" charset="0"/>
              </a:defRPr>
            </a:lvl1pPr>
          </a:lstStyle>
          <a:p>
            <a:pPr marL="0" lvl="0"/>
            <a:r>
              <a:rPr lang="en-US" dirty="0"/>
              <a:t>Title for Large Photo (W) Layout</a:t>
            </a:r>
          </a:p>
        </p:txBody>
      </p:sp>
      <p:sp>
        <p:nvSpPr>
          <p:cNvPr id="5" name="Picture Placeholder 2">
            <a:extLst>
              <a:ext uri="{FF2B5EF4-FFF2-40B4-BE49-F238E27FC236}">
                <a16:creationId xmlns:a16="http://schemas.microsoft.com/office/drawing/2014/main" id="{58B1EB05-4C3D-C643-8F71-7489EF7CE397}"/>
              </a:ext>
            </a:extLst>
          </p:cNvPr>
          <p:cNvSpPr>
            <a:spLocks noGrp="1"/>
          </p:cNvSpPr>
          <p:nvPr>
            <p:ph type="pic" sz="quarter" idx="10" hasCustomPrompt="1"/>
          </p:nvPr>
        </p:nvSpPr>
        <p:spPr>
          <a:xfrm>
            <a:off x="0" y="0"/>
            <a:ext cx="12192000" cy="5349875"/>
          </a:xfrm>
          <a:solidFill>
            <a:schemeClr val="bg1">
              <a:lumMod val="90000"/>
            </a:schemeClr>
          </a:solidFill>
        </p:spPr>
        <p:txBody>
          <a:bodyPr tIns="0" bIns="2057400" anchor="b"/>
          <a:lstStyle>
            <a:lvl1pPr algn="ctr">
              <a:defRPr i="1">
                <a:solidFill>
                  <a:schemeClr val="bg1">
                    <a:lumMod val="75000"/>
                  </a:schemeClr>
                </a:solidFill>
              </a:defRPr>
            </a:lvl1pPr>
          </a:lstStyle>
          <a:p>
            <a:r>
              <a:rPr lang="en-US" dirty="0"/>
              <a:t>Click icon to insert a photo.</a:t>
            </a:r>
          </a:p>
        </p:txBody>
      </p:sp>
      <p:sp>
        <p:nvSpPr>
          <p:cNvPr id="6" name="Text Placeholder 4">
            <a:extLst>
              <a:ext uri="{FF2B5EF4-FFF2-40B4-BE49-F238E27FC236}">
                <a16:creationId xmlns:a16="http://schemas.microsoft.com/office/drawing/2014/main" id="{EC91875E-B0A9-0447-9F79-6199D7261229}"/>
              </a:ext>
            </a:extLst>
          </p:cNvPr>
          <p:cNvSpPr>
            <a:spLocks noGrp="1"/>
          </p:cNvSpPr>
          <p:nvPr>
            <p:ph type="body" sz="quarter" idx="11" hasCustomPrompt="1"/>
          </p:nvPr>
        </p:nvSpPr>
        <p:spPr>
          <a:xfrm rot="5400000">
            <a:off x="9386856" y="2544308"/>
            <a:ext cx="5349451" cy="260840"/>
          </a:xfrm>
        </p:spPr>
        <p:txBody>
          <a:bodyPr lIns="91440" tIns="45720" rIns="91440" bIns="45720">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168799884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xtra-Large Photo+Title (W)">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58B1EB05-4C3D-C643-8F71-7489EF7CE397}"/>
              </a:ext>
            </a:extLst>
          </p:cNvPr>
          <p:cNvSpPr>
            <a:spLocks noGrp="1"/>
          </p:cNvSpPr>
          <p:nvPr>
            <p:ph type="pic" sz="quarter" idx="10" hasCustomPrompt="1"/>
          </p:nvPr>
        </p:nvSpPr>
        <p:spPr>
          <a:xfrm>
            <a:off x="0" y="-1"/>
            <a:ext cx="12192000" cy="6172200"/>
          </a:xfrm>
          <a:solidFill>
            <a:schemeClr val="bg1">
              <a:lumMod val="90000"/>
            </a:schemeClr>
          </a:solidFill>
        </p:spPr>
        <p:txBody>
          <a:bodyPr tIns="0" bIns="2560320" anchor="b"/>
          <a:lstStyle>
            <a:lvl1pPr algn="ctr">
              <a:defRPr i="1">
                <a:solidFill>
                  <a:schemeClr val="bg1">
                    <a:lumMod val="75000"/>
                  </a:schemeClr>
                </a:solidFill>
              </a:defRPr>
            </a:lvl1pPr>
          </a:lstStyle>
          <a:p>
            <a:r>
              <a:rPr lang="en-US" dirty="0"/>
              <a:t>Click icon to insert a photo.</a:t>
            </a:r>
          </a:p>
        </p:txBody>
      </p:sp>
      <p:sp>
        <p:nvSpPr>
          <p:cNvPr id="6" name="Text Placeholder 4">
            <a:extLst>
              <a:ext uri="{FF2B5EF4-FFF2-40B4-BE49-F238E27FC236}">
                <a16:creationId xmlns:a16="http://schemas.microsoft.com/office/drawing/2014/main" id="{EC91875E-B0A9-0447-9F79-6199D7261229}"/>
              </a:ext>
            </a:extLst>
          </p:cNvPr>
          <p:cNvSpPr>
            <a:spLocks noGrp="1"/>
          </p:cNvSpPr>
          <p:nvPr>
            <p:ph type="body" sz="quarter" idx="11" hasCustomPrompt="1"/>
          </p:nvPr>
        </p:nvSpPr>
        <p:spPr>
          <a:xfrm rot="5400000">
            <a:off x="8975483" y="2955682"/>
            <a:ext cx="6172198" cy="260840"/>
          </a:xfrm>
        </p:spPr>
        <p:txBody>
          <a:bodyPr lIns="91440" tIns="45720" rIns="91440" bIns="45720">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
        <p:nvSpPr>
          <p:cNvPr id="4" name="Title Placeholder 1">
            <a:extLst>
              <a:ext uri="{FF2B5EF4-FFF2-40B4-BE49-F238E27FC236}">
                <a16:creationId xmlns:a16="http://schemas.microsoft.com/office/drawing/2014/main" id="{24F27426-24A7-3845-8E05-8360D202A2F3}"/>
              </a:ext>
            </a:extLst>
          </p:cNvPr>
          <p:cNvSpPr>
            <a:spLocks noGrp="1"/>
          </p:cNvSpPr>
          <p:nvPr>
            <p:ph type="title" hasCustomPrompt="1"/>
          </p:nvPr>
        </p:nvSpPr>
        <p:spPr>
          <a:xfrm>
            <a:off x="0" y="6172200"/>
            <a:ext cx="12202245" cy="685800"/>
          </a:xfrm>
          <a:prstGeom prst="rect">
            <a:avLst/>
          </a:prstGeom>
        </p:spPr>
        <p:txBody>
          <a:bodyPr vert="horz" lIns="457200" tIns="91440" rIns="457200" bIns="182880" rtlCol="0" anchor="t" anchorCtr="0">
            <a:normAutofit/>
          </a:bodyPr>
          <a:lstStyle>
            <a:lvl1pPr algn="ctr">
              <a:defRPr lang="en-US" sz="2200" dirty="0">
                <a:solidFill>
                  <a:schemeClr val="tx2"/>
                </a:solidFill>
                <a:latin typeface="Arial Black" charset="0"/>
                <a:ea typeface="Arial Black" charset="0"/>
                <a:cs typeface="Arial Black" charset="0"/>
              </a:defRPr>
            </a:lvl1pPr>
          </a:lstStyle>
          <a:p>
            <a:pPr marL="0" lvl="0"/>
            <a:r>
              <a:rPr lang="en-US" dirty="0"/>
              <a:t>Title for Extra-Large </a:t>
            </a:r>
            <a:r>
              <a:rPr lang="en-US" dirty="0" err="1"/>
              <a:t>Photo+Title</a:t>
            </a:r>
            <a:r>
              <a:rPr lang="en-US" dirty="0"/>
              <a:t> (W) Layout</a:t>
            </a:r>
          </a:p>
        </p:txBody>
      </p:sp>
    </p:spTree>
    <p:extLst>
      <p:ext uri="{BB962C8B-B14F-4D97-AF65-F5344CB8AC3E}">
        <p14:creationId xmlns:p14="http://schemas.microsoft.com/office/powerpoint/2010/main" val="115190021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xtra-Large Photo (W)">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58B1EB05-4C3D-C643-8F71-7489EF7CE397}"/>
              </a:ext>
            </a:extLst>
          </p:cNvPr>
          <p:cNvSpPr>
            <a:spLocks noGrp="1"/>
          </p:cNvSpPr>
          <p:nvPr>
            <p:ph type="pic" sz="quarter" idx="10" hasCustomPrompt="1"/>
          </p:nvPr>
        </p:nvSpPr>
        <p:spPr>
          <a:xfrm>
            <a:off x="0" y="-1"/>
            <a:ext cx="12192000" cy="6583680"/>
          </a:xfrm>
          <a:solidFill>
            <a:schemeClr val="bg1">
              <a:lumMod val="90000"/>
            </a:schemeClr>
          </a:solidFill>
        </p:spPr>
        <p:txBody>
          <a:bodyPr tIns="0" bIns="2743200" anchor="b"/>
          <a:lstStyle>
            <a:lvl1pPr algn="ctr">
              <a:defRPr i="1">
                <a:solidFill>
                  <a:schemeClr val="bg1">
                    <a:lumMod val="75000"/>
                  </a:schemeClr>
                </a:solidFill>
              </a:defRPr>
            </a:lvl1pPr>
          </a:lstStyle>
          <a:p>
            <a:r>
              <a:rPr lang="en-US" dirty="0"/>
              <a:t>Click icon to insert a photo.</a:t>
            </a:r>
          </a:p>
        </p:txBody>
      </p:sp>
      <p:sp>
        <p:nvSpPr>
          <p:cNvPr id="6" name="Text Placeholder 4">
            <a:extLst>
              <a:ext uri="{FF2B5EF4-FFF2-40B4-BE49-F238E27FC236}">
                <a16:creationId xmlns:a16="http://schemas.microsoft.com/office/drawing/2014/main" id="{EC91875E-B0A9-0447-9F79-6199D7261229}"/>
              </a:ext>
            </a:extLst>
          </p:cNvPr>
          <p:cNvSpPr>
            <a:spLocks noGrp="1"/>
          </p:cNvSpPr>
          <p:nvPr>
            <p:ph type="body" sz="quarter" idx="11" hasCustomPrompt="1"/>
          </p:nvPr>
        </p:nvSpPr>
        <p:spPr>
          <a:xfrm rot="5400000">
            <a:off x="8769743" y="3161422"/>
            <a:ext cx="6583678" cy="260840"/>
          </a:xfrm>
        </p:spPr>
        <p:txBody>
          <a:bodyPr lIns="91440" tIns="45720" rIns="91440" bIns="45720">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340168843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ingle-Column (B)">
    <p:bg>
      <p:bgPr>
        <a:solidFill>
          <a:schemeClr val="tx2"/>
        </a:solidFill>
        <a:effectLst/>
      </p:bgPr>
    </p:bg>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bg1"/>
                </a:solidFill>
                <a:latin typeface="Arial Black" charset="0"/>
                <a:ea typeface="Arial Black" charset="0"/>
                <a:cs typeface="Arial Black" charset="0"/>
              </a:defRPr>
            </a:lvl1pPr>
          </a:lstStyle>
          <a:p>
            <a:pPr marL="0" lvl="0"/>
            <a:r>
              <a:rPr lang="en-US" dirty="0"/>
              <a:t>Title for Single-Column (B) Layout</a:t>
            </a:r>
          </a:p>
        </p:txBody>
      </p:sp>
      <p:sp>
        <p:nvSpPr>
          <p:cNvPr id="3" name="Text Placeholder 2">
            <a:extLst>
              <a:ext uri="{FF2B5EF4-FFF2-40B4-BE49-F238E27FC236}">
                <a16:creationId xmlns:a16="http://schemas.microsoft.com/office/drawing/2014/main" id="{BEA590E5-B0BC-F540-8942-A0FB291DEE4F}"/>
              </a:ext>
            </a:extLst>
          </p:cNvPr>
          <p:cNvSpPr>
            <a:spLocks noGrp="1"/>
          </p:cNvSpPr>
          <p:nvPr>
            <p:ph type="body" sz="quarter" idx="10" hasCustomPrompt="1"/>
          </p:nvPr>
        </p:nvSpPr>
        <p:spPr>
          <a:xfrm>
            <a:off x="1239838" y="1469871"/>
            <a:ext cx="9715500" cy="4860591"/>
          </a:xfrm>
        </p:spPr>
        <p:txBody>
          <a:bodyPr/>
          <a:lstStyle>
            <a:lvl1pPr marL="0" marR="0" indent="0" algn="l" defTabSz="914314" rtl="0" eaLnBrk="1" fontAlgn="auto" latinLnBrk="0" hangingPunct="1">
              <a:lnSpc>
                <a:spcPct val="100000"/>
              </a:lnSpc>
              <a:spcBef>
                <a:spcPts val="2400"/>
              </a:spcBef>
              <a:spcAft>
                <a:spcPts val="0"/>
              </a:spcAft>
              <a:buClr>
                <a:schemeClr val="accent1"/>
              </a:buClr>
              <a:buSzPct val="110000"/>
              <a:buFont typeface="Wingdings" charset="2"/>
              <a:buNone/>
              <a:tabLst/>
              <a:defRPr>
                <a:solidFill>
                  <a:schemeClr val="bg1"/>
                </a:solidFill>
              </a:defRPr>
            </a:lvl1pPr>
            <a:lvl2pPr>
              <a:buClr>
                <a:schemeClr val="tx2">
                  <a:lumMod val="40000"/>
                  <a:lumOff val="60000"/>
                </a:schemeClr>
              </a:buClr>
              <a:buSzPct val="120000"/>
              <a:defRPr>
                <a:solidFill>
                  <a:schemeClr val="bg1"/>
                </a:solidFill>
              </a:defRPr>
            </a:lvl2pPr>
            <a:lvl3pPr marL="458788" indent="-225425">
              <a:buClr>
                <a:schemeClr val="bg1">
                  <a:lumMod val="75000"/>
                </a:schemeClr>
              </a:buClr>
              <a:buSzPct val="80000"/>
              <a:defRPr lang="en-US" sz="2000" kern="1200" dirty="0">
                <a:solidFill>
                  <a:schemeClr val="bg1"/>
                </a:solidFill>
                <a:latin typeface="+mn-lt"/>
                <a:ea typeface="+mn-ea"/>
                <a:cs typeface="+mn-cs"/>
              </a:defRPr>
            </a:lvl3pPr>
            <a:lvl4pPr>
              <a:buClr>
                <a:schemeClr val="tx2">
                  <a:lumMod val="40000"/>
                  <a:lumOff val="60000"/>
                </a:schemeClr>
              </a:buClr>
              <a:buSzPct val="75000"/>
              <a:defRPr>
                <a:solidFill>
                  <a:schemeClr val="bg1"/>
                </a:solidFill>
              </a:defRPr>
            </a:lvl4pPr>
            <a:lvl5pPr>
              <a:buClr>
                <a:schemeClr val="bg1">
                  <a:lumMod val="75000"/>
                </a:schemeClr>
              </a:buClr>
              <a:defRPr>
                <a:solidFill>
                  <a:schemeClr val="bg1"/>
                </a:solidFill>
              </a:defRPr>
            </a:lvl5pPr>
          </a:lstStyle>
          <a:p>
            <a:pPr marL="0" marR="0" lvl="0" indent="0" algn="l" defTabSz="914314" rtl="0" eaLnBrk="1" fontAlgn="auto" latinLnBrk="0" hangingPunct="1">
              <a:lnSpc>
                <a:spcPct val="100000"/>
              </a:lnSpc>
              <a:spcBef>
                <a:spcPts val="2400"/>
              </a:spcBef>
              <a:spcAft>
                <a:spcPts val="0"/>
              </a:spcAft>
              <a:buClr>
                <a:schemeClr val="accent1"/>
              </a:buClr>
              <a:buSzPct val="110000"/>
              <a:buFont typeface="Wingdings" charset="2"/>
              <a:buNone/>
              <a:tabLst/>
              <a:defRPr/>
            </a:pPr>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
        <p:nvSpPr>
          <p:cNvPr id="4" name="TextBox 3">
            <a:extLst>
              <a:ext uri="{FF2B5EF4-FFF2-40B4-BE49-F238E27FC236}">
                <a16:creationId xmlns:a16="http://schemas.microsoft.com/office/drawing/2014/main" id="{5B31EA4B-58AD-3842-9BEC-4B9FF60E019D}"/>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accent1">
                    <a:lumMod val="60000"/>
                    <a:lumOff val="40000"/>
                  </a:schemeClr>
                </a:solidFill>
                <a:latin typeface="Arial Black" charset="0"/>
                <a:cs typeface="Arial Black" charset="0"/>
              </a:rPr>
              <a:t>INTERNATIONAL MONETARY FUND</a:t>
            </a:r>
            <a:endParaRPr lang="en-US" sz="900" dirty="0">
              <a:solidFill>
                <a:schemeClr val="accent1">
                  <a:lumMod val="60000"/>
                  <a:lumOff val="40000"/>
                </a:schemeClr>
              </a:solidFill>
            </a:endParaRPr>
          </a:p>
        </p:txBody>
      </p:sp>
      <p:sp>
        <p:nvSpPr>
          <p:cNvPr id="5" name="TextBox 4">
            <a:extLst>
              <a:ext uri="{FF2B5EF4-FFF2-40B4-BE49-F238E27FC236}">
                <a16:creationId xmlns:a16="http://schemas.microsoft.com/office/drawing/2014/main" id="{E06FD9C8-9F14-B64C-88D7-AFEADAB39B39}"/>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extLst>
      <p:ext uri="{BB962C8B-B14F-4D97-AF65-F5344CB8AC3E}">
        <p14:creationId xmlns:p14="http://schemas.microsoft.com/office/powerpoint/2010/main" val="28792685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wo-Column (B)">
    <p:bg>
      <p:bgPr>
        <a:solidFill>
          <a:schemeClr val="tx2"/>
        </a:solidFill>
        <a:effectLst/>
      </p:bgPr>
    </p:bg>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bg1"/>
                </a:solidFill>
                <a:latin typeface="Arial Black" charset="0"/>
                <a:ea typeface="Arial Black" charset="0"/>
                <a:cs typeface="Arial Black" charset="0"/>
              </a:defRPr>
            </a:lvl1pPr>
          </a:lstStyle>
          <a:p>
            <a:pPr marL="0" lvl="0"/>
            <a:r>
              <a:rPr lang="en-US" dirty="0"/>
              <a:t>Title for Two-Column (B) Layout</a:t>
            </a:r>
          </a:p>
        </p:txBody>
      </p:sp>
      <p:sp>
        <p:nvSpPr>
          <p:cNvPr id="3" name="Text Placeholder 2">
            <a:extLst>
              <a:ext uri="{FF2B5EF4-FFF2-40B4-BE49-F238E27FC236}">
                <a16:creationId xmlns:a16="http://schemas.microsoft.com/office/drawing/2014/main" id="{BEA590E5-B0BC-F540-8942-A0FB291DEE4F}"/>
              </a:ext>
            </a:extLst>
          </p:cNvPr>
          <p:cNvSpPr>
            <a:spLocks noGrp="1"/>
          </p:cNvSpPr>
          <p:nvPr>
            <p:ph type="body" sz="quarter" idx="10" hasCustomPrompt="1"/>
          </p:nvPr>
        </p:nvSpPr>
        <p:spPr>
          <a:xfrm>
            <a:off x="1239838" y="1469871"/>
            <a:ext cx="4572000" cy="4860591"/>
          </a:xfrm>
        </p:spPr>
        <p:txBody>
          <a:bodyPr>
            <a:normAutofit/>
          </a:bodyPr>
          <a:lstStyle>
            <a:lvl1pPr>
              <a:spcBef>
                <a:spcPts val="2000"/>
              </a:spcBef>
              <a:defRPr sz="1800">
                <a:solidFill>
                  <a:schemeClr val="bg1"/>
                </a:solidFill>
              </a:defRPr>
            </a:lvl1pPr>
            <a:lvl2pPr>
              <a:buClr>
                <a:schemeClr val="tx2">
                  <a:lumMod val="40000"/>
                  <a:lumOff val="60000"/>
                </a:schemeClr>
              </a:buClr>
              <a:buSzPct val="120000"/>
              <a:defRPr sz="1800">
                <a:solidFill>
                  <a:schemeClr val="bg1"/>
                </a:solidFill>
              </a:defRPr>
            </a:lvl2pPr>
            <a:lvl3pPr marL="458788" indent="-225425">
              <a:buClr>
                <a:schemeClr val="bg1">
                  <a:lumMod val="75000"/>
                </a:schemeClr>
              </a:buClr>
              <a:buSzPct val="80000"/>
              <a:defRPr lang="en-US" sz="1800" kern="1200" dirty="0">
                <a:solidFill>
                  <a:schemeClr val="bg1"/>
                </a:solidFill>
                <a:latin typeface="+mn-lt"/>
                <a:ea typeface="+mn-ea"/>
                <a:cs typeface="+mn-cs"/>
              </a:defRPr>
            </a:lvl3pPr>
            <a:lvl4pPr>
              <a:buClr>
                <a:schemeClr val="tx2">
                  <a:lumMod val="40000"/>
                  <a:lumOff val="60000"/>
                </a:schemeClr>
              </a:buClr>
              <a:buSzPct val="75000"/>
              <a:defRPr sz="1800">
                <a:solidFill>
                  <a:schemeClr val="bg1"/>
                </a:solidFill>
              </a:defRPr>
            </a:lvl4pPr>
            <a:lvl5pPr>
              <a:buClr>
                <a:schemeClr val="bg1">
                  <a:lumMod val="75000"/>
                </a:schemeClr>
              </a:buClr>
              <a:defRPr sz="1800">
                <a:solidFill>
                  <a:schemeClr val="bg1"/>
                </a:solidFill>
              </a:defRPr>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
        <p:nvSpPr>
          <p:cNvPr id="4" name="Text Placeholder 2">
            <a:extLst>
              <a:ext uri="{FF2B5EF4-FFF2-40B4-BE49-F238E27FC236}">
                <a16:creationId xmlns:a16="http://schemas.microsoft.com/office/drawing/2014/main" id="{8673A610-5F4D-8049-8881-F136A3242FF6}"/>
              </a:ext>
            </a:extLst>
          </p:cNvPr>
          <p:cNvSpPr>
            <a:spLocks noGrp="1"/>
          </p:cNvSpPr>
          <p:nvPr>
            <p:ph type="body" sz="quarter" idx="11" hasCustomPrompt="1"/>
          </p:nvPr>
        </p:nvSpPr>
        <p:spPr>
          <a:xfrm>
            <a:off x="6383338" y="1469871"/>
            <a:ext cx="4572000" cy="4860591"/>
          </a:xfrm>
        </p:spPr>
        <p:txBody>
          <a:bodyPr>
            <a:normAutofit/>
          </a:bodyPr>
          <a:lstStyle>
            <a:lvl1pPr>
              <a:spcBef>
                <a:spcPts val="2000"/>
              </a:spcBef>
              <a:defRPr sz="1800">
                <a:solidFill>
                  <a:schemeClr val="bg1"/>
                </a:solidFill>
              </a:defRPr>
            </a:lvl1pPr>
            <a:lvl2pPr>
              <a:buClr>
                <a:schemeClr val="tx2">
                  <a:lumMod val="40000"/>
                  <a:lumOff val="60000"/>
                </a:schemeClr>
              </a:buClr>
              <a:buSzPct val="120000"/>
              <a:defRPr sz="1800">
                <a:solidFill>
                  <a:schemeClr val="bg1"/>
                </a:solidFill>
              </a:defRPr>
            </a:lvl2pPr>
            <a:lvl3pPr marL="458788" indent="-225425">
              <a:buClr>
                <a:schemeClr val="bg1">
                  <a:lumMod val="75000"/>
                </a:schemeClr>
              </a:buClr>
              <a:buSzPct val="80000"/>
              <a:defRPr lang="en-US" sz="1800" kern="1200" dirty="0">
                <a:solidFill>
                  <a:schemeClr val="bg1"/>
                </a:solidFill>
                <a:latin typeface="+mn-lt"/>
                <a:ea typeface="+mn-ea"/>
                <a:cs typeface="+mn-cs"/>
              </a:defRPr>
            </a:lvl3pPr>
            <a:lvl4pPr>
              <a:buClr>
                <a:schemeClr val="tx2">
                  <a:lumMod val="40000"/>
                  <a:lumOff val="60000"/>
                </a:schemeClr>
              </a:buClr>
              <a:buSzPct val="75000"/>
              <a:defRPr sz="1800">
                <a:solidFill>
                  <a:schemeClr val="bg1"/>
                </a:solidFill>
              </a:defRPr>
            </a:lvl4pPr>
            <a:lvl5pPr>
              <a:buClr>
                <a:schemeClr val="bg1">
                  <a:lumMod val="75000"/>
                </a:schemeClr>
              </a:buClr>
              <a:defRPr sz="1800">
                <a:solidFill>
                  <a:schemeClr val="bg1"/>
                </a:solidFill>
              </a:defRPr>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
        <p:nvSpPr>
          <p:cNvPr id="5" name="TextBox 4">
            <a:extLst>
              <a:ext uri="{FF2B5EF4-FFF2-40B4-BE49-F238E27FC236}">
                <a16:creationId xmlns:a16="http://schemas.microsoft.com/office/drawing/2014/main" id="{6DC0B0CE-B013-7641-9551-DA60CF80B4AC}"/>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accent1">
                    <a:lumMod val="60000"/>
                    <a:lumOff val="40000"/>
                  </a:schemeClr>
                </a:solidFill>
                <a:latin typeface="Arial Black" charset="0"/>
                <a:cs typeface="Arial Black" charset="0"/>
              </a:rPr>
              <a:t>INTERNATIONAL MONETARY FUND</a:t>
            </a:r>
            <a:endParaRPr lang="en-US" sz="900" dirty="0">
              <a:solidFill>
                <a:schemeClr val="accent1">
                  <a:lumMod val="60000"/>
                  <a:lumOff val="40000"/>
                </a:schemeClr>
              </a:solidFill>
            </a:endParaRPr>
          </a:p>
        </p:txBody>
      </p:sp>
      <p:sp>
        <p:nvSpPr>
          <p:cNvPr id="6" name="TextBox 5">
            <a:extLst>
              <a:ext uri="{FF2B5EF4-FFF2-40B4-BE49-F238E27FC236}">
                <a16:creationId xmlns:a16="http://schemas.microsoft.com/office/drawing/2014/main" id="{77362889-E692-BF4A-B8C8-D6FF23EE4CF0}"/>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cxnSp>
        <p:nvCxnSpPr>
          <p:cNvPr id="7" name="Straight Connector 6">
            <a:extLst>
              <a:ext uri="{FF2B5EF4-FFF2-40B4-BE49-F238E27FC236}">
                <a16:creationId xmlns:a16="http://schemas.microsoft.com/office/drawing/2014/main" id="{DCB5B26B-2A1F-084E-BAF6-BEA91A8E38A5}"/>
              </a:ext>
            </a:extLst>
          </p:cNvPr>
          <p:cNvCxnSpPr>
            <a:cxnSpLocks/>
          </p:cNvCxnSpPr>
          <p:nvPr userDrawn="1"/>
        </p:nvCxnSpPr>
        <p:spPr>
          <a:xfrm>
            <a:off x="6096000" y="1670538"/>
            <a:ext cx="0" cy="4425462"/>
          </a:xfrm>
          <a:prstGeom prst="line">
            <a:avLst/>
          </a:prstGeom>
          <a:ln w="9525">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0158907"/>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Photo+Text (B)">
    <p:bg>
      <p:bgPr>
        <a:solidFill>
          <a:schemeClr val="tx2"/>
        </a:solidFill>
        <a:effectLst/>
      </p:bgPr>
    </p:bg>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bg1"/>
                </a:solidFill>
                <a:latin typeface="Arial Black" charset="0"/>
                <a:ea typeface="Arial Black" charset="0"/>
                <a:cs typeface="Arial Black" charset="0"/>
              </a:defRPr>
            </a:lvl1pPr>
          </a:lstStyle>
          <a:p>
            <a:pPr marL="0" lvl="0"/>
            <a:r>
              <a:rPr lang="en-US" dirty="0"/>
              <a:t>Title for </a:t>
            </a:r>
            <a:r>
              <a:rPr lang="en-US" dirty="0" err="1"/>
              <a:t>Photo+Text</a:t>
            </a:r>
            <a:r>
              <a:rPr lang="en-US" dirty="0"/>
              <a:t> (B) Layout</a:t>
            </a:r>
          </a:p>
        </p:txBody>
      </p:sp>
      <p:sp>
        <p:nvSpPr>
          <p:cNvPr id="4" name="Text Placeholder 2">
            <a:extLst>
              <a:ext uri="{FF2B5EF4-FFF2-40B4-BE49-F238E27FC236}">
                <a16:creationId xmlns:a16="http://schemas.microsoft.com/office/drawing/2014/main" id="{8673A610-5F4D-8049-8881-F136A3242FF6}"/>
              </a:ext>
            </a:extLst>
          </p:cNvPr>
          <p:cNvSpPr>
            <a:spLocks noGrp="1"/>
          </p:cNvSpPr>
          <p:nvPr>
            <p:ph type="body" sz="quarter" idx="11" hasCustomPrompt="1"/>
          </p:nvPr>
        </p:nvSpPr>
        <p:spPr>
          <a:xfrm>
            <a:off x="6383338" y="1469871"/>
            <a:ext cx="4572000" cy="4860591"/>
          </a:xfrm>
        </p:spPr>
        <p:txBody>
          <a:bodyPr>
            <a:normAutofit/>
          </a:bodyPr>
          <a:lstStyle>
            <a:lvl1pPr>
              <a:spcBef>
                <a:spcPts val="2000"/>
              </a:spcBef>
              <a:defRPr sz="1800">
                <a:solidFill>
                  <a:schemeClr val="bg1"/>
                </a:solidFill>
              </a:defRPr>
            </a:lvl1pPr>
            <a:lvl2pPr>
              <a:buClr>
                <a:schemeClr val="tx2">
                  <a:lumMod val="40000"/>
                  <a:lumOff val="60000"/>
                </a:schemeClr>
              </a:buClr>
              <a:buSzPct val="120000"/>
              <a:defRPr sz="1800">
                <a:solidFill>
                  <a:schemeClr val="bg1"/>
                </a:solidFill>
              </a:defRPr>
            </a:lvl2pPr>
            <a:lvl3pPr marL="458788" indent="-225425">
              <a:buClr>
                <a:schemeClr val="bg1">
                  <a:lumMod val="75000"/>
                </a:schemeClr>
              </a:buClr>
              <a:buSzPct val="100000"/>
              <a:defRPr lang="en-US" sz="1800" kern="1200" dirty="0">
                <a:solidFill>
                  <a:schemeClr val="bg1"/>
                </a:solidFill>
                <a:latin typeface="+mn-lt"/>
                <a:ea typeface="+mn-ea"/>
                <a:cs typeface="+mn-cs"/>
              </a:defRPr>
            </a:lvl3pPr>
            <a:lvl4pPr>
              <a:buClr>
                <a:schemeClr val="tx2">
                  <a:lumMod val="40000"/>
                  <a:lumOff val="60000"/>
                </a:schemeClr>
              </a:buClr>
              <a:buSzPct val="75000"/>
              <a:defRPr sz="1800">
                <a:solidFill>
                  <a:schemeClr val="bg1"/>
                </a:solidFill>
              </a:defRPr>
            </a:lvl4pPr>
            <a:lvl5pPr>
              <a:buClr>
                <a:schemeClr val="bg1">
                  <a:lumMod val="75000"/>
                </a:schemeClr>
              </a:buClr>
              <a:defRPr sz="1800">
                <a:solidFill>
                  <a:schemeClr val="bg1"/>
                </a:solidFill>
              </a:defRPr>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
        <p:nvSpPr>
          <p:cNvPr id="5" name="TextBox 4">
            <a:extLst>
              <a:ext uri="{FF2B5EF4-FFF2-40B4-BE49-F238E27FC236}">
                <a16:creationId xmlns:a16="http://schemas.microsoft.com/office/drawing/2014/main" id="{6DC0B0CE-B013-7641-9551-DA60CF80B4AC}"/>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accent1">
                    <a:lumMod val="60000"/>
                    <a:lumOff val="40000"/>
                  </a:schemeClr>
                </a:solidFill>
                <a:latin typeface="Arial Black" charset="0"/>
                <a:cs typeface="Arial Black" charset="0"/>
              </a:rPr>
              <a:t>INTERNATIONAL MONETARY FUND</a:t>
            </a:r>
            <a:endParaRPr lang="en-US" sz="900" dirty="0">
              <a:solidFill>
                <a:schemeClr val="accent1">
                  <a:lumMod val="60000"/>
                  <a:lumOff val="40000"/>
                </a:schemeClr>
              </a:solidFill>
            </a:endParaRPr>
          </a:p>
        </p:txBody>
      </p:sp>
      <p:sp>
        <p:nvSpPr>
          <p:cNvPr id="6" name="TextBox 5">
            <a:extLst>
              <a:ext uri="{FF2B5EF4-FFF2-40B4-BE49-F238E27FC236}">
                <a16:creationId xmlns:a16="http://schemas.microsoft.com/office/drawing/2014/main" id="{77362889-E692-BF4A-B8C8-D6FF23EE4CF0}"/>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
        <p:nvSpPr>
          <p:cNvPr id="9" name="Picture Placeholder 4">
            <a:extLst>
              <a:ext uri="{FF2B5EF4-FFF2-40B4-BE49-F238E27FC236}">
                <a16:creationId xmlns:a16="http://schemas.microsoft.com/office/drawing/2014/main" id="{ADC7D600-7783-1F4F-AD62-06B784E129FD}"/>
              </a:ext>
            </a:extLst>
          </p:cNvPr>
          <p:cNvSpPr>
            <a:spLocks noGrp="1"/>
          </p:cNvSpPr>
          <p:nvPr>
            <p:ph type="pic" sz="quarter" idx="13" hasCustomPrompt="1"/>
          </p:nvPr>
        </p:nvSpPr>
        <p:spPr>
          <a:xfrm>
            <a:off x="1239838" y="1672046"/>
            <a:ext cx="4855464" cy="4480560"/>
          </a:xfrm>
          <a:solidFill>
            <a:schemeClr val="tx2">
              <a:lumMod val="50000"/>
            </a:schemeClr>
          </a:solidFill>
        </p:spPr>
        <p:txBody>
          <a:bodyPr lIns="365760" tIns="365760" rIns="365760" bIns="1828800" anchor="b">
            <a:normAutofit/>
          </a:bodyPr>
          <a:lstStyle>
            <a:lvl1pPr marL="0" indent="0" algn="ctr">
              <a:buNone/>
              <a:defRPr sz="1600" i="1">
                <a:solidFill>
                  <a:schemeClr val="tx2"/>
                </a:solidFill>
              </a:defRPr>
            </a:lvl1pPr>
          </a:lstStyle>
          <a:p>
            <a:r>
              <a:rPr lang="en-US" dirty="0"/>
              <a:t>Click icon to insert a photo.</a:t>
            </a:r>
          </a:p>
        </p:txBody>
      </p:sp>
      <p:sp>
        <p:nvSpPr>
          <p:cNvPr id="10" name="Text Placeholder 4">
            <a:extLst>
              <a:ext uri="{FF2B5EF4-FFF2-40B4-BE49-F238E27FC236}">
                <a16:creationId xmlns:a16="http://schemas.microsoft.com/office/drawing/2014/main" id="{A3893C67-9BAE-6946-9896-78E2472B03D8}"/>
              </a:ext>
            </a:extLst>
          </p:cNvPr>
          <p:cNvSpPr>
            <a:spLocks noGrp="1"/>
          </p:cNvSpPr>
          <p:nvPr>
            <p:ph type="body" sz="quarter" idx="14" hasCustomPrompt="1"/>
          </p:nvPr>
        </p:nvSpPr>
        <p:spPr>
          <a:xfrm>
            <a:off x="1239838" y="5891766"/>
            <a:ext cx="4855464" cy="260840"/>
          </a:xfrm>
        </p:spPr>
        <p:txBody>
          <a:bodyPr lIns="45720" tIns="45720" rIns="45720" bIns="45720" anchor="b">
            <a:noAutofit/>
          </a:bodyPr>
          <a:lstStyle>
            <a:lvl1pPr>
              <a:defRPr sz="9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1115769321"/>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Photo+Photo (B)">
    <p:bg>
      <p:bgPr>
        <a:solidFill>
          <a:schemeClr val="tx2"/>
        </a:solidFill>
        <a:effectLst/>
      </p:bgPr>
    </p:bg>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bg1"/>
                </a:solidFill>
                <a:latin typeface="Arial Black" charset="0"/>
                <a:ea typeface="Arial Black" charset="0"/>
                <a:cs typeface="Arial Black" charset="0"/>
              </a:defRPr>
            </a:lvl1pPr>
          </a:lstStyle>
          <a:p>
            <a:pPr marL="0" lvl="0"/>
            <a:r>
              <a:rPr lang="en-US" dirty="0"/>
              <a:t>Title for </a:t>
            </a:r>
            <a:r>
              <a:rPr lang="en-US" dirty="0" err="1"/>
              <a:t>Photo+Photo</a:t>
            </a:r>
            <a:r>
              <a:rPr lang="en-US" dirty="0"/>
              <a:t> (B) Layout</a:t>
            </a:r>
          </a:p>
        </p:txBody>
      </p:sp>
      <p:sp>
        <p:nvSpPr>
          <p:cNvPr id="6" name="Picture Placeholder 4">
            <a:extLst>
              <a:ext uri="{FF2B5EF4-FFF2-40B4-BE49-F238E27FC236}">
                <a16:creationId xmlns:a16="http://schemas.microsoft.com/office/drawing/2014/main" id="{68106178-1013-D249-8751-3EA29B2109C8}"/>
              </a:ext>
            </a:extLst>
          </p:cNvPr>
          <p:cNvSpPr>
            <a:spLocks noGrp="1"/>
          </p:cNvSpPr>
          <p:nvPr>
            <p:ph type="pic" sz="quarter" idx="12" hasCustomPrompt="1"/>
          </p:nvPr>
        </p:nvSpPr>
        <p:spPr>
          <a:xfrm>
            <a:off x="0" y="1469871"/>
            <a:ext cx="6096000" cy="4251960"/>
          </a:xfrm>
          <a:solidFill>
            <a:schemeClr val="tx2">
              <a:lumMod val="50000"/>
            </a:schemeClr>
          </a:solidFill>
        </p:spPr>
        <p:txBody>
          <a:bodyPr lIns="365760" tIns="365760" rIns="365760" bIns="1828800" anchor="b">
            <a:normAutofit/>
          </a:bodyPr>
          <a:lstStyle>
            <a:lvl1pPr marL="0" indent="0" algn="ctr">
              <a:buNone/>
              <a:defRPr sz="1600" i="1">
                <a:solidFill>
                  <a:schemeClr val="tx2"/>
                </a:solidFill>
              </a:defRPr>
            </a:lvl1pPr>
          </a:lstStyle>
          <a:p>
            <a:r>
              <a:rPr lang="en-US" dirty="0"/>
              <a:t>Click icon to insert a photo.</a:t>
            </a:r>
          </a:p>
        </p:txBody>
      </p:sp>
      <p:sp>
        <p:nvSpPr>
          <p:cNvPr id="7" name="Text Placeholder 4">
            <a:extLst>
              <a:ext uri="{FF2B5EF4-FFF2-40B4-BE49-F238E27FC236}">
                <a16:creationId xmlns:a16="http://schemas.microsoft.com/office/drawing/2014/main" id="{CDAF09BB-AD0B-2041-83F2-50D0A4E8600C}"/>
              </a:ext>
            </a:extLst>
          </p:cNvPr>
          <p:cNvSpPr>
            <a:spLocks noGrp="1"/>
          </p:cNvSpPr>
          <p:nvPr>
            <p:ph type="body" sz="quarter" idx="13" hasCustomPrompt="1"/>
          </p:nvPr>
        </p:nvSpPr>
        <p:spPr>
          <a:xfrm>
            <a:off x="1" y="5460991"/>
            <a:ext cx="6096000" cy="260840"/>
          </a:xfrm>
        </p:spPr>
        <p:txBody>
          <a:bodyPr lIns="45720" tIns="45720" rIns="45720" bIns="45720" anchor="b">
            <a:noAutofit/>
          </a:bodyPr>
          <a:lstStyle>
            <a:lvl1pPr>
              <a:defRPr sz="9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
        <p:nvSpPr>
          <p:cNvPr id="8" name="Picture Placeholder 4">
            <a:extLst>
              <a:ext uri="{FF2B5EF4-FFF2-40B4-BE49-F238E27FC236}">
                <a16:creationId xmlns:a16="http://schemas.microsoft.com/office/drawing/2014/main" id="{57E259A3-746A-2044-822B-3F7D859E7F10}"/>
              </a:ext>
            </a:extLst>
          </p:cNvPr>
          <p:cNvSpPr>
            <a:spLocks noGrp="1"/>
          </p:cNvSpPr>
          <p:nvPr>
            <p:ph type="pic" sz="quarter" idx="14" hasCustomPrompt="1"/>
          </p:nvPr>
        </p:nvSpPr>
        <p:spPr>
          <a:xfrm>
            <a:off x="6093439" y="1469871"/>
            <a:ext cx="6096000" cy="4251960"/>
          </a:xfrm>
          <a:solidFill>
            <a:schemeClr val="tx2">
              <a:lumMod val="50000"/>
            </a:schemeClr>
          </a:solidFill>
        </p:spPr>
        <p:txBody>
          <a:bodyPr lIns="365760" tIns="365760" rIns="365760" bIns="1828800" anchor="b">
            <a:normAutofit/>
          </a:bodyPr>
          <a:lstStyle>
            <a:lvl1pPr marL="0" indent="0" algn="ctr">
              <a:buNone/>
              <a:defRPr sz="1600" i="1">
                <a:solidFill>
                  <a:schemeClr val="tx2"/>
                </a:solidFill>
              </a:defRPr>
            </a:lvl1pPr>
          </a:lstStyle>
          <a:p>
            <a:r>
              <a:rPr lang="en-US" dirty="0"/>
              <a:t>Click icon to insert a photo.</a:t>
            </a:r>
          </a:p>
        </p:txBody>
      </p:sp>
      <p:sp>
        <p:nvSpPr>
          <p:cNvPr id="9" name="Text Placeholder 4">
            <a:extLst>
              <a:ext uri="{FF2B5EF4-FFF2-40B4-BE49-F238E27FC236}">
                <a16:creationId xmlns:a16="http://schemas.microsoft.com/office/drawing/2014/main" id="{E3F54B41-918E-644B-B610-DDE8277FB261}"/>
              </a:ext>
            </a:extLst>
          </p:cNvPr>
          <p:cNvSpPr>
            <a:spLocks noGrp="1"/>
          </p:cNvSpPr>
          <p:nvPr>
            <p:ph type="body" sz="quarter" idx="15" hasCustomPrompt="1"/>
          </p:nvPr>
        </p:nvSpPr>
        <p:spPr>
          <a:xfrm>
            <a:off x="6093440" y="5460991"/>
            <a:ext cx="6096000" cy="260840"/>
          </a:xfrm>
        </p:spPr>
        <p:txBody>
          <a:bodyPr lIns="45720" tIns="45720" rIns="45720" bIns="45720" anchor="b">
            <a:noAutofit/>
          </a:bodyPr>
          <a:lstStyle>
            <a:lvl1pPr>
              <a:defRPr sz="9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
        <p:nvSpPr>
          <p:cNvPr id="10" name="TextBox 9">
            <a:extLst>
              <a:ext uri="{FF2B5EF4-FFF2-40B4-BE49-F238E27FC236}">
                <a16:creationId xmlns:a16="http://schemas.microsoft.com/office/drawing/2014/main" id="{8E8A7720-BFE2-8541-8CCE-E6CF2AEB21D5}"/>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accent1">
                    <a:lumMod val="60000"/>
                    <a:lumOff val="40000"/>
                  </a:schemeClr>
                </a:solidFill>
                <a:latin typeface="Arial Black" charset="0"/>
                <a:cs typeface="Arial Black" charset="0"/>
              </a:rPr>
              <a:t>INTERNATIONAL MONETARY FUND</a:t>
            </a:r>
            <a:endParaRPr lang="en-US" sz="900" dirty="0">
              <a:solidFill>
                <a:schemeClr val="accent1">
                  <a:lumMod val="60000"/>
                  <a:lumOff val="40000"/>
                </a:schemeClr>
              </a:solidFill>
            </a:endParaRPr>
          </a:p>
        </p:txBody>
      </p:sp>
      <p:sp>
        <p:nvSpPr>
          <p:cNvPr id="11" name="TextBox 10">
            <a:extLst>
              <a:ext uri="{FF2B5EF4-FFF2-40B4-BE49-F238E27FC236}">
                <a16:creationId xmlns:a16="http://schemas.microsoft.com/office/drawing/2014/main" id="{DF7CAC3A-914C-D94C-9254-C253E5803F2C}"/>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extLst>
      <p:ext uri="{BB962C8B-B14F-4D97-AF65-F5344CB8AC3E}">
        <p14:creationId xmlns:p14="http://schemas.microsoft.com/office/powerpoint/2010/main" val="19452614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arge-Photo (B)">
    <p:bg>
      <p:bgPr>
        <a:solidFill>
          <a:schemeClr val="tx2"/>
        </a:solidFill>
        <a:effectLst/>
      </p:bgPr>
    </p:bg>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0" y="5349450"/>
            <a:ext cx="12191999" cy="1508547"/>
          </a:xfrm>
          <a:prstGeom prst="rect">
            <a:avLst/>
          </a:prstGeom>
        </p:spPr>
        <p:txBody>
          <a:bodyPr vert="horz" lIns="457200" tIns="182880" rIns="457200" bIns="182880" rtlCol="0" anchor="t">
            <a:normAutofit/>
          </a:bodyPr>
          <a:lstStyle>
            <a:lvl1pPr algn="ctr">
              <a:defRPr lang="en-US" sz="2400" dirty="0">
                <a:solidFill>
                  <a:schemeClr val="bg1"/>
                </a:solidFill>
                <a:latin typeface="Arial Black" charset="0"/>
                <a:ea typeface="Arial Black" charset="0"/>
                <a:cs typeface="Arial Black" charset="0"/>
              </a:defRPr>
            </a:lvl1pPr>
          </a:lstStyle>
          <a:p>
            <a:pPr marL="0" lvl="0"/>
            <a:r>
              <a:rPr lang="en-US" dirty="0"/>
              <a:t>Title for Large-Photo, Blue Layout</a:t>
            </a:r>
          </a:p>
        </p:txBody>
      </p:sp>
      <p:sp>
        <p:nvSpPr>
          <p:cNvPr id="3" name="Picture Placeholder 2">
            <a:extLst>
              <a:ext uri="{FF2B5EF4-FFF2-40B4-BE49-F238E27FC236}">
                <a16:creationId xmlns:a16="http://schemas.microsoft.com/office/drawing/2014/main" id="{6B57DE7E-D5A7-934A-BDAA-810E25C7A254}"/>
              </a:ext>
            </a:extLst>
          </p:cNvPr>
          <p:cNvSpPr>
            <a:spLocks noGrp="1"/>
          </p:cNvSpPr>
          <p:nvPr>
            <p:ph type="pic" sz="quarter" idx="10" hasCustomPrompt="1"/>
          </p:nvPr>
        </p:nvSpPr>
        <p:spPr>
          <a:xfrm>
            <a:off x="0" y="0"/>
            <a:ext cx="12192000" cy="5349875"/>
          </a:xfrm>
          <a:solidFill>
            <a:schemeClr val="tx2">
              <a:lumMod val="50000"/>
            </a:schemeClr>
          </a:solidFill>
        </p:spPr>
        <p:txBody>
          <a:bodyPr tIns="0" bIns="2057400" anchor="b"/>
          <a:lstStyle>
            <a:lvl1pPr algn="ctr">
              <a:defRPr i="1">
                <a:solidFill>
                  <a:schemeClr val="tx2"/>
                </a:solidFill>
              </a:defRPr>
            </a:lvl1pPr>
          </a:lstStyle>
          <a:p>
            <a:r>
              <a:rPr lang="en-US" dirty="0"/>
              <a:t>Click icon to insert a photo.</a:t>
            </a:r>
          </a:p>
        </p:txBody>
      </p:sp>
      <p:sp>
        <p:nvSpPr>
          <p:cNvPr id="5" name="Text Placeholder 4">
            <a:extLst>
              <a:ext uri="{FF2B5EF4-FFF2-40B4-BE49-F238E27FC236}">
                <a16:creationId xmlns:a16="http://schemas.microsoft.com/office/drawing/2014/main" id="{7096E3DB-FA3A-7842-8A68-4AE4AACEC5FF}"/>
              </a:ext>
            </a:extLst>
          </p:cNvPr>
          <p:cNvSpPr>
            <a:spLocks noGrp="1"/>
          </p:cNvSpPr>
          <p:nvPr>
            <p:ph type="body" sz="quarter" idx="11" hasCustomPrompt="1"/>
          </p:nvPr>
        </p:nvSpPr>
        <p:spPr>
          <a:xfrm rot="5400000">
            <a:off x="9386856" y="2544308"/>
            <a:ext cx="5349451" cy="260840"/>
          </a:xfrm>
        </p:spPr>
        <p:txBody>
          <a:bodyPr lIns="91440" tIns="45720" rIns="91440" bIns="45720">
            <a:noAutofit/>
          </a:bodyPr>
          <a:lstStyle>
            <a:lvl1pPr>
              <a:defRPr sz="9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
        <p:nvSpPr>
          <p:cNvPr id="12" name="TextBox 11">
            <a:extLst>
              <a:ext uri="{FF2B5EF4-FFF2-40B4-BE49-F238E27FC236}">
                <a16:creationId xmlns:a16="http://schemas.microsoft.com/office/drawing/2014/main" id="{764FF97F-5A7B-3544-BBF1-8D9147069589}"/>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accent1">
                    <a:lumMod val="60000"/>
                    <a:lumOff val="40000"/>
                  </a:schemeClr>
                </a:solidFill>
                <a:latin typeface="Arial Black" charset="0"/>
                <a:cs typeface="Arial Black" charset="0"/>
              </a:rPr>
              <a:t>INTERNATIONAL MONETARY FUND</a:t>
            </a:r>
            <a:endParaRPr lang="en-US" sz="900" dirty="0">
              <a:solidFill>
                <a:schemeClr val="accent1">
                  <a:lumMod val="60000"/>
                  <a:lumOff val="40000"/>
                </a:schemeClr>
              </a:solidFill>
            </a:endParaRPr>
          </a:p>
        </p:txBody>
      </p:sp>
      <p:sp>
        <p:nvSpPr>
          <p:cNvPr id="13" name="TextBox 12">
            <a:extLst>
              <a:ext uri="{FF2B5EF4-FFF2-40B4-BE49-F238E27FC236}">
                <a16:creationId xmlns:a16="http://schemas.microsoft.com/office/drawing/2014/main" id="{5558205F-7910-2A4D-9D13-3F4027CE12D3}"/>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Cyan)">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CCFC-0C7C-7E42-AAEE-3FB70C592937}"/>
              </a:ext>
            </a:extLst>
          </p:cNvPr>
          <p:cNvSpPr>
            <a:spLocks noGrp="1"/>
          </p:cNvSpPr>
          <p:nvPr>
            <p:ph type="title" hasCustomPrompt="1"/>
          </p:nvPr>
        </p:nvSpPr>
        <p:spPr>
          <a:xfrm>
            <a:off x="1295400" y="1371600"/>
            <a:ext cx="9601200" cy="4114800"/>
          </a:xfrm>
        </p:spPr>
        <p:txBody>
          <a:bodyPr anchor="ctr"/>
          <a:lstStyle>
            <a:lvl1pPr algn="ctr">
              <a:defRPr>
                <a:solidFill>
                  <a:schemeClr val="bg1"/>
                </a:solidFill>
              </a:defRPr>
            </a:lvl1pPr>
          </a:lstStyle>
          <a:p>
            <a:r>
              <a:rPr lang="en-US" dirty="0"/>
              <a:t>Title for Divider (Cyan)</a:t>
            </a:r>
          </a:p>
        </p:txBody>
      </p:sp>
      <p:sp>
        <p:nvSpPr>
          <p:cNvPr id="3" name="TextBox 2">
            <a:extLst>
              <a:ext uri="{FF2B5EF4-FFF2-40B4-BE49-F238E27FC236}">
                <a16:creationId xmlns:a16="http://schemas.microsoft.com/office/drawing/2014/main" id="{387B958B-EF8E-214B-9B02-2EE3EF507FDD}"/>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bg1"/>
                </a:solidFill>
                <a:latin typeface="Arial Black" charset="0"/>
                <a:cs typeface="Arial Black" charset="0"/>
              </a:rPr>
              <a:t>INTERNATIONAL MONETARY FUND</a:t>
            </a:r>
            <a:endParaRPr lang="en-US" sz="900" dirty="0">
              <a:solidFill>
                <a:schemeClr val="bg1"/>
              </a:solidFill>
            </a:endParaRPr>
          </a:p>
        </p:txBody>
      </p:sp>
      <p:sp>
        <p:nvSpPr>
          <p:cNvPr id="4" name="TextBox 3">
            <a:extLst>
              <a:ext uri="{FF2B5EF4-FFF2-40B4-BE49-F238E27FC236}">
                <a16:creationId xmlns:a16="http://schemas.microsoft.com/office/drawing/2014/main" id="{D498BA64-B15C-8146-85CE-EE4EA1ADA406}"/>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extLst>
      <p:ext uri="{BB962C8B-B14F-4D97-AF65-F5344CB8AC3E}">
        <p14:creationId xmlns:p14="http://schemas.microsoft.com/office/powerpoint/2010/main" val="37098733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Gre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CCFC-0C7C-7E42-AAEE-3FB70C592937}"/>
              </a:ext>
            </a:extLst>
          </p:cNvPr>
          <p:cNvSpPr>
            <a:spLocks noGrp="1"/>
          </p:cNvSpPr>
          <p:nvPr>
            <p:ph type="title" hasCustomPrompt="1"/>
          </p:nvPr>
        </p:nvSpPr>
        <p:spPr>
          <a:xfrm>
            <a:off x="1295400" y="1371600"/>
            <a:ext cx="9601200" cy="4114800"/>
          </a:xfrm>
        </p:spPr>
        <p:txBody>
          <a:bodyPr anchor="ctr"/>
          <a:lstStyle>
            <a:lvl1pPr algn="ctr">
              <a:defRPr>
                <a:solidFill>
                  <a:schemeClr val="bg1"/>
                </a:solidFill>
              </a:defRPr>
            </a:lvl1pPr>
          </a:lstStyle>
          <a:p>
            <a:r>
              <a:rPr lang="en-US" dirty="0"/>
              <a:t>Title for Divider (Green)</a:t>
            </a:r>
          </a:p>
        </p:txBody>
      </p:sp>
      <p:sp>
        <p:nvSpPr>
          <p:cNvPr id="3" name="TextBox 2">
            <a:extLst>
              <a:ext uri="{FF2B5EF4-FFF2-40B4-BE49-F238E27FC236}">
                <a16:creationId xmlns:a16="http://schemas.microsoft.com/office/drawing/2014/main" id="{387B958B-EF8E-214B-9B02-2EE3EF507FDD}"/>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bg1"/>
                </a:solidFill>
                <a:latin typeface="Arial Black" charset="0"/>
                <a:cs typeface="Arial Black" charset="0"/>
              </a:rPr>
              <a:t>INTERNATIONAL MONETARY FUND</a:t>
            </a:r>
            <a:endParaRPr lang="en-US" sz="900" dirty="0">
              <a:solidFill>
                <a:schemeClr val="bg1"/>
              </a:solidFill>
            </a:endParaRPr>
          </a:p>
        </p:txBody>
      </p:sp>
      <p:sp>
        <p:nvSpPr>
          <p:cNvPr id="4" name="TextBox 3">
            <a:extLst>
              <a:ext uri="{FF2B5EF4-FFF2-40B4-BE49-F238E27FC236}">
                <a16:creationId xmlns:a16="http://schemas.microsoft.com/office/drawing/2014/main" id="{D498BA64-B15C-8146-85CE-EE4EA1ADA406}"/>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extLst>
      <p:ext uri="{BB962C8B-B14F-4D97-AF65-F5344CB8AC3E}">
        <p14:creationId xmlns:p14="http://schemas.microsoft.com/office/powerpoint/2010/main" val="60159108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Yellow)">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CCFC-0C7C-7E42-AAEE-3FB70C592937}"/>
              </a:ext>
            </a:extLst>
          </p:cNvPr>
          <p:cNvSpPr>
            <a:spLocks noGrp="1"/>
          </p:cNvSpPr>
          <p:nvPr>
            <p:ph type="title" hasCustomPrompt="1"/>
          </p:nvPr>
        </p:nvSpPr>
        <p:spPr>
          <a:xfrm>
            <a:off x="1295400" y="1371600"/>
            <a:ext cx="9601200" cy="4114800"/>
          </a:xfrm>
        </p:spPr>
        <p:txBody>
          <a:bodyPr anchor="ctr"/>
          <a:lstStyle>
            <a:lvl1pPr algn="ctr">
              <a:defRPr>
                <a:solidFill>
                  <a:schemeClr val="bg1"/>
                </a:solidFill>
              </a:defRPr>
            </a:lvl1pPr>
          </a:lstStyle>
          <a:p>
            <a:r>
              <a:rPr lang="en-US" dirty="0"/>
              <a:t>Title for Divider (Yellow)</a:t>
            </a:r>
          </a:p>
        </p:txBody>
      </p:sp>
      <p:sp>
        <p:nvSpPr>
          <p:cNvPr id="3" name="TextBox 2">
            <a:extLst>
              <a:ext uri="{FF2B5EF4-FFF2-40B4-BE49-F238E27FC236}">
                <a16:creationId xmlns:a16="http://schemas.microsoft.com/office/drawing/2014/main" id="{387B958B-EF8E-214B-9B02-2EE3EF507FDD}"/>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bg1"/>
                </a:solidFill>
                <a:latin typeface="Arial Black" charset="0"/>
                <a:cs typeface="Arial Black" charset="0"/>
              </a:rPr>
              <a:t>INTERNATIONAL MONETARY FUND</a:t>
            </a:r>
            <a:endParaRPr lang="en-US" sz="900" dirty="0">
              <a:solidFill>
                <a:schemeClr val="bg1"/>
              </a:solidFill>
            </a:endParaRPr>
          </a:p>
        </p:txBody>
      </p:sp>
      <p:sp>
        <p:nvSpPr>
          <p:cNvPr id="4" name="TextBox 3">
            <a:extLst>
              <a:ext uri="{FF2B5EF4-FFF2-40B4-BE49-F238E27FC236}">
                <a16:creationId xmlns:a16="http://schemas.microsoft.com/office/drawing/2014/main" id="{D498BA64-B15C-8146-85CE-EE4EA1ADA406}"/>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Tree>
    <p:extLst>
      <p:ext uri="{BB962C8B-B14F-4D97-AF65-F5344CB8AC3E}">
        <p14:creationId xmlns:p14="http://schemas.microsoft.com/office/powerpoint/2010/main" val="6579912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Agenda">
    <p:bg>
      <p:bgPr>
        <a:solidFill>
          <a:schemeClr val="accent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6DC936A-9C43-D84B-9C24-0185515D689C}"/>
              </a:ext>
            </a:extLst>
          </p:cNvPr>
          <p:cNvSpPr/>
          <p:nvPr userDrawn="1"/>
        </p:nvSpPr>
        <p:spPr>
          <a:xfrm>
            <a:off x="-1" y="6638778"/>
            <a:ext cx="12192001" cy="2192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3" name="TextBox 2">
            <a:extLst>
              <a:ext uri="{FF2B5EF4-FFF2-40B4-BE49-F238E27FC236}">
                <a16:creationId xmlns:a16="http://schemas.microsoft.com/office/drawing/2014/main" id="{387B958B-EF8E-214B-9B02-2EE3EF507FDD}"/>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bg1"/>
                </a:solidFill>
                <a:latin typeface="Arial Black" charset="0"/>
                <a:cs typeface="Arial Black" charset="0"/>
              </a:rPr>
              <a:t>INTERNATIONAL MONETARY FUND</a:t>
            </a:r>
            <a:endParaRPr lang="en-US" sz="900" dirty="0">
              <a:solidFill>
                <a:schemeClr val="bg1"/>
              </a:solidFill>
            </a:endParaRPr>
          </a:p>
        </p:txBody>
      </p:sp>
      <p:sp>
        <p:nvSpPr>
          <p:cNvPr id="4" name="TextBox 3">
            <a:extLst>
              <a:ext uri="{FF2B5EF4-FFF2-40B4-BE49-F238E27FC236}">
                <a16:creationId xmlns:a16="http://schemas.microsoft.com/office/drawing/2014/main" id="{D498BA64-B15C-8146-85CE-EE4EA1ADA406}"/>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bg1"/>
                </a:solidFill>
              </a:rPr>
              <a:pPr algn="r"/>
              <a:t>‹#›</a:t>
            </a:fld>
            <a:endParaRPr lang="en-US" sz="1000" dirty="0">
              <a:solidFill>
                <a:schemeClr val="bg1"/>
              </a:solidFill>
            </a:endParaRPr>
          </a:p>
        </p:txBody>
      </p:sp>
      <p:sp>
        <p:nvSpPr>
          <p:cNvPr id="10" name="Content Placeholder 9">
            <a:extLst>
              <a:ext uri="{FF2B5EF4-FFF2-40B4-BE49-F238E27FC236}">
                <a16:creationId xmlns:a16="http://schemas.microsoft.com/office/drawing/2014/main" id="{07CE3741-921D-834E-8354-54991BEB2BDD}"/>
              </a:ext>
            </a:extLst>
          </p:cNvPr>
          <p:cNvSpPr>
            <a:spLocks noGrp="1"/>
          </p:cNvSpPr>
          <p:nvPr>
            <p:ph sz="quarter" idx="11" hasCustomPrompt="1"/>
          </p:nvPr>
        </p:nvSpPr>
        <p:spPr>
          <a:xfrm>
            <a:off x="1235964" y="683639"/>
            <a:ext cx="9372600" cy="5486400"/>
          </a:xfrm>
        </p:spPr>
        <p:txBody>
          <a:bodyPr tIns="0" bIns="365760" anchor="ctr" anchorCtr="0"/>
          <a:lstStyle>
            <a:lvl1pPr>
              <a:spcBef>
                <a:spcPts val="0"/>
              </a:spcBef>
              <a:spcAft>
                <a:spcPts val="2400"/>
              </a:spcAft>
              <a:buClrTx/>
              <a:defRPr sz="3400" b="0" i="0">
                <a:solidFill>
                  <a:schemeClr val="bg1"/>
                </a:solidFill>
                <a:latin typeface="Arial Black" panose="020B0604020202020204" pitchFamily="34" charset="0"/>
                <a:cs typeface="Arial Black" panose="020B0604020202020204" pitchFamily="34" charset="0"/>
              </a:defRPr>
            </a:lvl1pPr>
            <a:lvl2pPr marL="342900" indent="-342900">
              <a:spcBef>
                <a:spcPts val="900"/>
              </a:spcBef>
              <a:spcAft>
                <a:spcPts val="0"/>
              </a:spcAft>
              <a:buClrTx/>
              <a:tabLst/>
              <a:defRPr sz="3200" b="0">
                <a:solidFill>
                  <a:schemeClr val="bg1"/>
                </a:solidFill>
              </a:defRPr>
            </a:lvl2pPr>
            <a:lvl3pPr marL="342900" indent="-342900">
              <a:spcBef>
                <a:spcPts val="900"/>
              </a:spcBef>
              <a:spcAft>
                <a:spcPts val="0"/>
              </a:spcAft>
              <a:buClrTx/>
              <a:buSzPct val="100000"/>
              <a:buFont typeface="Wingdings" pitchFamily="2" charset="2"/>
              <a:buChar char="§"/>
              <a:tabLst/>
              <a:defRPr sz="3200" b="1">
                <a:solidFill>
                  <a:schemeClr val="accent2">
                    <a:lumMod val="60000"/>
                    <a:lumOff val="40000"/>
                  </a:schemeClr>
                </a:solidFill>
              </a:defRPr>
            </a:lvl3pPr>
            <a:lvl4pPr marL="514350" indent="-171450">
              <a:spcBef>
                <a:spcPts val="0"/>
              </a:spcBef>
              <a:spcAft>
                <a:spcPts val="300"/>
              </a:spcAft>
              <a:buClrTx/>
              <a:buFont typeface="Arial" panose="020B0604020202020204" pitchFamily="34" charset="0"/>
              <a:buChar char="•"/>
              <a:tabLst/>
              <a:defRPr sz="2100" b="0">
                <a:solidFill>
                  <a:schemeClr val="bg1"/>
                </a:solidFill>
              </a:defRPr>
            </a:lvl4pPr>
            <a:lvl5pPr marL="514350" indent="-171450">
              <a:spcBef>
                <a:spcPts val="0"/>
              </a:spcBef>
              <a:spcAft>
                <a:spcPts val="300"/>
              </a:spcAft>
              <a:buClrTx/>
              <a:buFont typeface="Arial" panose="020B0604020202020204" pitchFamily="34" charset="0"/>
              <a:buChar char="•"/>
              <a:tabLst/>
              <a:defRPr sz="2100" b="1">
                <a:solidFill>
                  <a:schemeClr val="accent2">
                    <a:lumMod val="60000"/>
                    <a:lumOff val="40000"/>
                  </a:schemeClr>
                </a:solidFill>
              </a:defRPr>
            </a:lvl5pPr>
          </a:lstStyle>
          <a:p>
            <a:pPr lvl="0"/>
            <a:r>
              <a:rPr lang="en-US" dirty="0"/>
              <a:t>Title for Divider–Agenda</a:t>
            </a:r>
          </a:p>
          <a:p>
            <a:pPr lvl="1"/>
            <a:r>
              <a:rPr lang="en-US" dirty="0"/>
              <a:t>Agenda Item—Inactive</a:t>
            </a:r>
          </a:p>
          <a:p>
            <a:pPr lvl="2"/>
            <a:r>
              <a:rPr lang="en-US" dirty="0"/>
              <a:t>Agenda Item—Active</a:t>
            </a:r>
          </a:p>
          <a:p>
            <a:pPr lvl="3"/>
            <a:r>
              <a:rPr lang="en-US" dirty="0"/>
              <a:t>Second level</a:t>
            </a:r>
          </a:p>
          <a:p>
            <a:pPr lvl="4"/>
            <a:r>
              <a:rPr lang="en-US" dirty="0"/>
              <a:t>Third level</a:t>
            </a:r>
          </a:p>
        </p:txBody>
      </p:sp>
    </p:spTree>
    <p:extLst>
      <p:ext uri="{BB962C8B-B14F-4D97-AF65-F5344CB8AC3E}">
        <p14:creationId xmlns:p14="http://schemas.microsoft.com/office/powerpoint/2010/main" val="16833904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9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W)">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7991406"/>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Column (W)">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tx2"/>
                </a:solidFill>
                <a:latin typeface="Arial Black" charset="0"/>
                <a:ea typeface="Arial Black" charset="0"/>
                <a:cs typeface="Arial Black" charset="0"/>
              </a:defRPr>
            </a:lvl1pPr>
          </a:lstStyle>
          <a:p>
            <a:pPr marL="0" lvl="0"/>
            <a:r>
              <a:rPr lang="en-US" dirty="0"/>
              <a:t>Slide Title for Single-Column, White Layout</a:t>
            </a:r>
          </a:p>
        </p:txBody>
      </p:sp>
      <p:sp>
        <p:nvSpPr>
          <p:cNvPr id="3" name="Text Placeholder 2">
            <a:extLst>
              <a:ext uri="{FF2B5EF4-FFF2-40B4-BE49-F238E27FC236}">
                <a16:creationId xmlns:a16="http://schemas.microsoft.com/office/drawing/2014/main" id="{BEA590E5-B0BC-F540-8942-A0FB291DEE4F}"/>
              </a:ext>
            </a:extLst>
          </p:cNvPr>
          <p:cNvSpPr>
            <a:spLocks noGrp="1"/>
          </p:cNvSpPr>
          <p:nvPr>
            <p:ph type="body" sz="quarter" idx="10" hasCustomPrompt="1"/>
          </p:nvPr>
        </p:nvSpPr>
        <p:spPr>
          <a:xfrm>
            <a:off x="1239838" y="1469871"/>
            <a:ext cx="9715500" cy="4860591"/>
          </a:xfrm>
        </p:spPr>
        <p:txBody>
          <a:bodyPr/>
          <a:lstStyle>
            <a:lvl1pPr>
              <a:spcBef>
                <a:spcPts val="2400"/>
              </a:spcBef>
              <a:defRPr>
                <a:solidFill>
                  <a:schemeClr val="tx1"/>
                </a:solidFill>
              </a:defRPr>
            </a:lvl1pPr>
            <a:lvl2pPr>
              <a:buSzPct val="120000"/>
              <a:defRPr/>
            </a:lvl2pPr>
            <a:lvl3pPr marL="458788" marR="0"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lvl3pPr>
            <a:lvl4pPr>
              <a:buSzPct val="75000"/>
              <a:defRPr/>
            </a:lvl4pPr>
            <a:lvl5pPr>
              <a:defRPr/>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Tree>
    <p:extLst>
      <p:ext uri="{BB962C8B-B14F-4D97-AF65-F5344CB8AC3E}">
        <p14:creationId xmlns:p14="http://schemas.microsoft.com/office/powerpoint/2010/main" val="808027569"/>
      </p:ext>
    </p:extLst>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81" userDrawn="1">
          <p15:clr>
            <a:srgbClr val="FBAE40"/>
          </p15:clr>
        </p15:guide>
        <p15:guide id="4" pos="6901"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hoto+Text (W)">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1239838" y="491385"/>
            <a:ext cx="9715500" cy="978486"/>
          </a:xfrm>
          <a:prstGeom prst="rect">
            <a:avLst/>
          </a:prstGeom>
        </p:spPr>
        <p:txBody>
          <a:bodyPr vert="horz" lIns="0" tIns="0" rIns="0" bIns="0" rtlCol="0" anchor="ctr">
            <a:normAutofit/>
          </a:bodyPr>
          <a:lstStyle>
            <a:lvl1pPr algn="l">
              <a:defRPr lang="en-US" sz="2800" dirty="0">
                <a:solidFill>
                  <a:schemeClr val="tx2"/>
                </a:solidFill>
                <a:latin typeface="Arial Black" charset="0"/>
                <a:ea typeface="Arial Black" charset="0"/>
                <a:cs typeface="Arial Black" charset="0"/>
              </a:defRPr>
            </a:lvl1pPr>
          </a:lstStyle>
          <a:p>
            <a:pPr marL="0" lvl="0"/>
            <a:r>
              <a:rPr lang="en-US" dirty="0"/>
              <a:t>Title for </a:t>
            </a:r>
            <a:r>
              <a:rPr lang="en-US" dirty="0" err="1"/>
              <a:t>Photo+Text</a:t>
            </a:r>
            <a:r>
              <a:rPr lang="en-US" dirty="0"/>
              <a:t>, White Layout</a:t>
            </a:r>
          </a:p>
        </p:txBody>
      </p:sp>
      <p:sp>
        <p:nvSpPr>
          <p:cNvPr id="4" name="Text Placeholder 2">
            <a:extLst>
              <a:ext uri="{FF2B5EF4-FFF2-40B4-BE49-F238E27FC236}">
                <a16:creationId xmlns:a16="http://schemas.microsoft.com/office/drawing/2014/main" id="{8673A610-5F4D-8049-8881-F136A3242FF6}"/>
              </a:ext>
            </a:extLst>
          </p:cNvPr>
          <p:cNvSpPr>
            <a:spLocks noGrp="1"/>
          </p:cNvSpPr>
          <p:nvPr>
            <p:ph type="body" sz="quarter" idx="11" hasCustomPrompt="1"/>
          </p:nvPr>
        </p:nvSpPr>
        <p:spPr>
          <a:xfrm>
            <a:off x="6383338" y="1469871"/>
            <a:ext cx="4572000" cy="4860591"/>
          </a:xfrm>
        </p:spPr>
        <p:txBody>
          <a:bodyPr>
            <a:normAutofit/>
          </a:bodyPr>
          <a:lstStyle>
            <a:lvl1pPr>
              <a:spcBef>
                <a:spcPts val="2000"/>
              </a:spcBef>
              <a:defRPr sz="1800">
                <a:solidFill>
                  <a:schemeClr val="tx1"/>
                </a:solidFill>
              </a:defRPr>
            </a:lvl1pPr>
            <a:lvl2pPr>
              <a:buSzPct val="120000"/>
              <a:defRPr sz="1800"/>
            </a:lvl2pPr>
            <a:lvl3pPr marL="458788" marR="0"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sz="1800"/>
            </a:lvl3pPr>
            <a:lvl4pPr>
              <a:buSzPct val="75000"/>
              <a:defRPr sz="1800"/>
            </a:lvl4pPr>
            <a:lvl5pPr marL="917575" marR="0" indent="-225425" algn="l" defTabSz="914314" rtl="0" eaLnBrk="1" fontAlgn="auto" latinLnBrk="0" hangingPunct="1">
              <a:lnSpc>
                <a:spcPct val="100000"/>
              </a:lnSpc>
              <a:spcBef>
                <a:spcPts val="600"/>
              </a:spcBef>
              <a:spcAft>
                <a:spcPts val="0"/>
              </a:spcAft>
              <a:buClr>
                <a:schemeClr val="bg1">
                  <a:lumMod val="50000"/>
                </a:schemeClr>
              </a:buClr>
              <a:buSzTx/>
              <a:buFont typeface=".HelveticaNeueDeskInterface-Regular"/>
              <a:buChar char="●"/>
              <a:tabLst/>
              <a:defRPr sz="1800"/>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marL="917575" marR="0" lvl="4" indent="-225425" algn="l" defTabSz="914314" rtl="0" eaLnBrk="1" fontAlgn="auto" latinLnBrk="0" hangingPunct="1">
              <a:lnSpc>
                <a:spcPct val="100000"/>
              </a:lnSpc>
              <a:spcBef>
                <a:spcPts val="600"/>
              </a:spcBef>
              <a:spcAft>
                <a:spcPts val="0"/>
              </a:spcAft>
              <a:buClr>
                <a:schemeClr val="bg1">
                  <a:lumMod val="50000"/>
                </a:schemeClr>
              </a:buClr>
              <a:buSzTx/>
              <a:buFont typeface=".HelveticaNeueDeskInterface-Regular"/>
              <a:buChar char="●"/>
              <a:tabLst/>
              <a:defRPr/>
            </a:pPr>
            <a:r>
              <a:rPr lang="en-US" dirty="0"/>
              <a:t>Quadruple-click the “Indent More” button (above) for fourth-level bullets</a:t>
            </a:r>
          </a:p>
        </p:txBody>
      </p:sp>
      <p:sp>
        <p:nvSpPr>
          <p:cNvPr id="6" name="Picture Placeholder 4">
            <a:extLst>
              <a:ext uri="{FF2B5EF4-FFF2-40B4-BE49-F238E27FC236}">
                <a16:creationId xmlns:a16="http://schemas.microsoft.com/office/drawing/2014/main" id="{68106178-1013-D249-8751-3EA29B2109C8}"/>
              </a:ext>
            </a:extLst>
          </p:cNvPr>
          <p:cNvSpPr>
            <a:spLocks noGrp="1"/>
          </p:cNvSpPr>
          <p:nvPr>
            <p:ph type="pic" sz="quarter" idx="12" hasCustomPrompt="1"/>
          </p:nvPr>
        </p:nvSpPr>
        <p:spPr>
          <a:xfrm>
            <a:off x="1239838" y="1669499"/>
            <a:ext cx="4856162" cy="4480560"/>
          </a:xfrm>
          <a:solidFill>
            <a:schemeClr val="bg1">
              <a:lumMod val="90000"/>
            </a:schemeClr>
          </a:solidFill>
        </p:spPr>
        <p:txBody>
          <a:bodyPr lIns="365760" tIns="365760" rIns="365760" bIns="1828800" anchor="b">
            <a:normAutofit/>
          </a:bodyPr>
          <a:lstStyle>
            <a:lvl1pPr marL="0" indent="0" algn="ctr">
              <a:buNone/>
              <a:defRPr sz="1600" i="1">
                <a:solidFill>
                  <a:schemeClr val="bg1">
                    <a:lumMod val="75000"/>
                  </a:schemeClr>
                </a:solidFill>
              </a:defRPr>
            </a:lvl1pPr>
          </a:lstStyle>
          <a:p>
            <a:r>
              <a:rPr lang="en-US" dirty="0"/>
              <a:t>Click icon to insert a photo.</a:t>
            </a:r>
          </a:p>
        </p:txBody>
      </p:sp>
      <p:sp>
        <p:nvSpPr>
          <p:cNvPr id="7" name="Text Placeholder 4">
            <a:extLst>
              <a:ext uri="{FF2B5EF4-FFF2-40B4-BE49-F238E27FC236}">
                <a16:creationId xmlns:a16="http://schemas.microsoft.com/office/drawing/2014/main" id="{CDAF09BB-AD0B-2041-83F2-50D0A4E8600C}"/>
              </a:ext>
            </a:extLst>
          </p:cNvPr>
          <p:cNvSpPr>
            <a:spLocks noGrp="1"/>
          </p:cNvSpPr>
          <p:nvPr>
            <p:ph type="body" sz="quarter" idx="13" hasCustomPrompt="1"/>
          </p:nvPr>
        </p:nvSpPr>
        <p:spPr>
          <a:xfrm>
            <a:off x="1239839" y="5889219"/>
            <a:ext cx="4856162" cy="260840"/>
          </a:xfrm>
        </p:spPr>
        <p:txBody>
          <a:bodyPr lIns="45720" tIns="45720" rIns="45720" bIns="45720" anchor="b">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3536701377"/>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W)">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340806" y="491385"/>
            <a:ext cx="3670259" cy="978486"/>
          </a:xfrm>
          <a:prstGeom prst="rect">
            <a:avLst/>
          </a:prstGeom>
        </p:spPr>
        <p:txBody>
          <a:bodyPr vert="horz" lIns="0" tIns="0" rIns="0" bIns="0" rtlCol="0" anchor="ctr">
            <a:normAutofit/>
          </a:bodyPr>
          <a:lstStyle>
            <a:lvl1pPr algn="l">
              <a:defRPr lang="en-US" sz="2400" dirty="0">
                <a:solidFill>
                  <a:schemeClr val="tx2"/>
                </a:solidFill>
                <a:latin typeface="Arial Black" charset="0"/>
                <a:ea typeface="Arial Black" charset="0"/>
                <a:cs typeface="Arial Black" charset="0"/>
              </a:defRPr>
            </a:lvl1pPr>
          </a:lstStyle>
          <a:p>
            <a:pPr marL="0" lvl="0"/>
            <a:r>
              <a:rPr lang="en-US" dirty="0"/>
              <a:t>Title for </a:t>
            </a:r>
            <a:r>
              <a:rPr lang="en-US" dirty="0" err="1"/>
              <a:t>Text+Photo</a:t>
            </a:r>
            <a:r>
              <a:rPr lang="en-US" dirty="0"/>
              <a:t> (W) Layout</a:t>
            </a:r>
          </a:p>
        </p:txBody>
      </p:sp>
      <p:sp>
        <p:nvSpPr>
          <p:cNvPr id="3" name="Text Placeholder 2">
            <a:extLst>
              <a:ext uri="{FF2B5EF4-FFF2-40B4-BE49-F238E27FC236}">
                <a16:creationId xmlns:a16="http://schemas.microsoft.com/office/drawing/2014/main" id="{BEA590E5-B0BC-F540-8942-A0FB291DEE4F}"/>
              </a:ext>
            </a:extLst>
          </p:cNvPr>
          <p:cNvSpPr>
            <a:spLocks noGrp="1"/>
          </p:cNvSpPr>
          <p:nvPr>
            <p:ph type="body" sz="quarter" idx="10" hasCustomPrompt="1"/>
          </p:nvPr>
        </p:nvSpPr>
        <p:spPr>
          <a:xfrm>
            <a:off x="340806" y="1469871"/>
            <a:ext cx="3670259" cy="4860591"/>
          </a:xfrm>
        </p:spPr>
        <p:txBody>
          <a:bodyPr>
            <a:normAutofit/>
          </a:bodyPr>
          <a:lstStyle>
            <a:lvl1pPr>
              <a:spcBef>
                <a:spcPts val="2000"/>
              </a:spcBef>
              <a:defRPr sz="1800">
                <a:solidFill>
                  <a:schemeClr val="tx1"/>
                </a:solidFill>
              </a:defRPr>
            </a:lvl1pPr>
            <a:lvl2pPr>
              <a:buSzPct val="120000"/>
              <a:defRPr sz="1800"/>
            </a:lvl2pPr>
            <a:lvl3pPr marL="458788" marR="0" indent="-225425" algn="l" defTabSz="914314" rtl="0" eaLnBrk="1" fontAlgn="auto" latinLnBrk="0" hangingPunct="1">
              <a:lnSpc>
                <a:spcPct val="100000"/>
              </a:lnSpc>
              <a:spcBef>
                <a:spcPts val="600"/>
              </a:spcBef>
              <a:spcAft>
                <a:spcPts val="0"/>
              </a:spcAft>
              <a:buClr>
                <a:schemeClr val="bg1">
                  <a:lumMod val="50000"/>
                </a:schemeClr>
              </a:buClr>
              <a:buSzPct val="80000"/>
              <a:buFont typeface="ArialMT"/>
              <a:buChar char="►"/>
              <a:tabLst/>
              <a:defRPr sz="1800"/>
            </a:lvl3pPr>
            <a:lvl4pPr>
              <a:buSzPct val="75000"/>
              <a:defRPr sz="1800"/>
            </a:lvl4pPr>
            <a:lvl5pPr>
              <a:defRPr sz="1800"/>
            </a:lvl5pPr>
          </a:lstStyle>
          <a:p>
            <a:pPr lvl="0"/>
            <a:r>
              <a:rPr lang="en-US" dirty="0"/>
              <a:t>Paragraph/</a:t>
            </a:r>
            <a:r>
              <a:rPr lang="en-US" dirty="0" err="1"/>
              <a:t>unbulleted</a:t>
            </a:r>
            <a:r>
              <a:rPr lang="en-US" dirty="0"/>
              <a:t> text formatting</a:t>
            </a:r>
          </a:p>
          <a:p>
            <a:pPr lvl="1"/>
            <a:r>
              <a:rPr lang="en-US" dirty="0"/>
              <a:t>Click the “Indent More” button (in the Home ribbon,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Double-click the “Indent More” button (above) for second-level bullets</a:t>
            </a:r>
          </a:p>
          <a:p>
            <a:pPr lvl="3"/>
            <a:r>
              <a:rPr lang="en-US" dirty="0"/>
              <a:t>Triple-click the “Indent More” button (above) for third-level bullets</a:t>
            </a:r>
          </a:p>
          <a:p>
            <a:pPr lvl="4"/>
            <a:r>
              <a:rPr lang="en-US" dirty="0"/>
              <a:t>Quadruple-click the “Indent More” button (above) for fourth-level bullets</a:t>
            </a:r>
          </a:p>
        </p:txBody>
      </p:sp>
      <p:sp>
        <p:nvSpPr>
          <p:cNvPr id="6" name="Picture Placeholder 2">
            <a:extLst>
              <a:ext uri="{FF2B5EF4-FFF2-40B4-BE49-F238E27FC236}">
                <a16:creationId xmlns:a16="http://schemas.microsoft.com/office/drawing/2014/main" id="{47569D7D-6010-454B-A86B-B6C69D7E2E6B}"/>
              </a:ext>
            </a:extLst>
          </p:cNvPr>
          <p:cNvSpPr>
            <a:spLocks noGrp="1"/>
          </p:cNvSpPr>
          <p:nvPr>
            <p:ph type="pic" sz="quarter" idx="11" hasCustomPrompt="1"/>
          </p:nvPr>
        </p:nvSpPr>
        <p:spPr>
          <a:xfrm>
            <a:off x="4191000" y="-1"/>
            <a:ext cx="8001000" cy="6629400"/>
          </a:xfrm>
          <a:solidFill>
            <a:schemeClr val="bg1">
              <a:lumMod val="90000"/>
            </a:schemeClr>
          </a:solidFill>
        </p:spPr>
        <p:txBody>
          <a:bodyPr tIns="0" bIns="2743200" anchor="b"/>
          <a:lstStyle>
            <a:lvl1pPr algn="ctr">
              <a:defRPr i="1">
                <a:solidFill>
                  <a:schemeClr val="bg1">
                    <a:lumMod val="75000"/>
                  </a:schemeClr>
                </a:solidFill>
              </a:defRPr>
            </a:lvl1pPr>
          </a:lstStyle>
          <a:p>
            <a:r>
              <a:rPr lang="en-US" dirty="0"/>
              <a:t>Click icon to insert a photo.</a:t>
            </a:r>
          </a:p>
        </p:txBody>
      </p:sp>
      <p:sp>
        <p:nvSpPr>
          <p:cNvPr id="7" name="Text Placeholder 4">
            <a:extLst>
              <a:ext uri="{FF2B5EF4-FFF2-40B4-BE49-F238E27FC236}">
                <a16:creationId xmlns:a16="http://schemas.microsoft.com/office/drawing/2014/main" id="{FD26CCD3-E500-1F49-8DD8-1545E2CBF0B3}"/>
              </a:ext>
            </a:extLst>
          </p:cNvPr>
          <p:cNvSpPr>
            <a:spLocks noGrp="1"/>
          </p:cNvSpPr>
          <p:nvPr>
            <p:ph type="body" sz="quarter" idx="12" hasCustomPrompt="1"/>
          </p:nvPr>
        </p:nvSpPr>
        <p:spPr>
          <a:xfrm rot="5400000">
            <a:off x="8746884" y="3184281"/>
            <a:ext cx="6629396" cy="260840"/>
          </a:xfrm>
        </p:spPr>
        <p:txBody>
          <a:bodyPr lIns="91440" tIns="45720" rIns="91440" bIns="45720">
            <a:noAutofit/>
          </a:bodyPr>
          <a:lstStyle>
            <a:lvl1pPr>
              <a:defRPr sz="900">
                <a:solidFill>
                  <a:schemeClr val="bg1">
                    <a:lumMod val="25000"/>
                  </a:schemeClr>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dirty="0"/>
              <a:t>Click here to insert photo credit/copyright information</a:t>
            </a:r>
          </a:p>
        </p:txBody>
      </p:sp>
    </p:spTree>
    <p:extLst>
      <p:ext uri="{BB962C8B-B14F-4D97-AF65-F5344CB8AC3E}">
        <p14:creationId xmlns:p14="http://schemas.microsoft.com/office/powerpoint/2010/main" val="4016584983"/>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guide id="2" pos="3840">
          <p15:clr>
            <a:srgbClr val="FBAE40"/>
          </p15:clr>
        </p15:guide>
        <p15:guide id="3" pos="781">
          <p15:clr>
            <a:srgbClr val="FBAE40"/>
          </p15:clr>
        </p15:guide>
        <p15:guide id="4" pos="690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2"/>
            <a:ext cx="10972800" cy="4791806"/>
          </a:xfrm>
          <a:prstGeom prst="rect">
            <a:avLst/>
          </a:prstGeom>
        </p:spPr>
        <p:txBody>
          <a:bodyPr vert="horz" lIns="0" tIns="137160" rIns="0" bIns="0" rtlCol="0">
            <a:normAutofit/>
          </a:bodyPr>
          <a:lstStyle/>
          <a:p>
            <a:pPr lvl="0"/>
            <a:r>
              <a:rPr lang="en-US" dirty="0"/>
              <a:t>Paragraph type</a:t>
            </a:r>
          </a:p>
          <a:p>
            <a:pPr lvl="1"/>
            <a:r>
              <a:rPr lang="en-US" dirty="0"/>
              <a:t>Click the “Indent More” button (above) for first-level bullets</a:t>
            </a:r>
          </a:p>
          <a:p>
            <a:pPr marL="458788" marR="0" lvl="2" indent="-225425" algn="l" defTabSz="914314" rtl="0" eaLnBrk="1" fontAlgn="auto" latinLnBrk="0" hangingPunct="1">
              <a:lnSpc>
                <a:spcPct val="100000"/>
              </a:lnSpc>
              <a:spcBef>
                <a:spcPts val="600"/>
              </a:spcBef>
              <a:spcAft>
                <a:spcPts val="0"/>
              </a:spcAft>
              <a:buClr>
                <a:schemeClr val="bg1">
                  <a:lumMod val="50000"/>
                </a:schemeClr>
              </a:buClr>
              <a:buSzPct val="65000"/>
              <a:buFont typeface="ArialMT"/>
              <a:buChar char="►"/>
              <a:tabLst/>
              <a:defRPr/>
            </a:pPr>
            <a:r>
              <a:rPr lang="en-US" dirty="0"/>
              <a:t>Click the “Indent More” button (above) twice for second-level bullets</a:t>
            </a:r>
          </a:p>
          <a:p>
            <a:pPr lvl="3"/>
            <a:r>
              <a:rPr lang="en-US" dirty="0"/>
              <a:t>Click the “Indent More” button (above) three times for third-level bullets</a:t>
            </a:r>
          </a:p>
          <a:p>
            <a:pPr lvl="4"/>
            <a:r>
              <a:rPr lang="en-US" dirty="0"/>
              <a:t>Click the “Indent More” button (above) four times for fourth-level bullets</a:t>
            </a:r>
          </a:p>
        </p:txBody>
      </p:sp>
      <p:sp>
        <p:nvSpPr>
          <p:cNvPr id="2" name="Title Placeholder 1"/>
          <p:cNvSpPr>
            <a:spLocks noGrp="1"/>
          </p:cNvSpPr>
          <p:nvPr>
            <p:ph type="title"/>
          </p:nvPr>
        </p:nvSpPr>
        <p:spPr>
          <a:xfrm>
            <a:off x="609600" y="482138"/>
            <a:ext cx="10972800" cy="1118064"/>
          </a:xfrm>
          <a:prstGeom prst="rect">
            <a:avLst/>
          </a:prstGeom>
        </p:spPr>
        <p:txBody>
          <a:bodyPr vert="horz" lIns="0" tIns="0" rIns="0" bIns="0" rtlCol="0" anchor="ctr">
            <a:normAutofit/>
          </a:bodyPr>
          <a:lstStyle/>
          <a:p>
            <a:r>
              <a:rPr lang="en-US" dirty="0"/>
              <a:t>Master Slide Title</a:t>
            </a:r>
          </a:p>
        </p:txBody>
      </p:sp>
      <p:sp>
        <p:nvSpPr>
          <p:cNvPr id="4" name="TextBox 3">
            <a:extLst>
              <a:ext uri="{FF2B5EF4-FFF2-40B4-BE49-F238E27FC236}">
                <a16:creationId xmlns:a16="http://schemas.microsoft.com/office/drawing/2014/main" id="{8069C718-696D-8C48-95E3-35ACB84AD8D9}"/>
              </a:ext>
            </a:extLst>
          </p:cNvPr>
          <p:cNvSpPr txBox="1"/>
          <p:nvPr userDrawn="1"/>
        </p:nvSpPr>
        <p:spPr>
          <a:xfrm>
            <a:off x="-1" y="6638779"/>
            <a:ext cx="9144000" cy="230832"/>
          </a:xfrm>
          <a:prstGeom prst="rect">
            <a:avLst/>
          </a:prstGeom>
          <a:noFill/>
        </p:spPr>
        <p:txBody>
          <a:bodyPr wrap="square" rtlCol="0">
            <a:spAutoFit/>
          </a:bodyPr>
          <a:lstStyle/>
          <a:p>
            <a:r>
              <a:rPr lang="en-US" sz="900" b="1" dirty="0">
                <a:solidFill>
                  <a:schemeClr val="bg1">
                    <a:lumMod val="75000"/>
                  </a:schemeClr>
                </a:solidFill>
                <a:latin typeface="Arial Black" charset="0"/>
                <a:cs typeface="Arial Black" charset="0"/>
              </a:rPr>
              <a:t>INTERNATIONAL MONETARY FUND</a:t>
            </a:r>
            <a:endParaRPr lang="en-US" sz="900" dirty="0">
              <a:solidFill>
                <a:schemeClr val="bg1">
                  <a:lumMod val="75000"/>
                </a:schemeClr>
              </a:solidFill>
            </a:endParaRPr>
          </a:p>
        </p:txBody>
      </p:sp>
      <p:sp>
        <p:nvSpPr>
          <p:cNvPr id="5" name="TextBox 4">
            <a:extLst>
              <a:ext uri="{FF2B5EF4-FFF2-40B4-BE49-F238E27FC236}">
                <a16:creationId xmlns:a16="http://schemas.microsoft.com/office/drawing/2014/main" id="{00B5D478-FD4A-2240-B032-46F4E3BAB6E8}"/>
              </a:ext>
            </a:extLst>
          </p:cNvPr>
          <p:cNvSpPr txBox="1"/>
          <p:nvPr userDrawn="1"/>
        </p:nvSpPr>
        <p:spPr>
          <a:xfrm>
            <a:off x="10981592" y="6623390"/>
            <a:ext cx="1210408" cy="246221"/>
          </a:xfrm>
          <a:prstGeom prst="rect">
            <a:avLst/>
          </a:prstGeom>
          <a:noFill/>
        </p:spPr>
        <p:txBody>
          <a:bodyPr wrap="square" rtlCol="0" anchor="b">
            <a:spAutoFit/>
          </a:bodyPr>
          <a:lstStyle/>
          <a:p>
            <a:pPr algn="r"/>
            <a:fld id="{33391695-0C6B-4B4E-A11F-D5E1D321FCD2}" type="slidenum">
              <a:rPr lang="en-US" sz="1000" smtClean="0">
                <a:solidFill>
                  <a:schemeClr val="accent1"/>
                </a:solidFill>
              </a:rPr>
              <a:pPr algn="r"/>
              <a:t>‹#›</a:t>
            </a:fld>
            <a:endParaRPr lang="en-US" sz="1000" dirty="0">
              <a:solidFill>
                <a:schemeClr val="accen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754" r:id="rId2"/>
    <p:sldLayoutId id="2147483755" r:id="rId3"/>
    <p:sldLayoutId id="2147483756" r:id="rId4"/>
    <p:sldLayoutId id="2147483758" r:id="rId5"/>
    <p:sldLayoutId id="2147483757" r:id="rId6"/>
    <p:sldLayoutId id="2147483707" r:id="rId7"/>
    <p:sldLayoutId id="2147483748" r:id="rId8"/>
    <p:sldLayoutId id="2147483744" r:id="rId9"/>
    <p:sldLayoutId id="2147483750" r:id="rId10"/>
    <p:sldLayoutId id="2147483747" r:id="rId11"/>
    <p:sldLayoutId id="2147483752" r:id="rId12"/>
    <p:sldLayoutId id="2147483751" r:id="rId13"/>
    <p:sldLayoutId id="2147483745" r:id="rId14"/>
    <p:sldLayoutId id="2147483746" r:id="rId15"/>
    <p:sldLayoutId id="2147483749" r:id="rId16"/>
    <p:sldLayoutId id="2147483753" r:id="rId17"/>
    <p:sldLayoutId id="2147483743" r:id="rId18"/>
  </p:sldLayoutIdLst>
  <p:transition>
    <p:fade/>
  </p:transition>
  <p:hf hdr="0" dt="0"/>
  <p:txStyles>
    <p:titleStyle>
      <a:lvl1pPr algn="l" defTabSz="914314" rtl="0" eaLnBrk="1" latinLnBrk="0" hangingPunct="1">
        <a:lnSpc>
          <a:spcPct val="90000"/>
        </a:lnSpc>
        <a:spcBef>
          <a:spcPct val="0"/>
        </a:spcBef>
        <a:buNone/>
        <a:defRPr sz="3600" b="1" i="0" kern="1200">
          <a:solidFill>
            <a:schemeClr val="tx2"/>
          </a:solidFill>
          <a:latin typeface="Arial Black" panose="020B0604020202020204" pitchFamily="34" charset="0"/>
          <a:ea typeface="+mj-ea"/>
          <a:cs typeface="Arial Black" panose="020B0604020202020204" pitchFamily="34" charset="0"/>
        </a:defRPr>
      </a:lvl1pPr>
    </p:titleStyle>
    <p:bodyStyle>
      <a:lvl1pPr marL="0" indent="0" algn="l" defTabSz="914314" rtl="0" eaLnBrk="1" latinLnBrk="0" hangingPunct="1">
        <a:spcBef>
          <a:spcPts val="2400"/>
        </a:spcBef>
        <a:buClr>
          <a:schemeClr val="accent1"/>
        </a:buClr>
        <a:buSzPct val="110000"/>
        <a:buFont typeface="Wingdings" charset="2"/>
        <a:buNone/>
        <a:tabLst/>
        <a:defRPr sz="2000" kern="1200">
          <a:solidFill>
            <a:schemeClr val="tx1"/>
          </a:solidFill>
          <a:latin typeface="+mn-lt"/>
          <a:ea typeface="+mn-ea"/>
          <a:cs typeface="+mn-cs"/>
        </a:defRPr>
      </a:lvl1pPr>
      <a:lvl2pPr marL="233363" indent="-233363" algn="l" defTabSz="914314" rtl="0" eaLnBrk="1" latinLnBrk="0" hangingPunct="1">
        <a:spcBef>
          <a:spcPts val="600"/>
        </a:spcBef>
        <a:buClr>
          <a:schemeClr val="accent1"/>
        </a:buClr>
        <a:buSzPct val="120000"/>
        <a:buFont typeface="Wingdings" pitchFamily="2" charset="2"/>
        <a:buChar char="§"/>
        <a:tabLst/>
        <a:defRPr sz="2000" kern="1200">
          <a:solidFill>
            <a:schemeClr val="tx1"/>
          </a:solidFill>
          <a:latin typeface="+mn-lt"/>
          <a:ea typeface="+mn-ea"/>
          <a:cs typeface="+mn-cs"/>
        </a:defRPr>
      </a:lvl2pPr>
      <a:lvl3pPr marL="458788" indent="-225425" algn="l" defTabSz="914314" rtl="0" eaLnBrk="1" latinLnBrk="0" hangingPunct="1">
        <a:spcBef>
          <a:spcPts val="600"/>
        </a:spcBef>
        <a:buClr>
          <a:schemeClr val="bg1">
            <a:lumMod val="50000"/>
          </a:schemeClr>
        </a:buClr>
        <a:buSzPct val="80000"/>
        <a:buFont typeface="Lucida Grande" panose="020B0600040502020204" pitchFamily="34" charset="0"/>
        <a:buChar char="▶"/>
        <a:tabLst/>
        <a:defRPr lang="en-US" sz="2000" kern="1200" dirty="0" smtClean="0">
          <a:solidFill>
            <a:schemeClr val="tx1"/>
          </a:solidFill>
          <a:latin typeface="+mn-lt"/>
          <a:ea typeface="+mn-ea"/>
          <a:cs typeface="+mn-cs"/>
        </a:defRPr>
      </a:lvl3pPr>
      <a:lvl4pPr marL="692150" indent="-233363" algn="l" defTabSz="914314" rtl="0" eaLnBrk="1" latinLnBrk="0" hangingPunct="1">
        <a:spcBef>
          <a:spcPts val="600"/>
        </a:spcBef>
        <a:buClr>
          <a:schemeClr val="accent1"/>
        </a:buClr>
        <a:buSzPct val="75000"/>
        <a:buFont typeface="LucidaGrande" charset="0"/>
        <a:buChar char="◆"/>
        <a:tabLst/>
        <a:defRPr sz="2000" kern="1200">
          <a:solidFill>
            <a:schemeClr val="tx1"/>
          </a:solidFill>
          <a:latin typeface="+mn-lt"/>
          <a:ea typeface="+mn-ea"/>
          <a:cs typeface="+mn-cs"/>
        </a:defRPr>
      </a:lvl4pPr>
      <a:lvl5pPr marL="917575" indent="-225425" algn="l" defTabSz="914314" rtl="0" eaLnBrk="1" latinLnBrk="0" hangingPunct="1">
        <a:spcBef>
          <a:spcPts val="600"/>
        </a:spcBef>
        <a:buClr>
          <a:schemeClr val="bg1">
            <a:lumMod val="50000"/>
          </a:schemeClr>
        </a:buClr>
        <a:buFont typeface=".HelveticaNeueDeskInterface-Regular"/>
        <a:buChar char="●"/>
        <a:tabLst/>
        <a:defRPr sz="2000" kern="1200">
          <a:solidFill>
            <a:schemeClr val="tx1"/>
          </a:solidFill>
          <a:latin typeface="+mn-lt"/>
          <a:ea typeface="+mn-ea"/>
          <a:cs typeface="+mn-cs"/>
        </a:defRPr>
      </a:lvl5pPr>
      <a:lvl6pPr marL="2514364" indent="-228578" algn="l" defTabSz="91431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22" indent="-228578" algn="l" defTabSz="91431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79" indent="-228578" algn="l" defTabSz="91431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35" indent="-228578" algn="l" defTabSz="91431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4" rtl="0" eaLnBrk="1" latinLnBrk="0" hangingPunct="1">
        <a:defRPr sz="1800" kern="1200">
          <a:solidFill>
            <a:schemeClr val="tx1"/>
          </a:solidFill>
          <a:latin typeface="+mn-lt"/>
          <a:ea typeface="+mn-ea"/>
          <a:cs typeface="+mn-cs"/>
        </a:defRPr>
      </a:lvl1pPr>
      <a:lvl2pPr marL="457157" algn="l" defTabSz="914314" rtl="0" eaLnBrk="1" latinLnBrk="0" hangingPunct="1">
        <a:defRPr sz="1800" kern="1200">
          <a:solidFill>
            <a:schemeClr val="tx1"/>
          </a:solidFill>
          <a:latin typeface="+mn-lt"/>
          <a:ea typeface="+mn-ea"/>
          <a:cs typeface="+mn-cs"/>
        </a:defRPr>
      </a:lvl2pPr>
      <a:lvl3pPr marL="914314" algn="l" defTabSz="914314" rtl="0" eaLnBrk="1" latinLnBrk="0" hangingPunct="1">
        <a:defRPr sz="1800" kern="1200">
          <a:solidFill>
            <a:schemeClr val="tx1"/>
          </a:solidFill>
          <a:latin typeface="+mn-lt"/>
          <a:ea typeface="+mn-ea"/>
          <a:cs typeface="+mn-cs"/>
        </a:defRPr>
      </a:lvl3pPr>
      <a:lvl4pPr marL="1371472" algn="l" defTabSz="914314" rtl="0" eaLnBrk="1" latinLnBrk="0" hangingPunct="1">
        <a:defRPr sz="1800" kern="1200">
          <a:solidFill>
            <a:schemeClr val="tx1"/>
          </a:solidFill>
          <a:latin typeface="+mn-lt"/>
          <a:ea typeface="+mn-ea"/>
          <a:cs typeface="+mn-cs"/>
        </a:defRPr>
      </a:lvl4pPr>
      <a:lvl5pPr marL="1828628" algn="l" defTabSz="914314" rtl="0" eaLnBrk="1" latinLnBrk="0" hangingPunct="1">
        <a:defRPr sz="1800" kern="1200">
          <a:solidFill>
            <a:schemeClr val="tx1"/>
          </a:solidFill>
          <a:latin typeface="+mn-lt"/>
          <a:ea typeface="+mn-ea"/>
          <a:cs typeface="+mn-cs"/>
        </a:defRPr>
      </a:lvl5pPr>
      <a:lvl6pPr marL="2285785" algn="l" defTabSz="914314" rtl="0" eaLnBrk="1" latinLnBrk="0" hangingPunct="1">
        <a:defRPr sz="1800" kern="1200">
          <a:solidFill>
            <a:schemeClr val="tx1"/>
          </a:solidFill>
          <a:latin typeface="+mn-lt"/>
          <a:ea typeface="+mn-ea"/>
          <a:cs typeface="+mn-cs"/>
        </a:defRPr>
      </a:lvl6pPr>
      <a:lvl7pPr marL="2742942" algn="l" defTabSz="914314" rtl="0" eaLnBrk="1" latinLnBrk="0" hangingPunct="1">
        <a:defRPr sz="1800" kern="1200">
          <a:solidFill>
            <a:schemeClr val="tx1"/>
          </a:solidFill>
          <a:latin typeface="+mn-lt"/>
          <a:ea typeface="+mn-ea"/>
          <a:cs typeface="+mn-cs"/>
        </a:defRPr>
      </a:lvl7pPr>
      <a:lvl8pPr marL="3200100" algn="l" defTabSz="914314" rtl="0" eaLnBrk="1" latinLnBrk="0" hangingPunct="1">
        <a:defRPr sz="1800" kern="1200">
          <a:solidFill>
            <a:schemeClr val="tx1"/>
          </a:solidFill>
          <a:latin typeface="+mn-lt"/>
          <a:ea typeface="+mn-ea"/>
          <a:cs typeface="+mn-cs"/>
        </a:defRPr>
      </a:lvl8pPr>
      <a:lvl9pPr marL="3657257" algn="l" defTabSz="91431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2.emf"/><Relationship Id="rId7" Type="http://schemas.openxmlformats.org/officeDocument/2006/relationships/diagramColors" Target="../diagrams/colors7.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5.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54EC1-60D1-CD48-8690-FF0B6D8AC540}"/>
              </a:ext>
            </a:extLst>
          </p:cNvPr>
          <p:cNvSpPr>
            <a:spLocks noGrp="1"/>
          </p:cNvSpPr>
          <p:nvPr>
            <p:ph type="ctrTitle"/>
          </p:nvPr>
        </p:nvSpPr>
        <p:spPr>
          <a:xfrm>
            <a:off x="5497287" y="1541090"/>
            <a:ext cx="5759045" cy="2239337"/>
          </a:xfrm>
        </p:spPr>
        <p:txBody>
          <a:bodyPr/>
          <a:lstStyle/>
          <a:p>
            <a:r>
              <a:rPr lang="en-US" dirty="0"/>
              <a:t>Financial Globalization and Inequality</a:t>
            </a:r>
          </a:p>
        </p:txBody>
      </p:sp>
      <p:sp>
        <p:nvSpPr>
          <p:cNvPr id="3" name="Subtitle 2">
            <a:extLst>
              <a:ext uri="{FF2B5EF4-FFF2-40B4-BE49-F238E27FC236}">
                <a16:creationId xmlns:a16="http://schemas.microsoft.com/office/drawing/2014/main" id="{AE34567D-8DF8-2F4C-807C-947F097BF330}"/>
              </a:ext>
            </a:extLst>
          </p:cNvPr>
          <p:cNvSpPr>
            <a:spLocks noGrp="1"/>
          </p:cNvSpPr>
          <p:nvPr>
            <p:ph type="subTitle" idx="1"/>
          </p:nvPr>
        </p:nvSpPr>
        <p:spPr>
          <a:xfrm>
            <a:off x="5497287" y="3816168"/>
            <a:ext cx="6270170" cy="1512962"/>
          </a:xfrm>
        </p:spPr>
        <p:txBody>
          <a:bodyPr>
            <a:normAutofit/>
          </a:bodyPr>
          <a:lstStyle/>
          <a:p>
            <a:pPr>
              <a:spcBef>
                <a:spcPts val="600"/>
              </a:spcBef>
            </a:pPr>
            <a:r>
              <a:rPr lang="en-US" dirty="0"/>
              <a:t>May 13, 2021</a:t>
            </a:r>
          </a:p>
          <a:p>
            <a:pPr>
              <a:spcBef>
                <a:spcPts val="600"/>
              </a:spcBef>
            </a:pPr>
            <a:r>
              <a:rPr lang="en-US" dirty="0"/>
              <a:t>Distributional Effects of Capital Flows</a:t>
            </a:r>
          </a:p>
          <a:p>
            <a:pPr>
              <a:spcBef>
                <a:spcPts val="600"/>
              </a:spcBef>
            </a:pPr>
            <a:r>
              <a:rPr lang="en-US" dirty="0"/>
              <a:t>IMF, IEO Webinar series</a:t>
            </a:r>
          </a:p>
          <a:p>
            <a:endParaRPr lang="en-US" dirty="0"/>
          </a:p>
        </p:txBody>
      </p:sp>
      <p:sp>
        <p:nvSpPr>
          <p:cNvPr id="4" name="Text Placeholder 3">
            <a:extLst>
              <a:ext uri="{FF2B5EF4-FFF2-40B4-BE49-F238E27FC236}">
                <a16:creationId xmlns:a16="http://schemas.microsoft.com/office/drawing/2014/main" id="{EF2EA944-E770-B641-8381-99B0FD277FBC}"/>
              </a:ext>
            </a:extLst>
          </p:cNvPr>
          <p:cNvSpPr>
            <a:spLocks noGrp="1"/>
          </p:cNvSpPr>
          <p:nvPr>
            <p:ph type="body" sz="quarter" idx="10"/>
          </p:nvPr>
        </p:nvSpPr>
        <p:spPr>
          <a:xfrm>
            <a:off x="5497286" y="5130102"/>
            <a:ext cx="5759045" cy="1213338"/>
          </a:xfrm>
        </p:spPr>
        <p:txBody>
          <a:bodyPr>
            <a:normAutofit fontScale="92500" lnSpcReduction="10000"/>
          </a:bodyPr>
          <a:lstStyle/>
          <a:p>
            <a:r>
              <a:rPr lang="en-US" dirty="0"/>
              <a:t>Barry Eichengreen (University of California, Berkeley)</a:t>
            </a:r>
          </a:p>
          <a:p>
            <a:r>
              <a:rPr lang="en-US" dirty="0"/>
              <a:t>Balazs Csonto (IMF)</a:t>
            </a:r>
          </a:p>
          <a:p>
            <a:r>
              <a:rPr lang="en-US" dirty="0"/>
              <a:t>Asmaa El-Ganainy (IMF)</a:t>
            </a:r>
          </a:p>
          <a:p>
            <a:r>
              <a:rPr lang="en-US" dirty="0"/>
              <a:t>Zsoka Koczan (EBRD)</a:t>
            </a:r>
          </a:p>
        </p:txBody>
      </p:sp>
      <p:pic>
        <p:nvPicPr>
          <p:cNvPr id="6" name="Picture Placeholder 5" descr="A drawing of a person&#10;&#10;Description automatically generated">
            <a:extLst>
              <a:ext uri="{FF2B5EF4-FFF2-40B4-BE49-F238E27FC236}">
                <a16:creationId xmlns:a16="http://schemas.microsoft.com/office/drawing/2014/main" id="{A0C7242B-CD8B-42F7-8A9F-AED2F7045AA4}"/>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454" r="2454"/>
          <a:stretch>
            <a:fillRect/>
          </a:stretch>
        </p:blipFill>
        <p:spPr/>
      </p:pic>
      <p:sp>
        <p:nvSpPr>
          <p:cNvPr id="16" name="Text Placeholder 15">
            <a:extLst>
              <a:ext uri="{FF2B5EF4-FFF2-40B4-BE49-F238E27FC236}">
                <a16:creationId xmlns:a16="http://schemas.microsoft.com/office/drawing/2014/main" id="{B4958751-400C-0F44-BB35-6CE0FEAC0E77}"/>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328971448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344016" y="497972"/>
            <a:ext cx="10937964" cy="978486"/>
          </a:xfrm>
        </p:spPr>
        <p:txBody>
          <a:bodyPr/>
          <a:lstStyle/>
          <a:p>
            <a:r>
              <a:rPr lang="en-US" dirty="0"/>
              <a:t>Non-FDI private capital flows and inequality</a:t>
            </a:r>
          </a:p>
        </p:txBody>
      </p:sp>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1987729741"/>
              </p:ext>
            </p:extLst>
          </p:nvPr>
        </p:nvGraphicFramePr>
        <p:xfrm>
          <a:off x="344016" y="1572252"/>
          <a:ext cx="8372808" cy="4678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9D088EB2-6CF2-497B-929B-8E6768C453E0}"/>
              </a:ext>
            </a:extLst>
          </p:cNvPr>
          <p:cNvPicPr>
            <a:picLocks noChangeAspect="1"/>
          </p:cNvPicPr>
          <p:nvPr/>
        </p:nvPicPr>
        <p:blipFill rotWithShape="1">
          <a:blip r:embed="rId8"/>
          <a:srcRect l="50000" t="2991" r="3190" b="10758"/>
          <a:stretch/>
        </p:blipFill>
        <p:spPr>
          <a:xfrm>
            <a:off x="8867656" y="2565925"/>
            <a:ext cx="3038571" cy="2625611"/>
          </a:xfrm>
          <a:prstGeom prst="rect">
            <a:avLst/>
          </a:prstGeom>
        </p:spPr>
      </p:pic>
    </p:spTree>
    <p:extLst>
      <p:ext uri="{BB962C8B-B14F-4D97-AF65-F5344CB8AC3E}">
        <p14:creationId xmlns:p14="http://schemas.microsoft.com/office/powerpoint/2010/main" val="405979341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2530268323"/>
              </p:ext>
            </p:extLst>
          </p:nvPr>
        </p:nvGraphicFramePr>
        <p:xfrm>
          <a:off x="344015" y="1572252"/>
          <a:ext cx="11169697" cy="4678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C93CE4F5-75C2-41B8-AE5A-7FA9F1F39EBD}"/>
              </a:ext>
            </a:extLst>
          </p:cNvPr>
          <p:cNvSpPr txBox="1">
            <a:spLocks/>
          </p:cNvSpPr>
          <p:nvPr/>
        </p:nvSpPr>
        <p:spPr>
          <a:xfrm>
            <a:off x="344016" y="497972"/>
            <a:ext cx="10937964" cy="978486"/>
          </a:xfrm>
          <a:prstGeom prst="rect">
            <a:avLst/>
          </a:prstGeom>
        </p:spPr>
        <p:txBody>
          <a:bodyPr vert="horz" lIns="0" tIns="0" rIns="0" bIns="0" rtlCol="0" anchor="ctr">
            <a:normAutofit/>
          </a:bodyPr>
          <a:lstStyle>
            <a:lvl1pPr algn="l" defTabSz="914314" rtl="0" eaLnBrk="1" latinLnBrk="0" hangingPunct="1">
              <a:lnSpc>
                <a:spcPct val="90000"/>
              </a:lnSpc>
              <a:spcBef>
                <a:spcPct val="0"/>
              </a:spcBef>
              <a:buNone/>
              <a:defRPr lang="en-US" sz="2800" b="1" i="0" kern="1200" dirty="0">
                <a:solidFill>
                  <a:schemeClr val="tx2"/>
                </a:solidFill>
                <a:latin typeface="Arial Black" charset="0"/>
                <a:ea typeface="Arial Black" charset="0"/>
                <a:cs typeface="Arial Black" charset="0"/>
              </a:defRPr>
            </a:lvl1pPr>
          </a:lstStyle>
          <a:p>
            <a:r>
              <a:rPr lang="en-GB"/>
              <a:t>Non-FDI private capital flows and inequality</a:t>
            </a:r>
          </a:p>
        </p:txBody>
      </p:sp>
    </p:spTree>
    <p:extLst>
      <p:ext uri="{BB962C8B-B14F-4D97-AF65-F5344CB8AC3E}">
        <p14:creationId xmlns:p14="http://schemas.microsoft.com/office/powerpoint/2010/main" val="168074233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344015" y="491386"/>
            <a:ext cx="10821476" cy="978486"/>
          </a:xfrm>
        </p:spPr>
        <p:txBody>
          <a:bodyPr/>
          <a:lstStyle/>
          <a:p>
            <a:r>
              <a:rPr lang="en-US" dirty="0"/>
              <a:t>Non-FDI private capital flows and inequality –</a:t>
            </a:r>
            <a:br>
              <a:rPr lang="en-US" dirty="0"/>
            </a:br>
            <a:r>
              <a:rPr lang="en-US" dirty="0"/>
              <a:t>mitigating factors</a:t>
            </a:r>
          </a:p>
        </p:txBody>
      </p:sp>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3525715112"/>
              </p:ext>
            </p:extLst>
          </p:nvPr>
        </p:nvGraphicFramePr>
        <p:xfrm>
          <a:off x="344015" y="1572252"/>
          <a:ext cx="11169697" cy="4678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660641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p:txBody>
          <a:bodyPr/>
          <a:lstStyle/>
          <a:p>
            <a:r>
              <a:rPr lang="en-US" dirty="0"/>
              <a:t>Official flows and inequality</a:t>
            </a:r>
          </a:p>
        </p:txBody>
      </p:sp>
      <p:sp>
        <p:nvSpPr>
          <p:cNvPr id="5" name="Text Placeholder 4">
            <a:extLst>
              <a:ext uri="{FF2B5EF4-FFF2-40B4-BE49-F238E27FC236}">
                <a16:creationId xmlns:a16="http://schemas.microsoft.com/office/drawing/2014/main" id="{55993C5F-C448-6542-89BC-ECE1A4FE3F56}"/>
              </a:ext>
            </a:extLst>
          </p:cNvPr>
          <p:cNvSpPr>
            <a:spLocks noGrp="1"/>
          </p:cNvSpPr>
          <p:nvPr>
            <p:ph type="body" sz="quarter" idx="10"/>
          </p:nvPr>
        </p:nvSpPr>
        <p:spPr>
          <a:xfrm>
            <a:off x="261256" y="1277424"/>
            <a:ext cx="11560629" cy="5387145"/>
          </a:xfrm>
        </p:spPr>
        <p:txBody>
          <a:bodyPr>
            <a:noAutofit/>
          </a:bodyPr>
          <a:lstStyle/>
          <a:p>
            <a:pPr lvl="1"/>
            <a:r>
              <a:rPr lang="en-US" sz="1900" b="1" dirty="0"/>
              <a:t>Official Development Assistance:</a:t>
            </a:r>
          </a:p>
          <a:p>
            <a:pPr lvl="2"/>
            <a:r>
              <a:rPr lang="en-US" sz="1900" dirty="0"/>
              <a:t>Most papers find a positive impact on growth (</a:t>
            </a:r>
            <a:r>
              <a:rPr lang="en-US" sz="1900" dirty="0" err="1"/>
              <a:t>Roodman</a:t>
            </a:r>
            <a:r>
              <a:rPr lang="en-US" sz="1900" dirty="0"/>
              <a:t> 2007)</a:t>
            </a:r>
          </a:p>
          <a:p>
            <a:pPr lvl="2"/>
            <a:r>
              <a:rPr lang="en-US" sz="1900" dirty="0">
                <a:solidFill>
                  <a:srgbClr val="00B050"/>
                </a:solidFill>
              </a:rPr>
              <a:t>“Pro-poor”</a:t>
            </a:r>
            <a:r>
              <a:rPr lang="en-US" sz="1900" dirty="0"/>
              <a:t> distribution of aid</a:t>
            </a:r>
          </a:p>
          <a:p>
            <a:pPr lvl="3"/>
            <a:r>
              <a:rPr lang="en-US" sz="1900" dirty="0"/>
              <a:t>Increases growth of inequality-adjusted GDP per capita (</a:t>
            </a:r>
            <a:r>
              <a:rPr lang="en-US" sz="1900" dirty="0" err="1"/>
              <a:t>Tezanos</a:t>
            </a:r>
            <a:r>
              <a:rPr lang="en-US" sz="1900" dirty="0"/>
              <a:t> et al. 2013)</a:t>
            </a:r>
          </a:p>
          <a:p>
            <a:pPr lvl="3"/>
            <a:r>
              <a:rPr lang="en-US" sz="1900" dirty="0"/>
              <a:t>Dampens the negative distributional impact of income volatility (Chauvet et al. 2017)</a:t>
            </a:r>
          </a:p>
          <a:p>
            <a:pPr lvl="3"/>
            <a:r>
              <a:rPr lang="en-US" sz="1900" dirty="0"/>
              <a:t>The inequality-reducing impact of aid depends on the quality of institutions (Calderón et al. 2006)</a:t>
            </a:r>
          </a:p>
          <a:p>
            <a:pPr lvl="1"/>
            <a:r>
              <a:rPr lang="en-US" sz="1900" b="1" dirty="0"/>
              <a:t>International reserves:</a:t>
            </a:r>
          </a:p>
          <a:p>
            <a:pPr lvl="2"/>
            <a:r>
              <a:rPr lang="en-US" sz="1900" dirty="0"/>
              <a:t>The pre-GFC reserve accumulation by several EM central banks contributed to the global savings glut and the low interest rate environment. </a:t>
            </a:r>
            <a:r>
              <a:rPr lang="en-US" sz="1900" b="1" dirty="0"/>
              <a:t>Search-for-yield</a:t>
            </a:r>
            <a:r>
              <a:rPr lang="en-US" sz="1900" dirty="0"/>
              <a:t> behavior in this environment, in turn, could have </a:t>
            </a:r>
            <a:r>
              <a:rPr lang="en-US" sz="1900" dirty="0">
                <a:solidFill>
                  <a:srgbClr val="FF0000"/>
                </a:solidFill>
              </a:rPr>
              <a:t>increased</a:t>
            </a:r>
            <a:r>
              <a:rPr lang="en-US" sz="1900" dirty="0"/>
              <a:t> inequality by </a:t>
            </a:r>
            <a:r>
              <a:rPr lang="en-US" sz="1900" b="1" dirty="0"/>
              <a:t>increasing the prices of riskier assets </a:t>
            </a:r>
            <a:r>
              <a:rPr lang="en-US" sz="1900" dirty="0"/>
              <a:t>typically held by richer households.</a:t>
            </a:r>
          </a:p>
          <a:p>
            <a:pPr lvl="2"/>
            <a:r>
              <a:rPr lang="en-US" sz="1900" dirty="0"/>
              <a:t>Reserve accumulation aimed at keeping the </a:t>
            </a:r>
            <a:r>
              <a:rPr lang="en-US" sz="1900" b="1" dirty="0"/>
              <a:t>currency undervalued </a:t>
            </a:r>
            <a:r>
              <a:rPr lang="en-US" sz="1900" dirty="0"/>
              <a:t>could facilitate the </a:t>
            </a:r>
            <a:r>
              <a:rPr lang="en-US" sz="1900" dirty="0">
                <a:solidFill>
                  <a:srgbClr val="FF0000"/>
                </a:solidFill>
              </a:rPr>
              <a:t>redistribution of income between countries as well as between labor and capital</a:t>
            </a:r>
            <a:r>
              <a:rPr lang="en-US" sz="1900" dirty="0"/>
              <a:t> owners. Current account surplus countries “</a:t>
            </a:r>
            <a:r>
              <a:rPr lang="en-US" sz="1900" i="1" dirty="0"/>
              <a:t>acquire these reserves at the expense of domestic spending – a transfer of wealth in the reserve-buying countries from consumers to the owners of exports industries</a:t>
            </a:r>
            <a:r>
              <a:rPr lang="en-US" sz="1900" dirty="0"/>
              <a:t>” (Klein and Pettis 2020).</a:t>
            </a:r>
          </a:p>
          <a:p>
            <a:pPr lvl="2"/>
            <a:endParaRPr lang="en-US" sz="1900" dirty="0"/>
          </a:p>
          <a:p>
            <a:pPr lvl="2"/>
            <a:endParaRPr lang="en-US" sz="1900" dirty="0"/>
          </a:p>
          <a:p>
            <a:pPr lvl="2"/>
            <a:endParaRPr lang="en-US" sz="1900" dirty="0"/>
          </a:p>
        </p:txBody>
      </p:sp>
    </p:spTree>
    <p:extLst>
      <p:ext uri="{BB962C8B-B14F-4D97-AF65-F5344CB8AC3E}">
        <p14:creationId xmlns:p14="http://schemas.microsoft.com/office/powerpoint/2010/main" val="21361840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p:txBody>
          <a:bodyPr/>
          <a:lstStyle/>
          <a:p>
            <a:r>
              <a:rPr lang="en-US" dirty="0"/>
              <a:t>Remittances and inequality</a:t>
            </a:r>
          </a:p>
        </p:txBody>
      </p:sp>
      <p:sp>
        <p:nvSpPr>
          <p:cNvPr id="5" name="Text Placeholder 4">
            <a:extLst>
              <a:ext uri="{FF2B5EF4-FFF2-40B4-BE49-F238E27FC236}">
                <a16:creationId xmlns:a16="http://schemas.microsoft.com/office/drawing/2014/main" id="{55993C5F-C448-6542-89BC-ECE1A4FE3F56}"/>
              </a:ext>
            </a:extLst>
          </p:cNvPr>
          <p:cNvSpPr>
            <a:spLocks noGrp="1"/>
          </p:cNvSpPr>
          <p:nvPr>
            <p:ph type="body" sz="quarter" idx="10"/>
          </p:nvPr>
        </p:nvSpPr>
        <p:spPr>
          <a:xfrm>
            <a:off x="794657" y="1768809"/>
            <a:ext cx="10951866" cy="5089191"/>
          </a:xfrm>
        </p:spPr>
        <p:txBody>
          <a:bodyPr>
            <a:noAutofit/>
          </a:bodyPr>
          <a:lstStyle/>
          <a:p>
            <a:pPr lvl="1"/>
            <a:r>
              <a:rPr lang="en-US" b="1" dirty="0"/>
              <a:t>Mixed findings in the literature:</a:t>
            </a:r>
          </a:p>
          <a:p>
            <a:pPr lvl="2"/>
            <a:r>
              <a:rPr lang="en-US" dirty="0"/>
              <a:t>Remittances </a:t>
            </a:r>
            <a:r>
              <a:rPr lang="en-US" dirty="0">
                <a:solidFill>
                  <a:srgbClr val="FF0000"/>
                </a:solidFill>
              </a:rPr>
              <a:t>increase</a:t>
            </a:r>
            <a:r>
              <a:rPr lang="en-US" dirty="0"/>
              <a:t> inequality in Kosovo (</a:t>
            </a:r>
            <a:r>
              <a:rPr lang="en-US" dirty="0" err="1"/>
              <a:t>Möllers</a:t>
            </a:r>
            <a:r>
              <a:rPr lang="en-US" dirty="0"/>
              <a:t> and Meyer 2014) but </a:t>
            </a:r>
            <a:r>
              <a:rPr lang="en-US" dirty="0">
                <a:solidFill>
                  <a:srgbClr val="00B050"/>
                </a:solidFill>
              </a:rPr>
              <a:t>reduce</a:t>
            </a:r>
            <a:r>
              <a:rPr lang="en-US" dirty="0"/>
              <a:t> inequality in Pakistan (Mughal and Anwar 2012) and Mexico (Koczan and Loyola 2016)</a:t>
            </a:r>
          </a:p>
          <a:p>
            <a:pPr lvl="1"/>
            <a:r>
              <a:rPr lang="en-US" b="1" dirty="0"/>
              <a:t>Changing effects over time:</a:t>
            </a:r>
          </a:p>
          <a:p>
            <a:pPr lvl="2"/>
            <a:r>
              <a:rPr lang="en-US" dirty="0"/>
              <a:t>Remittances might first </a:t>
            </a:r>
            <a:r>
              <a:rPr lang="en-US" dirty="0">
                <a:solidFill>
                  <a:srgbClr val="FF0000"/>
                </a:solidFill>
              </a:rPr>
              <a:t>increase</a:t>
            </a:r>
            <a:r>
              <a:rPr lang="en-US" dirty="0"/>
              <a:t> inequality and then </a:t>
            </a:r>
            <a:r>
              <a:rPr lang="en-US" dirty="0">
                <a:solidFill>
                  <a:srgbClr val="00B050"/>
                </a:solidFill>
              </a:rPr>
              <a:t>reduce</a:t>
            </a:r>
            <a:r>
              <a:rPr lang="en-US" dirty="0"/>
              <a:t> inequality in source countries:</a:t>
            </a:r>
          </a:p>
          <a:p>
            <a:pPr lvl="3"/>
            <a:r>
              <a:rPr lang="en-US" dirty="0"/>
              <a:t>“Pioneer migrants” who lack pre-existing migrant networks and therefore face higher costs of migration may come from wealthier households, while later migrants, who come from poorer households, may benefit from falling costs (Stark et al 1988; Taylor et al. 2009)</a:t>
            </a:r>
          </a:p>
          <a:p>
            <a:pPr lvl="3"/>
            <a:r>
              <a:rPr lang="en-US" dirty="0"/>
              <a:t>Migrants and remittance-receiving households are more likely to be from the bottom of the income distribution in Mexico and Paraguay, with longer migration histories and lower costs of migration, whereas migrants tend to be drawn from higher-income households in Haiti, Peru and Nicaragua (Acosta et al. 2008)</a:t>
            </a:r>
            <a:endParaRPr lang="en-US" b="1" dirty="0"/>
          </a:p>
          <a:p>
            <a:pPr lvl="2"/>
            <a:endParaRPr lang="en-US" dirty="0"/>
          </a:p>
          <a:p>
            <a:pPr lvl="2"/>
            <a:endParaRPr lang="en-US" dirty="0"/>
          </a:p>
          <a:p>
            <a:pPr lvl="2"/>
            <a:endParaRPr lang="en-US" dirty="0"/>
          </a:p>
        </p:txBody>
      </p:sp>
    </p:spTree>
    <p:extLst>
      <p:ext uri="{BB962C8B-B14F-4D97-AF65-F5344CB8AC3E}">
        <p14:creationId xmlns:p14="http://schemas.microsoft.com/office/powerpoint/2010/main" val="69459112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id="{D6B610CC-5770-8D46-ADFA-381F389F5A99}"/>
              </a:ext>
            </a:extLst>
          </p:cNvPr>
          <p:cNvSpPr>
            <a:spLocks noGrp="1"/>
          </p:cNvSpPr>
          <p:nvPr>
            <p:ph sz="quarter" idx="11"/>
          </p:nvPr>
        </p:nvSpPr>
        <p:spPr/>
        <p:txBody>
          <a:bodyPr/>
          <a:lstStyle/>
          <a:p>
            <a:r>
              <a:rPr lang="en-US" dirty="0"/>
              <a:t>Content</a:t>
            </a:r>
          </a:p>
          <a:p>
            <a:pPr lvl="1"/>
            <a:r>
              <a:rPr lang="en-US" b="1" dirty="0"/>
              <a:t>Stylized Facts</a:t>
            </a:r>
          </a:p>
          <a:p>
            <a:pPr lvl="2"/>
            <a:r>
              <a:rPr lang="en-US" dirty="0">
                <a:solidFill>
                  <a:schemeClr val="bg1"/>
                </a:solidFill>
              </a:rPr>
              <a:t>Transmission Channels</a:t>
            </a:r>
          </a:p>
          <a:p>
            <a:pPr lvl="4"/>
            <a:r>
              <a:rPr lang="en-US" dirty="0">
                <a:solidFill>
                  <a:schemeClr val="bg1"/>
                </a:solidFill>
              </a:rPr>
              <a:t>Foreign Direct Investment</a:t>
            </a:r>
          </a:p>
          <a:p>
            <a:pPr lvl="4"/>
            <a:r>
              <a:rPr lang="en-US" dirty="0">
                <a:solidFill>
                  <a:schemeClr val="bg1"/>
                </a:solidFill>
              </a:rPr>
              <a:t>Non-FDI Private Capital Flows</a:t>
            </a:r>
          </a:p>
          <a:p>
            <a:pPr lvl="4"/>
            <a:r>
              <a:rPr lang="en-US" dirty="0">
                <a:solidFill>
                  <a:schemeClr val="bg1"/>
                </a:solidFill>
              </a:rPr>
              <a:t>Official Capital Flows</a:t>
            </a:r>
          </a:p>
          <a:p>
            <a:pPr lvl="4"/>
            <a:r>
              <a:rPr lang="en-US" dirty="0">
                <a:solidFill>
                  <a:schemeClr val="bg1"/>
                </a:solidFill>
              </a:rPr>
              <a:t>Remittances</a:t>
            </a:r>
          </a:p>
          <a:p>
            <a:pPr lvl="1"/>
            <a:r>
              <a:rPr lang="en-US" b="1" dirty="0">
                <a:solidFill>
                  <a:schemeClr val="accent2">
                    <a:lumMod val="60000"/>
                    <a:lumOff val="40000"/>
                  </a:schemeClr>
                </a:solidFill>
              </a:rPr>
              <a:t>The Case of Mexico</a:t>
            </a:r>
          </a:p>
          <a:p>
            <a:pPr lvl="1"/>
            <a:r>
              <a:rPr lang="en-US" b="1" dirty="0"/>
              <a:t>Policy Implications</a:t>
            </a:r>
          </a:p>
        </p:txBody>
      </p:sp>
    </p:spTree>
    <p:extLst>
      <p:ext uri="{BB962C8B-B14F-4D97-AF65-F5344CB8AC3E}">
        <p14:creationId xmlns:p14="http://schemas.microsoft.com/office/powerpoint/2010/main" val="3578154439"/>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p:txBody>
          <a:bodyPr/>
          <a:lstStyle/>
          <a:p>
            <a:r>
              <a:rPr lang="en-US" dirty="0"/>
              <a:t>Mexico – “A country of inequality”</a:t>
            </a:r>
          </a:p>
        </p:txBody>
      </p:sp>
      <p:pic>
        <p:nvPicPr>
          <p:cNvPr id="2" name="Picture 1">
            <a:extLst>
              <a:ext uri="{FF2B5EF4-FFF2-40B4-BE49-F238E27FC236}">
                <a16:creationId xmlns:a16="http://schemas.microsoft.com/office/drawing/2014/main" id="{9ED0F267-9F1A-4138-8D8C-3B0F4AB4A777}"/>
              </a:ext>
            </a:extLst>
          </p:cNvPr>
          <p:cNvPicPr>
            <a:picLocks noChangeAspect="1"/>
          </p:cNvPicPr>
          <p:nvPr/>
        </p:nvPicPr>
        <p:blipFill rotWithShape="1">
          <a:blip r:embed="rId3"/>
          <a:srcRect l="3189" t="18698" r="47927" b="622"/>
          <a:stretch/>
        </p:blipFill>
        <p:spPr>
          <a:xfrm>
            <a:off x="994564" y="1885151"/>
            <a:ext cx="5721921" cy="3639670"/>
          </a:xfrm>
          <a:prstGeom prst="rect">
            <a:avLst/>
          </a:prstGeom>
        </p:spPr>
      </p:pic>
      <p:graphicFrame>
        <p:nvGraphicFramePr>
          <p:cNvPr id="6" name="Diagram 5">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2142879734"/>
              </p:ext>
            </p:extLst>
          </p:nvPr>
        </p:nvGraphicFramePr>
        <p:xfrm>
          <a:off x="6955971" y="1469871"/>
          <a:ext cx="4463144" cy="431044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16404098"/>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1007907" y="259566"/>
            <a:ext cx="10123239" cy="978486"/>
          </a:xfrm>
        </p:spPr>
        <p:txBody>
          <a:bodyPr/>
          <a:lstStyle/>
          <a:p>
            <a:r>
              <a:rPr lang="en-US" dirty="0"/>
              <a:t>Mexico – Capital flows and inequality</a:t>
            </a:r>
          </a:p>
        </p:txBody>
      </p:sp>
      <p:pic>
        <p:nvPicPr>
          <p:cNvPr id="5" name="Picture 4">
            <a:extLst>
              <a:ext uri="{FF2B5EF4-FFF2-40B4-BE49-F238E27FC236}">
                <a16:creationId xmlns:a16="http://schemas.microsoft.com/office/drawing/2014/main" id="{9DDF40EB-6B46-4743-BEEE-9C008A66DDA5}"/>
              </a:ext>
            </a:extLst>
          </p:cNvPr>
          <p:cNvPicPr>
            <a:picLocks noChangeAspect="1"/>
          </p:cNvPicPr>
          <p:nvPr/>
        </p:nvPicPr>
        <p:blipFill rotWithShape="1">
          <a:blip r:embed="rId3"/>
          <a:srcRect l="47199" t="5099" r="5731" b="907"/>
          <a:stretch/>
        </p:blipFill>
        <p:spPr>
          <a:xfrm>
            <a:off x="5474900" y="1557855"/>
            <a:ext cx="4148072" cy="4284656"/>
          </a:xfrm>
          <a:prstGeom prst="rect">
            <a:avLst/>
          </a:prstGeom>
        </p:spPr>
      </p:pic>
      <p:grpSp>
        <p:nvGrpSpPr>
          <p:cNvPr id="6" name="Group 5"/>
          <p:cNvGrpSpPr/>
          <p:nvPr/>
        </p:nvGrpSpPr>
        <p:grpSpPr>
          <a:xfrm>
            <a:off x="1007908" y="1557855"/>
            <a:ext cx="3797154" cy="1518861"/>
            <a:chOff x="4328795" y="222027"/>
            <a:chExt cx="3797154" cy="1518861"/>
          </a:xfrm>
        </p:grpSpPr>
        <p:sp>
          <p:nvSpPr>
            <p:cNvPr id="10" name="Rectangle 9"/>
            <p:cNvSpPr/>
            <p:nvPr/>
          </p:nvSpPr>
          <p:spPr>
            <a:xfrm>
              <a:off x="4328795" y="222027"/>
              <a:ext cx="3797154" cy="1518861"/>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TextBox 10"/>
            <p:cNvSpPr txBox="1"/>
            <p:nvPr/>
          </p:nvSpPr>
          <p:spPr>
            <a:xfrm>
              <a:off x="4328795" y="222027"/>
              <a:ext cx="3797154" cy="15188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b="1" kern="1200" dirty="0"/>
                <a:t>Post-NAFTA</a:t>
              </a:r>
              <a:endParaRPr lang="en-US" sz="4000" b="0" kern="1200" dirty="0"/>
            </a:p>
          </p:txBody>
        </p:sp>
      </p:grpSp>
      <p:grpSp>
        <p:nvGrpSpPr>
          <p:cNvPr id="7" name="Group 6"/>
          <p:cNvGrpSpPr/>
          <p:nvPr/>
        </p:nvGrpSpPr>
        <p:grpSpPr>
          <a:xfrm>
            <a:off x="1007908" y="3076717"/>
            <a:ext cx="3797154" cy="2854800"/>
            <a:chOff x="4328795" y="1740889"/>
            <a:chExt cx="3797154" cy="2854800"/>
          </a:xfrm>
        </p:grpSpPr>
        <p:sp>
          <p:nvSpPr>
            <p:cNvPr id="8" name="Rectangle 7"/>
            <p:cNvSpPr/>
            <p:nvPr/>
          </p:nvSpPr>
          <p:spPr>
            <a:xfrm>
              <a:off x="4328795" y="1740889"/>
              <a:ext cx="3797154" cy="2854800"/>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9" name="TextBox 8"/>
            <p:cNvSpPr txBox="1"/>
            <p:nvPr/>
          </p:nvSpPr>
          <p:spPr>
            <a:xfrm>
              <a:off x="4328795" y="1740889"/>
              <a:ext cx="3797154" cy="28548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solidFill>
                    <a:srgbClr val="00B050"/>
                  </a:solidFill>
                </a:rPr>
                <a:t>Inequality decreased </a:t>
              </a:r>
              <a:r>
                <a:rPr lang="en-US" sz="1500" kern="1200" dirty="0"/>
                <a:t>as a result of increasing </a:t>
              </a:r>
              <a:r>
                <a:rPr lang="en-US" sz="1500" b="1" kern="1200" dirty="0"/>
                <a:t>relative demand for unskilled labor</a:t>
              </a:r>
              <a:r>
                <a:rPr lang="en-US" sz="1500" kern="1200" dirty="0"/>
                <a:t> thanks to </a:t>
              </a:r>
              <a:r>
                <a:rPr lang="en-US" sz="1500" b="1" kern="1200" dirty="0"/>
                <a:t>FDI</a:t>
              </a:r>
              <a:r>
                <a:rPr lang="en-US" sz="1500" kern="1200" dirty="0"/>
                <a:t> (the expansion of assembly activities of foreign investors) (Robertson 2007)</a:t>
              </a:r>
            </a:p>
            <a:p>
              <a:pPr marL="114300" lvl="1" indent="-114300" algn="l" defTabSz="666750">
                <a:lnSpc>
                  <a:spcPct val="90000"/>
                </a:lnSpc>
                <a:spcBef>
                  <a:spcPct val="0"/>
                </a:spcBef>
                <a:spcAft>
                  <a:spcPct val="15000"/>
                </a:spcAft>
                <a:buChar char="••"/>
              </a:pPr>
              <a:endParaRPr lang="en-US" sz="1500" kern="1200" dirty="0"/>
            </a:p>
            <a:p>
              <a:pPr marL="228600" lvl="2" indent="-114300" algn="l" defTabSz="666750">
                <a:lnSpc>
                  <a:spcPct val="90000"/>
                </a:lnSpc>
                <a:spcBef>
                  <a:spcPct val="0"/>
                </a:spcBef>
                <a:spcAft>
                  <a:spcPct val="15000"/>
                </a:spcAft>
                <a:buChar char="••"/>
              </a:pPr>
              <a:r>
                <a:rPr lang="en-US" sz="1500" kern="1200" dirty="0"/>
                <a:t>The increase in low-skilled wages was larger in states closer to the U.S.-Mexico border where there is a larger concentration of manufacturing production and FDI (</a:t>
              </a:r>
              <a:r>
                <a:rPr lang="en-US" sz="1500" kern="1200" dirty="0" err="1"/>
                <a:t>Chiquiar</a:t>
              </a:r>
              <a:r>
                <a:rPr lang="en-US" sz="1500" kern="1200" dirty="0"/>
                <a:t> 2008) </a:t>
              </a:r>
            </a:p>
            <a:p>
              <a:pPr marL="114300" lvl="1" indent="-114300" algn="l" defTabSz="622300">
                <a:lnSpc>
                  <a:spcPct val="90000"/>
                </a:lnSpc>
                <a:spcBef>
                  <a:spcPct val="0"/>
                </a:spcBef>
                <a:spcAft>
                  <a:spcPct val="15000"/>
                </a:spcAft>
                <a:buChar char="••"/>
              </a:pPr>
              <a:endParaRPr lang="en-US" sz="1400" kern="1200" dirty="0"/>
            </a:p>
          </p:txBody>
        </p:sp>
      </p:grpSp>
    </p:spTree>
    <p:extLst>
      <p:ext uri="{BB962C8B-B14F-4D97-AF65-F5344CB8AC3E}">
        <p14:creationId xmlns:p14="http://schemas.microsoft.com/office/powerpoint/2010/main" val="1043546350"/>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p:txBody>
          <a:bodyPr/>
          <a:lstStyle/>
          <a:p>
            <a:r>
              <a:rPr lang="en-US" dirty="0"/>
              <a:t>Mexico – Remittances and inequality</a:t>
            </a:r>
          </a:p>
        </p:txBody>
      </p:sp>
      <p:pic>
        <p:nvPicPr>
          <p:cNvPr id="6" name="Picture 5">
            <a:extLst>
              <a:ext uri="{FF2B5EF4-FFF2-40B4-BE49-F238E27FC236}">
                <a16:creationId xmlns:a16="http://schemas.microsoft.com/office/drawing/2014/main" id="{338CBCAE-E1A9-4302-85F3-0A4419A51888}"/>
              </a:ext>
            </a:extLst>
          </p:cNvPr>
          <p:cNvPicPr>
            <a:picLocks noChangeAspect="1"/>
          </p:cNvPicPr>
          <p:nvPr/>
        </p:nvPicPr>
        <p:blipFill rotWithShape="1">
          <a:blip r:embed="rId3"/>
          <a:srcRect l="2722" t="1062" r="2595" b="18845"/>
          <a:stretch/>
        </p:blipFill>
        <p:spPr>
          <a:xfrm>
            <a:off x="343530" y="4133138"/>
            <a:ext cx="6906567" cy="2376753"/>
          </a:xfrm>
          <a:prstGeom prst="rect">
            <a:avLst/>
          </a:prstGeom>
        </p:spPr>
      </p:pic>
      <p:pic>
        <p:nvPicPr>
          <p:cNvPr id="5" name="Picture 4">
            <a:extLst>
              <a:ext uri="{FF2B5EF4-FFF2-40B4-BE49-F238E27FC236}">
                <a16:creationId xmlns:a16="http://schemas.microsoft.com/office/drawing/2014/main" id="{C0267570-7410-41F2-AD06-664E8A0792E8}"/>
              </a:ext>
            </a:extLst>
          </p:cNvPr>
          <p:cNvPicPr>
            <a:picLocks noChangeAspect="1"/>
          </p:cNvPicPr>
          <p:nvPr/>
        </p:nvPicPr>
        <p:blipFill rotWithShape="1">
          <a:blip r:embed="rId4"/>
          <a:srcRect l="46961" t="6789" r="3776" b="15474"/>
          <a:stretch/>
        </p:blipFill>
        <p:spPr>
          <a:xfrm>
            <a:off x="7590407" y="1962739"/>
            <a:ext cx="4413056" cy="4202910"/>
          </a:xfrm>
          <a:prstGeom prst="rect">
            <a:avLst/>
          </a:prstGeom>
        </p:spPr>
      </p:pic>
      <p:sp>
        <p:nvSpPr>
          <p:cNvPr id="7" name="Text Placeholder 4">
            <a:extLst>
              <a:ext uri="{FF2B5EF4-FFF2-40B4-BE49-F238E27FC236}">
                <a16:creationId xmlns:a16="http://schemas.microsoft.com/office/drawing/2014/main" id="{00025A65-1D2F-4592-BA2B-B0CD90699828}"/>
              </a:ext>
            </a:extLst>
          </p:cNvPr>
          <p:cNvSpPr>
            <a:spLocks noGrp="1"/>
          </p:cNvSpPr>
          <p:nvPr>
            <p:ph type="body" sz="quarter" idx="10"/>
          </p:nvPr>
        </p:nvSpPr>
        <p:spPr>
          <a:xfrm>
            <a:off x="195943" y="1469872"/>
            <a:ext cx="7394464" cy="2570906"/>
          </a:xfrm>
        </p:spPr>
        <p:txBody>
          <a:bodyPr>
            <a:noAutofit/>
          </a:bodyPr>
          <a:lstStyle/>
          <a:p>
            <a:pPr lvl="1"/>
            <a:r>
              <a:rPr lang="en-US" sz="1600" b="1" dirty="0"/>
              <a:t>Remittances</a:t>
            </a:r>
            <a:r>
              <a:rPr lang="en-US" sz="1600" dirty="0"/>
              <a:t> are </a:t>
            </a:r>
            <a:r>
              <a:rPr lang="en-US" sz="1600" dirty="0">
                <a:solidFill>
                  <a:srgbClr val="00B050"/>
                </a:solidFill>
              </a:rPr>
              <a:t>pro-poor</a:t>
            </a:r>
            <a:r>
              <a:rPr lang="en-US" sz="1600" dirty="0"/>
              <a:t>:</a:t>
            </a:r>
          </a:p>
          <a:p>
            <a:pPr lvl="2"/>
            <a:r>
              <a:rPr lang="en-US" sz="1600" dirty="0"/>
              <a:t>Remittance-receiving households are on average poorer than non-remittance-receiving households, even when taking remittances into account The Gini coefficient of income including remittances is lower than that of both income excluding remittances and a no-migration counterfactual scenario</a:t>
            </a:r>
          </a:p>
          <a:p>
            <a:pPr lvl="1"/>
            <a:r>
              <a:rPr lang="en-US" sz="1600" b="1" dirty="0"/>
              <a:t>Remittances</a:t>
            </a:r>
            <a:r>
              <a:rPr lang="en-US" sz="1600" dirty="0"/>
              <a:t> become even </a:t>
            </a:r>
            <a:r>
              <a:rPr lang="en-US" sz="1600" dirty="0">
                <a:solidFill>
                  <a:srgbClr val="00B050"/>
                </a:solidFill>
              </a:rPr>
              <a:t>more pro-poor during crises</a:t>
            </a:r>
            <a:r>
              <a:rPr lang="en-US" sz="1600" dirty="0"/>
              <a:t>:</a:t>
            </a:r>
          </a:p>
          <a:p>
            <a:pPr lvl="2"/>
            <a:r>
              <a:rPr lang="en-US" sz="1600" dirty="0"/>
              <a:t>During the peso crisis and the GFC, both the likelihood of receiving remittances and their amount as share of income fell for the top income deciles while there was little change for lower income deciles</a:t>
            </a:r>
          </a:p>
        </p:txBody>
      </p:sp>
    </p:spTree>
    <p:extLst>
      <p:ext uri="{BB962C8B-B14F-4D97-AF65-F5344CB8AC3E}">
        <p14:creationId xmlns:p14="http://schemas.microsoft.com/office/powerpoint/2010/main" val="216691967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id="{D6B610CC-5770-8D46-ADFA-381F389F5A99}"/>
              </a:ext>
            </a:extLst>
          </p:cNvPr>
          <p:cNvSpPr>
            <a:spLocks noGrp="1"/>
          </p:cNvSpPr>
          <p:nvPr>
            <p:ph sz="quarter" idx="11"/>
          </p:nvPr>
        </p:nvSpPr>
        <p:spPr/>
        <p:txBody>
          <a:bodyPr/>
          <a:lstStyle/>
          <a:p>
            <a:r>
              <a:rPr lang="en-US" dirty="0"/>
              <a:t>Content</a:t>
            </a:r>
          </a:p>
          <a:p>
            <a:pPr lvl="1"/>
            <a:r>
              <a:rPr lang="en-US" b="1" dirty="0"/>
              <a:t>Stylized Facts</a:t>
            </a:r>
          </a:p>
          <a:p>
            <a:pPr lvl="2"/>
            <a:r>
              <a:rPr lang="en-US" dirty="0">
                <a:solidFill>
                  <a:schemeClr val="bg1"/>
                </a:solidFill>
              </a:rPr>
              <a:t>Transmission Channels</a:t>
            </a:r>
          </a:p>
          <a:p>
            <a:pPr lvl="4"/>
            <a:r>
              <a:rPr lang="en-US" dirty="0">
                <a:solidFill>
                  <a:schemeClr val="bg1"/>
                </a:solidFill>
              </a:rPr>
              <a:t>Foreign Direct Investment</a:t>
            </a:r>
          </a:p>
          <a:p>
            <a:pPr lvl="4"/>
            <a:r>
              <a:rPr lang="en-US" dirty="0">
                <a:solidFill>
                  <a:schemeClr val="bg1"/>
                </a:solidFill>
              </a:rPr>
              <a:t>Non-FDI Private Capital Flows</a:t>
            </a:r>
          </a:p>
          <a:p>
            <a:pPr lvl="4"/>
            <a:r>
              <a:rPr lang="en-US" dirty="0">
                <a:solidFill>
                  <a:schemeClr val="bg1"/>
                </a:solidFill>
              </a:rPr>
              <a:t>Official Capital Flows</a:t>
            </a:r>
          </a:p>
          <a:p>
            <a:pPr lvl="4"/>
            <a:r>
              <a:rPr lang="en-US" dirty="0">
                <a:solidFill>
                  <a:schemeClr val="bg1"/>
                </a:solidFill>
              </a:rPr>
              <a:t>Remittances</a:t>
            </a:r>
          </a:p>
          <a:p>
            <a:pPr lvl="1"/>
            <a:r>
              <a:rPr lang="en-US" b="1" dirty="0"/>
              <a:t>The Case of Mexico</a:t>
            </a:r>
          </a:p>
          <a:p>
            <a:pPr lvl="1"/>
            <a:r>
              <a:rPr lang="en-US" b="1" dirty="0">
                <a:solidFill>
                  <a:schemeClr val="accent2">
                    <a:lumMod val="60000"/>
                    <a:lumOff val="40000"/>
                  </a:schemeClr>
                </a:solidFill>
              </a:rPr>
              <a:t>Policy Implications</a:t>
            </a:r>
          </a:p>
        </p:txBody>
      </p:sp>
    </p:spTree>
    <p:extLst>
      <p:ext uri="{BB962C8B-B14F-4D97-AF65-F5344CB8AC3E}">
        <p14:creationId xmlns:p14="http://schemas.microsoft.com/office/powerpoint/2010/main" val="258964032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id="{D6B610CC-5770-8D46-ADFA-381F389F5A99}"/>
              </a:ext>
            </a:extLst>
          </p:cNvPr>
          <p:cNvSpPr>
            <a:spLocks noGrp="1"/>
          </p:cNvSpPr>
          <p:nvPr>
            <p:ph sz="quarter" idx="11"/>
          </p:nvPr>
        </p:nvSpPr>
        <p:spPr/>
        <p:txBody>
          <a:bodyPr/>
          <a:lstStyle/>
          <a:p>
            <a:r>
              <a:rPr lang="en-US" dirty="0"/>
              <a:t>Content</a:t>
            </a:r>
          </a:p>
          <a:p>
            <a:pPr lvl="1"/>
            <a:r>
              <a:rPr lang="en-US" b="1" dirty="0">
                <a:solidFill>
                  <a:schemeClr val="accent2">
                    <a:lumMod val="60000"/>
                    <a:lumOff val="40000"/>
                  </a:schemeClr>
                </a:solidFill>
              </a:rPr>
              <a:t>Stylized Facts</a:t>
            </a:r>
          </a:p>
          <a:p>
            <a:pPr lvl="2"/>
            <a:r>
              <a:rPr lang="en-US" dirty="0">
                <a:solidFill>
                  <a:schemeClr val="bg1"/>
                </a:solidFill>
              </a:rPr>
              <a:t>Transmission Channels</a:t>
            </a:r>
          </a:p>
          <a:p>
            <a:pPr lvl="4"/>
            <a:r>
              <a:rPr lang="en-US" dirty="0">
                <a:solidFill>
                  <a:schemeClr val="bg1"/>
                </a:solidFill>
              </a:rPr>
              <a:t>Foreign Direct Investment</a:t>
            </a:r>
          </a:p>
          <a:p>
            <a:pPr lvl="4"/>
            <a:r>
              <a:rPr lang="en-US" dirty="0">
                <a:solidFill>
                  <a:schemeClr val="bg1"/>
                </a:solidFill>
              </a:rPr>
              <a:t>Non-FDI Private Capital Flows</a:t>
            </a:r>
          </a:p>
          <a:p>
            <a:pPr lvl="4"/>
            <a:r>
              <a:rPr lang="en-US" dirty="0">
                <a:solidFill>
                  <a:schemeClr val="bg1"/>
                </a:solidFill>
              </a:rPr>
              <a:t>Official Capital Flows</a:t>
            </a:r>
          </a:p>
          <a:p>
            <a:pPr lvl="4"/>
            <a:r>
              <a:rPr lang="en-US" dirty="0">
                <a:solidFill>
                  <a:schemeClr val="bg1"/>
                </a:solidFill>
              </a:rPr>
              <a:t>Remittances</a:t>
            </a:r>
          </a:p>
          <a:p>
            <a:pPr lvl="1"/>
            <a:r>
              <a:rPr lang="en-US" b="1" dirty="0"/>
              <a:t>The Case of Mexico</a:t>
            </a:r>
          </a:p>
          <a:p>
            <a:pPr lvl="1"/>
            <a:r>
              <a:rPr lang="en-US" b="1" dirty="0"/>
              <a:t>Policy Implications</a:t>
            </a:r>
          </a:p>
        </p:txBody>
      </p:sp>
    </p:spTree>
    <p:extLst>
      <p:ext uri="{BB962C8B-B14F-4D97-AF65-F5344CB8AC3E}">
        <p14:creationId xmlns:p14="http://schemas.microsoft.com/office/powerpoint/2010/main" val="2361643578"/>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p:txBody>
          <a:bodyPr/>
          <a:lstStyle/>
          <a:p>
            <a:r>
              <a:rPr lang="en-US" dirty="0"/>
              <a:t>Policy implications</a:t>
            </a:r>
          </a:p>
        </p:txBody>
      </p:sp>
      <p:pic>
        <p:nvPicPr>
          <p:cNvPr id="6" name="Picture 5">
            <a:extLst>
              <a:ext uri="{FF2B5EF4-FFF2-40B4-BE49-F238E27FC236}">
                <a16:creationId xmlns:a16="http://schemas.microsoft.com/office/drawing/2014/main" id="{A621A43E-0005-48C3-B2E0-CA55D1A6A91C}"/>
              </a:ext>
            </a:extLst>
          </p:cNvPr>
          <p:cNvPicPr>
            <a:picLocks noChangeAspect="1"/>
          </p:cNvPicPr>
          <p:nvPr/>
        </p:nvPicPr>
        <p:blipFill rotWithShape="1">
          <a:blip r:embed="rId3"/>
          <a:srcRect l="46909" t="6171" r="2580" b="906"/>
          <a:stretch/>
        </p:blipFill>
        <p:spPr>
          <a:xfrm>
            <a:off x="7741968" y="1619794"/>
            <a:ext cx="4206527" cy="4502332"/>
          </a:xfrm>
          <a:prstGeom prst="rect">
            <a:avLst/>
          </a:prstGeom>
        </p:spPr>
      </p:pic>
      <p:sp>
        <p:nvSpPr>
          <p:cNvPr id="5" name="Text Placeholder 4">
            <a:extLst>
              <a:ext uri="{FF2B5EF4-FFF2-40B4-BE49-F238E27FC236}">
                <a16:creationId xmlns:a16="http://schemas.microsoft.com/office/drawing/2014/main" id="{0DB897C5-DE91-4257-BFE0-E30597923384}"/>
              </a:ext>
            </a:extLst>
          </p:cNvPr>
          <p:cNvSpPr>
            <a:spLocks noGrp="1"/>
          </p:cNvSpPr>
          <p:nvPr>
            <p:ph type="body" sz="quarter" idx="10"/>
          </p:nvPr>
        </p:nvSpPr>
        <p:spPr>
          <a:xfrm>
            <a:off x="156754" y="1288869"/>
            <a:ext cx="7585214" cy="5320937"/>
          </a:xfrm>
        </p:spPr>
        <p:txBody>
          <a:bodyPr>
            <a:noAutofit/>
          </a:bodyPr>
          <a:lstStyle/>
          <a:p>
            <a:pPr lvl="1">
              <a:spcBef>
                <a:spcPts val="0"/>
              </a:spcBef>
            </a:pPr>
            <a:r>
              <a:rPr lang="en-US" sz="1400" b="1" dirty="0"/>
              <a:t>Macroeconomic policies</a:t>
            </a:r>
          </a:p>
          <a:p>
            <a:pPr lvl="2">
              <a:spcBef>
                <a:spcPts val="300"/>
              </a:spcBef>
            </a:pPr>
            <a:r>
              <a:rPr lang="en-US" sz="1400" dirty="0"/>
              <a:t>Fiscal and monetary policy to enhance inclusive growth and reduce growth volatility</a:t>
            </a:r>
          </a:p>
          <a:p>
            <a:pPr lvl="2">
              <a:spcBef>
                <a:spcPts val="300"/>
              </a:spcBef>
            </a:pPr>
            <a:r>
              <a:rPr lang="en-US" sz="1400" dirty="0"/>
              <a:t>CFMs as part of broader package to manage risks from large and volatile capital flows</a:t>
            </a:r>
          </a:p>
          <a:p>
            <a:pPr lvl="1">
              <a:spcBef>
                <a:spcPts val="300"/>
              </a:spcBef>
            </a:pPr>
            <a:r>
              <a:rPr lang="en-US" sz="1400" b="1" dirty="0"/>
              <a:t>Labor market policies</a:t>
            </a:r>
          </a:p>
          <a:p>
            <a:pPr lvl="2">
              <a:spcBef>
                <a:spcPts val="300"/>
              </a:spcBef>
            </a:pPr>
            <a:r>
              <a:rPr lang="en-US" sz="1400" dirty="0"/>
              <a:t>Improve the education attainment of the population</a:t>
            </a:r>
          </a:p>
          <a:p>
            <a:pPr lvl="2">
              <a:spcBef>
                <a:spcPts val="300"/>
              </a:spcBef>
            </a:pPr>
            <a:r>
              <a:rPr lang="en-US" sz="1400" dirty="0"/>
              <a:t>Enhance labor market flexibility to facilitate the reallocation of labor across sectors</a:t>
            </a:r>
          </a:p>
          <a:p>
            <a:pPr lvl="2">
              <a:spcBef>
                <a:spcPts val="300"/>
              </a:spcBef>
            </a:pPr>
            <a:r>
              <a:rPr lang="en-US" sz="1400" dirty="0"/>
              <a:t>Reduce barriers to migration to make migration (and remittances) more available</a:t>
            </a:r>
          </a:p>
          <a:p>
            <a:pPr lvl="1">
              <a:spcBef>
                <a:spcPts val="300"/>
              </a:spcBef>
            </a:pPr>
            <a:r>
              <a:rPr lang="en-US" sz="1400" b="1" dirty="0"/>
              <a:t>Product market policies</a:t>
            </a:r>
          </a:p>
          <a:p>
            <a:pPr lvl="2">
              <a:spcBef>
                <a:spcPts val="300"/>
              </a:spcBef>
            </a:pPr>
            <a:r>
              <a:rPr lang="en-US" sz="1400" dirty="0"/>
              <a:t>Market-friendly product-market regulation and strengthened institutions to attract FDI and mitigate capital flight</a:t>
            </a:r>
          </a:p>
          <a:p>
            <a:pPr lvl="2">
              <a:spcBef>
                <a:spcPts val="300"/>
              </a:spcBef>
            </a:pPr>
            <a:r>
              <a:rPr lang="en-US" sz="1400" dirty="0"/>
              <a:t>Investment promotion agencies to attract “high-quality” capital flows</a:t>
            </a:r>
          </a:p>
          <a:p>
            <a:pPr lvl="1">
              <a:spcBef>
                <a:spcPts val="300"/>
              </a:spcBef>
            </a:pPr>
            <a:r>
              <a:rPr lang="en-US" sz="1400" b="1" dirty="0"/>
              <a:t>Redistributive policies</a:t>
            </a:r>
          </a:p>
          <a:p>
            <a:pPr lvl="2">
              <a:spcBef>
                <a:spcPts val="300"/>
              </a:spcBef>
            </a:pPr>
            <a:r>
              <a:rPr lang="en-US" sz="1400" dirty="0"/>
              <a:t>Redistributive policies to mitigate the potentially adverse distributional impact of financial globalization</a:t>
            </a:r>
          </a:p>
          <a:p>
            <a:pPr lvl="2">
              <a:spcBef>
                <a:spcPts val="300"/>
              </a:spcBef>
            </a:pPr>
            <a:r>
              <a:rPr lang="en-US" sz="1400" dirty="0"/>
              <a:t>Tax system to reduce tax avoidance and evasion</a:t>
            </a:r>
          </a:p>
          <a:p>
            <a:pPr lvl="2">
              <a:spcBef>
                <a:spcPts val="300"/>
              </a:spcBef>
            </a:pPr>
            <a:r>
              <a:rPr lang="en-US" sz="1400" dirty="0"/>
              <a:t>Stronger social safety nets to help consumption smoothing during crises</a:t>
            </a:r>
          </a:p>
          <a:p>
            <a:pPr lvl="1">
              <a:spcBef>
                <a:spcPts val="300"/>
              </a:spcBef>
            </a:pPr>
            <a:r>
              <a:rPr lang="en-US" sz="1400" b="1" dirty="0"/>
              <a:t>Financial sector policies</a:t>
            </a:r>
          </a:p>
          <a:p>
            <a:pPr lvl="2">
              <a:spcBef>
                <a:spcPts val="300"/>
              </a:spcBef>
            </a:pPr>
            <a:r>
              <a:rPr lang="en-US" sz="1400" dirty="0"/>
              <a:t>Prudent use of external funds by banks (MPPs) to smooth the business cycle</a:t>
            </a:r>
          </a:p>
          <a:p>
            <a:pPr lvl="2">
              <a:spcBef>
                <a:spcPts val="300"/>
              </a:spcBef>
            </a:pPr>
            <a:r>
              <a:rPr lang="en-US" sz="1400" dirty="0"/>
              <a:t>Strong institutions and developed markets to reduce vulnerability and enhance financial inclusion</a:t>
            </a:r>
          </a:p>
          <a:p>
            <a:pPr lvl="2">
              <a:spcBef>
                <a:spcPts val="300"/>
              </a:spcBef>
            </a:pPr>
            <a:r>
              <a:rPr lang="en-US" sz="1400" dirty="0"/>
              <a:t>Lower costs of remittances to fully reap benefits</a:t>
            </a:r>
          </a:p>
          <a:p>
            <a:pPr lvl="1"/>
            <a:endParaRPr lang="en-US" sz="1400" dirty="0"/>
          </a:p>
        </p:txBody>
      </p:sp>
    </p:spTree>
    <p:extLst>
      <p:ext uri="{BB962C8B-B14F-4D97-AF65-F5344CB8AC3E}">
        <p14:creationId xmlns:p14="http://schemas.microsoft.com/office/powerpoint/2010/main" val="2307611299"/>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803A35-DFAA-46FD-8F58-A7AC13F5665B}"/>
              </a:ext>
            </a:extLst>
          </p:cNvPr>
          <p:cNvSpPr>
            <a:spLocks noGrp="1"/>
          </p:cNvSpPr>
          <p:nvPr>
            <p:ph sz="quarter" idx="11"/>
          </p:nvPr>
        </p:nvSpPr>
        <p:spPr/>
        <p:txBody>
          <a:bodyPr/>
          <a:lstStyle/>
          <a:p>
            <a:pPr algn="ctr"/>
            <a:r>
              <a:rPr lang="en-US" dirty="0"/>
              <a:t>Thank you</a:t>
            </a:r>
          </a:p>
        </p:txBody>
      </p:sp>
    </p:spTree>
    <p:extLst>
      <p:ext uri="{BB962C8B-B14F-4D97-AF65-F5344CB8AC3E}">
        <p14:creationId xmlns:p14="http://schemas.microsoft.com/office/powerpoint/2010/main" val="217354899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a:xfrm>
            <a:off x="651164" y="491385"/>
            <a:ext cx="10681854" cy="978486"/>
          </a:xfrm>
        </p:spPr>
        <p:txBody>
          <a:bodyPr/>
          <a:lstStyle/>
          <a:p>
            <a:r>
              <a:rPr lang="en-US" dirty="0"/>
              <a:t>Rapid financial integration over the last few decades</a:t>
            </a:r>
          </a:p>
        </p:txBody>
      </p:sp>
      <p:pic>
        <p:nvPicPr>
          <p:cNvPr id="5" name="Picture 4">
            <a:extLst>
              <a:ext uri="{FF2B5EF4-FFF2-40B4-BE49-F238E27FC236}">
                <a16:creationId xmlns:a16="http://schemas.microsoft.com/office/drawing/2014/main" id="{BFFEEF63-61E6-4E33-85B2-B70C852CC8BA}"/>
              </a:ext>
            </a:extLst>
          </p:cNvPr>
          <p:cNvPicPr>
            <a:picLocks noChangeAspect="1"/>
          </p:cNvPicPr>
          <p:nvPr/>
        </p:nvPicPr>
        <p:blipFill>
          <a:blip r:embed="rId3"/>
          <a:stretch>
            <a:fillRect/>
          </a:stretch>
        </p:blipFill>
        <p:spPr>
          <a:xfrm>
            <a:off x="544232" y="2300035"/>
            <a:ext cx="4933203" cy="3578677"/>
          </a:xfrm>
          <a:prstGeom prst="rect">
            <a:avLst/>
          </a:prstGeom>
        </p:spPr>
      </p:pic>
      <p:pic>
        <p:nvPicPr>
          <p:cNvPr id="7" name="Picture 6">
            <a:extLst>
              <a:ext uri="{FF2B5EF4-FFF2-40B4-BE49-F238E27FC236}">
                <a16:creationId xmlns:a16="http://schemas.microsoft.com/office/drawing/2014/main" id="{2E592A44-DC22-4259-859F-29C197877FCA}"/>
              </a:ext>
            </a:extLst>
          </p:cNvPr>
          <p:cNvPicPr>
            <a:picLocks noChangeAspect="1"/>
          </p:cNvPicPr>
          <p:nvPr/>
        </p:nvPicPr>
        <p:blipFill>
          <a:blip r:embed="rId4"/>
          <a:stretch>
            <a:fillRect/>
          </a:stretch>
        </p:blipFill>
        <p:spPr>
          <a:xfrm>
            <a:off x="6254674" y="2459292"/>
            <a:ext cx="4890510" cy="3419420"/>
          </a:xfrm>
          <a:prstGeom prst="rect">
            <a:avLst/>
          </a:prstGeom>
        </p:spPr>
      </p:pic>
      <p:sp>
        <p:nvSpPr>
          <p:cNvPr id="8" name="TextBox 7">
            <a:extLst>
              <a:ext uri="{FF2B5EF4-FFF2-40B4-BE49-F238E27FC236}">
                <a16:creationId xmlns:a16="http://schemas.microsoft.com/office/drawing/2014/main" id="{77C17745-8F4D-4BE6-B958-610BE4295B28}"/>
              </a:ext>
            </a:extLst>
          </p:cNvPr>
          <p:cNvSpPr txBox="1"/>
          <p:nvPr/>
        </p:nvSpPr>
        <p:spPr>
          <a:xfrm>
            <a:off x="6096000" y="1702711"/>
            <a:ext cx="5049184" cy="830997"/>
          </a:xfrm>
          <a:prstGeom prst="rect">
            <a:avLst/>
          </a:prstGeom>
          <a:noFill/>
        </p:spPr>
        <p:txBody>
          <a:bodyPr wrap="square" rtlCol="0">
            <a:spAutoFit/>
          </a:bodyPr>
          <a:lstStyle/>
          <a:p>
            <a:pPr algn="ctr"/>
            <a:r>
              <a:rPr lang="en-US" sz="2000" b="1" dirty="0">
                <a:solidFill>
                  <a:srgbClr val="5E8AB4"/>
                </a:solidFill>
              </a:rPr>
              <a:t>Composition of Global External Assets</a:t>
            </a:r>
          </a:p>
          <a:p>
            <a:pPr algn="ctr"/>
            <a:r>
              <a:rPr lang="en-US" sz="1400" dirty="0">
                <a:solidFill>
                  <a:srgbClr val="5E8AB4"/>
                </a:solidFill>
              </a:rPr>
              <a:t>(In percent)</a:t>
            </a:r>
          </a:p>
          <a:p>
            <a:pPr algn="ctr"/>
            <a:endParaRPr lang="en-US" sz="1400" dirty="0">
              <a:solidFill>
                <a:srgbClr val="5E8AB4"/>
              </a:solidFill>
            </a:endParaRPr>
          </a:p>
        </p:txBody>
      </p:sp>
      <p:sp>
        <p:nvSpPr>
          <p:cNvPr id="9" name="TextBox 8">
            <a:extLst>
              <a:ext uri="{FF2B5EF4-FFF2-40B4-BE49-F238E27FC236}">
                <a16:creationId xmlns:a16="http://schemas.microsoft.com/office/drawing/2014/main" id="{AEDCED9E-0DA1-429E-AEDE-318DE591119C}"/>
              </a:ext>
            </a:extLst>
          </p:cNvPr>
          <p:cNvSpPr txBox="1"/>
          <p:nvPr/>
        </p:nvSpPr>
        <p:spPr>
          <a:xfrm>
            <a:off x="421651" y="1633535"/>
            <a:ext cx="4816102" cy="707886"/>
          </a:xfrm>
          <a:prstGeom prst="rect">
            <a:avLst/>
          </a:prstGeom>
          <a:noFill/>
        </p:spPr>
        <p:txBody>
          <a:bodyPr wrap="square" rtlCol="0">
            <a:spAutoFit/>
          </a:bodyPr>
          <a:lstStyle/>
          <a:p>
            <a:pPr algn="ctr"/>
            <a:r>
              <a:rPr lang="en-US" sz="2000" b="1" dirty="0">
                <a:solidFill>
                  <a:srgbClr val="5E8AB4"/>
                </a:solidFill>
              </a:rPr>
              <a:t>Capital Account Openness and</a:t>
            </a:r>
            <a:br>
              <a:rPr lang="en-US" sz="2000" b="1" dirty="0">
                <a:solidFill>
                  <a:srgbClr val="5E8AB4"/>
                </a:solidFill>
              </a:rPr>
            </a:br>
            <a:r>
              <a:rPr lang="en-US" sz="2000" b="1" dirty="0">
                <a:solidFill>
                  <a:srgbClr val="5E8AB4"/>
                </a:solidFill>
              </a:rPr>
              <a:t>Financial Integration</a:t>
            </a:r>
            <a:endParaRPr lang="en-US" sz="2000" dirty="0">
              <a:solidFill>
                <a:srgbClr val="5E8AB4"/>
              </a:solidFill>
            </a:endParaRPr>
          </a:p>
        </p:txBody>
      </p:sp>
      <p:sp>
        <p:nvSpPr>
          <p:cNvPr id="10" name="Rectangle 9">
            <a:extLst>
              <a:ext uri="{FF2B5EF4-FFF2-40B4-BE49-F238E27FC236}">
                <a16:creationId xmlns:a16="http://schemas.microsoft.com/office/drawing/2014/main" id="{C9F7BE58-54FA-4991-A2D3-6FB6A0D37A7D}"/>
              </a:ext>
            </a:extLst>
          </p:cNvPr>
          <p:cNvSpPr/>
          <p:nvPr/>
        </p:nvSpPr>
        <p:spPr>
          <a:xfrm>
            <a:off x="421651" y="6045147"/>
            <a:ext cx="11077752" cy="553998"/>
          </a:xfrm>
          <a:prstGeom prst="rect">
            <a:avLst/>
          </a:prstGeom>
        </p:spPr>
        <p:txBody>
          <a:bodyPr wrap="square">
            <a:spAutoFit/>
          </a:bodyPr>
          <a:lstStyle/>
          <a:p>
            <a:r>
              <a:rPr lang="en-US" sz="1000" dirty="0"/>
              <a:t>Sources: Chinn-Ito (2006), Lane and Milesi-Ferretti (2018), and authors’ calculations. </a:t>
            </a:r>
          </a:p>
          <a:p>
            <a:r>
              <a:rPr lang="en-US" sz="1000" dirty="0"/>
              <a:t>Note: Capital account liberalization occurs when the change in the Chinn-Ito index exceeds its average by at least two standard deviations and there is no reversal of liberalization over the following 10 years.</a:t>
            </a:r>
          </a:p>
        </p:txBody>
      </p:sp>
    </p:spTree>
    <p:extLst>
      <p:ext uri="{BB962C8B-B14F-4D97-AF65-F5344CB8AC3E}">
        <p14:creationId xmlns:p14="http://schemas.microsoft.com/office/powerpoint/2010/main" val="49585439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a:xfrm>
            <a:off x="723728" y="567954"/>
            <a:ext cx="9715500" cy="978486"/>
          </a:xfrm>
        </p:spPr>
        <p:txBody>
          <a:bodyPr/>
          <a:lstStyle/>
          <a:p>
            <a:r>
              <a:rPr lang="en-US" dirty="0"/>
              <a:t>Steady increase in remittances since mid-1990s</a:t>
            </a:r>
          </a:p>
        </p:txBody>
      </p:sp>
      <p:pic>
        <p:nvPicPr>
          <p:cNvPr id="2" name="Picture 1">
            <a:extLst>
              <a:ext uri="{FF2B5EF4-FFF2-40B4-BE49-F238E27FC236}">
                <a16:creationId xmlns:a16="http://schemas.microsoft.com/office/drawing/2014/main" id="{14EF5017-45F2-4760-A3EC-D74DE0A9B686}"/>
              </a:ext>
            </a:extLst>
          </p:cNvPr>
          <p:cNvPicPr>
            <a:picLocks noChangeAspect="1"/>
          </p:cNvPicPr>
          <p:nvPr/>
        </p:nvPicPr>
        <p:blipFill rotWithShape="1">
          <a:blip r:embed="rId3"/>
          <a:srcRect l="3097" t="22898" r="2936" b="1101"/>
          <a:stretch/>
        </p:blipFill>
        <p:spPr>
          <a:xfrm>
            <a:off x="986894" y="1972235"/>
            <a:ext cx="10129341" cy="3926542"/>
          </a:xfrm>
          <a:prstGeom prst="rect">
            <a:avLst/>
          </a:prstGeom>
        </p:spPr>
      </p:pic>
    </p:spTree>
    <p:extLst>
      <p:ext uri="{BB962C8B-B14F-4D97-AF65-F5344CB8AC3E}">
        <p14:creationId xmlns:p14="http://schemas.microsoft.com/office/powerpoint/2010/main" val="107219118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9AEDB7-8C42-1049-8D4C-110CB2584AD0}"/>
              </a:ext>
            </a:extLst>
          </p:cNvPr>
          <p:cNvSpPr>
            <a:spLocks noGrp="1"/>
          </p:cNvSpPr>
          <p:nvPr>
            <p:ph type="title"/>
          </p:nvPr>
        </p:nvSpPr>
        <p:spPr>
          <a:xfrm>
            <a:off x="692726" y="307151"/>
            <a:ext cx="11180619" cy="703093"/>
          </a:xfrm>
        </p:spPr>
        <p:txBody>
          <a:bodyPr>
            <a:normAutofit fontScale="90000"/>
          </a:bodyPr>
          <a:lstStyle/>
          <a:p>
            <a:r>
              <a:rPr lang="en-US" dirty="0"/>
              <a:t>Financial globalization was accompanied by rising inequality</a:t>
            </a:r>
          </a:p>
        </p:txBody>
      </p:sp>
      <p:pic>
        <p:nvPicPr>
          <p:cNvPr id="2" name="Picture 1">
            <a:extLst>
              <a:ext uri="{FF2B5EF4-FFF2-40B4-BE49-F238E27FC236}">
                <a16:creationId xmlns:a16="http://schemas.microsoft.com/office/drawing/2014/main" id="{6CD0638E-CB3C-4678-B7EB-294842B5570F}"/>
              </a:ext>
            </a:extLst>
          </p:cNvPr>
          <p:cNvPicPr>
            <a:picLocks noChangeAspect="1"/>
          </p:cNvPicPr>
          <p:nvPr/>
        </p:nvPicPr>
        <p:blipFill>
          <a:blip r:embed="rId3"/>
          <a:stretch>
            <a:fillRect/>
          </a:stretch>
        </p:blipFill>
        <p:spPr>
          <a:xfrm>
            <a:off x="2770908" y="2103531"/>
            <a:ext cx="7024255" cy="3777144"/>
          </a:xfrm>
          <a:prstGeom prst="rect">
            <a:avLst/>
          </a:prstGeom>
        </p:spPr>
      </p:pic>
      <p:sp>
        <p:nvSpPr>
          <p:cNvPr id="6" name="TextBox 5">
            <a:extLst>
              <a:ext uri="{FF2B5EF4-FFF2-40B4-BE49-F238E27FC236}">
                <a16:creationId xmlns:a16="http://schemas.microsoft.com/office/drawing/2014/main" id="{2A071B6B-F62A-422C-B4D9-481868B019A1}"/>
              </a:ext>
            </a:extLst>
          </p:cNvPr>
          <p:cNvSpPr txBox="1"/>
          <p:nvPr/>
        </p:nvSpPr>
        <p:spPr>
          <a:xfrm>
            <a:off x="2880751" y="1380430"/>
            <a:ext cx="7024255" cy="646331"/>
          </a:xfrm>
          <a:prstGeom prst="rect">
            <a:avLst/>
          </a:prstGeom>
          <a:noFill/>
        </p:spPr>
        <p:txBody>
          <a:bodyPr wrap="square" rtlCol="0">
            <a:spAutoFit/>
          </a:bodyPr>
          <a:lstStyle/>
          <a:p>
            <a:pPr algn="ctr"/>
            <a:r>
              <a:rPr lang="en-US" b="1" dirty="0">
                <a:solidFill>
                  <a:srgbClr val="4B82AD"/>
                </a:solidFill>
                <a:latin typeface="Segoe UI" panose="020B0502040204020203" pitchFamily="34" charset="0"/>
              </a:rPr>
              <a:t>Financial Globalization and Inequality</a:t>
            </a:r>
            <a:br>
              <a:rPr lang="en-US" b="1" dirty="0">
                <a:solidFill>
                  <a:srgbClr val="4B82AD"/>
                </a:solidFill>
                <a:latin typeface="Segoe UI" panose="020B0502040204020203" pitchFamily="34" charset="0"/>
              </a:rPr>
            </a:br>
            <a:r>
              <a:rPr lang="en-US" dirty="0">
                <a:solidFill>
                  <a:srgbClr val="4B82AD"/>
                </a:solidFill>
                <a:latin typeface="Segoe UI" panose="020B0502040204020203" pitchFamily="34" charset="0"/>
              </a:rPr>
              <a:t>(Change in Gini Index after Capital Account Liberalization, percent)</a:t>
            </a:r>
          </a:p>
        </p:txBody>
      </p:sp>
      <p:sp>
        <p:nvSpPr>
          <p:cNvPr id="7" name="Rectangle 6">
            <a:extLst>
              <a:ext uri="{FF2B5EF4-FFF2-40B4-BE49-F238E27FC236}">
                <a16:creationId xmlns:a16="http://schemas.microsoft.com/office/drawing/2014/main" id="{D12A0407-9927-4E11-89DB-D8E4B123B116}"/>
              </a:ext>
            </a:extLst>
          </p:cNvPr>
          <p:cNvSpPr/>
          <p:nvPr/>
        </p:nvSpPr>
        <p:spPr>
          <a:xfrm>
            <a:off x="363160" y="5900877"/>
            <a:ext cx="11077752" cy="707886"/>
          </a:xfrm>
          <a:prstGeom prst="rect">
            <a:avLst/>
          </a:prstGeom>
        </p:spPr>
        <p:txBody>
          <a:bodyPr wrap="square">
            <a:spAutoFit/>
          </a:bodyPr>
          <a:lstStyle/>
          <a:p>
            <a:r>
              <a:rPr lang="en-US" sz="1000" dirty="0"/>
              <a:t>Sources:  Chinn-Ito (2006), SWIID, Lane and Milesi-Ferretti (2018), and authors’ calculations. </a:t>
            </a:r>
          </a:p>
          <a:p>
            <a:r>
              <a:rPr lang="en-US" sz="1000" dirty="0"/>
              <a:t>Notes: The figure shows the median change in the average market Gini index during the 10-year periods before and after capital account liberalization. Newly liberalized countries correspond to those liberalizing their capital account according to the methodology described in Figure 1. Closed countries are those with Chinn-Ito Index that is below the lowest value of the index at the time of capital account liberalization across episodes and those that do not liberalize their capital account over the following 10 years.</a:t>
            </a:r>
          </a:p>
        </p:txBody>
      </p:sp>
    </p:spTree>
    <p:extLst>
      <p:ext uri="{BB962C8B-B14F-4D97-AF65-F5344CB8AC3E}">
        <p14:creationId xmlns:p14="http://schemas.microsoft.com/office/powerpoint/2010/main" val="167726358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id="{D6B610CC-5770-8D46-ADFA-381F389F5A99}"/>
              </a:ext>
            </a:extLst>
          </p:cNvPr>
          <p:cNvSpPr>
            <a:spLocks noGrp="1"/>
          </p:cNvSpPr>
          <p:nvPr>
            <p:ph sz="quarter" idx="11"/>
          </p:nvPr>
        </p:nvSpPr>
        <p:spPr/>
        <p:txBody>
          <a:bodyPr/>
          <a:lstStyle/>
          <a:p>
            <a:r>
              <a:rPr lang="en-US" dirty="0"/>
              <a:t>Content</a:t>
            </a:r>
          </a:p>
          <a:p>
            <a:pPr lvl="1"/>
            <a:r>
              <a:rPr lang="en-US" b="1" dirty="0"/>
              <a:t>Stylized Facts</a:t>
            </a:r>
          </a:p>
          <a:p>
            <a:pPr lvl="1"/>
            <a:r>
              <a:rPr lang="en-US" b="1" dirty="0">
                <a:solidFill>
                  <a:schemeClr val="accent2">
                    <a:lumMod val="60000"/>
                    <a:lumOff val="40000"/>
                  </a:schemeClr>
                </a:solidFill>
              </a:rPr>
              <a:t>Transmission Channels</a:t>
            </a:r>
          </a:p>
          <a:p>
            <a:pPr lvl="4"/>
            <a:r>
              <a:rPr lang="en-US" dirty="0">
                <a:solidFill>
                  <a:schemeClr val="bg1"/>
                </a:solidFill>
              </a:rPr>
              <a:t>Foreign Direct Investment</a:t>
            </a:r>
          </a:p>
          <a:p>
            <a:pPr lvl="4"/>
            <a:r>
              <a:rPr lang="en-US" dirty="0">
                <a:solidFill>
                  <a:schemeClr val="bg1"/>
                </a:solidFill>
              </a:rPr>
              <a:t>Non-FDI Private Capital Flows</a:t>
            </a:r>
          </a:p>
          <a:p>
            <a:pPr lvl="4"/>
            <a:r>
              <a:rPr lang="en-US" dirty="0">
                <a:solidFill>
                  <a:schemeClr val="bg1"/>
                </a:solidFill>
              </a:rPr>
              <a:t>Official Capital Flows</a:t>
            </a:r>
          </a:p>
          <a:p>
            <a:pPr lvl="4"/>
            <a:r>
              <a:rPr lang="en-US" dirty="0">
                <a:solidFill>
                  <a:schemeClr val="bg1"/>
                </a:solidFill>
              </a:rPr>
              <a:t>Remittances</a:t>
            </a:r>
          </a:p>
          <a:p>
            <a:pPr lvl="1"/>
            <a:r>
              <a:rPr lang="en-US" b="1" dirty="0"/>
              <a:t>The Case of Mexico</a:t>
            </a:r>
          </a:p>
          <a:p>
            <a:pPr lvl="1"/>
            <a:r>
              <a:rPr lang="en-US" b="1" dirty="0"/>
              <a:t>Policy Implications</a:t>
            </a:r>
          </a:p>
        </p:txBody>
      </p:sp>
    </p:spTree>
    <p:extLst>
      <p:ext uri="{BB962C8B-B14F-4D97-AF65-F5344CB8AC3E}">
        <p14:creationId xmlns:p14="http://schemas.microsoft.com/office/powerpoint/2010/main" val="389593650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757647" y="491385"/>
            <a:ext cx="10937964" cy="978486"/>
          </a:xfrm>
        </p:spPr>
        <p:txBody>
          <a:bodyPr/>
          <a:lstStyle/>
          <a:p>
            <a:r>
              <a:rPr lang="en-US" dirty="0"/>
              <a:t>FDI and inequality in recipient countries</a:t>
            </a:r>
          </a:p>
        </p:txBody>
      </p:sp>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267979157"/>
              </p:ext>
            </p:extLst>
          </p:nvPr>
        </p:nvGraphicFramePr>
        <p:xfrm>
          <a:off x="334439" y="1122826"/>
          <a:ext cx="8345510" cy="46004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D7638216-28D2-428D-8424-A8A9DC7E6E42}"/>
              </a:ext>
            </a:extLst>
          </p:cNvPr>
          <p:cNvPicPr>
            <a:picLocks noChangeAspect="1"/>
          </p:cNvPicPr>
          <p:nvPr/>
        </p:nvPicPr>
        <p:blipFill rotWithShape="1">
          <a:blip r:embed="rId8"/>
          <a:srcRect l="51432" t="7744" r="3397" b="23700"/>
          <a:stretch/>
        </p:blipFill>
        <p:spPr>
          <a:xfrm>
            <a:off x="9028782" y="2006737"/>
            <a:ext cx="2828779" cy="2945375"/>
          </a:xfrm>
          <a:prstGeom prst="rect">
            <a:avLst/>
          </a:prstGeom>
        </p:spPr>
      </p:pic>
      <p:sp>
        <p:nvSpPr>
          <p:cNvPr id="6" name="Text Placeholder 4">
            <a:extLst>
              <a:ext uri="{FF2B5EF4-FFF2-40B4-BE49-F238E27FC236}">
                <a16:creationId xmlns:a16="http://schemas.microsoft.com/office/drawing/2014/main" id="{649B7AC5-B6CE-4C7B-AEE7-9E8D6AD2ED85}"/>
              </a:ext>
            </a:extLst>
          </p:cNvPr>
          <p:cNvSpPr>
            <a:spLocks noGrp="1"/>
          </p:cNvSpPr>
          <p:nvPr>
            <p:ph type="body" sz="quarter" idx="10"/>
          </p:nvPr>
        </p:nvSpPr>
        <p:spPr>
          <a:xfrm>
            <a:off x="147555" y="5364287"/>
            <a:ext cx="11548056" cy="1205344"/>
          </a:xfrm>
        </p:spPr>
        <p:txBody>
          <a:bodyPr>
            <a:normAutofit fontScale="62500" lnSpcReduction="20000"/>
          </a:bodyPr>
          <a:lstStyle/>
          <a:p>
            <a:pPr lvl="1"/>
            <a:r>
              <a:rPr lang="en-US" dirty="0"/>
              <a:t>Inward FDI associated with rising inequality:</a:t>
            </a:r>
          </a:p>
          <a:p>
            <a:pPr lvl="2"/>
            <a:r>
              <a:rPr lang="en-US" dirty="0"/>
              <a:t>Tsai (1995); Gopinath and Chen (2003); </a:t>
            </a:r>
            <a:r>
              <a:rPr lang="en-US" dirty="0" err="1"/>
              <a:t>Te</a:t>
            </a:r>
            <a:r>
              <a:rPr lang="en-US" dirty="0"/>
              <a:t> Velde (2003); </a:t>
            </a:r>
            <a:r>
              <a:rPr lang="en-US" dirty="0" err="1"/>
              <a:t>Te</a:t>
            </a:r>
            <a:r>
              <a:rPr lang="en-US" dirty="0"/>
              <a:t> Velde and Morrissey (2003); Lee (2006); </a:t>
            </a:r>
            <a:r>
              <a:rPr lang="en-US" dirty="0" err="1"/>
              <a:t>Basu</a:t>
            </a:r>
            <a:r>
              <a:rPr lang="en-US" dirty="0"/>
              <a:t> and </a:t>
            </a:r>
            <a:r>
              <a:rPr lang="en-US" dirty="0" err="1"/>
              <a:t>Guariglia</a:t>
            </a:r>
            <a:r>
              <a:rPr lang="en-US" dirty="0"/>
              <a:t> (2007); Jaumotte et al. (2008); </a:t>
            </a:r>
            <a:r>
              <a:rPr lang="en-US" dirty="0" err="1"/>
              <a:t>Asteriou</a:t>
            </a:r>
            <a:r>
              <a:rPr lang="en-US" dirty="0"/>
              <a:t> et al. (2014); Herzer et al. (2014); </a:t>
            </a:r>
            <a:r>
              <a:rPr lang="en-US" dirty="0" err="1"/>
              <a:t>Suanes</a:t>
            </a:r>
            <a:r>
              <a:rPr lang="en-US" dirty="0"/>
              <a:t> (2016)</a:t>
            </a:r>
          </a:p>
          <a:p>
            <a:pPr lvl="1"/>
            <a:r>
              <a:rPr lang="en-US" dirty="0"/>
              <a:t>Mixed or no effects:</a:t>
            </a:r>
          </a:p>
          <a:p>
            <a:pPr lvl="2"/>
            <a:r>
              <a:rPr lang="en-US" dirty="0" err="1"/>
              <a:t>Te</a:t>
            </a:r>
            <a:r>
              <a:rPr lang="en-US" dirty="0"/>
              <a:t> Velde and Morrissey (2004); Milanovic (2005); </a:t>
            </a:r>
            <a:r>
              <a:rPr lang="en-US" dirty="0" err="1"/>
              <a:t>Sylwester</a:t>
            </a:r>
            <a:r>
              <a:rPr lang="en-US" dirty="0"/>
              <a:t> (2005)</a:t>
            </a:r>
          </a:p>
        </p:txBody>
      </p:sp>
    </p:spTree>
    <p:extLst>
      <p:ext uri="{BB962C8B-B14F-4D97-AF65-F5344CB8AC3E}">
        <p14:creationId xmlns:p14="http://schemas.microsoft.com/office/powerpoint/2010/main" val="198095919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522514" y="491385"/>
            <a:ext cx="11390811" cy="978486"/>
          </a:xfrm>
        </p:spPr>
        <p:txBody>
          <a:bodyPr/>
          <a:lstStyle/>
          <a:p>
            <a:r>
              <a:rPr lang="en-US" dirty="0"/>
              <a:t>FDI and inequality in source countries</a:t>
            </a:r>
          </a:p>
        </p:txBody>
      </p:sp>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3975964553"/>
              </p:ext>
            </p:extLst>
          </p:nvPr>
        </p:nvGraphicFramePr>
        <p:xfrm>
          <a:off x="365763" y="890783"/>
          <a:ext cx="8669374" cy="50387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026ED8B3-658C-485C-8F95-1AA91906B3FE}"/>
              </a:ext>
            </a:extLst>
          </p:cNvPr>
          <p:cNvPicPr>
            <a:picLocks noChangeAspect="1"/>
          </p:cNvPicPr>
          <p:nvPr/>
        </p:nvPicPr>
        <p:blipFill rotWithShape="1">
          <a:blip r:embed="rId8"/>
          <a:srcRect l="50000" t="31371" r="3875" b="812"/>
          <a:stretch/>
        </p:blipFill>
        <p:spPr>
          <a:xfrm>
            <a:off x="9219209" y="2309813"/>
            <a:ext cx="2791098" cy="2842435"/>
          </a:xfrm>
          <a:prstGeom prst="rect">
            <a:avLst/>
          </a:prstGeom>
        </p:spPr>
      </p:pic>
      <p:sp>
        <p:nvSpPr>
          <p:cNvPr id="6" name="Text Placeholder 4">
            <a:extLst>
              <a:ext uri="{FF2B5EF4-FFF2-40B4-BE49-F238E27FC236}">
                <a16:creationId xmlns:a16="http://schemas.microsoft.com/office/drawing/2014/main" id="{C3274371-B46B-4C54-ACE6-10CA05D93FA9}"/>
              </a:ext>
            </a:extLst>
          </p:cNvPr>
          <p:cNvSpPr>
            <a:spLocks noGrp="1"/>
          </p:cNvSpPr>
          <p:nvPr>
            <p:ph type="body" sz="quarter" idx="10"/>
          </p:nvPr>
        </p:nvSpPr>
        <p:spPr>
          <a:xfrm>
            <a:off x="278181" y="5350433"/>
            <a:ext cx="11548056" cy="1205344"/>
          </a:xfrm>
        </p:spPr>
        <p:txBody>
          <a:bodyPr>
            <a:normAutofit fontScale="85000" lnSpcReduction="20000"/>
          </a:bodyPr>
          <a:lstStyle/>
          <a:p>
            <a:pPr lvl="1"/>
            <a:r>
              <a:rPr lang="en-US" dirty="0"/>
              <a:t>Outward FDI associated with rising inequality:</a:t>
            </a:r>
          </a:p>
          <a:p>
            <a:pPr lvl="2"/>
            <a:r>
              <a:rPr lang="en-US" dirty="0"/>
              <a:t>Choi (2006); Jaumotte et al. (2008)</a:t>
            </a:r>
          </a:p>
          <a:p>
            <a:pPr lvl="1"/>
            <a:r>
              <a:rPr lang="en-US" dirty="0"/>
              <a:t>Mixed or no such evidence:</a:t>
            </a:r>
          </a:p>
          <a:p>
            <a:pPr lvl="2"/>
            <a:r>
              <a:rPr lang="en-US" dirty="0"/>
              <a:t>Herzer and </a:t>
            </a:r>
            <a:r>
              <a:rPr lang="en-US" dirty="0" err="1"/>
              <a:t>Nunnenkamp</a:t>
            </a:r>
            <a:r>
              <a:rPr lang="en-US" dirty="0"/>
              <a:t> (2013)</a:t>
            </a:r>
          </a:p>
        </p:txBody>
      </p:sp>
    </p:spTree>
    <p:extLst>
      <p:ext uri="{BB962C8B-B14F-4D97-AF65-F5344CB8AC3E}">
        <p14:creationId xmlns:p14="http://schemas.microsoft.com/office/powerpoint/2010/main" val="225298640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E4F5-75C2-41B8-AE5A-7FA9F1F39EBD}"/>
              </a:ext>
            </a:extLst>
          </p:cNvPr>
          <p:cNvSpPr>
            <a:spLocks noGrp="1"/>
          </p:cNvSpPr>
          <p:nvPr>
            <p:ph type="title"/>
          </p:nvPr>
        </p:nvSpPr>
        <p:spPr>
          <a:xfrm>
            <a:off x="757647" y="491385"/>
            <a:ext cx="10937964" cy="978486"/>
          </a:xfrm>
        </p:spPr>
        <p:txBody>
          <a:bodyPr/>
          <a:lstStyle/>
          <a:p>
            <a:r>
              <a:rPr lang="en-US" dirty="0"/>
              <a:t>FDI and inequality – mitigating factors</a:t>
            </a:r>
          </a:p>
        </p:txBody>
      </p:sp>
      <p:graphicFrame>
        <p:nvGraphicFramePr>
          <p:cNvPr id="4" name="Diagram 3">
            <a:extLst>
              <a:ext uri="{FF2B5EF4-FFF2-40B4-BE49-F238E27FC236}">
                <a16:creationId xmlns:a16="http://schemas.microsoft.com/office/drawing/2014/main" id="{D30CC43A-CB4C-43D3-A1B8-C653A92B4F6B}"/>
              </a:ext>
            </a:extLst>
          </p:cNvPr>
          <p:cNvGraphicFramePr/>
          <p:nvPr>
            <p:extLst>
              <p:ext uri="{D42A27DB-BD31-4B8C-83A1-F6EECF244321}">
                <p14:modId xmlns:p14="http://schemas.microsoft.com/office/powerpoint/2010/main" val="504685038"/>
              </p:ext>
            </p:extLst>
          </p:nvPr>
        </p:nvGraphicFramePr>
        <p:xfrm>
          <a:off x="344016" y="1572252"/>
          <a:ext cx="7796422" cy="4678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F05CE74A-D57D-419C-BDC0-2ADED76E4E6F}"/>
              </a:ext>
            </a:extLst>
          </p:cNvPr>
          <p:cNvPicPr>
            <a:picLocks noChangeAspect="1"/>
          </p:cNvPicPr>
          <p:nvPr/>
        </p:nvPicPr>
        <p:blipFill rotWithShape="1">
          <a:blip r:embed="rId8"/>
          <a:srcRect l="50690" t="22819" r="2519" b="1006"/>
          <a:stretch/>
        </p:blipFill>
        <p:spPr>
          <a:xfrm>
            <a:off x="8315954" y="2168538"/>
            <a:ext cx="3473003" cy="3420386"/>
          </a:xfrm>
          <a:prstGeom prst="rect">
            <a:avLst/>
          </a:prstGeom>
        </p:spPr>
      </p:pic>
    </p:spTree>
    <p:extLst>
      <p:ext uri="{BB962C8B-B14F-4D97-AF65-F5344CB8AC3E}">
        <p14:creationId xmlns:p14="http://schemas.microsoft.com/office/powerpoint/2010/main" val="1758201828"/>
      </p:ext>
    </p:extLst>
  </p:cSld>
  <p:clrMapOvr>
    <a:masterClrMapping/>
  </p:clrMapOvr>
  <p:transition>
    <p:fade/>
  </p:transition>
</p:sld>
</file>

<file path=ppt/theme/theme1.xml><?xml version="1.0" encoding="utf-8"?>
<a:theme xmlns:a="http://schemas.openxmlformats.org/drawingml/2006/main" name="Custom Design">
  <a:themeElements>
    <a:clrScheme name="IMF Colors V2">
      <a:dk1>
        <a:srgbClr val="000000"/>
      </a:dk1>
      <a:lt1>
        <a:srgbClr val="FEFEFE"/>
      </a:lt1>
      <a:dk2>
        <a:srgbClr val="004C97"/>
      </a:dk2>
      <a:lt2>
        <a:srgbClr val="CAEDFE"/>
      </a:lt2>
      <a:accent1>
        <a:srgbClr val="009CDE"/>
      </a:accent1>
      <a:accent2>
        <a:srgbClr val="F2A900"/>
      </a:accent2>
      <a:accent3>
        <a:srgbClr val="8030A7"/>
      </a:accent3>
      <a:accent4>
        <a:srgbClr val="DA281C"/>
      </a:accent4>
      <a:accent5>
        <a:srgbClr val="78BE20"/>
      </a:accent5>
      <a:accent6>
        <a:srgbClr val="00B0B9"/>
      </a:accent6>
      <a:hlink>
        <a:srgbClr val="0065B3"/>
      </a:hlink>
      <a:folHlink>
        <a:srgbClr val="FFBD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MF_PresentationTemplate-General.potx" id="{ECDD16F4-A0DE-4509-8534-F9C7682C90E4}" vid="{EB910F3C-16A2-4E73-B56F-1AD0D4DD12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1d45786f-a737-4735-8af6-df12fb6939a2" origin="userSelected"/>
</file>

<file path=customXml/itemProps1.xml><?xml version="1.0" encoding="utf-8"?>
<ds:datastoreItem xmlns:ds="http://schemas.openxmlformats.org/officeDocument/2006/customXml" ds:itemID="{5F1B637C-0802-4CA3-9BE2-DA4311C3321C}">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IMF_PresentationTemplate-General</Template>
  <TotalTime>6679</TotalTime>
  <Words>2168</Words>
  <Application>Microsoft Office PowerPoint</Application>
  <PresentationFormat>Widescreen</PresentationFormat>
  <Paragraphs>218</Paragraphs>
  <Slides>21</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.HelveticaNeueDeskInterface-Regular</vt:lpstr>
      <vt:lpstr>Arial</vt:lpstr>
      <vt:lpstr>Arial Black</vt:lpstr>
      <vt:lpstr>ArialMT</vt:lpstr>
      <vt:lpstr>Calibri</vt:lpstr>
      <vt:lpstr>Lucida Grande</vt:lpstr>
      <vt:lpstr>LucidaGrande</vt:lpstr>
      <vt:lpstr>Segoe UI</vt:lpstr>
      <vt:lpstr>Wingdings</vt:lpstr>
      <vt:lpstr>Custom Design</vt:lpstr>
      <vt:lpstr>Financial Globalization and Inequality</vt:lpstr>
      <vt:lpstr>PowerPoint Presentation</vt:lpstr>
      <vt:lpstr>Rapid financial integration over the last few decades</vt:lpstr>
      <vt:lpstr>Steady increase in remittances since mid-1990s</vt:lpstr>
      <vt:lpstr>Financial globalization was accompanied by rising inequality</vt:lpstr>
      <vt:lpstr>PowerPoint Presentation</vt:lpstr>
      <vt:lpstr>FDI and inequality in recipient countries</vt:lpstr>
      <vt:lpstr>FDI and inequality in source countries</vt:lpstr>
      <vt:lpstr>FDI and inequality – mitigating factors</vt:lpstr>
      <vt:lpstr>Non-FDI private capital flows and inequality</vt:lpstr>
      <vt:lpstr>PowerPoint Presentation</vt:lpstr>
      <vt:lpstr>Non-FDI private capital flows and inequality – mitigating factors</vt:lpstr>
      <vt:lpstr>Official flows and inequality</vt:lpstr>
      <vt:lpstr>Remittances and inequality</vt:lpstr>
      <vt:lpstr>PowerPoint Presentation</vt:lpstr>
      <vt:lpstr>Mexico – “A country of inequality”</vt:lpstr>
      <vt:lpstr>Mexico – Capital flows and inequality</vt:lpstr>
      <vt:lpstr>Mexico – Remittances and inequality</vt:lpstr>
      <vt:lpstr>PowerPoint Presentation</vt:lpstr>
      <vt:lpstr>Policy implications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a visually integrated Fund</dc:title>
  <dc:creator>Balazs Csonto</dc:creator>
  <cp:keywords>[EBRD]</cp:keywords>
  <cp:lastModifiedBy>ElGanainy, Asmaa Adel</cp:lastModifiedBy>
  <cp:revision>153</cp:revision>
  <cp:lastPrinted>2018-06-28T11:42:50Z</cp:lastPrinted>
  <dcterms:created xsi:type="dcterms:W3CDTF">2020-08-04T22:07:21Z</dcterms:created>
  <dcterms:modified xsi:type="dcterms:W3CDTF">2021-05-12T19:08:04Z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eDOCS AutoSave">
    <vt:lpwstr/>
  </property>
  <property fmtid="{D5CDD505-2E9C-101B-9397-08002B2CF9AE}" pid="4" name="docIndexRef">
    <vt:lpwstr>385f5cc6-4f39-4dd3-aee9-b17466485ee0</vt:lpwstr>
  </property>
  <property fmtid="{D5CDD505-2E9C-101B-9397-08002B2CF9AE}" pid="5" name="bjDocumentSecurityLabel">
    <vt:lpwstr>This item has no classification</vt:lpwstr>
  </property>
  <property fmtid="{D5CDD505-2E9C-101B-9397-08002B2CF9AE}" pid="6" name="bjSaver">
    <vt:lpwstr>roM2SWb7117OYiNt3w2XWxNHakw9jBcY</vt:lpwstr>
  </property>
</Properties>
</file>