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18"/>
  </p:notesMasterIdLst>
  <p:handoutMasterIdLst>
    <p:handoutMasterId r:id="rId19"/>
  </p:handoutMasterIdLst>
  <p:sldIdLst>
    <p:sldId id="256" r:id="rId2"/>
    <p:sldId id="388" r:id="rId3"/>
    <p:sldId id="413" r:id="rId4"/>
    <p:sldId id="407" r:id="rId5"/>
    <p:sldId id="408" r:id="rId6"/>
    <p:sldId id="410" r:id="rId7"/>
    <p:sldId id="415" r:id="rId8"/>
    <p:sldId id="424" r:id="rId9"/>
    <p:sldId id="416" r:id="rId10"/>
    <p:sldId id="417" r:id="rId11"/>
    <p:sldId id="422" r:id="rId12"/>
    <p:sldId id="418" r:id="rId13"/>
    <p:sldId id="423" r:id="rId14"/>
    <p:sldId id="421" r:id="rId15"/>
    <p:sldId id="419" r:id="rId16"/>
    <p:sldId id="420" r:id="rId17"/>
  </p:sldIdLst>
  <p:sldSz cx="9144000" cy="6858000" type="screen4x3"/>
  <p:notesSz cx="7026275" cy="93122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a:srgbClr val="F3723F"/>
    <a:srgbClr val="4672A8"/>
    <a:srgbClr val="E5BA8B"/>
    <a:srgbClr val="D9948F"/>
    <a:srgbClr val="CB6E67"/>
    <a:srgbClr val="0B3455"/>
    <a:srgbClr val="54899A"/>
    <a:srgbClr val="E6B8B4"/>
    <a:srgbClr val="A3DDD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756" autoAdjust="0"/>
    <p:restoredTop sz="94167" autoAdjust="0"/>
  </p:normalViewPr>
  <p:slideViewPr>
    <p:cSldViewPr>
      <p:cViewPr varScale="1">
        <p:scale>
          <a:sx n="63" d="100"/>
          <a:sy n="63" d="100"/>
        </p:scale>
        <p:origin x="1036" y="6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482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9863" y="0"/>
            <a:ext cx="3044825" cy="465138"/>
          </a:xfrm>
          <a:prstGeom prst="rect">
            <a:avLst/>
          </a:prstGeom>
        </p:spPr>
        <p:txBody>
          <a:bodyPr vert="horz" lIns="91440" tIns="45720" rIns="91440" bIns="45720" rtlCol="0"/>
          <a:lstStyle>
            <a:lvl1pPr algn="r">
              <a:defRPr sz="1200"/>
            </a:lvl1pPr>
          </a:lstStyle>
          <a:p>
            <a:fld id="{514EDB67-9348-49C5-828B-4E041E7D1387}" type="datetimeFigureOut">
              <a:rPr lang="en-US" smtClean="0"/>
              <a:pPr/>
              <a:t>2/22/2021</a:t>
            </a:fld>
            <a:endParaRPr lang="en-US" dirty="0"/>
          </a:p>
        </p:txBody>
      </p:sp>
      <p:sp>
        <p:nvSpPr>
          <p:cNvPr id="4" name="Footer Placeholder 3"/>
          <p:cNvSpPr>
            <a:spLocks noGrp="1"/>
          </p:cNvSpPr>
          <p:nvPr>
            <p:ph type="ftr" sz="quarter" idx="2"/>
          </p:nvPr>
        </p:nvSpPr>
        <p:spPr>
          <a:xfrm>
            <a:off x="0" y="8845550"/>
            <a:ext cx="304482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9863" y="8845550"/>
            <a:ext cx="3044825" cy="465138"/>
          </a:xfrm>
          <a:prstGeom prst="rect">
            <a:avLst/>
          </a:prstGeom>
        </p:spPr>
        <p:txBody>
          <a:bodyPr vert="horz" lIns="91440" tIns="45720" rIns="91440" bIns="45720" rtlCol="0" anchor="b"/>
          <a:lstStyle>
            <a:lvl1pPr algn="r">
              <a:defRPr sz="1200"/>
            </a:lvl1pPr>
          </a:lstStyle>
          <a:p>
            <a:fld id="{77D70A55-2509-461B-A3FC-66BB2824340F}" type="slidenum">
              <a:rPr lang="en-US" smtClean="0"/>
              <a:pPr/>
              <a:t>‹#›</a:t>
            </a:fld>
            <a:endParaRPr 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4719" cy="465614"/>
          </a:xfrm>
          <a:prstGeom prst="rect">
            <a:avLst/>
          </a:prstGeom>
        </p:spPr>
        <p:txBody>
          <a:bodyPr vert="horz" lIns="93360" tIns="46680" rIns="93360" bIns="46680" rtlCol="0"/>
          <a:lstStyle>
            <a:lvl1pPr algn="l">
              <a:defRPr sz="1200"/>
            </a:lvl1pPr>
          </a:lstStyle>
          <a:p>
            <a:endParaRPr lang="en-US" dirty="0"/>
          </a:p>
        </p:txBody>
      </p:sp>
      <p:sp>
        <p:nvSpPr>
          <p:cNvPr id="3" name="Date Placeholder 2"/>
          <p:cNvSpPr>
            <a:spLocks noGrp="1"/>
          </p:cNvSpPr>
          <p:nvPr>
            <p:ph type="dt" idx="1"/>
          </p:nvPr>
        </p:nvSpPr>
        <p:spPr>
          <a:xfrm>
            <a:off x="3979930" y="0"/>
            <a:ext cx="3044719" cy="465614"/>
          </a:xfrm>
          <a:prstGeom prst="rect">
            <a:avLst/>
          </a:prstGeom>
        </p:spPr>
        <p:txBody>
          <a:bodyPr vert="horz" lIns="93360" tIns="46680" rIns="93360" bIns="46680" rtlCol="0"/>
          <a:lstStyle>
            <a:lvl1pPr algn="r">
              <a:defRPr sz="1200"/>
            </a:lvl1pPr>
          </a:lstStyle>
          <a:p>
            <a:fld id="{BFC6A0DB-40C1-4745-A67A-A72895D56311}" type="datetimeFigureOut">
              <a:rPr lang="en-US" smtClean="0"/>
              <a:pPr/>
              <a:t>2/22/2021</a:t>
            </a:fld>
            <a:endParaRPr lang="en-US" dirty="0"/>
          </a:p>
        </p:txBody>
      </p:sp>
      <p:sp>
        <p:nvSpPr>
          <p:cNvPr id="4" name="Slide Image Placeholder 3"/>
          <p:cNvSpPr>
            <a:spLocks noGrp="1" noRot="1" noChangeAspect="1"/>
          </p:cNvSpPr>
          <p:nvPr>
            <p:ph type="sldImg" idx="2"/>
          </p:nvPr>
        </p:nvSpPr>
        <p:spPr>
          <a:xfrm>
            <a:off x="1184275" y="698500"/>
            <a:ext cx="4657725" cy="3492500"/>
          </a:xfrm>
          <a:prstGeom prst="rect">
            <a:avLst/>
          </a:prstGeom>
          <a:noFill/>
          <a:ln w="12700">
            <a:solidFill>
              <a:prstClr val="black"/>
            </a:solidFill>
          </a:ln>
        </p:spPr>
        <p:txBody>
          <a:bodyPr vert="horz" lIns="93360" tIns="46680" rIns="93360" bIns="46680" rtlCol="0" anchor="ctr"/>
          <a:lstStyle/>
          <a:p>
            <a:endParaRPr lang="en-US" dirty="0"/>
          </a:p>
        </p:txBody>
      </p:sp>
      <p:sp>
        <p:nvSpPr>
          <p:cNvPr id="5" name="Notes Placeholder 4"/>
          <p:cNvSpPr>
            <a:spLocks noGrp="1"/>
          </p:cNvSpPr>
          <p:nvPr>
            <p:ph type="body" sz="quarter" idx="3"/>
          </p:nvPr>
        </p:nvSpPr>
        <p:spPr>
          <a:xfrm>
            <a:off x="702628" y="4423331"/>
            <a:ext cx="5621020" cy="4190524"/>
          </a:xfrm>
          <a:prstGeom prst="rect">
            <a:avLst/>
          </a:prstGeom>
        </p:spPr>
        <p:txBody>
          <a:bodyPr vert="horz" lIns="93360" tIns="46680" rIns="93360" bIns="4668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5045"/>
            <a:ext cx="3044719" cy="465614"/>
          </a:xfrm>
          <a:prstGeom prst="rect">
            <a:avLst/>
          </a:prstGeom>
        </p:spPr>
        <p:txBody>
          <a:bodyPr vert="horz" lIns="93360" tIns="46680" rIns="93360" bIns="4668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9930" y="8845045"/>
            <a:ext cx="3044719" cy="465614"/>
          </a:xfrm>
          <a:prstGeom prst="rect">
            <a:avLst/>
          </a:prstGeom>
        </p:spPr>
        <p:txBody>
          <a:bodyPr vert="horz" lIns="93360" tIns="46680" rIns="93360" bIns="46680" rtlCol="0" anchor="b"/>
          <a:lstStyle>
            <a:lvl1pPr algn="r">
              <a:defRPr sz="1200"/>
            </a:lvl1pPr>
          </a:lstStyle>
          <a:p>
            <a:fld id="{0E4C84E4-46AF-44AA-946B-A484AB60F5FB}"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5B63788A-9D81-4147-8E4F-51FF2FF6A0E7}" type="datetime1">
              <a:rPr lang="en-US" smtClean="0"/>
              <a:pPr/>
              <a:t>2/22/2021</a:t>
            </a:fld>
            <a:endParaRPr lang="en-US" dirty="0"/>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solidFill>
            <a:srgbClr val="4672A8"/>
          </a:solidFill>
          <a:ln w="28575" cap="rnd" cmpd="sng" algn="ctr">
            <a:noFill/>
            <a:prstDash val="solid"/>
          </a:ln>
          <a:effectLst>
            <a:innerShdw blurRad="63500" dist="50800" dir="13500000">
              <a:schemeClr val="bg1">
                <a:lumMod val="95000"/>
                <a:alpha val="50000"/>
              </a:scheme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solidFill>
            <a:srgbClr val="4672A8"/>
          </a:solidFill>
          <a:ln w="12700" cap="rnd" cmpd="sng" algn="ctr">
            <a:noFill/>
            <a:prstDash val="solid"/>
          </a:ln>
          <a:effectLst>
            <a:innerShdw blurRad="63500" dist="50800" dir="13500000">
              <a:schemeClr val="bg1">
                <a:lumMod val="95000"/>
                <a:alpha val="50000"/>
              </a:scheme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solidFill>
            <a:srgbClr val="4672A8"/>
          </a:solidFill>
          <a:ln w="12700" cap="rnd" cmpd="sng" algn="ctr">
            <a:noFill/>
            <a:prstDash val="solid"/>
          </a:ln>
          <a:effectLst>
            <a:innerShdw blurRad="63500" dist="50800" dir="13500000">
              <a:schemeClr val="bg1">
                <a:lumMod val="95000"/>
                <a:alpha val="50000"/>
              </a:scheme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solidFill>
            <a:srgbClr val="4672A8"/>
          </a:solidFill>
          <a:ln w="28575" cap="rnd" cmpd="sng" algn="ctr">
            <a:noFill/>
            <a:prstDash val="solid"/>
          </a:ln>
          <a:effectLst>
            <a:innerShdw blurRad="63500" dist="50800" dir="13500000">
              <a:schemeClr val="bg1">
                <a:lumMod val="95000"/>
                <a:alpha val="50000"/>
              </a:scheme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6EC97CB-B26F-4929-91FC-B567DD9CBA21}" type="datetime1">
              <a:rPr lang="en-US" smtClean="0"/>
              <a:pPr/>
              <a:t>2/22/2021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129016" y="5734050"/>
            <a:ext cx="609600" cy="521208"/>
          </a:xfrm>
          <a:prstGeom prst="rect">
            <a:avLst/>
          </a:prstGeom>
        </p:spPr>
        <p:txBody>
          <a:bodyPr/>
          <a:lstStyle/>
          <a:p>
            <a:fld id="{9684BE3E-AD00-4AD8-8F6A-DA94D06B0BC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5CD0331-0797-49F7-902B-19B28CDF7F2C}" type="datetime1">
              <a:rPr lang="en-US" smtClean="0"/>
              <a:pPr/>
              <a:t>2/22/2021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129016" y="5734050"/>
            <a:ext cx="609600" cy="521208"/>
          </a:xfrm>
          <a:prstGeom prst="rect">
            <a:avLst/>
          </a:prstGeom>
        </p:spPr>
        <p:txBody>
          <a:bodyPr/>
          <a:lstStyle/>
          <a:p>
            <a:fld id="{9684BE3E-AD00-4AD8-8F6A-DA94D06B0BC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dirty="0"/>
              <a:t>Click to edit Master title style</a:t>
            </a:r>
          </a:p>
        </p:txBody>
      </p:sp>
      <p:sp>
        <p:nvSpPr>
          <p:cNvPr id="8" name="Content Placeholder 7"/>
          <p:cNvSpPr>
            <a:spLocks noGrp="1"/>
          </p:cNvSpPr>
          <p:nvPr>
            <p:ph sz="quarter" idx="1"/>
          </p:nvPr>
        </p:nvSpPr>
        <p:spPr>
          <a:xfrm>
            <a:off x="457200" y="1600200"/>
            <a:ext cx="7467600" cy="4873752"/>
          </a:xfrm>
        </p:spPr>
        <p:txBody>
          <a:bodyPr/>
          <a:lstStyle>
            <a:lvl1pPr>
              <a:defRPr>
                <a:latin typeface="Microsoft Sans Serif" pitchFamily="34" charset="0"/>
                <a:cs typeface="Microsoft Sans Serif" pitchFamily="34" charset="0"/>
              </a:defRPr>
            </a:lvl1pPr>
            <a:lvl2pPr>
              <a:defRPr>
                <a:latin typeface="Microsoft Sans Serif" pitchFamily="34" charset="0"/>
                <a:cs typeface="Microsoft Sans Serif" pitchFamily="34" charset="0"/>
              </a:defRPr>
            </a:lvl2pPr>
            <a:lvl3pPr>
              <a:defRPr>
                <a:latin typeface="Microsoft Sans Serif" pitchFamily="34" charset="0"/>
                <a:cs typeface="Microsoft Sans Serif" pitchFamily="34" charset="0"/>
              </a:defRPr>
            </a:lvl3pPr>
            <a:lvl4pPr>
              <a:defRPr>
                <a:latin typeface="Microsoft Sans Serif" pitchFamily="34" charset="0"/>
                <a:cs typeface="Microsoft Sans Serif" pitchFamily="34" charset="0"/>
              </a:defRPr>
            </a:lvl4pPr>
            <a:lvl5pPr>
              <a:defRPr>
                <a:latin typeface="Microsoft Sans Serif" pitchFamily="34" charset="0"/>
                <a:cs typeface="Microsoft Sans Serif" pitchFamily="34" charset="0"/>
              </a:defRPr>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7" name="Date Placeholder 6"/>
          <p:cNvSpPr>
            <a:spLocks noGrp="1"/>
          </p:cNvSpPr>
          <p:nvPr>
            <p:ph type="dt" sz="half" idx="14"/>
          </p:nvPr>
        </p:nvSpPr>
        <p:spPr/>
        <p:txBody>
          <a:bodyPr rtlCol="0"/>
          <a:lstStyle/>
          <a:p>
            <a:fld id="{FB8C59EC-7B66-43A8-BEB1-49DEAD262438}" type="datetime1">
              <a:rPr lang="en-US" smtClean="0"/>
              <a:pPr/>
              <a:t>2/22/2021</a:t>
            </a:fld>
            <a:endParaRPr lang="en-US" dirty="0"/>
          </a:p>
        </p:txBody>
      </p:sp>
      <p:sp>
        <p:nvSpPr>
          <p:cNvPr id="9" name="Slide Number Placeholder 8"/>
          <p:cNvSpPr>
            <a:spLocks noGrp="1"/>
          </p:cNvSpPr>
          <p:nvPr>
            <p:ph type="sldNum" sz="quarter" idx="15"/>
          </p:nvPr>
        </p:nvSpPr>
        <p:spPr>
          <a:xfrm>
            <a:off x="8229600" y="5715000"/>
            <a:ext cx="432261" cy="408709"/>
          </a:xfrm>
          <a:prstGeom prst="rect">
            <a:avLst/>
          </a:prstGeom>
        </p:spPr>
        <p:txBody>
          <a:bodyPr rtlCol="0" anchor="ctr"/>
          <a:lstStyle>
            <a:lvl1pPr algn="ctr">
              <a:defRPr sz="1400">
                <a:solidFill>
                  <a:schemeClr val="bg1"/>
                </a:solidFill>
                <a:latin typeface="Microsoft Sans Serif" pitchFamily="34" charset="0"/>
                <a:cs typeface="Microsoft Sans Serif" pitchFamily="34" charset="0"/>
              </a:defRPr>
            </a:lvl1pPr>
          </a:lstStyle>
          <a:p>
            <a:fld id="{9684BE3E-AD00-4AD8-8F6A-DA94D06B0BC7}" type="slidenum">
              <a:rPr lang="en-US" smtClean="0"/>
              <a:pPr/>
              <a:t>‹#›</a:t>
            </a:fld>
            <a:endParaRPr lang="en-US" dirty="0"/>
          </a:p>
        </p:txBody>
      </p:sp>
      <p:sp>
        <p:nvSpPr>
          <p:cNvPr id="10" name="Footer Placeholder 9"/>
          <p:cNvSpPr>
            <a:spLocks noGrp="1"/>
          </p:cNvSpPr>
          <p:nvPr>
            <p:ph type="ftr" sz="quarter" idx="16"/>
          </p:nvPr>
        </p:nvSpPr>
        <p:spPr/>
        <p:txBody>
          <a:bodyPr rtlCol="0"/>
          <a:lstStyle/>
          <a:p>
            <a:endParaRPr lang="en-US" dirty="0"/>
          </a:p>
        </p:txBody>
      </p:sp>
      <p:sp>
        <p:nvSpPr>
          <p:cNvPr id="11" name="Oval 10"/>
          <p:cNvSpPr/>
          <p:nvPr userDrawn="1"/>
        </p:nvSpPr>
        <p:spPr>
          <a:xfrm>
            <a:off x="8534400" y="6400800"/>
            <a:ext cx="396240" cy="3200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solidFill>
                <a:schemeClr val="bg1"/>
              </a:solidFill>
            </a:endParaRPr>
          </a:p>
        </p:txBody>
      </p:sp>
      <p:sp>
        <p:nvSpPr>
          <p:cNvPr id="12" name="Slide Number Placeholder 5"/>
          <p:cNvSpPr txBox="1">
            <a:spLocks/>
          </p:cNvSpPr>
          <p:nvPr userDrawn="1"/>
        </p:nvSpPr>
        <p:spPr bwMode="auto">
          <a:xfrm>
            <a:off x="8570025" y="6400800"/>
            <a:ext cx="457200" cy="381000"/>
          </a:xfrm>
          <a:prstGeom prst="rect">
            <a:avLst/>
          </a:prstGeom>
        </p:spPr>
        <p:txBody>
          <a:bodyPr/>
          <a:lstStyle>
            <a:lvl1pPr>
              <a:defRPr sz="1200">
                <a:solidFill>
                  <a:schemeClr val="bg1"/>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684BE3E-AD00-4AD8-8F6A-DA94D06B0BC7}" type="slidenum">
              <a:rPr kumimoji="0" lang="en-US" sz="1200" b="0" i="0" u="none" strike="noStrike" kern="1200" cap="none" spc="0" normalizeH="0" baseline="0" noProof="0" smtClean="0">
                <a:ln>
                  <a:noFill/>
                </a:ln>
                <a:solidFill>
                  <a:schemeClr val="bg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schemeClr val="bg1"/>
              </a:solidFill>
              <a:effectLst/>
              <a:uLnTx/>
              <a:uFillTx/>
              <a:latin typeface="+mn-lt"/>
              <a:ea typeface="+mn-ea"/>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28B07E8-CF7F-4D78-B692-260CE4A1E4F7}" type="datetime1">
              <a:rPr lang="en-US" smtClean="0"/>
              <a:pPr/>
              <a:t>2/22/2021</a:t>
            </a:fld>
            <a:endParaRPr lang="en-US" dirty="0"/>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dirty="0"/>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Slide Number Placeholder 5"/>
          <p:cNvSpPr>
            <a:spLocks noGrp="1"/>
          </p:cNvSpPr>
          <p:nvPr>
            <p:ph type="sldNum" sz="quarter" idx="12"/>
          </p:nvPr>
        </p:nvSpPr>
        <p:spPr bwMode="auto">
          <a:xfrm>
            <a:off x="1340616" y="4928702"/>
            <a:ext cx="609600" cy="517524"/>
          </a:xfrm>
          <a:prstGeom prst="rect">
            <a:avLst/>
          </a:prstGeom>
        </p:spPr>
        <p:txBody>
          <a:bodyPr/>
          <a:lstStyle/>
          <a:p>
            <a:fld id="{9684BE3E-AD00-4AD8-8F6A-DA94D06B0BC7}"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7" name="Slide Number Placeholder 6"/>
          <p:cNvSpPr>
            <a:spLocks noGrp="1"/>
          </p:cNvSpPr>
          <p:nvPr>
            <p:ph type="sldNum" sz="quarter" idx="12"/>
          </p:nvPr>
        </p:nvSpPr>
        <p:spPr>
          <a:xfrm>
            <a:off x="8558784" y="6400800"/>
            <a:ext cx="356616" cy="311658"/>
          </a:xfrm>
          <a:prstGeom prst="rect">
            <a:avLst/>
          </a:prstGeom>
        </p:spPr>
        <p:txBody>
          <a:bodyPr/>
          <a:lstStyle>
            <a:lvl1pPr>
              <a:defRPr sz="1000">
                <a:solidFill>
                  <a:schemeClr val="bg1"/>
                </a:solidFill>
              </a:defRPr>
            </a:lvl1pPr>
          </a:lstStyle>
          <a:p>
            <a:fld id="{9684BE3E-AD00-4AD8-8F6A-DA94D06B0BC7}" type="slidenum">
              <a:rPr lang="en-US" smtClean="0"/>
              <a:pPr/>
              <a:t>‹#›</a:t>
            </a:fld>
            <a:endParaRPr lang="en-US" dirty="0"/>
          </a:p>
        </p:txBody>
      </p:sp>
      <p:sp>
        <p:nvSpPr>
          <p:cNvPr id="9" name="Content Placeholder 8"/>
          <p:cNvSpPr>
            <a:spLocks noGrp="1"/>
          </p:cNvSpPr>
          <p:nvPr>
            <p:ph sz="quarter" idx="1"/>
          </p:nvPr>
        </p:nvSpPr>
        <p:spPr>
          <a:xfrm>
            <a:off x="457200" y="1600200"/>
            <a:ext cx="3657600" cy="4572000"/>
          </a:xfrm>
        </p:spPr>
        <p:txBody>
          <a:bodyPr/>
          <a:lstStyle>
            <a:lvl1pPr>
              <a:defRPr>
                <a:latin typeface="Microsoft Sans Serif" pitchFamily="34" charset="0"/>
                <a:cs typeface="Microsoft Sans Serif" pitchFamily="34" charset="0"/>
              </a:defRPr>
            </a:lvl1pPr>
            <a:lvl2pPr>
              <a:defRPr>
                <a:latin typeface="Microsoft Sans Serif" pitchFamily="34" charset="0"/>
                <a:cs typeface="Microsoft Sans Serif" pitchFamily="34" charset="0"/>
              </a:defRPr>
            </a:lvl2pPr>
            <a:lvl3pPr>
              <a:defRPr>
                <a:latin typeface="Microsoft Sans Serif" pitchFamily="34" charset="0"/>
                <a:cs typeface="Microsoft Sans Serif" pitchFamily="34" charset="0"/>
              </a:defRPr>
            </a:lvl3pPr>
            <a:lvl4pPr>
              <a:defRPr>
                <a:latin typeface="Microsoft Sans Serif" pitchFamily="34" charset="0"/>
                <a:cs typeface="Microsoft Sans Serif" pitchFamily="34" charset="0"/>
              </a:defRPr>
            </a:lvl4pPr>
            <a:lvl5pPr>
              <a:defRPr>
                <a:latin typeface="Microsoft Sans Serif" pitchFamily="34" charset="0"/>
                <a:cs typeface="Microsoft Sans Serif" pitchFamily="34" charset="0"/>
              </a:defRPr>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11" name="Content Placeholder 10"/>
          <p:cNvSpPr>
            <a:spLocks noGrp="1"/>
          </p:cNvSpPr>
          <p:nvPr>
            <p:ph sz="quarter" idx="2"/>
          </p:nvPr>
        </p:nvSpPr>
        <p:spPr>
          <a:xfrm>
            <a:off x="4270248" y="1600200"/>
            <a:ext cx="3657600" cy="4572000"/>
          </a:xfrm>
        </p:spPr>
        <p:txBody>
          <a:bodyPr/>
          <a:lstStyle>
            <a:lvl1pPr>
              <a:defRPr>
                <a:latin typeface="Microsoft Sans Serif" pitchFamily="34" charset="0"/>
                <a:cs typeface="Microsoft Sans Serif" pitchFamily="34" charset="0"/>
              </a:defRPr>
            </a:lvl1pPr>
            <a:lvl2pPr>
              <a:defRPr>
                <a:latin typeface="Microsoft Sans Serif" pitchFamily="34" charset="0"/>
                <a:cs typeface="Microsoft Sans Serif" pitchFamily="34" charset="0"/>
              </a:defRPr>
            </a:lvl2pPr>
            <a:lvl3pPr>
              <a:defRPr>
                <a:latin typeface="Microsoft Sans Serif" pitchFamily="34" charset="0"/>
                <a:cs typeface="Microsoft Sans Serif" pitchFamily="34" charset="0"/>
              </a:defRPr>
            </a:lvl3pPr>
            <a:lvl4pPr>
              <a:defRPr>
                <a:latin typeface="Microsoft Sans Serif" pitchFamily="34" charset="0"/>
                <a:cs typeface="Microsoft Sans Serif" pitchFamily="34" charset="0"/>
              </a:defRPr>
            </a:lvl4pPr>
            <a:lvl5pPr>
              <a:defRPr>
                <a:latin typeface="Microsoft Sans Serif" pitchFamily="34" charset="0"/>
                <a:cs typeface="Microsoft Sans Serif" pitchFamily="34" charset="0"/>
              </a:defRPr>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EE44028E-C9BC-480F-BB72-B9FE0458F72B}" type="datetime1">
              <a:rPr lang="en-US" smtClean="0"/>
              <a:pPr/>
              <a:t>2/22/2021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8129016" y="5734050"/>
            <a:ext cx="609600" cy="521208"/>
          </a:xfrm>
          <a:prstGeom prst="rect">
            <a:avLst/>
          </a:prstGeom>
        </p:spPr>
        <p:txBody>
          <a:bodyPr/>
          <a:lstStyle/>
          <a:p>
            <a:fld id="{9684BE3E-AD00-4AD8-8F6A-DA94D06B0BC7}" type="slidenum">
              <a:rPr lang="en-US" smtClean="0"/>
              <a:pPr/>
              <a:t>‹#›</a:t>
            </a:fld>
            <a:endParaRPr lang="en-US" dirty="0"/>
          </a:p>
        </p:txBody>
      </p:sp>
      <p:sp>
        <p:nvSpPr>
          <p:cNvPr id="11" name="Content Placeholder 10"/>
          <p:cNvSpPr>
            <a:spLocks noGrp="1"/>
          </p:cNvSpPr>
          <p:nvPr>
            <p:ph sz="quarter" idx="2"/>
          </p:nvPr>
        </p:nvSpPr>
        <p:spPr>
          <a:xfrm>
            <a:off x="457200" y="2362200"/>
            <a:ext cx="3657600" cy="3886200"/>
          </a:xfrm>
        </p:spPr>
        <p:txBody>
          <a:bodyPr/>
          <a:lstStyle>
            <a:lvl1pPr>
              <a:defRPr>
                <a:latin typeface="Microsoft Sans Serif" pitchFamily="34" charset="0"/>
                <a:cs typeface="Microsoft Sans Serif" pitchFamily="34" charset="0"/>
              </a:defRPr>
            </a:lvl1pPr>
            <a:lvl2pPr>
              <a:defRPr>
                <a:latin typeface="Microsoft Sans Serif" pitchFamily="34" charset="0"/>
                <a:cs typeface="Microsoft Sans Serif" pitchFamily="34" charset="0"/>
              </a:defRPr>
            </a:lvl2pPr>
            <a:lvl3pPr>
              <a:defRPr>
                <a:latin typeface="Microsoft Sans Serif" pitchFamily="34" charset="0"/>
                <a:cs typeface="Microsoft Sans Serif" pitchFamily="34" charset="0"/>
              </a:defRPr>
            </a:lvl3pPr>
            <a:lvl4pPr>
              <a:defRPr>
                <a:latin typeface="Microsoft Sans Serif" pitchFamily="34" charset="0"/>
                <a:cs typeface="Microsoft Sans Serif" pitchFamily="34" charset="0"/>
              </a:defRPr>
            </a:lvl4pPr>
            <a:lvl5pPr>
              <a:defRPr>
                <a:latin typeface="Microsoft Sans Serif" pitchFamily="34" charset="0"/>
                <a:cs typeface="Microsoft Sans Serif" pitchFamily="34" charset="0"/>
              </a:defRPr>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lvl1pPr>
              <a:defRPr>
                <a:latin typeface="Microsoft Sans Serif" pitchFamily="34" charset="0"/>
                <a:cs typeface="Microsoft Sans Serif" pitchFamily="34" charset="0"/>
              </a:defRPr>
            </a:lvl1pPr>
            <a:lvl2pPr>
              <a:defRPr>
                <a:latin typeface="Microsoft Sans Serif" pitchFamily="34" charset="0"/>
                <a:cs typeface="Microsoft Sans Serif" pitchFamily="34" charset="0"/>
              </a:defRPr>
            </a:lvl2pPr>
            <a:lvl3pPr>
              <a:defRPr>
                <a:latin typeface="Microsoft Sans Serif" pitchFamily="34" charset="0"/>
                <a:cs typeface="Microsoft Sans Serif" pitchFamily="34" charset="0"/>
              </a:defRPr>
            </a:lvl3pPr>
            <a:lvl4pPr>
              <a:defRPr>
                <a:latin typeface="Microsoft Sans Serif" pitchFamily="34" charset="0"/>
                <a:cs typeface="Microsoft Sans Serif" pitchFamily="34" charset="0"/>
              </a:defRPr>
            </a:lvl4pPr>
            <a:lvl5pPr>
              <a:defRPr>
                <a:latin typeface="Microsoft Sans Serif" pitchFamily="34" charset="0"/>
                <a:cs typeface="Microsoft Sans Serif" pitchFamily="34" charset="0"/>
              </a:defRPr>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A509F282-6668-4C38-9B3F-DEE38959B9AF}" type="datetime1">
              <a:rPr lang="en-US" smtClean="0"/>
              <a:pPr/>
              <a:t>2/22/2021</a:t>
            </a:fld>
            <a:endParaRPr lang="en-US" dirty="0"/>
          </a:p>
        </p:txBody>
      </p:sp>
      <p:sp>
        <p:nvSpPr>
          <p:cNvPr id="7" name="Slide Number Placeholder 6"/>
          <p:cNvSpPr>
            <a:spLocks noGrp="1"/>
          </p:cNvSpPr>
          <p:nvPr>
            <p:ph type="sldNum" sz="quarter" idx="11"/>
          </p:nvPr>
        </p:nvSpPr>
        <p:spPr>
          <a:xfrm>
            <a:off x="8129016" y="5734050"/>
            <a:ext cx="609600" cy="521208"/>
          </a:xfrm>
          <a:prstGeom prst="rect">
            <a:avLst/>
          </a:prstGeom>
        </p:spPr>
        <p:txBody>
          <a:bodyPr rtlCol="0"/>
          <a:lstStyle/>
          <a:p>
            <a:fld id="{9684BE3E-AD00-4AD8-8F6A-DA94D06B0BC7}" type="slidenum">
              <a:rPr lang="en-US" smtClean="0"/>
              <a:pPr/>
              <a:t>‹#›</a:t>
            </a:fld>
            <a:endParaRPr lang="en-US" dirty="0"/>
          </a:p>
        </p:txBody>
      </p:sp>
      <p:sp>
        <p:nvSpPr>
          <p:cNvPr id="8" name="Footer Placeholder 7"/>
          <p:cNvSpPr>
            <a:spLocks noGrp="1"/>
          </p:cNvSpPr>
          <p:nvPr>
            <p:ph type="ftr" sz="quarter" idx="12"/>
          </p:nvPr>
        </p:nvSpPr>
        <p:spPr/>
        <p:txBody>
          <a:bodyPr rtlCol="0"/>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DCBDCD-2DCF-4498-963E-83ED070B63B2}" type="datetime1">
              <a:rPr lang="en-US" smtClean="0"/>
              <a:pPr/>
              <a:t>2/22/2021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8129016" y="5734050"/>
            <a:ext cx="609600" cy="521208"/>
          </a:xfrm>
          <a:prstGeom prst="rect">
            <a:avLst/>
          </a:prstGeom>
        </p:spPr>
        <p:txBody>
          <a:bodyPr/>
          <a:lstStyle/>
          <a:p>
            <a:fld id="{9684BE3E-AD00-4AD8-8F6A-DA94D06B0BC7}"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A6B988BF-9D90-46A8-9F71-9D22977FF2C0}" type="datetime1">
              <a:rPr lang="en-US" smtClean="0"/>
              <a:pPr/>
              <a:t>2/22/2021</a:t>
            </a:fld>
            <a:endParaRPr lang="en-US" dirty="0"/>
          </a:p>
        </p:txBody>
      </p:sp>
      <p:sp>
        <p:nvSpPr>
          <p:cNvPr id="22" name="Slide Number Placeholder 21"/>
          <p:cNvSpPr>
            <a:spLocks noGrp="1"/>
          </p:cNvSpPr>
          <p:nvPr>
            <p:ph type="sldNum" sz="quarter" idx="15"/>
          </p:nvPr>
        </p:nvSpPr>
        <p:spPr>
          <a:xfrm>
            <a:off x="8129016" y="5734050"/>
            <a:ext cx="609600" cy="521208"/>
          </a:xfrm>
          <a:prstGeom prst="rect">
            <a:avLst/>
          </a:prstGeom>
        </p:spPr>
        <p:txBody>
          <a:bodyPr rtlCol="0"/>
          <a:lstStyle/>
          <a:p>
            <a:fld id="{9684BE3E-AD00-4AD8-8F6A-DA94D06B0BC7}" type="slidenum">
              <a:rPr lang="en-US" smtClean="0"/>
              <a:pPr/>
              <a:t>‹#›</a:t>
            </a:fld>
            <a:endParaRPr lang="en-US" dirty="0"/>
          </a:p>
        </p:txBody>
      </p:sp>
      <p:sp>
        <p:nvSpPr>
          <p:cNvPr id="23" name="Footer Placeholder 22"/>
          <p:cNvSpPr>
            <a:spLocks noGrp="1"/>
          </p:cNvSpPr>
          <p:nvPr>
            <p:ph type="ftr" sz="quarter" idx="16"/>
          </p:nvPr>
        </p:nvSpPr>
        <p:spPr/>
        <p:txBody>
          <a:bodyPr rtlCol="0"/>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dirty="0"/>
              <a:t>Click icon to add picture</a:t>
            </a:r>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EFF03553-C053-46E8-9EB0-924A67D240D7}" type="datetime1">
              <a:rPr lang="en-US" smtClean="0"/>
              <a:pPr/>
              <a:t>2/22/2021</a:t>
            </a:fld>
            <a:endParaRPr lang="en-US" dirty="0"/>
          </a:p>
        </p:txBody>
      </p:sp>
      <p:sp>
        <p:nvSpPr>
          <p:cNvPr id="18" name="Slide Number Placeholder 17"/>
          <p:cNvSpPr>
            <a:spLocks noGrp="1"/>
          </p:cNvSpPr>
          <p:nvPr>
            <p:ph type="sldNum" sz="quarter" idx="11"/>
          </p:nvPr>
        </p:nvSpPr>
        <p:spPr>
          <a:xfrm>
            <a:off x="8129016" y="5734050"/>
            <a:ext cx="609600" cy="521208"/>
          </a:xfrm>
          <a:prstGeom prst="rect">
            <a:avLst/>
          </a:prstGeom>
        </p:spPr>
        <p:txBody>
          <a:bodyPr rtlCol="0"/>
          <a:lstStyle/>
          <a:p>
            <a:fld id="{9684BE3E-AD00-4AD8-8F6A-DA94D06B0BC7}" type="slidenum">
              <a:rPr lang="en-US" smtClean="0"/>
              <a:pPr/>
              <a:t>‹#›</a:t>
            </a:fld>
            <a:endParaRPr lang="en-US" dirty="0"/>
          </a:p>
        </p:txBody>
      </p:sp>
      <p:sp>
        <p:nvSpPr>
          <p:cNvPr id="21" name="Footer Placeholder 20"/>
          <p:cNvSpPr>
            <a:spLocks noGrp="1"/>
          </p:cNvSpPr>
          <p:nvPr>
            <p:ph type="ftr" sz="quarter" idx="12"/>
          </p:nvPr>
        </p:nvSpPr>
        <p:spPr/>
        <p:txBody>
          <a:bodyPr rtlCol="0"/>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EAA4C8E-8691-47F0-B327-7CAE7B6A55D1}" type="datetime1">
              <a:rPr lang="en-US" smtClean="0"/>
              <a:pPr/>
              <a:t>2/22/2021</a:t>
            </a:fld>
            <a:endParaRPr lang="en-US" dirty="0"/>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dirty="0"/>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Oval 11"/>
          <p:cNvSpPr/>
          <p:nvPr/>
        </p:nvSpPr>
        <p:spPr>
          <a:xfrm>
            <a:off x="8534400" y="6400800"/>
            <a:ext cx="396240" cy="3200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7" name="Slide Number Placeholder 5"/>
          <p:cNvSpPr>
            <a:spLocks noGrp="1"/>
          </p:cNvSpPr>
          <p:nvPr>
            <p:ph type="sldNum" sz="quarter" idx="4"/>
          </p:nvPr>
        </p:nvSpPr>
        <p:spPr bwMode="auto">
          <a:xfrm>
            <a:off x="8534400" y="6400800"/>
            <a:ext cx="457200" cy="381000"/>
          </a:xfrm>
          <a:prstGeom prst="rect">
            <a:avLst/>
          </a:prstGeom>
        </p:spPr>
        <p:txBody>
          <a:bodyPr/>
          <a:lstStyle>
            <a:lvl1pPr>
              <a:defRPr sz="1200">
                <a:solidFill>
                  <a:schemeClr val="bg1"/>
                </a:solidFill>
              </a:defRPr>
            </a:lvl1pPr>
          </a:lstStyle>
          <a:p>
            <a:fld id="{9684BE3E-AD00-4AD8-8F6A-DA94D06B0BC7}"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icrosoft Sans Serif" pitchFamily="34" charset="0"/>
          <a:ea typeface="+mn-ea"/>
          <a:cs typeface="Microsoft Sans Serif" pitchFamily="34" charset="0"/>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icrosoft Sans Serif" pitchFamily="34" charset="0"/>
          <a:ea typeface="+mn-ea"/>
          <a:cs typeface="Microsoft Sans Serif" pitchFamily="34" charset="0"/>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icrosoft Sans Serif" pitchFamily="34" charset="0"/>
          <a:ea typeface="+mn-ea"/>
          <a:cs typeface="Microsoft Sans Serif" pitchFamily="34" charset="0"/>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icrosoft Sans Serif" pitchFamily="34" charset="0"/>
          <a:ea typeface="+mn-ea"/>
          <a:cs typeface="Microsoft Sans Serif" pitchFamily="34" charset="0"/>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icrosoft Sans Serif" pitchFamily="34" charset="0"/>
          <a:ea typeface="+mn-ea"/>
          <a:cs typeface="Microsoft Sans Serif" pitchFamily="34" charset="0"/>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87849" y="914400"/>
            <a:ext cx="6751351" cy="1894362"/>
          </a:xfrm>
        </p:spPr>
        <p:style>
          <a:lnRef idx="2">
            <a:schemeClr val="accent1"/>
          </a:lnRef>
          <a:fillRef idx="1">
            <a:schemeClr val="lt1"/>
          </a:fillRef>
          <a:effectRef idx="0">
            <a:schemeClr val="accent1"/>
          </a:effectRef>
          <a:fontRef idx="minor">
            <a:schemeClr val="dk1"/>
          </a:fontRef>
        </p:style>
        <p:txBody>
          <a:bodyPr anchor="ctr" anchorCtr="0">
            <a:normAutofit fontScale="90000"/>
          </a:bodyPr>
          <a:lstStyle/>
          <a:p>
            <a:pPr algn="ctr"/>
            <a:r>
              <a:rPr lang="en-US" sz="4400" dirty="0"/>
              <a:t>Contending With Volatile Capital Flows</a:t>
            </a:r>
            <a:endParaRPr lang="en-US" sz="3100" dirty="0"/>
          </a:p>
        </p:txBody>
      </p:sp>
      <p:sp>
        <p:nvSpPr>
          <p:cNvPr id="4" name="Rectangle 3"/>
          <p:cNvSpPr/>
          <p:nvPr/>
        </p:nvSpPr>
        <p:spPr>
          <a:xfrm>
            <a:off x="1752600" y="6248400"/>
            <a:ext cx="7239000" cy="553998"/>
          </a:xfrm>
          <a:prstGeom prst="rect">
            <a:avLst/>
          </a:prstGeom>
        </p:spPr>
        <p:txBody>
          <a:bodyPr wrap="square">
            <a:spAutoFit/>
          </a:bodyPr>
          <a:lstStyle/>
          <a:p>
            <a:r>
              <a:rPr lang="en-US" sz="1000" dirty="0"/>
              <a:t>* This presentation draws on my published remarks “Managing Capital Flows: Toward a Policy Maker’s Vade Mecum” and those of my discussant, John B. Taylor, “Capital Flows, the IMF’s Institutional View, and an Alternative,” both available on the Hoover Institution’s website. Views expressed are mine and should not be attributed to the IMF. </a:t>
            </a:r>
          </a:p>
        </p:txBody>
      </p:sp>
      <p:sp>
        <p:nvSpPr>
          <p:cNvPr id="8" name="Rectangle 7"/>
          <p:cNvSpPr/>
          <p:nvPr/>
        </p:nvSpPr>
        <p:spPr>
          <a:xfrm rot="20068653">
            <a:off x="1269328" y="4868301"/>
            <a:ext cx="689083" cy="615553"/>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3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outerShdw blurRad="60007" dir="2000400" sy="-30000" kx="-800400" algn="bl" rotWithShape="0">
                    <a:prstClr val="black">
                      <a:alpha val="20000"/>
                    </a:prstClr>
                  </a:outerShdw>
                  <a:reflection blurRad="12700" stA="50000" endPos="50000" dist="5000" dir="5400000" sy="-100000" rotWithShape="0"/>
                </a:effectLst>
              </a:rPr>
              <a:t>$</a:t>
            </a:r>
          </a:p>
        </p:txBody>
      </p:sp>
      <p:sp>
        <p:nvSpPr>
          <p:cNvPr id="10" name="Rectangle 9"/>
          <p:cNvSpPr/>
          <p:nvPr/>
        </p:nvSpPr>
        <p:spPr>
          <a:xfrm rot="20652141">
            <a:off x="1483131" y="5786112"/>
            <a:ext cx="569387" cy="338554"/>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16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Calibri"/>
                <a:sym typeface="Symbol"/>
              </a:rPr>
              <a:t></a:t>
            </a:r>
            <a:r>
              <a:rPr lang="en-US" sz="16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DaunPenh"/>
                <a:cs typeface="DaunPenh"/>
                <a:sym typeface="Symbol"/>
              </a:rPr>
              <a:t> </a:t>
            </a:r>
            <a:r>
              <a:rPr lang="en-US" sz="16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a:cs typeface="Times New Roman"/>
                <a:sym typeface="Symbol"/>
              </a:rPr>
              <a:t>¥</a:t>
            </a:r>
            <a:endParaRPr lang="en-US" sz="16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11" name="Rectangle 10"/>
          <p:cNvSpPr/>
          <p:nvPr/>
        </p:nvSpPr>
        <p:spPr>
          <a:xfrm rot="20652141">
            <a:off x="840136" y="5442448"/>
            <a:ext cx="569387" cy="276999"/>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1200" b="1" cap="all" dirty="0">
                <a:ln w="0"/>
                <a:solidFill>
                  <a:srgbClr val="54899A"/>
                </a:solidFill>
                <a:effectLst>
                  <a:reflection blurRad="12700" stA="50000" endPos="50000" dist="5000" dir="5400000" sy="-100000" rotWithShape="0"/>
                </a:effectLst>
                <a:latin typeface="Calibri"/>
                <a:sym typeface="Symbol"/>
              </a:rPr>
              <a:t></a:t>
            </a:r>
            <a:r>
              <a:rPr lang="en-US" sz="1200" b="1" cap="all" dirty="0">
                <a:ln w="0"/>
                <a:solidFill>
                  <a:srgbClr val="54899A"/>
                </a:solidFill>
                <a:effectLst>
                  <a:reflection blurRad="12700" stA="50000" endPos="50000" dist="5000" dir="5400000" sy="-100000" rotWithShape="0"/>
                </a:effectLst>
                <a:latin typeface="DaunPenh"/>
                <a:cs typeface="DaunPenh"/>
                <a:sym typeface="Symbol"/>
              </a:rPr>
              <a:t> </a:t>
            </a:r>
            <a:r>
              <a:rPr lang="en-US" sz="1200" b="1" cap="all" dirty="0">
                <a:ln w="0"/>
                <a:solidFill>
                  <a:srgbClr val="54899A"/>
                </a:solidFill>
                <a:effectLst>
                  <a:reflection blurRad="12700" stA="50000" endPos="50000" dist="5000" dir="5400000" sy="-100000" rotWithShape="0"/>
                </a:effectLst>
                <a:latin typeface="Times New Roman"/>
                <a:cs typeface="Times New Roman"/>
                <a:sym typeface="Symbol"/>
              </a:rPr>
              <a:t>£</a:t>
            </a:r>
            <a:endParaRPr lang="en-US" sz="1200" b="1" cap="all" spc="0" dirty="0">
              <a:ln w="0"/>
              <a:solidFill>
                <a:srgbClr val="54899A"/>
              </a:solidFill>
              <a:effectLst>
                <a:reflection blurRad="12700" stA="50000" endPos="50000" dist="5000" dir="5400000" sy="-100000" rotWithShape="0"/>
              </a:effectLst>
            </a:endParaRPr>
          </a:p>
        </p:txBody>
      </p:sp>
      <p:pic>
        <p:nvPicPr>
          <p:cNvPr id="21" name="Picture 24" descr="C:\Users\mqureshi\Desktop\SpinningGlobeSmall6.gif"/>
          <p:cNvPicPr>
            <a:picLocks noChangeAspect="1" noChangeArrowheads="1"/>
          </p:cNvPicPr>
          <p:nvPr/>
        </p:nvPicPr>
        <p:blipFill>
          <a:blip r:embed="rId2" cstate="print"/>
          <a:srcRect/>
          <a:stretch>
            <a:fillRect/>
          </a:stretch>
        </p:blipFill>
        <p:spPr bwMode="auto">
          <a:xfrm>
            <a:off x="609600" y="3429000"/>
            <a:ext cx="1295400" cy="1295400"/>
          </a:xfrm>
          <a:prstGeom prst="rect">
            <a:avLst/>
          </a:prstGeom>
          <a:noFill/>
        </p:spPr>
      </p:pic>
      <p:sp>
        <p:nvSpPr>
          <p:cNvPr id="28" name="Rectangle 27"/>
          <p:cNvSpPr/>
          <p:nvPr/>
        </p:nvSpPr>
        <p:spPr>
          <a:xfrm rot="21371692">
            <a:off x="1735606" y="4455496"/>
            <a:ext cx="689083" cy="461665"/>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2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outerShdw blurRad="60007" dir="2000400" sy="-30000" kx="-800400" algn="bl" rotWithShape="0">
                    <a:prstClr val="black">
                      <a:alpha val="20000"/>
                    </a:prstClr>
                  </a:outerShdw>
                  <a:reflection blurRad="12700" stA="50000" endPos="50000" dist="5000" dir="5400000" sy="-100000" rotWithShape="0"/>
                </a:effectLst>
                <a:latin typeface="Calibri"/>
              </a:rPr>
              <a:t>€</a:t>
            </a:r>
            <a:endParaRPr lang="en-US" sz="2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outerShdw blurRad="60007" dir="2000400" sy="-30000" kx="-800400" algn="bl" rotWithShape="0">
                  <a:prstClr val="black">
                    <a:alpha val="20000"/>
                  </a:prstClr>
                </a:outerShdw>
                <a:reflection blurRad="12700" stA="50000" endPos="50000" dist="5000" dir="5400000" sy="-100000" rotWithShape="0"/>
              </a:effectLst>
            </a:endParaRPr>
          </a:p>
        </p:txBody>
      </p:sp>
      <p:sp>
        <p:nvSpPr>
          <p:cNvPr id="13" name="Subtitle 2"/>
          <p:cNvSpPr>
            <a:spLocks noGrp="1"/>
          </p:cNvSpPr>
          <p:nvPr>
            <p:ph type="subTitle" idx="1"/>
          </p:nvPr>
        </p:nvSpPr>
        <p:spPr>
          <a:xfrm>
            <a:off x="2743200" y="3505200"/>
            <a:ext cx="5410200" cy="1828800"/>
          </a:xfrm>
        </p:spPr>
        <p:style>
          <a:lnRef idx="2">
            <a:schemeClr val="accent1"/>
          </a:lnRef>
          <a:fillRef idx="1">
            <a:schemeClr val="lt1"/>
          </a:fillRef>
          <a:effectRef idx="0">
            <a:schemeClr val="accent1"/>
          </a:effectRef>
          <a:fontRef idx="minor">
            <a:schemeClr val="dk1"/>
          </a:fontRef>
        </p:style>
        <p:txBody>
          <a:bodyPr>
            <a:normAutofit/>
          </a:bodyPr>
          <a:lstStyle/>
          <a:p>
            <a:endParaRPr lang="en-US" dirty="0"/>
          </a:p>
          <a:p>
            <a:pPr algn="ctr"/>
            <a:r>
              <a:rPr lang="en-US" dirty="0"/>
              <a:t>Jonathan D. Ostry</a:t>
            </a:r>
          </a:p>
          <a:p>
            <a:pPr algn="ctr"/>
            <a:r>
              <a:rPr lang="en-US" dirty="0"/>
              <a:t>IEO Webinar on Dealing With Volatile Capital Flows:</a:t>
            </a:r>
          </a:p>
          <a:p>
            <a:pPr algn="ctr"/>
            <a:r>
              <a:rPr lang="en-US" dirty="0"/>
              <a:t>What Toolkit Do Countries Need?</a:t>
            </a:r>
          </a:p>
          <a:p>
            <a:pPr algn="ctr"/>
            <a:r>
              <a:rPr lang="en-US" dirty="0"/>
              <a:t>February 23, 2021</a:t>
            </a:r>
          </a:p>
          <a:p>
            <a:endParaRPr lang="en-US" dirty="0"/>
          </a:p>
          <a:p>
            <a:endParaRPr lang="en-US" dirty="0"/>
          </a:p>
          <a:p>
            <a:endParaRPr lang="en-US" dirty="0"/>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FEAF80-0E4C-465D-B789-2E957689EAB2}"/>
              </a:ext>
            </a:extLst>
          </p:cNvPr>
          <p:cNvSpPr>
            <a:spLocks noGrp="1"/>
          </p:cNvSpPr>
          <p:nvPr>
            <p:ph type="title"/>
          </p:nvPr>
        </p:nvSpPr>
        <p:spPr>
          <a:xfrm>
            <a:off x="457200" y="76200"/>
            <a:ext cx="8001000" cy="762000"/>
          </a:xfrm>
        </p:spPr>
        <p:style>
          <a:lnRef idx="2">
            <a:schemeClr val="accent1"/>
          </a:lnRef>
          <a:fillRef idx="1">
            <a:schemeClr val="lt1"/>
          </a:fillRef>
          <a:effectRef idx="0">
            <a:schemeClr val="accent1"/>
          </a:effectRef>
          <a:fontRef idx="minor">
            <a:schemeClr val="dk1"/>
          </a:fontRef>
        </p:style>
        <p:txBody>
          <a:bodyPr>
            <a:normAutofit/>
          </a:bodyPr>
          <a:lstStyle/>
          <a:p>
            <a:pPr algn="ctr"/>
            <a:r>
              <a:rPr lang="en-US" dirty="0"/>
              <a:t>Core versus Peripheral Issues</a:t>
            </a:r>
          </a:p>
        </p:txBody>
      </p:sp>
      <p:sp>
        <p:nvSpPr>
          <p:cNvPr id="3" name="Content Placeholder 2">
            <a:extLst>
              <a:ext uri="{FF2B5EF4-FFF2-40B4-BE49-F238E27FC236}">
                <a16:creationId xmlns:a16="http://schemas.microsoft.com/office/drawing/2014/main" id="{71483BEB-50B5-4861-82AF-DD81D488580B}"/>
              </a:ext>
            </a:extLst>
          </p:cNvPr>
          <p:cNvSpPr>
            <a:spLocks noGrp="1"/>
          </p:cNvSpPr>
          <p:nvPr>
            <p:ph sz="quarter" idx="1"/>
          </p:nvPr>
        </p:nvSpPr>
        <p:spPr>
          <a:xfrm>
            <a:off x="457200" y="1143000"/>
            <a:ext cx="8001000" cy="5330952"/>
          </a:xfrm>
        </p:spPr>
        <p:style>
          <a:lnRef idx="2">
            <a:schemeClr val="accent1"/>
          </a:lnRef>
          <a:fillRef idx="1">
            <a:schemeClr val="lt1"/>
          </a:fillRef>
          <a:effectRef idx="0">
            <a:schemeClr val="accent1"/>
          </a:effectRef>
          <a:fontRef idx="minor">
            <a:schemeClr val="dk1"/>
          </a:fontRef>
        </p:style>
        <p:txBody>
          <a:bodyPr>
            <a:normAutofit/>
          </a:bodyPr>
          <a:lstStyle/>
          <a:p>
            <a:endParaRPr lang="en-US" dirty="0"/>
          </a:p>
          <a:p>
            <a:r>
              <a:rPr lang="en-US" dirty="0"/>
              <a:t>Core principle of IV: capital controls should not be used to increase a significant undervaluation</a:t>
            </a:r>
          </a:p>
          <a:p>
            <a:endParaRPr lang="en-US" dirty="0"/>
          </a:p>
          <a:p>
            <a:r>
              <a:rPr lang="en-US" dirty="0"/>
              <a:t>One example of implementation (but many others):</a:t>
            </a:r>
          </a:p>
          <a:p>
            <a:pPr lvl="1"/>
            <a:r>
              <a:rPr lang="en-US" dirty="0"/>
              <a:t>Canada: IMF advised removal of additional taxes on non-residents by two provinces</a:t>
            </a:r>
          </a:p>
          <a:p>
            <a:pPr lvl="2"/>
            <a:r>
              <a:rPr lang="en-US" dirty="0"/>
              <a:t>Were controls markedly affecting the Canadian $ exchange rate? </a:t>
            </a:r>
          </a:p>
          <a:p>
            <a:pPr lvl="2"/>
            <a:r>
              <a:rPr lang="en-US" dirty="0"/>
              <a:t>How can IMF factor in social objective of housing affordability? </a:t>
            </a:r>
          </a:p>
          <a:p>
            <a:pPr marL="1005840" lvl="3" indent="0">
              <a:buNone/>
            </a:pPr>
            <a:endParaRPr lang="en-US" dirty="0"/>
          </a:p>
          <a:p>
            <a:r>
              <a:rPr lang="en-US" dirty="0"/>
              <a:t>If foundational principle from Articles is the guide, should there not be a close link between assessments under the IV and the External Sector Report?</a:t>
            </a:r>
          </a:p>
        </p:txBody>
      </p:sp>
      <p:sp>
        <p:nvSpPr>
          <p:cNvPr id="4" name="Slide Number Placeholder 3">
            <a:extLst>
              <a:ext uri="{FF2B5EF4-FFF2-40B4-BE49-F238E27FC236}">
                <a16:creationId xmlns:a16="http://schemas.microsoft.com/office/drawing/2014/main" id="{633E59B7-925B-40C3-9A48-ACD81DEEA63E}"/>
              </a:ext>
            </a:extLst>
          </p:cNvPr>
          <p:cNvSpPr>
            <a:spLocks noGrp="1"/>
          </p:cNvSpPr>
          <p:nvPr>
            <p:ph type="sldNum" sz="quarter" idx="15"/>
          </p:nvPr>
        </p:nvSpPr>
        <p:spPr/>
        <p:txBody>
          <a:bodyPr/>
          <a:lstStyle/>
          <a:p>
            <a:fld id="{9684BE3E-AD00-4AD8-8F6A-DA94D06B0BC7}" type="slidenum">
              <a:rPr lang="en-US" smtClean="0"/>
              <a:pPr/>
              <a:t>10</a:t>
            </a:fld>
            <a:endParaRPr lang="en-US" dirty="0"/>
          </a:p>
        </p:txBody>
      </p:sp>
    </p:spTree>
    <p:extLst>
      <p:ext uri="{BB962C8B-B14F-4D97-AF65-F5344CB8AC3E}">
        <p14:creationId xmlns:p14="http://schemas.microsoft.com/office/powerpoint/2010/main" val="31596934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FEAF80-0E4C-465D-B789-2E957689EAB2}"/>
              </a:ext>
            </a:extLst>
          </p:cNvPr>
          <p:cNvSpPr>
            <a:spLocks noGrp="1"/>
          </p:cNvSpPr>
          <p:nvPr>
            <p:ph type="title"/>
          </p:nvPr>
        </p:nvSpPr>
        <p:spPr>
          <a:xfrm>
            <a:off x="457200" y="76200"/>
            <a:ext cx="8001000" cy="914400"/>
          </a:xfrm>
        </p:spPr>
        <p:style>
          <a:lnRef idx="2">
            <a:schemeClr val="accent1"/>
          </a:lnRef>
          <a:fillRef idx="1">
            <a:schemeClr val="lt1"/>
          </a:fillRef>
          <a:effectRef idx="0">
            <a:schemeClr val="accent1"/>
          </a:effectRef>
          <a:fontRef idx="minor">
            <a:schemeClr val="dk1"/>
          </a:fontRef>
        </p:style>
        <p:txBody>
          <a:bodyPr>
            <a:normAutofit/>
          </a:bodyPr>
          <a:lstStyle/>
          <a:p>
            <a:pPr algn="ctr"/>
            <a:r>
              <a:rPr lang="en-US" dirty="0"/>
              <a:t>Macropru—Good; Capital Controls Bad </a:t>
            </a:r>
          </a:p>
        </p:txBody>
      </p:sp>
      <p:sp>
        <p:nvSpPr>
          <p:cNvPr id="3" name="Content Placeholder 2">
            <a:extLst>
              <a:ext uri="{FF2B5EF4-FFF2-40B4-BE49-F238E27FC236}">
                <a16:creationId xmlns:a16="http://schemas.microsoft.com/office/drawing/2014/main" id="{71483BEB-50B5-4861-82AF-DD81D488580B}"/>
              </a:ext>
            </a:extLst>
          </p:cNvPr>
          <p:cNvSpPr>
            <a:spLocks noGrp="1"/>
          </p:cNvSpPr>
          <p:nvPr>
            <p:ph sz="quarter" idx="1"/>
          </p:nvPr>
        </p:nvSpPr>
        <p:spPr>
          <a:xfrm>
            <a:off x="457200" y="1143000"/>
            <a:ext cx="8001000" cy="5330952"/>
          </a:xfrm>
        </p:spPr>
        <p:style>
          <a:lnRef idx="2">
            <a:schemeClr val="accent1"/>
          </a:lnRef>
          <a:fillRef idx="1">
            <a:schemeClr val="lt1"/>
          </a:fillRef>
          <a:effectRef idx="0">
            <a:schemeClr val="accent1"/>
          </a:effectRef>
          <a:fontRef idx="minor">
            <a:schemeClr val="dk1"/>
          </a:fontRef>
        </p:style>
        <p:txBody>
          <a:bodyPr>
            <a:normAutofit/>
          </a:bodyPr>
          <a:lstStyle/>
          <a:p>
            <a:pPr lvl="3"/>
            <a:endParaRPr lang="en-US" dirty="0"/>
          </a:p>
          <a:p>
            <a:r>
              <a:rPr lang="en-US" dirty="0"/>
              <a:t>Economic distinction often seems like hair splitting</a:t>
            </a:r>
          </a:p>
          <a:p>
            <a:endParaRPr lang="en-US" dirty="0"/>
          </a:p>
          <a:p>
            <a:r>
              <a:rPr lang="en-US" dirty="0"/>
              <a:t>Example: Korea</a:t>
            </a:r>
          </a:p>
          <a:p>
            <a:pPr lvl="1"/>
            <a:r>
              <a:rPr lang="en-US" dirty="0"/>
              <a:t>Currency-based measures have been a long-standing feature of Korea’s macroprudential framework; authorities view them and label them macroprudential</a:t>
            </a:r>
          </a:p>
          <a:p>
            <a:pPr lvl="1"/>
            <a:endParaRPr lang="en-US" dirty="0"/>
          </a:p>
          <a:p>
            <a:pPr lvl="1"/>
            <a:r>
              <a:rPr lang="en-US" dirty="0"/>
              <a:t>Is it desirable to stigmatize the measures capital controls used for macroprudential reasons?</a:t>
            </a:r>
          </a:p>
          <a:p>
            <a:pPr lvl="1"/>
            <a:endParaRPr lang="en-US" dirty="0"/>
          </a:p>
          <a:p>
            <a:r>
              <a:rPr lang="en-US" dirty="0"/>
              <a:t>Similar issues in some ASEAN economies</a:t>
            </a:r>
          </a:p>
          <a:p>
            <a:endParaRPr lang="en-US" dirty="0"/>
          </a:p>
          <a:p>
            <a:endParaRPr lang="en-US" dirty="0"/>
          </a:p>
        </p:txBody>
      </p:sp>
      <p:sp>
        <p:nvSpPr>
          <p:cNvPr id="4" name="Slide Number Placeholder 3">
            <a:extLst>
              <a:ext uri="{FF2B5EF4-FFF2-40B4-BE49-F238E27FC236}">
                <a16:creationId xmlns:a16="http://schemas.microsoft.com/office/drawing/2014/main" id="{633E59B7-925B-40C3-9A48-ACD81DEEA63E}"/>
              </a:ext>
            </a:extLst>
          </p:cNvPr>
          <p:cNvSpPr>
            <a:spLocks noGrp="1"/>
          </p:cNvSpPr>
          <p:nvPr>
            <p:ph type="sldNum" sz="quarter" idx="15"/>
          </p:nvPr>
        </p:nvSpPr>
        <p:spPr/>
        <p:txBody>
          <a:bodyPr/>
          <a:lstStyle/>
          <a:p>
            <a:fld id="{9684BE3E-AD00-4AD8-8F6A-DA94D06B0BC7}" type="slidenum">
              <a:rPr lang="en-US" smtClean="0"/>
              <a:pPr/>
              <a:t>11</a:t>
            </a:fld>
            <a:endParaRPr lang="en-US" dirty="0"/>
          </a:p>
        </p:txBody>
      </p:sp>
    </p:spTree>
    <p:extLst>
      <p:ext uri="{BB962C8B-B14F-4D97-AF65-F5344CB8AC3E}">
        <p14:creationId xmlns:p14="http://schemas.microsoft.com/office/powerpoint/2010/main" val="27622348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1C5E5-F492-4045-8628-06B52DFBD7E6}"/>
              </a:ext>
            </a:extLst>
          </p:cNvPr>
          <p:cNvSpPr>
            <a:spLocks noGrp="1"/>
          </p:cNvSpPr>
          <p:nvPr>
            <p:ph type="title"/>
          </p:nvPr>
        </p:nvSpPr>
        <p:spPr>
          <a:xfrm>
            <a:off x="457200" y="152400"/>
            <a:ext cx="8077200" cy="914400"/>
          </a:xfrm>
        </p:spPr>
        <p:style>
          <a:lnRef idx="2">
            <a:schemeClr val="accent1"/>
          </a:lnRef>
          <a:fillRef idx="1">
            <a:schemeClr val="lt1"/>
          </a:fillRef>
          <a:effectRef idx="0">
            <a:schemeClr val="accent1"/>
          </a:effectRef>
          <a:fontRef idx="minor">
            <a:schemeClr val="dk1"/>
          </a:fontRef>
        </p:style>
        <p:txBody>
          <a:bodyPr>
            <a:normAutofit/>
          </a:bodyPr>
          <a:lstStyle/>
          <a:p>
            <a:pPr algn="ctr"/>
            <a:r>
              <a:rPr lang="en-US" dirty="0"/>
              <a:t>Is Fiscal Policy Really First Up In the Pecking Order?</a:t>
            </a:r>
          </a:p>
        </p:txBody>
      </p:sp>
      <p:sp>
        <p:nvSpPr>
          <p:cNvPr id="3" name="Content Placeholder 2">
            <a:extLst>
              <a:ext uri="{FF2B5EF4-FFF2-40B4-BE49-F238E27FC236}">
                <a16:creationId xmlns:a16="http://schemas.microsoft.com/office/drawing/2014/main" id="{AE31413C-176A-4900-8611-7093DA976124}"/>
              </a:ext>
            </a:extLst>
          </p:cNvPr>
          <p:cNvSpPr>
            <a:spLocks noGrp="1"/>
          </p:cNvSpPr>
          <p:nvPr>
            <p:ph sz="quarter" idx="1"/>
          </p:nvPr>
        </p:nvSpPr>
        <p:spPr>
          <a:xfrm>
            <a:off x="457200" y="1371600"/>
            <a:ext cx="8077200" cy="5102352"/>
          </a:xfrm>
        </p:spPr>
        <p:style>
          <a:lnRef idx="2">
            <a:schemeClr val="accent1"/>
          </a:lnRef>
          <a:fillRef idx="1">
            <a:schemeClr val="lt1"/>
          </a:fillRef>
          <a:effectRef idx="0">
            <a:schemeClr val="accent1"/>
          </a:effectRef>
          <a:fontRef idx="minor">
            <a:schemeClr val="dk1"/>
          </a:fontRef>
        </p:style>
        <p:txBody>
          <a:bodyPr>
            <a:normAutofit/>
          </a:bodyPr>
          <a:lstStyle/>
          <a:p>
            <a:r>
              <a:rPr lang="en-US" dirty="0"/>
              <a:t>Orthodox advice on dealing with capital inflows</a:t>
            </a:r>
          </a:p>
          <a:p>
            <a:pPr lvl="1"/>
            <a:r>
              <a:rPr lang="en-US" dirty="0"/>
              <a:t>Tighten fiscal policy if risk of overheating</a:t>
            </a:r>
          </a:p>
          <a:p>
            <a:pPr lvl="1"/>
            <a:r>
              <a:rPr lang="en-US" dirty="0"/>
              <a:t>Allow currencies to appreciate</a:t>
            </a:r>
          </a:p>
          <a:p>
            <a:pPr lvl="1"/>
            <a:endParaRPr lang="en-US" dirty="0"/>
          </a:p>
          <a:p>
            <a:r>
              <a:rPr lang="en-US" dirty="0"/>
              <a:t>Countries reluctant to use fiscal policy (</a:t>
            </a:r>
            <a:r>
              <a:rPr lang="en-US" i="1" dirty="0"/>
              <a:t>Taming the Tide of Capital Flows</a:t>
            </a:r>
            <a:r>
              <a:rPr lang="en-US" dirty="0"/>
              <a:t>, MIT Press, 2018; and IMF WP)</a:t>
            </a:r>
          </a:p>
          <a:p>
            <a:pPr lvl="1"/>
            <a:r>
              <a:rPr lang="en-US" dirty="0"/>
              <a:t>policymakers in EMEs deploy a combination of instruments, but strikingly almost NEVER use fiscal policy!</a:t>
            </a:r>
          </a:p>
          <a:p>
            <a:pPr lvl="1"/>
            <a:r>
              <a:rPr lang="en-US" dirty="0"/>
              <a:t>Robust empirical finding: the orthodox policy prescription to tighten fiscal policy is the least used instrument in practice</a:t>
            </a:r>
          </a:p>
          <a:p>
            <a:pPr lvl="1"/>
            <a:r>
              <a:rPr lang="en-US" dirty="0"/>
              <a:t>Why? Needs more thinking, but possibly fiscal levers take are simply less flexible, and other instruments are more nimble and less politically fraught</a:t>
            </a:r>
          </a:p>
          <a:p>
            <a:pPr marL="365760" lvl="1" indent="0">
              <a:buNone/>
            </a:pPr>
            <a:endParaRPr lang="en-US" dirty="0"/>
          </a:p>
        </p:txBody>
      </p:sp>
      <p:sp>
        <p:nvSpPr>
          <p:cNvPr id="4" name="Slide Number Placeholder 3">
            <a:extLst>
              <a:ext uri="{FF2B5EF4-FFF2-40B4-BE49-F238E27FC236}">
                <a16:creationId xmlns:a16="http://schemas.microsoft.com/office/drawing/2014/main" id="{3647CD7F-B647-4ED4-885D-052F2088A477}"/>
              </a:ext>
            </a:extLst>
          </p:cNvPr>
          <p:cNvSpPr>
            <a:spLocks noGrp="1"/>
          </p:cNvSpPr>
          <p:nvPr>
            <p:ph type="sldNum" sz="quarter" idx="15"/>
          </p:nvPr>
        </p:nvSpPr>
        <p:spPr/>
        <p:txBody>
          <a:bodyPr/>
          <a:lstStyle/>
          <a:p>
            <a:fld id="{9684BE3E-AD00-4AD8-8F6A-DA94D06B0BC7}" type="slidenum">
              <a:rPr lang="en-US" smtClean="0"/>
              <a:pPr/>
              <a:t>12</a:t>
            </a:fld>
            <a:endParaRPr lang="en-US" dirty="0"/>
          </a:p>
        </p:txBody>
      </p:sp>
    </p:spTree>
    <p:extLst>
      <p:ext uri="{BB962C8B-B14F-4D97-AF65-F5344CB8AC3E}">
        <p14:creationId xmlns:p14="http://schemas.microsoft.com/office/powerpoint/2010/main" val="28181008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1C5E5-F492-4045-8628-06B52DFBD7E6}"/>
              </a:ext>
            </a:extLst>
          </p:cNvPr>
          <p:cNvSpPr>
            <a:spLocks noGrp="1"/>
          </p:cNvSpPr>
          <p:nvPr>
            <p:ph type="title"/>
          </p:nvPr>
        </p:nvSpPr>
        <p:spPr>
          <a:xfrm>
            <a:off x="457200" y="315191"/>
            <a:ext cx="8077200" cy="838200"/>
          </a:xfrm>
        </p:spPr>
        <p:style>
          <a:lnRef idx="2">
            <a:schemeClr val="accent1"/>
          </a:lnRef>
          <a:fillRef idx="1">
            <a:schemeClr val="lt1"/>
          </a:fillRef>
          <a:effectRef idx="0">
            <a:schemeClr val="accent1"/>
          </a:effectRef>
          <a:fontRef idx="minor">
            <a:schemeClr val="dk1"/>
          </a:fontRef>
        </p:style>
        <p:txBody>
          <a:bodyPr>
            <a:normAutofit/>
          </a:bodyPr>
          <a:lstStyle/>
          <a:p>
            <a:pPr algn="ctr"/>
            <a:r>
              <a:rPr lang="en-US" dirty="0"/>
              <a:t>Flexible Exchange Rates in the Orthodoxy</a:t>
            </a:r>
          </a:p>
        </p:txBody>
      </p:sp>
      <p:sp>
        <p:nvSpPr>
          <p:cNvPr id="3" name="Content Placeholder 2">
            <a:extLst>
              <a:ext uri="{FF2B5EF4-FFF2-40B4-BE49-F238E27FC236}">
                <a16:creationId xmlns:a16="http://schemas.microsoft.com/office/drawing/2014/main" id="{AE31413C-176A-4900-8611-7093DA976124}"/>
              </a:ext>
            </a:extLst>
          </p:cNvPr>
          <p:cNvSpPr>
            <a:spLocks noGrp="1"/>
          </p:cNvSpPr>
          <p:nvPr>
            <p:ph sz="quarter" idx="1"/>
          </p:nvPr>
        </p:nvSpPr>
        <p:spPr>
          <a:xfrm>
            <a:off x="457200" y="1371600"/>
            <a:ext cx="8077200" cy="4953000"/>
          </a:xfrm>
        </p:spPr>
        <p:style>
          <a:lnRef idx="2">
            <a:schemeClr val="accent1"/>
          </a:lnRef>
          <a:fillRef idx="1">
            <a:schemeClr val="lt1"/>
          </a:fillRef>
          <a:effectRef idx="0">
            <a:schemeClr val="accent1"/>
          </a:effectRef>
          <a:fontRef idx="minor">
            <a:schemeClr val="dk1"/>
          </a:fontRef>
        </p:style>
        <p:txBody>
          <a:bodyPr>
            <a:normAutofit/>
          </a:bodyPr>
          <a:lstStyle/>
          <a:p>
            <a:pPr marL="0" indent="0">
              <a:buNone/>
            </a:pPr>
            <a:endParaRPr lang="en-US" dirty="0"/>
          </a:p>
          <a:p>
            <a:r>
              <a:rPr lang="en-US" dirty="0"/>
              <a:t>EMEs face large and volatile capital flows, driven by external developments and sentiment shifts: Important driver of exchange rate movements</a:t>
            </a:r>
          </a:p>
          <a:p>
            <a:endParaRPr lang="en-US" dirty="0"/>
          </a:p>
          <a:p>
            <a:r>
              <a:rPr lang="en-US" dirty="0"/>
              <a:t>In Asia, 2019 </a:t>
            </a:r>
            <a:r>
              <a:rPr lang="en-US" i="1" dirty="0"/>
              <a:t>Regional Economic Outlook </a:t>
            </a:r>
            <a:r>
              <a:rPr lang="en-US" dirty="0"/>
              <a:t>found the exchange rate can act as an amplifier, rather than an absorber, of shocks. </a:t>
            </a:r>
          </a:p>
          <a:p>
            <a:pPr lvl="1"/>
            <a:r>
              <a:rPr lang="en-US" dirty="0"/>
              <a:t>Firms have large FX liabilities; less-developed financial markets; limited hedging opportunities</a:t>
            </a:r>
          </a:p>
          <a:p>
            <a:pPr lvl="1"/>
            <a:r>
              <a:rPr lang="en-US" dirty="0"/>
              <a:t>Currency appreciation relaxes firms’ financing constraints, fueling a financing boom that increases vulnerability</a:t>
            </a:r>
          </a:p>
        </p:txBody>
      </p:sp>
      <p:sp>
        <p:nvSpPr>
          <p:cNvPr id="4" name="Slide Number Placeholder 3">
            <a:extLst>
              <a:ext uri="{FF2B5EF4-FFF2-40B4-BE49-F238E27FC236}">
                <a16:creationId xmlns:a16="http://schemas.microsoft.com/office/drawing/2014/main" id="{3647CD7F-B647-4ED4-885D-052F2088A477}"/>
              </a:ext>
            </a:extLst>
          </p:cNvPr>
          <p:cNvSpPr>
            <a:spLocks noGrp="1"/>
          </p:cNvSpPr>
          <p:nvPr>
            <p:ph type="sldNum" sz="quarter" idx="15"/>
          </p:nvPr>
        </p:nvSpPr>
        <p:spPr/>
        <p:txBody>
          <a:bodyPr/>
          <a:lstStyle/>
          <a:p>
            <a:fld id="{9684BE3E-AD00-4AD8-8F6A-DA94D06B0BC7}" type="slidenum">
              <a:rPr lang="en-US" smtClean="0"/>
              <a:pPr/>
              <a:t>13</a:t>
            </a:fld>
            <a:endParaRPr lang="en-US" dirty="0"/>
          </a:p>
        </p:txBody>
      </p:sp>
    </p:spTree>
    <p:extLst>
      <p:ext uri="{BB962C8B-B14F-4D97-AF65-F5344CB8AC3E}">
        <p14:creationId xmlns:p14="http://schemas.microsoft.com/office/powerpoint/2010/main" val="35023307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67354-828E-466A-A9E8-04434515FC52}"/>
              </a:ext>
            </a:extLst>
          </p:cNvPr>
          <p:cNvSpPr>
            <a:spLocks noGrp="1"/>
          </p:cNvSpPr>
          <p:nvPr>
            <p:ph type="title"/>
          </p:nvPr>
        </p:nvSpPr>
        <p:spPr>
          <a:xfrm>
            <a:off x="457200" y="274638"/>
            <a:ext cx="8001000" cy="792162"/>
          </a:xfrm>
        </p:spPr>
        <p:style>
          <a:lnRef idx="2">
            <a:schemeClr val="accent1"/>
          </a:lnRef>
          <a:fillRef idx="1">
            <a:schemeClr val="lt1"/>
          </a:fillRef>
          <a:effectRef idx="0">
            <a:schemeClr val="accent1"/>
          </a:effectRef>
          <a:fontRef idx="minor">
            <a:schemeClr val="dk1"/>
          </a:fontRef>
        </p:style>
        <p:txBody>
          <a:bodyPr/>
          <a:lstStyle/>
          <a:p>
            <a:pPr algn="ctr"/>
            <a:r>
              <a:rPr lang="en-US" dirty="0"/>
              <a:t>Distributional and Social Issues</a:t>
            </a:r>
          </a:p>
        </p:txBody>
      </p:sp>
      <p:sp>
        <p:nvSpPr>
          <p:cNvPr id="3" name="Content Placeholder 2">
            <a:extLst>
              <a:ext uri="{FF2B5EF4-FFF2-40B4-BE49-F238E27FC236}">
                <a16:creationId xmlns:a16="http://schemas.microsoft.com/office/drawing/2014/main" id="{299C1B26-BB90-433D-93DC-5862C192A426}"/>
              </a:ext>
            </a:extLst>
          </p:cNvPr>
          <p:cNvSpPr>
            <a:spLocks noGrp="1"/>
          </p:cNvSpPr>
          <p:nvPr>
            <p:ph sz="quarter" idx="1"/>
          </p:nvPr>
        </p:nvSpPr>
        <p:spPr>
          <a:xfrm>
            <a:off x="457200" y="1371600"/>
            <a:ext cx="8001000" cy="5105400"/>
          </a:xfrm>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r>
              <a:rPr lang="en-US" dirty="0"/>
              <a:t>Recent research has highlighted efficiency-equity tradeoffs of capital account liberalization</a:t>
            </a:r>
          </a:p>
          <a:p>
            <a:endParaRPr lang="en-US" dirty="0"/>
          </a:p>
          <a:p>
            <a:pPr lvl="1"/>
            <a:r>
              <a:rPr lang="en-US" dirty="0"/>
              <a:t>Furceri, Ostry and Loungani (JMCB 2019) show liberalization increases inequality whereas output gains occur only for countries above certain institutional thresholds</a:t>
            </a:r>
          </a:p>
          <a:p>
            <a:pPr lvl="1"/>
            <a:endParaRPr lang="en-US" dirty="0"/>
          </a:p>
          <a:p>
            <a:pPr lvl="1"/>
            <a:r>
              <a:rPr lang="en-US" dirty="0"/>
              <a:t>Recent work by ICD with Eichengreen (2021) also finds strong distributional effects</a:t>
            </a:r>
          </a:p>
          <a:p>
            <a:pPr marL="365760" lvl="1" indent="0">
              <a:buNone/>
            </a:pPr>
            <a:endParaRPr lang="en-US" dirty="0"/>
          </a:p>
          <a:p>
            <a:r>
              <a:rPr lang="en-US" dirty="0"/>
              <a:t>Some countries are using capital controls to meet distributional and social goals such as housing affordability</a:t>
            </a:r>
          </a:p>
          <a:p>
            <a:endParaRPr lang="en-US" dirty="0"/>
          </a:p>
          <a:p>
            <a:r>
              <a:rPr lang="en-US" dirty="0"/>
              <a:t>These issues were not anticipated by the 2012 IV, but they seem far from IMF purview</a:t>
            </a:r>
          </a:p>
        </p:txBody>
      </p:sp>
      <p:sp>
        <p:nvSpPr>
          <p:cNvPr id="4" name="Slide Number Placeholder 3">
            <a:extLst>
              <a:ext uri="{FF2B5EF4-FFF2-40B4-BE49-F238E27FC236}">
                <a16:creationId xmlns:a16="http://schemas.microsoft.com/office/drawing/2014/main" id="{93BE7C95-492B-4BC1-965A-41C824F703DF}"/>
              </a:ext>
            </a:extLst>
          </p:cNvPr>
          <p:cNvSpPr>
            <a:spLocks noGrp="1"/>
          </p:cNvSpPr>
          <p:nvPr>
            <p:ph type="sldNum" sz="quarter" idx="15"/>
          </p:nvPr>
        </p:nvSpPr>
        <p:spPr/>
        <p:txBody>
          <a:bodyPr/>
          <a:lstStyle/>
          <a:p>
            <a:fld id="{9684BE3E-AD00-4AD8-8F6A-DA94D06B0BC7}" type="slidenum">
              <a:rPr lang="en-US" smtClean="0"/>
              <a:pPr/>
              <a:t>14</a:t>
            </a:fld>
            <a:endParaRPr lang="en-US" dirty="0"/>
          </a:p>
        </p:txBody>
      </p:sp>
    </p:spTree>
    <p:extLst>
      <p:ext uri="{BB962C8B-B14F-4D97-AF65-F5344CB8AC3E}">
        <p14:creationId xmlns:p14="http://schemas.microsoft.com/office/powerpoint/2010/main" val="7445400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F2135-03AE-454C-89C2-C6AB8ADDCF57}"/>
              </a:ext>
            </a:extLst>
          </p:cNvPr>
          <p:cNvSpPr>
            <a:spLocks noGrp="1"/>
          </p:cNvSpPr>
          <p:nvPr>
            <p:ph type="ctrTitle"/>
          </p:nvPr>
        </p:nvSpPr>
        <p:spPr>
          <a:xfrm>
            <a:off x="2133600" y="1676400"/>
            <a:ext cx="6629400" cy="2133600"/>
          </a:xfrm>
        </p:spPr>
        <p:style>
          <a:lnRef idx="2">
            <a:schemeClr val="accent1"/>
          </a:lnRef>
          <a:fillRef idx="1">
            <a:schemeClr val="lt1"/>
          </a:fillRef>
          <a:effectRef idx="0">
            <a:schemeClr val="accent1"/>
          </a:effectRef>
          <a:fontRef idx="minor">
            <a:schemeClr val="dk1"/>
          </a:fontRef>
        </p:style>
        <p:txBody>
          <a:bodyPr/>
          <a:lstStyle/>
          <a:p>
            <a:r>
              <a:rPr lang="en-US" dirty="0"/>
              <a:t>3) Any lessons?</a:t>
            </a:r>
          </a:p>
        </p:txBody>
      </p:sp>
    </p:spTree>
    <p:extLst>
      <p:ext uri="{BB962C8B-B14F-4D97-AF65-F5344CB8AC3E}">
        <p14:creationId xmlns:p14="http://schemas.microsoft.com/office/powerpoint/2010/main" val="21557804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D1584-2767-48FF-AC7F-3C1FA17B0B59}"/>
              </a:ext>
            </a:extLst>
          </p:cNvPr>
          <p:cNvSpPr>
            <a:spLocks noGrp="1"/>
          </p:cNvSpPr>
          <p:nvPr>
            <p:ph type="title"/>
          </p:nvPr>
        </p:nvSpPr>
        <p:spPr>
          <a:xfrm>
            <a:off x="406400" y="152401"/>
            <a:ext cx="8051800" cy="457200"/>
          </a:xfrm>
        </p:spPr>
        <p:style>
          <a:lnRef idx="2">
            <a:schemeClr val="accent1"/>
          </a:lnRef>
          <a:fillRef idx="1">
            <a:schemeClr val="lt1"/>
          </a:fillRef>
          <a:effectRef idx="0">
            <a:schemeClr val="accent1"/>
          </a:effectRef>
          <a:fontRef idx="minor">
            <a:schemeClr val="dk1"/>
          </a:fontRef>
        </p:style>
        <p:txBody>
          <a:bodyPr>
            <a:normAutofit fontScale="90000"/>
          </a:bodyPr>
          <a:lstStyle/>
          <a:p>
            <a:pPr algn="ctr"/>
            <a:r>
              <a:rPr lang="en-US" dirty="0"/>
              <a:t>Open Questions </a:t>
            </a:r>
          </a:p>
        </p:txBody>
      </p:sp>
      <p:sp>
        <p:nvSpPr>
          <p:cNvPr id="3" name="Content Placeholder 2">
            <a:extLst>
              <a:ext uri="{FF2B5EF4-FFF2-40B4-BE49-F238E27FC236}">
                <a16:creationId xmlns:a16="http://schemas.microsoft.com/office/drawing/2014/main" id="{07684D50-9D9F-474E-936C-2EBFA74035AF}"/>
              </a:ext>
            </a:extLst>
          </p:cNvPr>
          <p:cNvSpPr>
            <a:spLocks noGrp="1"/>
          </p:cNvSpPr>
          <p:nvPr>
            <p:ph sz="quarter" idx="1"/>
          </p:nvPr>
        </p:nvSpPr>
        <p:spPr>
          <a:xfrm>
            <a:off x="406400" y="838200"/>
            <a:ext cx="8051800" cy="5791200"/>
          </a:xfrm>
        </p:spPr>
        <p:style>
          <a:lnRef idx="2">
            <a:schemeClr val="accent1"/>
          </a:lnRef>
          <a:fillRef idx="1">
            <a:schemeClr val="lt1"/>
          </a:fillRef>
          <a:effectRef idx="0">
            <a:schemeClr val="accent1"/>
          </a:effectRef>
          <a:fontRef idx="minor">
            <a:schemeClr val="dk1"/>
          </a:fontRef>
        </p:style>
        <p:txBody>
          <a:bodyPr>
            <a:normAutofit lnSpcReduction="10000"/>
          </a:bodyPr>
          <a:lstStyle/>
          <a:p>
            <a:endParaRPr lang="en-US" dirty="0"/>
          </a:p>
          <a:p>
            <a:r>
              <a:rPr lang="en-US" dirty="0"/>
              <a:t>How does the delicate political balance look today? </a:t>
            </a:r>
          </a:p>
          <a:p>
            <a:pPr lvl="1"/>
            <a:endParaRPr lang="en-US" dirty="0"/>
          </a:p>
          <a:p>
            <a:r>
              <a:rPr lang="en-US" dirty="0"/>
              <a:t>What have we learned from decade of experience </a:t>
            </a:r>
          </a:p>
          <a:p>
            <a:endParaRPr lang="en-US" dirty="0"/>
          </a:p>
          <a:p>
            <a:pPr lvl="1"/>
            <a:r>
              <a:rPr lang="en-US" dirty="0"/>
              <a:t>Guiding question: are capital controls (or FXI) being used to undervalue the exchange rate? (link to ESR)</a:t>
            </a:r>
          </a:p>
          <a:p>
            <a:pPr lvl="1"/>
            <a:endParaRPr lang="en-US" dirty="0"/>
          </a:p>
          <a:p>
            <a:pPr lvl="1"/>
            <a:r>
              <a:rPr lang="en-US" dirty="0"/>
              <a:t>How to avoid venture into peripheral areas, eg social policy?</a:t>
            </a:r>
          </a:p>
          <a:p>
            <a:endParaRPr lang="en-US" dirty="0"/>
          </a:p>
          <a:p>
            <a:pPr lvl="1"/>
            <a:r>
              <a:rPr lang="en-US" dirty="0"/>
              <a:t>How to clarify implementation issues (surge/</a:t>
            </a:r>
            <a:r>
              <a:rPr lang="en-US" dirty="0" err="1"/>
              <a:t>nonsurge</a:t>
            </a:r>
            <a:r>
              <a:rPr lang="en-US" dirty="0"/>
              <a:t>; capital control versus macropru)?</a:t>
            </a:r>
          </a:p>
          <a:p>
            <a:pPr lvl="1"/>
            <a:endParaRPr lang="en-US" dirty="0"/>
          </a:p>
          <a:p>
            <a:pPr lvl="1"/>
            <a:r>
              <a:rPr lang="en-US" dirty="0"/>
              <a:t>How to increase market liquidity, financial inclusion, lower financial frictions, to raise payoff from </a:t>
            </a:r>
            <a:r>
              <a:rPr lang="en-US"/>
              <a:t>open fin </a:t>
            </a:r>
            <a:r>
              <a:rPr lang="en-US" dirty="0"/>
              <a:t>markets? </a:t>
            </a:r>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12F44697-3C71-4C3F-AB9F-CE75D5D00881}"/>
              </a:ext>
            </a:extLst>
          </p:cNvPr>
          <p:cNvSpPr>
            <a:spLocks noGrp="1"/>
          </p:cNvSpPr>
          <p:nvPr>
            <p:ph type="sldNum" sz="quarter" idx="15"/>
          </p:nvPr>
        </p:nvSpPr>
        <p:spPr/>
        <p:txBody>
          <a:bodyPr/>
          <a:lstStyle/>
          <a:p>
            <a:fld id="{9684BE3E-AD00-4AD8-8F6A-DA94D06B0BC7}" type="slidenum">
              <a:rPr lang="en-US" smtClean="0"/>
              <a:pPr/>
              <a:t>16</a:t>
            </a:fld>
            <a:endParaRPr lang="en-US" dirty="0"/>
          </a:p>
        </p:txBody>
      </p:sp>
    </p:spTree>
    <p:extLst>
      <p:ext uri="{BB962C8B-B14F-4D97-AF65-F5344CB8AC3E}">
        <p14:creationId xmlns:p14="http://schemas.microsoft.com/office/powerpoint/2010/main" val="2618697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001000" cy="563562"/>
          </a:xfrm>
        </p:spPr>
        <p:style>
          <a:lnRef idx="2">
            <a:schemeClr val="accent1"/>
          </a:lnRef>
          <a:fillRef idx="1">
            <a:schemeClr val="lt1"/>
          </a:fillRef>
          <a:effectRef idx="0">
            <a:schemeClr val="accent1"/>
          </a:effectRef>
          <a:fontRef idx="minor">
            <a:schemeClr val="dk1"/>
          </a:fontRef>
        </p:style>
        <p:txBody>
          <a:bodyPr/>
          <a:lstStyle/>
          <a:p>
            <a:pPr algn="ctr"/>
            <a:r>
              <a:rPr lang="en-US" dirty="0"/>
              <a:t>Outline	</a:t>
            </a:r>
          </a:p>
        </p:txBody>
      </p:sp>
      <p:sp>
        <p:nvSpPr>
          <p:cNvPr id="3" name="Content Placeholder 2"/>
          <p:cNvSpPr>
            <a:spLocks noGrp="1"/>
          </p:cNvSpPr>
          <p:nvPr>
            <p:ph sz="quarter" idx="1"/>
          </p:nvPr>
        </p:nvSpPr>
        <p:spPr>
          <a:xfrm>
            <a:off x="533400" y="1143000"/>
            <a:ext cx="8001000" cy="3200400"/>
          </a:xfrm>
        </p:spPr>
        <p:style>
          <a:lnRef idx="2">
            <a:schemeClr val="accent1"/>
          </a:lnRef>
          <a:fillRef idx="1">
            <a:schemeClr val="lt1"/>
          </a:fillRef>
          <a:effectRef idx="0">
            <a:schemeClr val="accent1"/>
          </a:effectRef>
          <a:fontRef idx="minor">
            <a:schemeClr val="dk1"/>
          </a:fontRef>
        </p:style>
        <p:txBody>
          <a:bodyPr>
            <a:normAutofit/>
          </a:bodyPr>
          <a:lstStyle/>
          <a:p>
            <a:endParaRPr lang="en-US" dirty="0"/>
          </a:p>
          <a:p>
            <a:pPr marL="0" indent="0">
              <a:buNone/>
            </a:pPr>
            <a:r>
              <a:rPr lang="en-US" dirty="0"/>
              <a:t>1) Intellectual foundations of the Institutional View (IV)</a:t>
            </a:r>
          </a:p>
          <a:p>
            <a:endParaRPr lang="en-US" dirty="0"/>
          </a:p>
          <a:p>
            <a:pPr marL="0" indent="0">
              <a:buNone/>
            </a:pPr>
            <a:r>
              <a:rPr lang="en-US" dirty="0"/>
              <a:t>2) Issues with implementation of the IV</a:t>
            </a:r>
          </a:p>
          <a:p>
            <a:endParaRPr lang="en-US" dirty="0"/>
          </a:p>
          <a:p>
            <a:pPr marL="0" indent="0">
              <a:buNone/>
            </a:pPr>
            <a:r>
              <a:rPr lang="en-US" dirty="0"/>
              <a:t>3) Open Questions (brief—one slide)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F2135-03AE-454C-89C2-C6AB8ADDCF57}"/>
              </a:ext>
            </a:extLst>
          </p:cNvPr>
          <p:cNvSpPr>
            <a:spLocks noGrp="1"/>
          </p:cNvSpPr>
          <p:nvPr>
            <p:ph type="ctrTitle"/>
          </p:nvPr>
        </p:nvSpPr>
        <p:spPr>
          <a:xfrm>
            <a:off x="2286000" y="2667000"/>
            <a:ext cx="6172200" cy="1371600"/>
          </a:xfrm>
        </p:spPr>
        <p:style>
          <a:lnRef idx="2">
            <a:schemeClr val="accent1"/>
          </a:lnRef>
          <a:fillRef idx="1">
            <a:schemeClr val="lt1"/>
          </a:fillRef>
          <a:effectRef idx="0">
            <a:schemeClr val="accent1"/>
          </a:effectRef>
          <a:fontRef idx="minor">
            <a:schemeClr val="dk1"/>
          </a:fontRef>
        </p:style>
        <p:txBody>
          <a:bodyPr>
            <a:normAutofit/>
          </a:bodyPr>
          <a:lstStyle/>
          <a:p>
            <a:r>
              <a:rPr lang="en-US" dirty="0"/>
              <a:t>1) Intellectual Foundations of the IV</a:t>
            </a:r>
          </a:p>
        </p:txBody>
      </p:sp>
    </p:spTree>
    <p:extLst>
      <p:ext uri="{BB962C8B-B14F-4D97-AF65-F5344CB8AC3E}">
        <p14:creationId xmlns:p14="http://schemas.microsoft.com/office/powerpoint/2010/main" val="3171216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ADD58-8C95-4E6E-9001-0C137764E85B}"/>
              </a:ext>
            </a:extLst>
          </p:cNvPr>
          <p:cNvSpPr>
            <a:spLocks noGrp="1"/>
          </p:cNvSpPr>
          <p:nvPr>
            <p:ph type="title"/>
          </p:nvPr>
        </p:nvSpPr>
        <p:spPr>
          <a:xfrm>
            <a:off x="457200" y="274638"/>
            <a:ext cx="8001000" cy="459653"/>
          </a:xfrm>
        </p:spPr>
        <p:style>
          <a:lnRef idx="2">
            <a:schemeClr val="accent1"/>
          </a:lnRef>
          <a:fillRef idx="1">
            <a:schemeClr val="lt1"/>
          </a:fillRef>
          <a:effectRef idx="0">
            <a:schemeClr val="accent1"/>
          </a:effectRef>
          <a:fontRef idx="minor">
            <a:schemeClr val="dk1"/>
          </a:fontRef>
        </p:style>
        <p:txBody>
          <a:bodyPr>
            <a:normAutofit fontScale="90000"/>
          </a:bodyPr>
          <a:lstStyle/>
          <a:p>
            <a:pPr algn="ctr"/>
            <a:r>
              <a:rPr lang="en-US" dirty="0"/>
              <a:t>Capital Flows and Capital Controls</a:t>
            </a:r>
          </a:p>
        </p:txBody>
      </p:sp>
      <p:sp>
        <p:nvSpPr>
          <p:cNvPr id="3" name="Content Placeholder 2">
            <a:extLst>
              <a:ext uri="{FF2B5EF4-FFF2-40B4-BE49-F238E27FC236}">
                <a16:creationId xmlns:a16="http://schemas.microsoft.com/office/drawing/2014/main" id="{A1163402-E80D-4D89-9ED9-A654EDFA902F}"/>
              </a:ext>
            </a:extLst>
          </p:cNvPr>
          <p:cNvSpPr>
            <a:spLocks noGrp="1"/>
          </p:cNvSpPr>
          <p:nvPr>
            <p:ph sz="quarter" idx="1"/>
          </p:nvPr>
        </p:nvSpPr>
        <p:spPr>
          <a:xfrm>
            <a:off x="457200" y="1066800"/>
            <a:ext cx="8001000" cy="5407152"/>
          </a:xfrm>
        </p:spPr>
        <p:style>
          <a:lnRef idx="2">
            <a:schemeClr val="accent1"/>
          </a:lnRef>
          <a:fillRef idx="1">
            <a:schemeClr val="lt1"/>
          </a:fillRef>
          <a:effectRef idx="0">
            <a:schemeClr val="accent1"/>
          </a:effectRef>
          <a:fontRef idx="minor">
            <a:schemeClr val="dk1"/>
          </a:fontRef>
        </p:style>
        <p:txBody>
          <a:bodyPr>
            <a:normAutofit lnSpcReduction="10000"/>
          </a:bodyPr>
          <a:lstStyle/>
          <a:p>
            <a:r>
              <a:rPr lang="en-US" dirty="0"/>
              <a:t>Boom-bust cycles in capital flows are an old issue</a:t>
            </a:r>
          </a:p>
          <a:p>
            <a:endParaRPr lang="en-US" dirty="0"/>
          </a:p>
          <a:p>
            <a:r>
              <a:rPr lang="en-US" dirty="0"/>
              <a:t>Views on how to deal with capital flow volatility have also gone through cycles</a:t>
            </a:r>
          </a:p>
          <a:p>
            <a:endParaRPr lang="en-US" dirty="0"/>
          </a:p>
          <a:p>
            <a:pPr lvl="1"/>
            <a:r>
              <a:rPr lang="en-US" dirty="0"/>
              <a:t>Genoa Monetary Conference, 1922</a:t>
            </a:r>
          </a:p>
          <a:p>
            <a:pPr lvl="2"/>
            <a:r>
              <a:rPr lang="en-US" dirty="0"/>
              <a:t>capital controls: “futile and mischievous”</a:t>
            </a:r>
          </a:p>
          <a:p>
            <a:pPr lvl="1"/>
            <a:endParaRPr lang="en-US" dirty="0"/>
          </a:p>
          <a:p>
            <a:pPr lvl="1"/>
            <a:r>
              <a:rPr lang="en-US" dirty="0"/>
              <a:t>Bretton Woods, 1940s-1970s</a:t>
            </a:r>
          </a:p>
          <a:p>
            <a:pPr lvl="2"/>
            <a:r>
              <a:rPr lang="en-US" dirty="0"/>
              <a:t>capital controls: essential part of the architecture</a:t>
            </a:r>
          </a:p>
          <a:p>
            <a:pPr lvl="1"/>
            <a:endParaRPr lang="en-US" dirty="0"/>
          </a:p>
          <a:p>
            <a:pPr lvl="1"/>
            <a:r>
              <a:rPr lang="en-US" dirty="0"/>
              <a:t>IMF push for capital account liberalization and increased IMF surveillance over the capital account, 1990s</a:t>
            </a:r>
          </a:p>
          <a:p>
            <a:pPr lvl="1"/>
            <a:endParaRPr lang="en-US" dirty="0"/>
          </a:p>
          <a:p>
            <a:pPr lvl="1"/>
            <a:r>
              <a:rPr lang="en-US" dirty="0"/>
              <a:t>The Institutional View, 2000s</a:t>
            </a:r>
          </a:p>
          <a:p>
            <a:pPr lvl="1"/>
            <a:endParaRPr lang="en-US" dirty="0"/>
          </a:p>
          <a:p>
            <a:pPr lvl="1"/>
            <a:endParaRPr lang="en-US" dirty="0"/>
          </a:p>
        </p:txBody>
      </p:sp>
      <p:sp>
        <p:nvSpPr>
          <p:cNvPr id="4" name="Slide Number Placeholder 3">
            <a:extLst>
              <a:ext uri="{FF2B5EF4-FFF2-40B4-BE49-F238E27FC236}">
                <a16:creationId xmlns:a16="http://schemas.microsoft.com/office/drawing/2014/main" id="{F8450B9F-1838-497E-AE48-CDF33285E4DE}"/>
              </a:ext>
            </a:extLst>
          </p:cNvPr>
          <p:cNvSpPr>
            <a:spLocks noGrp="1"/>
          </p:cNvSpPr>
          <p:nvPr>
            <p:ph type="sldNum" sz="quarter" idx="15"/>
          </p:nvPr>
        </p:nvSpPr>
        <p:spPr/>
        <p:txBody>
          <a:bodyPr/>
          <a:lstStyle/>
          <a:p>
            <a:fld id="{9684BE3E-AD00-4AD8-8F6A-DA94D06B0BC7}" type="slidenum">
              <a:rPr lang="en-US" smtClean="0"/>
              <a:pPr/>
              <a:t>4</a:t>
            </a:fld>
            <a:endParaRPr lang="en-US" dirty="0"/>
          </a:p>
        </p:txBody>
      </p:sp>
    </p:spTree>
    <p:extLst>
      <p:ext uri="{BB962C8B-B14F-4D97-AF65-F5344CB8AC3E}">
        <p14:creationId xmlns:p14="http://schemas.microsoft.com/office/powerpoint/2010/main" val="3741760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DFFC5-B431-4E57-8E30-EF0D83C36517}"/>
              </a:ext>
            </a:extLst>
          </p:cNvPr>
          <p:cNvSpPr>
            <a:spLocks noGrp="1"/>
          </p:cNvSpPr>
          <p:nvPr>
            <p:ph type="title"/>
          </p:nvPr>
        </p:nvSpPr>
        <p:spPr>
          <a:xfrm>
            <a:off x="457200" y="274638"/>
            <a:ext cx="7848600" cy="563562"/>
          </a:xfrm>
        </p:spPr>
        <p:style>
          <a:lnRef idx="2">
            <a:schemeClr val="accent1"/>
          </a:lnRef>
          <a:fillRef idx="1">
            <a:schemeClr val="lt1"/>
          </a:fillRef>
          <a:effectRef idx="0">
            <a:schemeClr val="accent1"/>
          </a:effectRef>
          <a:fontRef idx="minor">
            <a:schemeClr val="dk1"/>
          </a:fontRef>
        </p:style>
        <p:txBody>
          <a:bodyPr>
            <a:normAutofit/>
          </a:bodyPr>
          <a:lstStyle/>
          <a:p>
            <a:pPr algn="ctr"/>
            <a:r>
              <a:rPr lang="en-US" dirty="0"/>
              <a:t>Appropriate Foundational Principle</a:t>
            </a:r>
          </a:p>
        </p:txBody>
      </p:sp>
      <p:sp>
        <p:nvSpPr>
          <p:cNvPr id="3" name="Content Placeholder 2">
            <a:extLst>
              <a:ext uri="{FF2B5EF4-FFF2-40B4-BE49-F238E27FC236}">
                <a16:creationId xmlns:a16="http://schemas.microsoft.com/office/drawing/2014/main" id="{A9B16E75-BCC6-4B9A-B22D-C8315E482753}"/>
              </a:ext>
            </a:extLst>
          </p:cNvPr>
          <p:cNvSpPr>
            <a:spLocks noGrp="1"/>
          </p:cNvSpPr>
          <p:nvPr>
            <p:ph sz="quarter" idx="1"/>
          </p:nvPr>
        </p:nvSpPr>
        <p:spPr>
          <a:xfrm>
            <a:off x="457200" y="990600"/>
            <a:ext cx="7848600" cy="5483352"/>
          </a:xfrm>
        </p:spPr>
        <p:style>
          <a:lnRef idx="2">
            <a:schemeClr val="accent1"/>
          </a:lnRef>
          <a:fillRef idx="1">
            <a:schemeClr val="lt1"/>
          </a:fillRef>
          <a:effectRef idx="0">
            <a:schemeClr val="accent1"/>
          </a:effectRef>
          <a:fontRef idx="minor">
            <a:schemeClr val="dk1"/>
          </a:fontRef>
        </p:style>
        <p:txBody>
          <a:bodyPr>
            <a:normAutofit/>
          </a:bodyPr>
          <a:lstStyle/>
          <a:p>
            <a:endParaRPr lang="en-US" dirty="0"/>
          </a:p>
          <a:p>
            <a:r>
              <a:rPr lang="en-US" dirty="0"/>
              <a:t>The IMF’s mandate on the capital account is limited</a:t>
            </a:r>
          </a:p>
          <a:p>
            <a:pPr lvl="1"/>
            <a:r>
              <a:rPr lang="en-US" dirty="0"/>
              <a:t>“members may exercise such [capital] controls as are necessary to regulate international capital movements” (Article V1 (3))</a:t>
            </a:r>
          </a:p>
          <a:p>
            <a:pPr marL="0" indent="0">
              <a:buNone/>
            </a:pPr>
            <a:endParaRPr lang="en-US" dirty="0"/>
          </a:p>
          <a:p>
            <a:r>
              <a:rPr lang="en-US" dirty="0"/>
              <a:t>The IMF’s role is to make sure that policies -- including capital controls and FXI -- are not used to increase a significant undervaluation</a:t>
            </a:r>
          </a:p>
          <a:p>
            <a:pPr lvl="1"/>
            <a:r>
              <a:rPr lang="en-US" dirty="0"/>
              <a:t>“each member shall … avoid manipulating exchange rates or the international monetary system in order to prevent effective balance of payments adjustment or to gain an unfair competitive advantage” (Article IV (1)) </a:t>
            </a:r>
          </a:p>
          <a:p>
            <a:pPr marL="365760" lvl="1" indent="0">
              <a:buNone/>
            </a:pPr>
            <a:endParaRPr lang="en-US" dirty="0"/>
          </a:p>
        </p:txBody>
      </p:sp>
      <p:sp>
        <p:nvSpPr>
          <p:cNvPr id="4" name="Slide Number Placeholder 3">
            <a:extLst>
              <a:ext uri="{FF2B5EF4-FFF2-40B4-BE49-F238E27FC236}">
                <a16:creationId xmlns:a16="http://schemas.microsoft.com/office/drawing/2014/main" id="{21AC4901-0E23-4546-A238-ACFB54F1481C}"/>
              </a:ext>
            </a:extLst>
          </p:cNvPr>
          <p:cNvSpPr>
            <a:spLocks noGrp="1"/>
          </p:cNvSpPr>
          <p:nvPr>
            <p:ph type="sldNum" sz="quarter" idx="15"/>
          </p:nvPr>
        </p:nvSpPr>
        <p:spPr/>
        <p:txBody>
          <a:bodyPr/>
          <a:lstStyle/>
          <a:p>
            <a:fld id="{9684BE3E-AD00-4AD8-8F6A-DA94D06B0BC7}" type="slidenum">
              <a:rPr lang="en-US" smtClean="0"/>
              <a:pPr/>
              <a:t>5</a:t>
            </a:fld>
            <a:endParaRPr lang="en-US" dirty="0"/>
          </a:p>
        </p:txBody>
      </p:sp>
    </p:spTree>
    <p:extLst>
      <p:ext uri="{BB962C8B-B14F-4D97-AF65-F5344CB8AC3E}">
        <p14:creationId xmlns:p14="http://schemas.microsoft.com/office/powerpoint/2010/main" val="16904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A5AA8-AFAA-43F3-B25C-1C0A014CE982}"/>
              </a:ext>
            </a:extLst>
          </p:cNvPr>
          <p:cNvSpPr>
            <a:spLocks noGrp="1"/>
          </p:cNvSpPr>
          <p:nvPr>
            <p:ph type="title"/>
          </p:nvPr>
        </p:nvSpPr>
        <p:spPr>
          <a:xfrm>
            <a:off x="457200" y="273050"/>
            <a:ext cx="8077200" cy="869950"/>
          </a:xfrm>
        </p:spPr>
        <p:style>
          <a:lnRef idx="2">
            <a:schemeClr val="accent1"/>
          </a:lnRef>
          <a:fillRef idx="1">
            <a:schemeClr val="lt1"/>
          </a:fillRef>
          <a:effectRef idx="0">
            <a:schemeClr val="accent1"/>
          </a:effectRef>
          <a:fontRef idx="minor">
            <a:schemeClr val="dk1"/>
          </a:fontRef>
        </p:style>
        <p:txBody>
          <a:bodyPr>
            <a:normAutofit/>
          </a:bodyPr>
          <a:lstStyle/>
          <a:p>
            <a:pPr algn="ctr"/>
            <a:r>
              <a:rPr lang="en-US" dirty="0"/>
              <a:t>Analytical Background to IV </a:t>
            </a:r>
          </a:p>
        </p:txBody>
      </p:sp>
      <p:sp>
        <p:nvSpPr>
          <p:cNvPr id="3" name="Slide Number Placeholder 2">
            <a:extLst>
              <a:ext uri="{FF2B5EF4-FFF2-40B4-BE49-F238E27FC236}">
                <a16:creationId xmlns:a16="http://schemas.microsoft.com/office/drawing/2014/main" id="{C6A870BE-5E7F-4155-AC2C-3E3756BE81AF}"/>
              </a:ext>
            </a:extLst>
          </p:cNvPr>
          <p:cNvSpPr>
            <a:spLocks noGrp="1"/>
          </p:cNvSpPr>
          <p:nvPr>
            <p:ph type="sldNum" sz="quarter" idx="12"/>
          </p:nvPr>
        </p:nvSpPr>
        <p:spPr/>
        <p:txBody>
          <a:bodyPr/>
          <a:lstStyle/>
          <a:p>
            <a:fld id="{9684BE3E-AD00-4AD8-8F6A-DA94D06B0BC7}" type="slidenum">
              <a:rPr lang="en-US" smtClean="0"/>
              <a:pPr/>
              <a:t>6</a:t>
            </a:fld>
            <a:endParaRPr lang="en-US" dirty="0"/>
          </a:p>
        </p:txBody>
      </p:sp>
      <p:sp>
        <p:nvSpPr>
          <p:cNvPr id="4" name="Content Placeholder 3">
            <a:extLst>
              <a:ext uri="{FF2B5EF4-FFF2-40B4-BE49-F238E27FC236}">
                <a16:creationId xmlns:a16="http://schemas.microsoft.com/office/drawing/2014/main" id="{E227C146-EAF4-4F4B-A7EC-14DAF026A86B}"/>
              </a:ext>
            </a:extLst>
          </p:cNvPr>
          <p:cNvSpPr>
            <a:spLocks noGrp="1"/>
          </p:cNvSpPr>
          <p:nvPr>
            <p:ph sz="quarter" idx="2"/>
          </p:nvPr>
        </p:nvSpPr>
        <p:spPr>
          <a:xfrm>
            <a:off x="457199" y="2231644"/>
            <a:ext cx="3834383" cy="4023614"/>
          </a:xfrm>
        </p:spPr>
        <p:style>
          <a:lnRef idx="2">
            <a:schemeClr val="accent1"/>
          </a:lnRef>
          <a:fillRef idx="1">
            <a:schemeClr val="lt1"/>
          </a:fillRef>
          <a:effectRef idx="0">
            <a:schemeClr val="accent1"/>
          </a:effectRef>
          <a:fontRef idx="minor">
            <a:schemeClr val="dk1"/>
          </a:fontRef>
        </p:style>
        <p:txBody>
          <a:bodyPr>
            <a:normAutofit fontScale="70000" lnSpcReduction="20000"/>
          </a:bodyPr>
          <a:lstStyle/>
          <a:p>
            <a:pPr marL="0" indent="0">
              <a:buNone/>
            </a:pPr>
            <a:r>
              <a:rPr lang="en-US" dirty="0"/>
              <a:t>Main point: </a:t>
            </a:r>
          </a:p>
          <a:p>
            <a:endParaRPr lang="en-US" dirty="0"/>
          </a:p>
          <a:p>
            <a:r>
              <a:rPr lang="en-US" dirty="0"/>
              <a:t>In dealing with capital flow volatility, it is logical </a:t>
            </a:r>
            <a:r>
              <a:rPr lang="en-US" b="1" i="1" dirty="0"/>
              <a:t>not</a:t>
            </a:r>
            <a:r>
              <a:rPr lang="en-US" b="1" dirty="0"/>
              <a:t>  </a:t>
            </a:r>
            <a:r>
              <a:rPr lang="en-US" dirty="0"/>
              <a:t>to foreclose the use of any policy tool</a:t>
            </a:r>
          </a:p>
          <a:p>
            <a:endParaRPr lang="en-US" dirty="0"/>
          </a:p>
          <a:p>
            <a:r>
              <a:rPr lang="en-US" dirty="0"/>
              <a:t>Policy advice guided by analytics rather than dogma</a:t>
            </a:r>
          </a:p>
          <a:p>
            <a:endParaRPr lang="en-US" dirty="0"/>
          </a:p>
          <a:p>
            <a:r>
              <a:rPr lang="en-US" dirty="0"/>
              <a:t>As long as policies do not amplify initial undervaluation, they should not be foreclosed</a:t>
            </a:r>
          </a:p>
        </p:txBody>
      </p:sp>
      <p:sp>
        <p:nvSpPr>
          <p:cNvPr id="5" name="Content Placeholder 4">
            <a:extLst>
              <a:ext uri="{FF2B5EF4-FFF2-40B4-BE49-F238E27FC236}">
                <a16:creationId xmlns:a16="http://schemas.microsoft.com/office/drawing/2014/main" id="{E2ADDB0C-CF25-4135-9BF7-FBC9C907E435}"/>
              </a:ext>
            </a:extLst>
          </p:cNvPr>
          <p:cNvSpPr>
            <a:spLocks noGrp="1"/>
          </p:cNvSpPr>
          <p:nvPr>
            <p:ph sz="quarter" idx="4"/>
          </p:nvPr>
        </p:nvSpPr>
        <p:spPr>
          <a:xfrm>
            <a:off x="4648200" y="2238502"/>
            <a:ext cx="3886200" cy="4016756"/>
          </a:xfrm>
        </p:spPr>
        <p:style>
          <a:lnRef idx="2">
            <a:schemeClr val="accent1"/>
          </a:lnRef>
          <a:fillRef idx="1">
            <a:schemeClr val="lt1"/>
          </a:fillRef>
          <a:effectRef idx="0">
            <a:schemeClr val="accent1"/>
          </a:effectRef>
          <a:fontRef idx="minor">
            <a:schemeClr val="dk1"/>
          </a:fontRef>
        </p:style>
        <p:txBody>
          <a:bodyPr>
            <a:normAutofit fontScale="70000" lnSpcReduction="20000"/>
          </a:bodyPr>
          <a:lstStyle/>
          <a:p>
            <a:pPr marL="0" indent="0">
              <a:buNone/>
            </a:pPr>
            <a:r>
              <a:rPr lang="en-US" dirty="0"/>
              <a:t>Main point:</a:t>
            </a:r>
          </a:p>
          <a:p>
            <a:endParaRPr lang="en-US" dirty="0"/>
          </a:p>
          <a:p>
            <a:r>
              <a:rPr lang="en-US" dirty="0"/>
              <a:t>Many macroprudential measures are economically equivalent to capital inflow controls</a:t>
            </a:r>
          </a:p>
          <a:p>
            <a:endParaRPr lang="en-US" dirty="0"/>
          </a:p>
          <a:p>
            <a:pPr lvl="1"/>
            <a:r>
              <a:rPr lang="en-US" dirty="0"/>
              <a:t>e.g. higher reserve requirements on banks’ foreign currency liabilities</a:t>
            </a:r>
          </a:p>
          <a:p>
            <a:pPr lvl="1"/>
            <a:endParaRPr lang="en-US" dirty="0"/>
          </a:p>
          <a:p>
            <a:r>
              <a:rPr lang="en-US" dirty="0"/>
              <a:t>Both discriminatory and non-discriminatory measures can make contributions to meeting countries’ goals. No logic in blessing one and sanctioning use of the other</a:t>
            </a:r>
          </a:p>
          <a:p>
            <a:endParaRPr lang="en-US" dirty="0"/>
          </a:p>
        </p:txBody>
      </p:sp>
      <p:sp>
        <p:nvSpPr>
          <p:cNvPr id="6" name="Text Placeholder 5">
            <a:extLst>
              <a:ext uri="{FF2B5EF4-FFF2-40B4-BE49-F238E27FC236}">
                <a16:creationId xmlns:a16="http://schemas.microsoft.com/office/drawing/2014/main" id="{D1F79922-41D2-4E69-8C8A-42C1F9C3640F}"/>
              </a:ext>
            </a:extLst>
          </p:cNvPr>
          <p:cNvSpPr>
            <a:spLocks noGrp="1"/>
          </p:cNvSpPr>
          <p:nvPr>
            <p:ph type="body" sz="quarter" idx="1"/>
          </p:nvPr>
        </p:nvSpPr>
        <p:spPr>
          <a:xfrm>
            <a:off x="457200" y="1358138"/>
            <a:ext cx="3834382" cy="658368"/>
          </a:xfrm>
        </p:spPr>
        <p:txBody>
          <a:bodyPr/>
          <a:lstStyle/>
          <a:p>
            <a:pPr algn="ctr"/>
            <a:r>
              <a:rPr lang="en-US" dirty="0"/>
              <a:t>Ostry et al. (SPN, 2010)—IMF Economic Review publication</a:t>
            </a:r>
          </a:p>
        </p:txBody>
      </p:sp>
      <p:sp>
        <p:nvSpPr>
          <p:cNvPr id="7" name="Text Placeholder 6">
            <a:extLst>
              <a:ext uri="{FF2B5EF4-FFF2-40B4-BE49-F238E27FC236}">
                <a16:creationId xmlns:a16="http://schemas.microsoft.com/office/drawing/2014/main" id="{BA87F61D-2154-4320-810C-6ABF29504CB5}"/>
              </a:ext>
            </a:extLst>
          </p:cNvPr>
          <p:cNvSpPr>
            <a:spLocks noGrp="1"/>
          </p:cNvSpPr>
          <p:nvPr>
            <p:ph type="body" sz="quarter" idx="3"/>
          </p:nvPr>
        </p:nvSpPr>
        <p:spPr>
          <a:xfrm>
            <a:off x="4648200" y="1358138"/>
            <a:ext cx="3886200" cy="658368"/>
          </a:xfrm>
        </p:spPr>
        <p:txBody>
          <a:bodyPr/>
          <a:lstStyle/>
          <a:p>
            <a:pPr algn="ctr"/>
            <a:r>
              <a:rPr lang="en-US" dirty="0"/>
              <a:t>Ostry et al. (SDN, 2011)—JIE Publication</a:t>
            </a:r>
          </a:p>
        </p:txBody>
      </p:sp>
    </p:spTree>
    <p:extLst>
      <p:ext uri="{BB962C8B-B14F-4D97-AF65-F5344CB8AC3E}">
        <p14:creationId xmlns:p14="http://schemas.microsoft.com/office/powerpoint/2010/main" val="1192233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F2135-03AE-454C-89C2-C6AB8ADDCF57}"/>
              </a:ext>
            </a:extLst>
          </p:cNvPr>
          <p:cNvSpPr>
            <a:spLocks noGrp="1"/>
          </p:cNvSpPr>
          <p:nvPr>
            <p:ph type="ctrTitle"/>
          </p:nvPr>
        </p:nvSpPr>
        <p:spPr>
          <a:xfrm>
            <a:off x="2133600" y="2743200"/>
            <a:ext cx="6629400" cy="1143000"/>
          </a:xfrm>
        </p:spPr>
        <p:style>
          <a:lnRef idx="2">
            <a:schemeClr val="accent1"/>
          </a:lnRef>
          <a:fillRef idx="1">
            <a:schemeClr val="lt1"/>
          </a:fillRef>
          <a:effectRef idx="0">
            <a:schemeClr val="accent1"/>
          </a:effectRef>
          <a:fontRef idx="minor">
            <a:schemeClr val="dk1"/>
          </a:fontRef>
        </p:style>
        <p:txBody>
          <a:bodyPr/>
          <a:lstStyle/>
          <a:p>
            <a:r>
              <a:rPr lang="en-US" dirty="0"/>
              <a:t>2) Implementing the IV </a:t>
            </a:r>
          </a:p>
        </p:txBody>
      </p:sp>
    </p:spTree>
    <p:extLst>
      <p:ext uri="{BB962C8B-B14F-4D97-AF65-F5344CB8AC3E}">
        <p14:creationId xmlns:p14="http://schemas.microsoft.com/office/powerpoint/2010/main" val="13056389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6D7CE-CE89-49C0-91C3-B7066E76762E}"/>
              </a:ext>
            </a:extLst>
          </p:cNvPr>
          <p:cNvSpPr>
            <a:spLocks noGrp="1"/>
          </p:cNvSpPr>
          <p:nvPr>
            <p:ph type="title"/>
          </p:nvPr>
        </p:nvSpPr>
        <p:spPr>
          <a:xfrm>
            <a:off x="457200" y="274638"/>
            <a:ext cx="8077200" cy="715962"/>
          </a:xfrm>
        </p:spPr>
        <p:style>
          <a:lnRef idx="2">
            <a:schemeClr val="accent1"/>
          </a:lnRef>
          <a:fillRef idx="1">
            <a:schemeClr val="lt1"/>
          </a:fillRef>
          <a:effectRef idx="0">
            <a:schemeClr val="accent1"/>
          </a:effectRef>
          <a:fontRef idx="minor">
            <a:schemeClr val="dk1"/>
          </a:fontRef>
        </p:style>
        <p:txBody>
          <a:bodyPr/>
          <a:lstStyle/>
          <a:p>
            <a:pPr algn="ctr"/>
            <a:r>
              <a:rPr lang="en-US" dirty="0"/>
              <a:t>IV Reflects Delicate Political Compromise</a:t>
            </a:r>
          </a:p>
        </p:txBody>
      </p:sp>
      <p:sp>
        <p:nvSpPr>
          <p:cNvPr id="3" name="Content Placeholder 2">
            <a:extLst>
              <a:ext uri="{FF2B5EF4-FFF2-40B4-BE49-F238E27FC236}">
                <a16:creationId xmlns:a16="http://schemas.microsoft.com/office/drawing/2014/main" id="{F7B2E041-508E-4047-A33C-1B564F8CC51E}"/>
              </a:ext>
            </a:extLst>
          </p:cNvPr>
          <p:cNvSpPr>
            <a:spLocks noGrp="1"/>
          </p:cNvSpPr>
          <p:nvPr>
            <p:ph sz="quarter" idx="1"/>
          </p:nvPr>
        </p:nvSpPr>
        <p:spPr>
          <a:xfrm>
            <a:off x="457200" y="1295400"/>
            <a:ext cx="8077200" cy="5105400"/>
          </a:xfrm>
        </p:spPr>
        <p:style>
          <a:lnRef idx="2">
            <a:schemeClr val="accent1"/>
          </a:lnRef>
          <a:fillRef idx="1">
            <a:schemeClr val="lt1"/>
          </a:fillRef>
          <a:effectRef idx="0">
            <a:schemeClr val="accent1"/>
          </a:effectRef>
          <a:fontRef idx="minor">
            <a:schemeClr val="dk1"/>
          </a:fontRef>
        </p:style>
        <p:txBody>
          <a:bodyPr>
            <a:normAutofit lnSpcReduction="10000"/>
          </a:bodyPr>
          <a:lstStyle/>
          <a:p>
            <a:endParaRPr lang="en-US" dirty="0"/>
          </a:p>
          <a:p>
            <a:r>
              <a:rPr lang="en-US" dirty="0"/>
              <a:t>Board was split, but chairs found enough common ground to come together</a:t>
            </a:r>
          </a:p>
          <a:p>
            <a:endParaRPr lang="en-US" dirty="0"/>
          </a:p>
          <a:p>
            <a:r>
              <a:rPr lang="en-US" dirty="0"/>
              <a:t>IEO (2020) assessment:</a:t>
            </a:r>
          </a:p>
          <a:p>
            <a:endParaRPr lang="en-US" dirty="0"/>
          </a:p>
          <a:p>
            <a:pPr lvl="1"/>
            <a:r>
              <a:rPr lang="en-US" dirty="0"/>
              <a:t>“The IMF deserves considerable credit for upgrading the framework for its bilateral advice on handling volatile capital flows … the IV was a major step forward”</a:t>
            </a:r>
          </a:p>
          <a:p>
            <a:pPr lvl="1"/>
            <a:endParaRPr lang="en-US" dirty="0"/>
          </a:p>
          <a:p>
            <a:pPr lvl="1"/>
            <a:r>
              <a:rPr lang="en-US" dirty="0"/>
              <a:t>“Many country officials appreciated that the Fund had become more open to the use of [capital controls] to handle inflow surges and more cautious in pushing capital account liberalization”</a:t>
            </a:r>
          </a:p>
          <a:p>
            <a:pPr marL="0" indent="0">
              <a:buNone/>
            </a:pPr>
            <a:endParaRPr lang="en-US" dirty="0"/>
          </a:p>
        </p:txBody>
      </p:sp>
      <p:sp>
        <p:nvSpPr>
          <p:cNvPr id="4" name="Slide Number Placeholder 3">
            <a:extLst>
              <a:ext uri="{FF2B5EF4-FFF2-40B4-BE49-F238E27FC236}">
                <a16:creationId xmlns:a16="http://schemas.microsoft.com/office/drawing/2014/main" id="{F2CF9CE2-9069-449B-9F63-1E9E26298588}"/>
              </a:ext>
            </a:extLst>
          </p:cNvPr>
          <p:cNvSpPr>
            <a:spLocks noGrp="1"/>
          </p:cNvSpPr>
          <p:nvPr>
            <p:ph type="sldNum" sz="quarter" idx="15"/>
          </p:nvPr>
        </p:nvSpPr>
        <p:spPr/>
        <p:txBody>
          <a:bodyPr/>
          <a:lstStyle/>
          <a:p>
            <a:fld id="{9684BE3E-AD00-4AD8-8F6A-DA94D06B0BC7}" type="slidenum">
              <a:rPr lang="en-US" smtClean="0"/>
              <a:pPr/>
              <a:t>8</a:t>
            </a:fld>
            <a:endParaRPr lang="en-US" dirty="0"/>
          </a:p>
        </p:txBody>
      </p:sp>
    </p:spTree>
    <p:extLst>
      <p:ext uri="{BB962C8B-B14F-4D97-AF65-F5344CB8AC3E}">
        <p14:creationId xmlns:p14="http://schemas.microsoft.com/office/powerpoint/2010/main" val="11067328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6D7CE-CE89-49C0-91C3-B7066E76762E}"/>
              </a:ext>
            </a:extLst>
          </p:cNvPr>
          <p:cNvSpPr>
            <a:spLocks noGrp="1"/>
          </p:cNvSpPr>
          <p:nvPr>
            <p:ph type="title"/>
          </p:nvPr>
        </p:nvSpPr>
        <p:spPr>
          <a:xfrm>
            <a:off x="457200" y="274638"/>
            <a:ext cx="8077200" cy="715962"/>
          </a:xfrm>
        </p:spPr>
        <p:style>
          <a:lnRef idx="2">
            <a:schemeClr val="accent1"/>
          </a:lnRef>
          <a:fillRef idx="1">
            <a:schemeClr val="lt1"/>
          </a:fillRef>
          <a:effectRef idx="0">
            <a:schemeClr val="accent1"/>
          </a:effectRef>
          <a:fontRef idx="minor">
            <a:schemeClr val="dk1"/>
          </a:fontRef>
        </p:style>
        <p:txBody>
          <a:bodyPr/>
          <a:lstStyle/>
          <a:p>
            <a:pPr algn="ctr"/>
            <a:r>
              <a:rPr lang="en-US" dirty="0"/>
              <a:t>But IV needed Interpretation for Implementation</a:t>
            </a:r>
          </a:p>
        </p:txBody>
      </p:sp>
      <p:sp>
        <p:nvSpPr>
          <p:cNvPr id="3" name="Content Placeholder 2">
            <a:extLst>
              <a:ext uri="{FF2B5EF4-FFF2-40B4-BE49-F238E27FC236}">
                <a16:creationId xmlns:a16="http://schemas.microsoft.com/office/drawing/2014/main" id="{F7B2E041-508E-4047-A33C-1B564F8CC51E}"/>
              </a:ext>
            </a:extLst>
          </p:cNvPr>
          <p:cNvSpPr>
            <a:spLocks noGrp="1"/>
          </p:cNvSpPr>
          <p:nvPr>
            <p:ph sz="quarter" idx="1"/>
          </p:nvPr>
        </p:nvSpPr>
        <p:spPr>
          <a:xfrm>
            <a:off x="457200" y="1295400"/>
            <a:ext cx="8077200" cy="5105400"/>
          </a:xfrm>
        </p:spPr>
        <p:style>
          <a:lnRef idx="2">
            <a:schemeClr val="accent1"/>
          </a:lnRef>
          <a:fillRef idx="1">
            <a:schemeClr val="lt1"/>
          </a:fillRef>
          <a:effectRef idx="0">
            <a:schemeClr val="accent1"/>
          </a:effectRef>
          <a:fontRef idx="minor">
            <a:schemeClr val="dk1"/>
          </a:fontRef>
        </p:style>
        <p:txBody>
          <a:bodyPr>
            <a:normAutofit/>
          </a:bodyPr>
          <a:lstStyle/>
          <a:p>
            <a:endParaRPr lang="en-US" dirty="0"/>
          </a:p>
          <a:p>
            <a:r>
              <a:rPr lang="en-US" dirty="0"/>
              <a:t>Core Articles-based principle not always driver of advice</a:t>
            </a:r>
          </a:p>
          <a:p>
            <a:endParaRPr lang="en-US" dirty="0"/>
          </a:p>
          <a:p>
            <a:r>
              <a:rPr lang="en-US" dirty="0"/>
              <a:t>Surges versus non-surge periods</a:t>
            </a:r>
          </a:p>
          <a:p>
            <a:endParaRPr lang="en-US" dirty="0"/>
          </a:p>
          <a:p>
            <a:r>
              <a:rPr lang="en-US" dirty="0"/>
              <a:t>Discriminatory (controls) versus non-discriminatory (macropru) debates</a:t>
            </a:r>
          </a:p>
          <a:p>
            <a:pPr marL="0" indent="0">
              <a:buNone/>
            </a:pPr>
            <a:endParaRPr lang="en-US" dirty="0"/>
          </a:p>
          <a:p>
            <a:r>
              <a:rPr lang="en-US" dirty="0"/>
              <a:t>Insufficient tie-in to the undervaluation tools?</a:t>
            </a:r>
          </a:p>
          <a:p>
            <a:pPr marL="0" indent="0">
              <a:buNone/>
            </a:pPr>
            <a:endParaRPr lang="en-US" dirty="0"/>
          </a:p>
          <a:p>
            <a:r>
              <a:rPr lang="en-US" dirty="0"/>
              <a:t>Capital controls for social and distributional issues</a:t>
            </a:r>
          </a:p>
        </p:txBody>
      </p:sp>
      <p:sp>
        <p:nvSpPr>
          <p:cNvPr id="4" name="Slide Number Placeholder 3">
            <a:extLst>
              <a:ext uri="{FF2B5EF4-FFF2-40B4-BE49-F238E27FC236}">
                <a16:creationId xmlns:a16="http://schemas.microsoft.com/office/drawing/2014/main" id="{F2CF9CE2-9069-449B-9F63-1E9E26298588}"/>
              </a:ext>
            </a:extLst>
          </p:cNvPr>
          <p:cNvSpPr>
            <a:spLocks noGrp="1"/>
          </p:cNvSpPr>
          <p:nvPr>
            <p:ph type="sldNum" sz="quarter" idx="15"/>
          </p:nvPr>
        </p:nvSpPr>
        <p:spPr/>
        <p:txBody>
          <a:bodyPr/>
          <a:lstStyle/>
          <a:p>
            <a:fld id="{9684BE3E-AD00-4AD8-8F6A-DA94D06B0BC7}" type="slidenum">
              <a:rPr lang="en-US" smtClean="0"/>
              <a:pPr/>
              <a:t>9</a:t>
            </a:fld>
            <a:endParaRPr lang="en-US" dirty="0"/>
          </a:p>
        </p:txBody>
      </p:sp>
    </p:spTree>
    <p:extLst>
      <p:ext uri="{BB962C8B-B14F-4D97-AF65-F5344CB8AC3E}">
        <p14:creationId xmlns:p14="http://schemas.microsoft.com/office/powerpoint/2010/main" val="15682204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6230</TotalTime>
  <Words>1096</Words>
  <Application>Microsoft Office PowerPoint</Application>
  <PresentationFormat>On-screen Show (4:3)</PresentationFormat>
  <Paragraphs>152</Paragraphs>
  <Slides>16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Century Schoolbook</vt:lpstr>
      <vt:lpstr>DaunPenh</vt:lpstr>
      <vt:lpstr>Calibri</vt:lpstr>
      <vt:lpstr>Microsoft Sans Serif</vt:lpstr>
      <vt:lpstr>Times New Roman</vt:lpstr>
      <vt:lpstr>Wingdings</vt:lpstr>
      <vt:lpstr>Wingdings 2</vt:lpstr>
      <vt:lpstr>Oriel</vt:lpstr>
      <vt:lpstr>Contending With Volatile Capital Flows</vt:lpstr>
      <vt:lpstr>Outline </vt:lpstr>
      <vt:lpstr>1) Intellectual Foundations of the IV</vt:lpstr>
      <vt:lpstr>Capital Flows and Capital Controls</vt:lpstr>
      <vt:lpstr>Appropriate Foundational Principle</vt:lpstr>
      <vt:lpstr>Analytical Background to IV </vt:lpstr>
      <vt:lpstr>2) Implementing the IV </vt:lpstr>
      <vt:lpstr>IV Reflects Delicate Political Compromise</vt:lpstr>
      <vt:lpstr>But IV needed Interpretation for Implementation</vt:lpstr>
      <vt:lpstr>Core versus Peripheral Issues</vt:lpstr>
      <vt:lpstr>Macropru—Good; Capital Controls Bad </vt:lpstr>
      <vt:lpstr>Is Fiscal Policy Really First Up In the Pecking Order?</vt:lpstr>
      <vt:lpstr>Flexible Exchange Rates in the Orthodoxy</vt:lpstr>
      <vt:lpstr>Distributional and Social Issues</vt:lpstr>
      <vt:lpstr>3) Any lessons?</vt:lpstr>
      <vt:lpstr>Open Questions </vt:lpstr>
    </vt:vector>
  </TitlesOfParts>
  <Company>International Monetary Fund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aghosh</dc:creator>
  <cp:lastModifiedBy>Ostry, Jonathan D.</cp:lastModifiedBy>
  <cp:revision>603</cp:revision>
  <dcterms:created xsi:type="dcterms:W3CDTF">2011-07-25T13:35:36Z</dcterms:created>
  <dcterms:modified xsi:type="dcterms:W3CDTF">2021-02-22T15:48:18Z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