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2" r:id="rId6"/>
    <p:sldId id="261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99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6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5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97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61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67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0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6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B343D-4029-42B7-8F8F-78FADF9DC9A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CC5BC-809F-4025-9E04-492612BCE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76887"/>
            <a:ext cx="9986128" cy="1630264"/>
          </a:xfrm>
        </p:spPr>
        <p:txBody>
          <a:bodyPr>
            <a:normAutofit/>
          </a:bodyPr>
          <a:lstStyle/>
          <a:p>
            <a:pPr algn="l"/>
            <a:r>
              <a:rPr lang="en-US" sz="5400" dirty="0"/>
              <a:t>Dealing with Volatile Capital Flows:</a:t>
            </a:r>
            <a:br>
              <a:rPr lang="en-US" dirty="0"/>
            </a:br>
            <a:r>
              <a:rPr lang="en-US" sz="4000" dirty="0"/>
              <a:t>What Toolkit Do Countries Need?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93507"/>
          </a:xfrm>
        </p:spPr>
        <p:txBody>
          <a:bodyPr/>
          <a:lstStyle/>
          <a:p>
            <a:pPr algn="l"/>
            <a:endParaRPr lang="en-US" dirty="0"/>
          </a:p>
          <a:p>
            <a:pPr algn="l"/>
            <a:r>
              <a:rPr lang="en-US" dirty="0"/>
              <a:t>Anton Korinek</a:t>
            </a:r>
          </a:p>
          <a:p>
            <a:pPr algn="l"/>
            <a:r>
              <a:rPr lang="en-US" dirty="0"/>
              <a:t>University of Virginia and Darden, NBER, CEPR, Oxford FHI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IEO Webinar</a:t>
            </a:r>
          </a:p>
          <a:p>
            <a:pPr algn="l"/>
            <a:r>
              <a:rPr lang="en-US" dirty="0"/>
              <a:t>Feb 23</a:t>
            </a:r>
            <a:r>
              <a:rPr lang="en-US" baseline="30000" dirty="0"/>
              <a:t>rd</a:t>
            </a:r>
            <a:r>
              <a:rPr lang="en-US" dirty="0"/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59585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 Overview: What I Will Cover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New Theoretical Developments</a:t>
            </a:r>
          </a:p>
          <a:p>
            <a:pPr>
              <a:lnSpc>
                <a:spcPct val="200000"/>
              </a:lnSpc>
            </a:pPr>
            <a:r>
              <a:rPr lang="en-US" dirty="0"/>
              <a:t>Implementation and Practical Toolkits</a:t>
            </a:r>
          </a:p>
          <a:p>
            <a:pPr>
              <a:lnSpc>
                <a:spcPct val="200000"/>
              </a:lnSpc>
            </a:pPr>
            <a:r>
              <a:rPr lang="en-US" dirty="0"/>
              <a:t>Role of Welfare Objectives in Economic Policy Analysis</a:t>
            </a:r>
          </a:p>
          <a:p>
            <a:pPr>
              <a:lnSpc>
                <a:spcPct val="200000"/>
              </a:lnSpc>
            </a:pPr>
            <a:r>
              <a:rPr lang="en-US" dirty="0"/>
              <a:t>International Spillovers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35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Theoretical Developments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94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An Externality View of Capital Flows:</a:t>
            </a:r>
          </a:p>
          <a:p>
            <a:pPr marL="0" indent="0">
              <a:buNone/>
            </a:pPr>
            <a:r>
              <a:rPr lang="en-US" dirty="0"/>
              <a:t>when markets are imperfect, prices may not correctly reflect the social benefits and costs of capital flows:</a:t>
            </a:r>
          </a:p>
          <a:p>
            <a:r>
              <a:rPr lang="en-US" dirty="0"/>
              <a:t> financial amplification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pecuniary externalities</a:t>
            </a:r>
          </a:p>
          <a:p>
            <a:r>
              <a:rPr lang="en-US" dirty="0"/>
              <a:t> demand imbalances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aggregate demand externalities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à"/>
            </a:pPr>
            <a:r>
              <a:rPr lang="en-US" dirty="0"/>
              <a:t> role for intervention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dirty="0"/>
              <a:t> need to differentiate policies by resident status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note: significant contributions to the literature by IMF staff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679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Theoretical Developments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6946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Correcting the externalities of capital flows</a:t>
                </a:r>
              </a:p>
              <a:p>
                <a:pPr marL="0" indent="0">
                  <a:buNone/>
                </a:pPr>
                <a:r>
                  <a:rPr lang="en-US" dirty="0"/>
                  <a:t>Intervention can take different forms:</a:t>
                </a:r>
              </a:p>
              <a:p>
                <a:r>
                  <a:rPr lang="en-US" dirty="0"/>
                  <a:t>capital controls: P or Q limits</a:t>
                </a:r>
              </a:p>
              <a:p>
                <a:r>
                  <a:rPr lang="en-US" dirty="0"/>
                  <a:t>FX intervention</a:t>
                </a:r>
              </a:p>
              <a:p>
                <a:pPr marL="0" indent="0">
                  <a:buNone/>
                </a:pPr>
                <a:r>
                  <a:rPr lang="en-US" dirty="0"/>
                  <a:t>with different costs and benefits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dirty="0"/>
                  <a:t>Challenge:</a:t>
                </a:r>
              </a:p>
              <a:p>
                <a:pPr marL="0" indent="0">
                  <a:buNone/>
                </a:pPr>
                <a:r>
                  <a:rPr lang="en-US" dirty="0"/>
                  <a:t>in theory models, pure capital controls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≽</m:t>
                    </m:r>
                  </m:oMath>
                </a14:m>
                <a:r>
                  <a:rPr lang="en-US" dirty="0"/>
                  <a:t> FX intervention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69465"/>
              </a:xfrm>
              <a:blipFill>
                <a:blip r:embed="rId2"/>
                <a:stretch>
                  <a:fillRect l="-1217" t="-2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9431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IMF Policy Frameworks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Management of Capital Flows:</a:t>
            </a:r>
          </a:p>
          <a:p>
            <a:r>
              <a:rPr lang="en-US" dirty="0"/>
              <a:t>Institutional View represented a sea change</a:t>
            </a:r>
          </a:p>
          <a:p>
            <a:r>
              <a:rPr lang="en-US" dirty="0"/>
              <a:t>but too restrictive on capital controls:</a:t>
            </a:r>
          </a:p>
          <a:p>
            <a:pPr lvl="1"/>
            <a:r>
              <a:rPr lang="en-US" dirty="0"/>
              <a:t>prudential use, preconditions, temporary nature</a:t>
            </a:r>
          </a:p>
          <a:p>
            <a:pPr lvl="1"/>
            <a:r>
              <a:rPr lang="en-US" dirty="0"/>
              <a:t>bias towards MPM</a:t>
            </a:r>
          </a:p>
          <a:p>
            <a:r>
              <a:rPr lang="en-US" dirty="0"/>
              <a:t>Integrated Policy Framework:</a:t>
            </a:r>
          </a:p>
          <a:p>
            <a:pPr lvl="1"/>
            <a:r>
              <a:rPr lang="en-US" dirty="0"/>
              <a:t>very impressive body of work</a:t>
            </a:r>
          </a:p>
          <a:p>
            <a:pPr lvl="1"/>
            <a:r>
              <a:rPr lang="en-US" dirty="0"/>
              <a:t>nuanced perspective on CFMs and FX intervention</a:t>
            </a:r>
          </a:p>
          <a:p>
            <a:pPr lvl="1"/>
            <a:r>
              <a:rPr lang="en-US" dirty="0"/>
              <a:t>takes better account of differences in countries’ </a:t>
            </a:r>
            <a:r>
              <a:rPr lang="en-US" i="1" dirty="0"/>
              <a:t>objective </a:t>
            </a:r>
            <a:r>
              <a:rPr lang="en-US" dirty="0"/>
              <a:t>circumstances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71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Welfare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856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Starting point of modern economic policy analysis </a:t>
            </a:r>
          </a:p>
          <a:p>
            <a:pPr marL="0" indent="0">
              <a:buNone/>
            </a:pPr>
            <a:r>
              <a:rPr lang="en-US" dirty="0"/>
              <a:t>= clear statement of welfare objectives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economic policy usually involves trade-offs</a:t>
            </a:r>
          </a:p>
          <a:p>
            <a:pPr lvl="1"/>
            <a:r>
              <a:rPr lang="en-US" dirty="0"/>
              <a:t>in contrast to targets &amp; instruments approach by Tinbergen (1954)</a:t>
            </a:r>
          </a:p>
          <a:p>
            <a:r>
              <a:rPr lang="en-US" dirty="0"/>
              <a:t>capital flow policies are inherently 2</a:t>
            </a:r>
            <a:r>
              <a:rPr lang="en-US" baseline="30000" dirty="0"/>
              <a:t>nd</a:t>
            </a:r>
            <a:r>
              <a:rPr lang="en-US" dirty="0"/>
              <a:t>-best </a:t>
            </a:r>
            <a:r>
              <a:rPr lang="en-US" dirty="0">
                <a:sym typeface="Wingdings" panose="05000000000000000000" pitchFamily="2" charset="2"/>
              </a:rPr>
              <a:t> stark trade-offs</a:t>
            </a:r>
          </a:p>
          <a:p>
            <a:r>
              <a:rPr lang="en-US" dirty="0">
                <a:sym typeface="Wingdings" panose="05000000000000000000" pitchFamily="2" charset="2"/>
              </a:rPr>
              <a:t>FX intervention is inherently 3</a:t>
            </a:r>
            <a:r>
              <a:rPr lang="en-US" baseline="30000" dirty="0">
                <a:sym typeface="Wingdings" panose="05000000000000000000" pitchFamily="2" charset="2"/>
              </a:rPr>
              <a:t>rd</a:t>
            </a:r>
            <a:r>
              <a:rPr lang="en-US" dirty="0">
                <a:sym typeface="Wingdings" panose="05000000000000000000" pitchFamily="2" charset="2"/>
              </a:rPr>
              <a:t>-best  even starker trade-offs</a:t>
            </a:r>
          </a:p>
          <a:p>
            <a:endParaRPr lang="en-US" dirty="0"/>
          </a:p>
          <a:p>
            <a:r>
              <a:rPr lang="en-US" dirty="0"/>
              <a:t>different member states have different </a:t>
            </a:r>
            <a:r>
              <a:rPr lang="en-US" i="1" dirty="0"/>
              <a:t>preferences</a:t>
            </a:r>
          </a:p>
          <a:p>
            <a:r>
              <a:rPr lang="en-US" dirty="0"/>
              <a:t>one-size-fits-all welfare objective risks backlash against technocrats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946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Welfare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Capital flow policies affect a range of intermediate objectives:</a:t>
            </a:r>
          </a:p>
          <a:p>
            <a:r>
              <a:rPr lang="en-US" dirty="0"/>
              <a:t>volatility</a:t>
            </a:r>
          </a:p>
          <a:p>
            <a:r>
              <a:rPr lang="en-US" dirty="0"/>
              <a:t>growth </a:t>
            </a:r>
          </a:p>
          <a:p>
            <a:r>
              <a:rPr lang="en-US" dirty="0"/>
              <a:t>income distribution</a:t>
            </a:r>
          </a:p>
          <a:p>
            <a:r>
              <a:rPr lang="en-US" dirty="0"/>
              <a:t>financial development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Role for a “New IV:”</a:t>
            </a:r>
            <a:r>
              <a:rPr lang="en-US" dirty="0"/>
              <a:t> spell out the </a:t>
            </a:r>
            <a:r>
              <a:rPr lang="en-US" i="1" dirty="0"/>
              <a:t>menu of efficient policy options,</a:t>
            </a:r>
            <a:br>
              <a:rPr lang="en-US" i="1" dirty="0"/>
            </a:br>
            <a:r>
              <a:rPr lang="en-US" dirty="0"/>
              <a:t>letting countries choose their own welfare objectives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872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Spillovers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A)  Spillovers are general equilibrium effects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dirty="0"/>
              <a:t> natural and necessary for functioning of the international monetary system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dirty="0"/>
              <a:t> not a club to indiscriminately push countries to avoid policies with spillovers </a:t>
            </a:r>
          </a:p>
          <a:p>
            <a:pPr>
              <a:buFont typeface="Wingdings" panose="05000000000000000000" pitchFamily="2" charset="2"/>
              <a:buChar char="à"/>
            </a:pPr>
            <a:endParaRPr lang="en-US" dirty="0"/>
          </a:p>
          <a:p>
            <a:pPr marL="0" indent="0">
              <a:buNone/>
            </a:pPr>
            <a:r>
              <a:rPr lang="en-US" dirty="0"/>
              <a:t>B) Role for cooperation in three specific instances</a:t>
            </a:r>
          </a:p>
          <a:p>
            <a:pPr marL="971550" lvl="1" indent="-514350">
              <a:buAutoNum type="arabicPeriod"/>
            </a:pPr>
            <a:r>
              <a:rPr lang="en-US" dirty="0"/>
              <a:t>strategic behavior / terms-of-trade manipulation</a:t>
            </a:r>
          </a:p>
          <a:p>
            <a:pPr marL="971550" lvl="1" indent="-514350">
              <a:buAutoNum type="arabicPeriod"/>
            </a:pPr>
            <a:r>
              <a:rPr lang="en-US" dirty="0"/>
              <a:t>incomplete/imperfect policy instruments</a:t>
            </a:r>
          </a:p>
          <a:p>
            <a:pPr marL="971550" lvl="1" indent="-514350">
              <a:buAutoNum type="arabicPeriod"/>
            </a:pPr>
            <a:r>
              <a:rPr lang="en-US" dirty="0"/>
              <a:t>international market imperfections</a:t>
            </a:r>
          </a:p>
          <a:p>
            <a:pPr marL="971550" lvl="1" indent="-51435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Potential role for IMF:</a:t>
            </a:r>
          </a:p>
          <a:p>
            <a:pPr marL="0" indent="0">
              <a:buNone/>
            </a:pPr>
            <a:r>
              <a:rPr lang="en-US" dirty="0"/>
              <a:t>A) clarify specific circumstances when there is role for cooperation and when not</a:t>
            </a:r>
          </a:p>
          <a:p>
            <a:pPr marL="0" indent="0">
              <a:buNone/>
            </a:pPr>
            <a:r>
              <a:rPr lang="en-US" dirty="0"/>
              <a:t>B) provide </a:t>
            </a:r>
            <a:r>
              <a:rPr lang="en-US" i="1" dirty="0"/>
              <a:t>operational </a:t>
            </a:r>
            <a:r>
              <a:rPr lang="en-US" dirty="0"/>
              <a:t>frameworks for cooperation</a:t>
            </a:r>
          </a:p>
        </p:txBody>
      </p:sp>
    </p:spTree>
    <p:extLst>
      <p:ext uri="{BB962C8B-B14F-4D97-AF65-F5344CB8AC3E}">
        <p14:creationId xmlns:p14="http://schemas.microsoft.com/office/powerpoint/2010/main" val="2441038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411</Words>
  <Application>Microsoft Office PowerPoint</Application>
  <PresentationFormat>Widescreen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Wingdings</vt:lpstr>
      <vt:lpstr>Office Theme</vt:lpstr>
      <vt:lpstr>Dealing with Volatile Capital Flows: What Toolkit Do Countries Need?</vt:lpstr>
      <vt:lpstr>I. Overview: What I Will Cover</vt:lpstr>
      <vt:lpstr>New Theoretical Developments</vt:lpstr>
      <vt:lpstr>New Theoretical Developments</vt:lpstr>
      <vt:lpstr>IMF Policy Frameworks</vt:lpstr>
      <vt:lpstr>Role of Welfare Objectives</vt:lpstr>
      <vt:lpstr>Role of Welfare Objectives</vt:lpstr>
      <vt:lpstr>International Spillovers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Capital Flows: Theoretical Advances and IMF Policy Frameworks</dc:title>
  <dc:creator>Anton Korinek</dc:creator>
  <cp:lastModifiedBy>Korinek, Anton (ak4yh)</cp:lastModifiedBy>
  <cp:revision>19</cp:revision>
  <dcterms:created xsi:type="dcterms:W3CDTF">2020-01-31T12:32:35Z</dcterms:created>
  <dcterms:modified xsi:type="dcterms:W3CDTF">2021-02-23T16:44:06Z</dcterms:modified>
</cp:coreProperties>
</file>