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87" r:id="rId2"/>
    <p:sldId id="365" r:id="rId3"/>
    <p:sldId id="359" r:id="rId4"/>
    <p:sldId id="392" r:id="rId5"/>
    <p:sldId id="402" r:id="rId6"/>
    <p:sldId id="303" r:id="rId7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64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8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7A21"/>
    <a:srgbClr val="FEFEFE"/>
    <a:srgbClr val="A6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2496" autoAdjust="0"/>
  </p:normalViewPr>
  <p:slideViewPr>
    <p:cSldViewPr snapToGrid="0">
      <p:cViewPr varScale="1">
        <p:scale>
          <a:sx n="87" d="100"/>
          <a:sy n="87" d="100"/>
        </p:scale>
        <p:origin x="-1160" y="-104"/>
      </p:cViewPr>
      <p:guideLst>
        <p:guide orient="horz" pos="2640"/>
        <p:guide orient="horz" pos="864"/>
        <p:guide pos="3840"/>
      </p:guideLst>
    </p:cSldViewPr>
  </p:slideViewPr>
  <p:outlineViewPr>
    <p:cViewPr>
      <p:scale>
        <a:sx n="33" d="100"/>
        <a:sy n="33" d="100"/>
      </p:scale>
      <p:origin x="0" y="-375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30" d="100"/>
        <a:sy n="130" d="100"/>
      </p:scale>
      <p:origin x="0" y="-2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ychen5\Desktop\Luc\Currency_Maturity%20Mismatch_Tae%20Soo%20KA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C:\Users\ychen5\Desktop\Luc\Currency_Maturity%20Mismatch_Tae%20Soo%20KANG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file:///\\data4\users6\YChen5\My%20Documents\Copy%20of%20House_Prices_indices_2019-0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file:///\\data4\users6\YChen5\My%20Documents\Copy%20of%20House_Prices_indices_2019-0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658154335756735"/>
          <c:y val="0.0509259259259259"/>
          <c:w val="0.889307655228415"/>
          <c:h val="0.77320178727659"/>
        </c:manualLayout>
      </c:layout>
      <c:lineChart>
        <c:grouping val="standard"/>
        <c:varyColors val="0"/>
        <c:ser>
          <c:idx val="0"/>
          <c:order val="0"/>
          <c:tx>
            <c:strRef>
              <c:f>정리!$C$4</c:f>
              <c:strCache>
                <c:ptCount val="1"/>
                <c:pt idx="0">
                  <c:v>Currency mismatch</c:v>
                </c:pt>
              </c:strCache>
            </c:strRef>
          </c:tx>
          <c:spPr>
            <a:ln w="19050" cap="rnd">
              <a:solidFill>
                <a:srgbClr val="ED7D31"/>
              </a:solidFill>
              <a:round/>
            </a:ln>
            <a:effectLst/>
          </c:spPr>
          <c:marker>
            <c:symbol val="none"/>
          </c:marker>
          <c:cat>
            <c:numRef>
              <c:f>정리!$A$5:$A$71</c:f>
              <c:numCache>
                <c:formatCode>General</c:formatCode>
                <c:ptCount val="67"/>
                <c:pt idx="0">
                  <c:v>2003.0</c:v>
                </c:pt>
                <c:pt idx="8">
                  <c:v>2005.0</c:v>
                </c:pt>
                <c:pt idx="16">
                  <c:v>2007.0</c:v>
                </c:pt>
                <c:pt idx="24">
                  <c:v>2009.0</c:v>
                </c:pt>
                <c:pt idx="32">
                  <c:v>2011.0</c:v>
                </c:pt>
                <c:pt idx="40">
                  <c:v>2013.0</c:v>
                </c:pt>
                <c:pt idx="48">
                  <c:v>2015.0</c:v>
                </c:pt>
                <c:pt idx="56">
                  <c:v>2017.0</c:v>
                </c:pt>
                <c:pt idx="64">
                  <c:v>2019.0</c:v>
                </c:pt>
              </c:numCache>
            </c:numRef>
          </c:cat>
          <c:val>
            <c:numRef>
              <c:f>정리!$C$5:$C$71</c:f>
              <c:numCache>
                <c:formatCode>0.0</c:formatCode>
                <c:ptCount val="67"/>
                <c:pt idx="0">
                  <c:v>-7.503964</c:v>
                </c:pt>
                <c:pt idx="1">
                  <c:v>-4.254784999999981</c:v>
                </c:pt>
                <c:pt idx="2">
                  <c:v>-2.965672999999998</c:v>
                </c:pt>
                <c:pt idx="3">
                  <c:v>-5.348836999999985</c:v>
                </c:pt>
                <c:pt idx="4">
                  <c:v>-5.796922</c:v>
                </c:pt>
                <c:pt idx="5">
                  <c:v>-6.394151999999981</c:v>
                </c:pt>
                <c:pt idx="6">
                  <c:v>-6.562855999999981</c:v>
                </c:pt>
                <c:pt idx="7">
                  <c:v>-4.929405</c:v>
                </c:pt>
                <c:pt idx="8">
                  <c:v>-6.576446</c:v>
                </c:pt>
                <c:pt idx="9">
                  <c:v>-4.861448</c:v>
                </c:pt>
                <c:pt idx="10">
                  <c:v>-4.00624</c:v>
                </c:pt>
                <c:pt idx="11">
                  <c:v>-4.071374</c:v>
                </c:pt>
                <c:pt idx="12">
                  <c:v>-1.896069</c:v>
                </c:pt>
                <c:pt idx="13">
                  <c:v>-1.935871</c:v>
                </c:pt>
                <c:pt idx="14">
                  <c:v>-1.802468</c:v>
                </c:pt>
                <c:pt idx="15">
                  <c:v>-3.862362</c:v>
                </c:pt>
                <c:pt idx="16">
                  <c:v>2.080448</c:v>
                </c:pt>
                <c:pt idx="17">
                  <c:v>4.837940999999986</c:v>
                </c:pt>
                <c:pt idx="18">
                  <c:v>8.722351999999997</c:v>
                </c:pt>
                <c:pt idx="19">
                  <c:v>7.735509</c:v>
                </c:pt>
                <c:pt idx="20">
                  <c:v>6.078237</c:v>
                </c:pt>
                <c:pt idx="21">
                  <c:v>5.74539</c:v>
                </c:pt>
                <c:pt idx="22">
                  <c:v>-0.081916</c:v>
                </c:pt>
                <c:pt idx="23">
                  <c:v>0.782919</c:v>
                </c:pt>
                <c:pt idx="24">
                  <c:v>24.718373</c:v>
                </c:pt>
                <c:pt idx="25">
                  <c:v>26.064545</c:v>
                </c:pt>
                <c:pt idx="26">
                  <c:v>21.752143</c:v>
                </c:pt>
                <c:pt idx="27">
                  <c:v>14.384801</c:v>
                </c:pt>
                <c:pt idx="28">
                  <c:v>16.202178</c:v>
                </c:pt>
                <c:pt idx="29">
                  <c:v>7.105277</c:v>
                </c:pt>
                <c:pt idx="30">
                  <c:v>12.453554</c:v>
                </c:pt>
                <c:pt idx="31">
                  <c:v>8.715392</c:v>
                </c:pt>
                <c:pt idx="32">
                  <c:v>11.114427</c:v>
                </c:pt>
                <c:pt idx="33">
                  <c:v>10.548965</c:v>
                </c:pt>
                <c:pt idx="34">
                  <c:v>2.683709</c:v>
                </c:pt>
                <c:pt idx="35">
                  <c:v>7.345189999999985</c:v>
                </c:pt>
                <c:pt idx="36">
                  <c:v>12.500481</c:v>
                </c:pt>
                <c:pt idx="37">
                  <c:v>14.886337</c:v>
                </c:pt>
                <c:pt idx="38">
                  <c:v>19.215832</c:v>
                </c:pt>
                <c:pt idx="39">
                  <c:v>4.343297</c:v>
                </c:pt>
                <c:pt idx="40">
                  <c:v>9.210040999999998</c:v>
                </c:pt>
                <c:pt idx="41">
                  <c:v>6.863262</c:v>
                </c:pt>
                <c:pt idx="42">
                  <c:v>5.876374</c:v>
                </c:pt>
                <c:pt idx="43">
                  <c:v>5.266929</c:v>
                </c:pt>
                <c:pt idx="44">
                  <c:v>5.319479999999999</c:v>
                </c:pt>
                <c:pt idx="45">
                  <c:v>9.078337999999998</c:v>
                </c:pt>
                <c:pt idx="46">
                  <c:v>6.245835999999985</c:v>
                </c:pt>
                <c:pt idx="47">
                  <c:v>3.621449999999998</c:v>
                </c:pt>
                <c:pt idx="48">
                  <c:v>5.040159</c:v>
                </c:pt>
                <c:pt idx="49">
                  <c:v>5.662543999999984</c:v>
                </c:pt>
                <c:pt idx="50">
                  <c:v>3.538146999999999</c:v>
                </c:pt>
                <c:pt idx="51">
                  <c:v>2.570183</c:v>
                </c:pt>
                <c:pt idx="52">
                  <c:v>6.078696</c:v>
                </c:pt>
                <c:pt idx="53">
                  <c:v>6.880615999999986</c:v>
                </c:pt>
                <c:pt idx="54">
                  <c:v>12.122621</c:v>
                </c:pt>
                <c:pt idx="55">
                  <c:v>3.548448</c:v>
                </c:pt>
                <c:pt idx="56">
                  <c:v>14.571211</c:v>
                </c:pt>
                <c:pt idx="57">
                  <c:v>3.359084</c:v>
                </c:pt>
                <c:pt idx="58">
                  <c:v>1.529756</c:v>
                </c:pt>
                <c:pt idx="59">
                  <c:v>9.057768000000001</c:v>
                </c:pt>
                <c:pt idx="60">
                  <c:v>4.369535999999981</c:v>
                </c:pt>
                <c:pt idx="61">
                  <c:v>-5.931887</c:v>
                </c:pt>
                <c:pt idx="62">
                  <c:v>-2.040454</c:v>
                </c:pt>
                <c:pt idx="63">
                  <c:v>4.772551</c:v>
                </c:pt>
                <c:pt idx="64">
                  <c:v>1.673585</c:v>
                </c:pt>
                <c:pt idx="65">
                  <c:v>1.950243</c:v>
                </c:pt>
                <c:pt idx="66">
                  <c:v>1.085685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F87-434F-AF2F-EDB98C1BC8D3}"/>
            </c:ext>
          </c:extLst>
        </c:ser>
        <c:ser>
          <c:idx val="1"/>
          <c:order val="1"/>
          <c:tx>
            <c:strRef>
              <c:f>정리!$D$4</c:f>
              <c:strCache>
                <c:ptCount val="1"/>
                <c:pt idx="0">
                  <c:v>Maturity Mismatch</c:v>
                </c:pt>
              </c:strCache>
            </c:strRef>
          </c:tx>
          <c:spPr>
            <a:ln w="19050" cap="rnd">
              <a:solidFill>
                <a:srgbClr val="4472C4"/>
              </a:solidFill>
              <a:round/>
            </a:ln>
            <a:effectLst/>
          </c:spPr>
          <c:marker>
            <c:symbol val="none"/>
          </c:marker>
          <c:cat>
            <c:numRef>
              <c:f>정리!$A$5:$A$71</c:f>
              <c:numCache>
                <c:formatCode>General</c:formatCode>
                <c:ptCount val="67"/>
                <c:pt idx="0">
                  <c:v>2003.0</c:v>
                </c:pt>
                <c:pt idx="8">
                  <c:v>2005.0</c:v>
                </c:pt>
                <c:pt idx="16">
                  <c:v>2007.0</c:v>
                </c:pt>
                <c:pt idx="24">
                  <c:v>2009.0</c:v>
                </c:pt>
                <c:pt idx="32">
                  <c:v>2011.0</c:v>
                </c:pt>
                <c:pt idx="40">
                  <c:v>2013.0</c:v>
                </c:pt>
                <c:pt idx="48">
                  <c:v>2015.0</c:v>
                </c:pt>
                <c:pt idx="56">
                  <c:v>2017.0</c:v>
                </c:pt>
                <c:pt idx="64">
                  <c:v>2019.0</c:v>
                </c:pt>
              </c:numCache>
            </c:numRef>
          </c:cat>
          <c:val>
            <c:numRef>
              <c:f>정리!$D$5:$D$71</c:f>
              <c:numCache>
                <c:formatCode>0.0</c:formatCode>
                <c:ptCount val="67"/>
                <c:pt idx="0">
                  <c:v>-5.149364</c:v>
                </c:pt>
                <c:pt idx="1">
                  <c:v>-1.645601</c:v>
                </c:pt>
                <c:pt idx="2">
                  <c:v>-6.004335999999984</c:v>
                </c:pt>
                <c:pt idx="3">
                  <c:v>-7.341682</c:v>
                </c:pt>
                <c:pt idx="4">
                  <c:v>-11.453182</c:v>
                </c:pt>
                <c:pt idx="5">
                  <c:v>-11.057651</c:v>
                </c:pt>
                <c:pt idx="6">
                  <c:v>-12.104786</c:v>
                </c:pt>
                <c:pt idx="7">
                  <c:v>-11.178399</c:v>
                </c:pt>
                <c:pt idx="8">
                  <c:v>-12.462998</c:v>
                </c:pt>
                <c:pt idx="9">
                  <c:v>-10.916417</c:v>
                </c:pt>
                <c:pt idx="10">
                  <c:v>-7.750534999999981</c:v>
                </c:pt>
                <c:pt idx="11">
                  <c:v>-9.527157999999998</c:v>
                </c:pt>
                <c:pt idx="12">
                  <c:v>-5.508928</c:v>
                </c:pt>
                <c:pt idx="13">
                  <c:v>-8.408789</c:v>
                </c:pt>
                <c:pt idx="14">
                  <c:v>-8.142940000000001</c:v>
                </c:pt>
                <c:pt idx="15">
                  <c:v>-6.142836999999981</c:v>
                </c:pt>
                <c:pt idx="16">
                  <c:v>-3.435585999999998</c:v>
                </c:pt>
                <c:pt idx="17">
                  <c:v>-0.38295</c:v>
                </c:pt>
                <c:pt idx="18">
                  <c:v>5.162491999999984</c:v>
                </c:pt>
                <c:pt idx="19">
                  <c:v>8.881548</c:v>
                </c:pt>
                <c:pt idx="20">
                  <c:v>6.504235</c:v>
                </c:pt>
                <c:pt idx="21">
                  <c:v>0.660318</c:v>
                </c:pt>
                <c:pt idx="22">
                  <c:v>-4.438683</c:v>
                </c:pt>
                <c:pt idx="23">
                  <c:v>3.849565999999998</c:v>
                </c:pt>
                <c:pt idx="24">
                  <c:v>14.366689</c:v>
                </c:pt>
                <c:pt idx="25">
                  <c:v>10.739485</c:v>
                </c:pt>
                <c:pt idx="26">
                  <c:v>2.320596</c:v>
                </c:pt>
                <c:pt idx="27">
                  <c:v>-4.177807999999994</c:v>
                </c:pt>
                <c:pt idx="28">
                  <c:v>-3.002965999999998</c:v>
                </c:pt>
                <c:pt idx="29">
                  <c:v>-9.356553000000006</c:v>
                </c:pt>
                <c:pt idx="30">
                  <c:v>-12.136112</c:v>
                </c:pt>
                <c:pt idx="31">
                  <c:v>-14.858545</c:v>
                </c:pt>
                <c:pt idx="32">
                  <c:v>-19.253149</c:v>
                </c:pt>
                <c:pt idx="33">
                  <c:v>-15.330519</c:v>
                </c:pt>
                <c:pt idx="34">
                  <c:v>-27.513691</c:v>
                </c:pt>
                <c:pt idx="35">
                  <c:v>-18.726067</c:v>
                </c:pt>
                <c:pt idx="36">
                  <c:v>-20.394192</c:v>
                </c:pt>
                <c:pt idx="37">
                  <c:v>-19.510573</c:v>
                </c:pt>
                <c:pt idx="38">
                  <c:v>-20.874079</c:v>
                </c:pt>
                <c:pt idx="39">
                  <c:v>-30.279165</c:v>
                </c:pt>
                <c:pt idx="40">
                  <c:v>-27.866449</c:v>
                </c:pt>
                <c:pt idx="41">
                  <c:v>-27.101108</c:v>
                </c:pt>
                <c:pt idx="42">
                  <c:v>-32.078484</c:v>
                </c:pt>
                <c:pt idx="43">
                  <c:v>-33.61266000000001</c:v>
                </c:pt>
                <c:pt idx="44">
                  <c:v>-30.052362</c:v>
                </c:pt>
                <c:pt idx="45">
                  <c:v>-31.98774999999985</c:v>
                </c:pt>
                <c:pt idx="46">
                  <c:v>-32.121864</c:v>
                </c:pt>
                <c:pt idx="47">
                  <c:v>-35.157961</c:v>
                </c:pt>
                <c:pt idx="48">
                  <c:v>-34.20873</c:v>
                </c:pt>
                <c:pt idx="49">
                  <c:v>-40.893363</c:v>
                </c:pt>
                <c:pt idx="50">
                  <c:v>-47.081807</c:v>
                </c:pt>
                <c:pt idx="51">
                  <c:v>-50.02957100000001</c:v>
                </c:pt>
                <c:pt idx="52">
                  <c:v>-48.704642</c:v>
                </c:pt>
                <c:pt idx="53">
                  <c:v>-45.683095</c:v>
                </c:pt>
                <c:pt idx="54">
                  <c:v>-37.28656400000001</c:v>
                </c:pt>
                <c:pt idx="55">
                  <c:v>-43.457305</c:v>
                </c:pt>
                <c:pt idx="56">
                  <c:v>-42.222276</c:v>
                </c:pt>
                <c:pt idx="57">
                  <c:v>-38.83186699999995</c:v>
                </c:pt>
                <c:pt idx="58">
                  <c:v>-37.785586</c:v>
                </c:pt>
                <c:pt idx="59">
                  <c:v>-38.437449</c:v>
                </c:pt>
                <c:pt idx="60">
                  <c:v>-37.47324</c:v>
                </c:pt>
                <c:pt idx="61">
                  <c:v>-33.228258</c:v>
                </c:pt>
                <c:pt idx="62">
                  <c:v>-37.91938</c:v>
                </c:pt>
                <c:pt idx="63">
                  <c:v>-28.574851</c:v>
                </c:pt>
                <c:pt idx="64">
                  <c:v>-28.081305</c:v>
                </c:pt>
                <c:pt idx="65">
                  <c:v>-24.724593</c:v>
                </c:pt>
                <c:pt idx="66">
                  <c:v>-21.302707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F87-434F-AF2F-EDB98C1BC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1685368"/>
        <c:axId val="-2121681976"/>
      </c:lineChart>
      <c:catAx>
        <c:axId val="-2121685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/>
            </a:pPr>
            <a:endParaRPr lang="en-US"/>
          </a:p>
        </c:txPr>
        <c:crossAx val="-2121681976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-2121681976"/>
        <c:scaling>
          <c:orientation val="minMax"/>
          <c:max val="40.0"/>
          <c:min val="-60.0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2121685368"/>
        <c:crosses val="autoZero"/>
        <c:crossBetween val="between"/>
        <c:majorUnit val="10.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764018686853333"/>
          <c:y val="0.0661737485696071"/>
          <c:w val="0.905329604069762"/>
          <c:h val="0.060241360089656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200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658154335756735"/>
          <c:y val="0.0509259259259259"/>
          <c:w val="0.889307655228415"/>
          <c:h val="0.77320178727659"/>
        </c:manualLayout>
      </c:layout>
      <c:lineChart>
        <c:grouping val="standard"/>
        <c:varyColors val="0"/>
        <c:ser>
          <c:idx val="0"/>
          <c:order val="0"/>
          <c:tx>
            <c:strRef>
              <c:f>정리!$E$4</c:f>
              <c:strCache>
                <c:ptCount val="1"/>
                <c:pt idx="0">
                  <c:v>Currency mismatch</c:v>
                </c:pt>
              </c:strCache>
            </c:strRef>
          </c:tx>
          <c:spPr>
            <a:ln w="19050" cap="rnd">
              <a:solidFill>
                <a:srgbClr val="ED7D31"/>
              </a:solidFill>
              <a:round/>
            </a:ln>
            <a:effectLst/>
          </c:spPr>
          <c:marker>
            <c:symbol val="none"/>
          </c:marker>
          <c:cat>
            <c:numRef>
              <c:f>정리!$A$5:$A$71</c:f>
              <c:numCache>
                <c:formatCode>General</c:formatCode>
                <c:ptCount val="67"/>
                <c:pt idx="0">
                  <c:v>2003.0</c:v>
                </c:pt>
                <c:pt idx="8">
                  <c:v>2005.0</c:v>
                </c:pt>
                <c:pt idx="16">
                  <c:v>2007.0</c:v>
                </c:pt>
                <c:pt idx="24">
                  <c:v>2009.0</c:v>
                </c:pt>
                <c:pt idx="32">
                  <c:v>2011.0</c:v>
                </c:pt>
                <c:pt idx="40">
                  <c:v>2013.0</c:v>
                </c:pt>
                <c:pt idx="48">
                  <c:v>2015.0</c:v>
                </c:pt>
                <c:pt idx="56">
                  <c:v>2017.0</c:v>
                </c:pt>
                <c:pt idx="64">
                  <c:v>2019.0</c:v>
                </c:pt>
              </c:numCache>
            </c:numRef>
          </c:cat>
          <c:val>
            <c:numRef>
              <c:f>정리!$E$5:$E$71</c:f>
              <c:numCache>
                <c:formatCode>0.0</c:formatCode>
                <c:ptCount val="67"/>
                <c:pt idx="0">
                  <c:v>10.161189</c:v>
                </c:pt>
                <c:pt idx="1">
                  <c:v>8.859577000000006</c:v>
                </c:pt>
                <c:pt idx="2">
                  <c:v>8.091287999999998</c:v>
                </c:pt>
                <c:pt idx="3">
                  <c:v>5.009419</c:v>
                </c:pt>
                <c:pt idx="4">
                  <c:v>0.521458</c:v>
                </c:pt>
                <c:pt idx="5">
                  <c:v>-5.35022</c:v>
                </c:pt>
                <c:pt idx="6">
                  <c:v>-8.612267000000001</c:v>
                </c:pt>
                <c:pt idx="7">
                  <c:v>2.25338</c:v>
                </c:pt>
                <c:pt idx="8">
                  <c:v>5.369468</c:v>
                </c:pt>
                <c:pt idx="9">
                  <c:v>5.874874999999984</c:v>
                </c:pt>
                <c:pt idx="10">
                  <c:v>3.665844999999999</c:v>
                </c:pt>
                <c:pt idx="11">
                  <c:v>3.498889999999998</c:v>
                </c:pt>
                <c:pt idx="12">
                  <c:v>9.125985</c:v>
                </c:pt>
                <c:pt idx="13">
                  <c:v>19.66476</c:v>
                </c:pt>
                <c:pt idx="14">
                  <c:v>28.464188</c:v>
                </c:pt>
                <c:pt idx="15">
                  <c:v>30.459428</c:v>
                </c:pt>
                <c:pt idx="16">
                  <c:v>40.99574600000001</c:v>
                </c:pt>
                <c:pt idx="17">
                  <c:v>49.51209</c:v>
                </c:pt>
                <c:pt idx="18">
                  <c:v>49.277473</c:v>
                </c:pt>
                <c:pt idx="19">
                  <c:v>50.742228</c:v>
                </c:pt>
                <c:pt idx="20">
                  <c:v>56.63353600000001</c:v>
                </c:pt>
                <c:pt idx="21">
                  <c:v>48.157791</c:v>
                </c:pt>
                <c:pt idx="22">
                  <c:v>65.490886</c:v>
                </c:pt>
                <c:pt idx="23">
                  <c:v>49.26311</c:v>
                </c:pt>
                <c:pt idx="24">
                  <c:v>58.840157</c:v>
                </c:pt>
                <c:pt idx="25">
                  <c:v>53.244407</c:v>
                </c:pt>
                <c:pt idx="26">
                  <c:v>48.60551400000001</c:v>
                </c:pt>
                <c:pt idx="27">
                  <c:v>47.411175</c:v>
                </c:pt>
                <c:pt idx="28">
                  <c:v>45.99453600000001</c:v>
                </c:pt>
                <c:pt idx="29">
                  <c:v>41.579973</c:v>
                </c:pt>
                <c:pt idx="30">
                  <c:v>31.706029</c:v>
                </c:pt>
                <c:pt idx="31">
                  <c:v>27.807264</c:v>
                </c:pt>
                <c:pt idx="32">
                  <c:v>33.261362</c:v>
                </c:pt>
                <c:pt idx="33">
                  <c:v>31.702259</c:v>
                </c:pt>
                <c:pt idx="34">
                  <c:v>25.413318</c:v>
                </c:pt>
                <c:pt idx="35">
                  <c:v>24.966201</c:v>
                </c:pt>
                <c:pt idx="36">
                  <c:v>27.707626</c:v>
                </c:pt>
                <c:pt idx="37">
                  <c:v>30.296435</c:v>
                </c:pt>
                <c:pt idx="38">
                  <c:v>29.89452500000001</c:v>
                </c:pt>
                <c:pt idx="39">
                  <c:v>22.491346</c:v>
                </c:pt>
                <c:pt idx="40">
                  <c:v>20.335711</c:v>
                </c:pt>
                <c:pt idx="41">
                  <c:v>22.94774199999998</c:v>
                </c:pt>
                <c:pt idx="42">
                  <c:v>12.628049</c:v>
                </c:pt>
                <c:pt idx="43">
                  <c:v>14.94435</c:v>
                </c:pt>
                <c:pt idx="44">
                  <c:v>19.607162</c:v>
                </c:pt>
                <c:pt idx="45">
                  <c:v>27.008903</c:v>
                </c:pt>
                <c:pt idx="46">
                  <c:v>23.43394</c:v>
                </c:pt>
                <c:pt idx="47">
                  <c:v>24.298344</c:v>
                </c:pt>
                <c:pt idx="48">
                  <c:v>27.335752</c:v>
                </c:pt>
                <c:pt idx="49">
                  <c:v>25.281756</c:v>
                </c:pt>
                <c:pt idx="50">
                  <c:v>19.178563</c:v>
                </c:pt>
                <c:pt idx="51">
                  <c:v>19.387951</c:v>
                </c:pt>
                <c:pt idx="52">
                  <c:v>20.661712</c:v>
                </c:pt>
                <c:pt idx="53">
                  <c:v>20.51214999999998</c:v>
                </c:pt>
                <c:pt idx="54">
                  <c:v>19.688098</c:v>
                </c:pt>
                <c:pt idx="55">
                  <c:v>16.79695600000001</c:v>
                </c:pt>
                <c:pt idx="56">
                  <c:v>18.405521</c:v>
                </c:pt>
                <c:pt idx="57">
                  <c:v>21.067827</c:v>
                </c:pt>
                <c:pt idx="58">
                  <c:v>21.636955</c:v>
                </c:pt>
                <c:pt idx="59">
                  <c:v>21.797738</c:v>
                </c:pt>
                <c:pt idx="60">
                  <c:v>31.556561</c:v>
                </c:pt>
                <c:pt idx="61">
                  <c:v>29.368718</c:v>
                </c:pt>
                <c:pt idx="62">
                  <c:v>30.166664</c:v>
                </c:pt>
                <c:pt idx="63">
                  <c:v>33.081491</c:v>
                </c:pt>
                <c:pt idx="64">
                  <c:v>36.693725</c:v>
                </c:pt>
                <c:pt idx="65">
                  <c:v>39.434096</c:v>
                </c:pt>
                <c:pt idx="66">
                  <c:v>41.777737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D01-4AD7-8A5E-2F76D23A1C54}"/>
            </c:ext>
          </c:extLst>
        </c:ser>
        <c:ser>
          <c:idx val="1"/>
          <c:order val="1"/>
          <c:tx>
            <c:strRef>
              <c:f>정리!$F$4</c:f>
              <c:strCache>
                <c:ptCount val="1"/>
                <c:pt idx="0">
                  <c:v>Maturity Mismatch</c:v>
                </c:pt>
              </c:strCache>
            </c:strRef>
          </c:tx>
          <c:spPr>
            <a:ln w="19050" cap="rnd">
              <a:solidFill>
                <a:srgbClr val="4472C4"/>
              </a:solidFill>
              <a:round/>
            </a:ln>
            <a:effectLst/>
          </c:spPr>
          <c:marker>
            <c:symbol val="none"/>
          </c:marker>
          <c:cat>
            <c:numRef>
              <c:f>정리!$A$5:$A$71</c:f>
              <c:numCache>
                <c:formatCode>General</c:formatCode>
                <c:ptCount val="67"/>
                <c:pt idx="0">
                  <c:v>2003.0</c:v>
                </c:pt>
                <c:pt idx="8">
                  <c:v>2005.0</c:v>
                </c:pt>
                <c:pt idx="16">
                  <c:v>2007.0</c:v>
                </c:pt>
                <c:pt idx="24">
                  <c:v>2009.0</c:v>
                </c:pt>
                <c:pt idx="32">
                  <c:v>2011.0</c:v>
                </c:pt>
                <c:pt idx="40">
                  <c:v>2013.0</c:v>
                </c:pt>
                <c:pt idx="48">
                  <c:v>2015.0</c:v>
                </c:pt>
                <c:pt idx="56">
                  <c:v>2017.0</c:v>
                </c:pt>
                <c:pt idx="64">
                  <c:v>2019.0</c:v>
                </c:pt>
              </c:numCache>
            </c:numRef>
          </c:cat>
          <c:val>
            <c:numRef>
              <c:f>정리!$F$5:$F$71</c:f>
              <c:numCache>
                <c:formatCode>0.0</c:formatCode>
                <c:ptCount val="67"/>
                <c:pt idx="0">
                  <c:v>12.631856</c:v>
                </c:pt>
                <c:pt idx="1">
                  <c:v>11.063815</c:v>
                </c:pt>
                <c:pt idx="2">
                  <c:v>10.248759</c:v>
                </c:pt>
                <c:pt idx="3">
                  <c:v>6.946998</c:v>
                </c:pt>
                <c:pt idx="4">
                  <c:v>2.302658999999985</c:v>
                </c:pt>
                <c:pt idx="5">
                  <c:v>-2.664711</c:v>
                </c:pt>
                <c:pt idx="6">
                  <c:v>-6.330804999999986</c:v>
                </c:pt>
                <c:pt idx="7">
                  <c:v>3.998078</c:v>
                </c:pt>
                <c:pt idx="8">
                  <c:v>7.298023</c:v>
                </c:pt>
                <c:pt idx="9">
                  <c:v>7.898009999999997</c:v>
                </c:pt>
                <c:pt idx="10">
                  <c:v>6.176941</c:v>
                </c:pt>
                <c:pt idx="11">
                  <c:v>5.674136999999978</c:v>
                </c:pt>
                <c:pt idx="12">
                  <c:v>12.067664</c:v>
                </c:pt>
                <c:pt idx="13">
                  <c:v>22.628078</c:v>
                </c:pt>
                <c:pt idx="14">
                  <c:v>31.069292</c:v>
                </c:pt>
                <c:pt idx="15">
                  <c:v>33.146912</c:v>
                </c:pt>
                <c:pt idx="16">
                  <c:v>45.765411</c:v>
                </c:pt>
                <c:pt idx="17">
                  <c:v>52.58252700000001</c:v>
                </c:pt>
                <c:pt idx="18">
                  <c:v>53.15217900000001</c:v>
                </c:pt>
                <c:pt idx="19">
                  <c:v>57.212946</c:v>
                </c:pt>
                <c:pt idx="20">
                  <c:v>65.586235</c:v>
                </c:pt>
                <c:pt idx="21">
                  <c:v>60.683615</c:v>
                </c:pt>
                <c:pt idx="22">
                  <c:v>82.37154099999998</c:v>
                </c:pt>
                <c:pt idx="23">
                  <c:v>66.666143</c:v>
                </c:pt>
                <c:pt idx="24">
                  <c:v>77.962655</c:v>
                </c:pt>
                <c:pt idx="25">
                  <c:v>71.64075199999998</c:v>
                </c:pt>
                <c:pt idx="26">
                  <c:v>65.645829</c:v>
                </c:pt>
                <c:pt idx="27">
                  <c:v>61.587326</c:v>
                </c:pt>
                <c:pt idx="28">
                  <c:v>59.142093</c:v>
                </c:pt>
                <c:pt idx="29">
                  <c:v>58.164582</c:v>
                </c:pt>
                <c:pt idx="30">
                  <c:v>45.107329</c:v>
                </c:pt>
                <c:pt idx="31">
                  <c:v>41.530866</c:v>
                </c:pt>
                <c:pt idx="32">
                  <c:v>47.974621</c:v>
                </c:pt>
                <c:pt idx="33">
                  <c:v>44.035405</c:v>
                </c:pt>
                <c:pt idx="34">
                  <c:v>33.621673</c:v>
                </c:pt>
                <c:pt idx="35">
                  <c:v>29.682561</c:v>
                </c:pt>
                <c:pt idx="36">
                  <c:v>31.69812</c:v>
                </c:pt>
                <c:pt idx="37">
                  <c:v>35.464452</c:v>
                </c:pt>
                <c:pt idx="38">
                  <c:v>34.75604000000001</c:v>
                </c:pt>
                <c:pt idx="39">
                  <c:v>27.06474</c:v>
                </c:pt>
                <c:pt idx="40">
                  <c:v>22.336648</c:v>
                </c:pt>
                <c:pt idx="41">
                  <c:v>23.192121</c:v>
                </c:pt>
                <c:pt idx="42">
                  <c:v>15.397195</c:v>
                </c:pt>
                <c:pt idx="43">
                  <c:v>17.206874</c:v>
                </c:pt>
                <c:pt idx="44">
                  <c:v>20.502414</c:v>
                </c:pt>
                <c:pt idx="45">
                  <c:v>29.052822</c:v>
                </c:pt>
                <c:pt idx="46">
                  <c:v>24.304771</c:v>
                </c:pt>
                <c:pt idx="47">
                  <c:v>23.448684</c:v>
                </c:pt>
                <c:pt idx="48">
                  <c:v>27.39160499999999</c:v>
                </c:pt>
                <c:pt idx="49">
                  <c:v>24.196455</c:v>
                </c:pt>
                <c:pt idx="50">
                  <c:v>20.847316</c:v>
                </c:pt>
                <c:pt idx="51">
                  <c:v>22.082381</c:v>
                </c:pt>
                <c:pt idx="52">
                  <c:v>22.634761</c:v>
                </c:pt>
                <c:pt idx="53">
                  <c:v>22.250263</c:v>
                </c:pt>
                <c:pt idx="54">
                  <c:v>26.39080999999999</c:v>
                </c:pt>
                <c:pt idx="55">
                  <c:v>25.163948</c:v>
                </c:pt>
                <c:pt idx="56">
                  <c:v>28.784339</c:v>
                </c:pt>
                <c:pt idx="57">
                  <c:v>31.974972</c:v>
                </c:pt>
                <c:pt idx="58">
                  <c:v>31.046059</c:v>
                </c:pt>
                <c:pt idx="59">
                  <c:v>31.661743</c:v>
                </c:pt>
                <c:pt idx="60">
                  <c:v>36.519634</c:v>
                </c:pt>
                <c:pt idx="61">
                  <c:v>31.498064</c:v>
                </c:pt>
                <c:pt idx="62">
                  <c:v>30.429366</c:v>
                </c:pt>
                <c:pt idx="63">
                  <c:v>33.975306</c:v>
                </c:pt>
                <c:pt idx="64">
                  <c:v>40.91482799999999</c:v>
                </c:pt>
                <c:pt idx="65">
                  <c:v>42.915108</c:v>
                </c:pt>
                <c:pt idx="66">
                  <c:v>45.65834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D01-4AD7-8A5E-2F76D23A1C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17154840"/>
        <c:axId val="-2115521304"/>
      </c:lineChart>
      <c:catAx>
        <c:axId val="-2117154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 sz="1200"/>
            </a:pPr>
            <a:endParaRPr lang="en-US"/>
          </a:p>
        </c:txPr>
        <c:crossAx val="-211552130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-2115521304"/>
        <c:scaling>
          <c:orientation val="minMax"/>
          <c:min val="-20.0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1200"/>
            </a:pPr>
            <a:endParaRPr lang="en-US"/>
          </a:p>
        </c:txPr>
        <c:crossAx val="-2117154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590307570776954"/>
          <c:y val="0.0447547482297702"/>
          <c:w val="0.92865438422139"/>
          <c:h val="0.060241360089656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700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 b="0"/>
            </a:pPr>
            <a:r>
              <a:rPr lang="en-US" b="0"/>
              <a:t>Price-to-income ratio (Change 2018Q4–2000Q1)</a:t>
            </a:r>
          </a:p>
        </c:rich>
      </c:tx>
      <c:layout>
        <c:manualLayout>
          <c:xMode val="edge"/>
          <c:yMode val="edge"/>
          <c:x val="0.113792458135496"/>
          <c:y val="0.0306010928961749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38242438434"/>
          <c:y val="0.163294178391635"/>
          <c:w val="0.886175831504669"/>
          <c:h val="0.490539515893847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'House price-to-income'!$B$55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cat>
            <c:strRef>
              <c:f>'House price-to-income'!$C$52:$P$52</c:f>
              <c:strCache>
                <c:ptCount val="14"/>
                <c:pt idx="0">
                  <c:v>Australia</c:v>
                </c:pt>
                <c:pt idx="1">
                  <c:v>Canada</c:v>
                </c:pt>
                <c:pt idx="2">
                  <c:v>Hong Kong</c:v>
                </c:pt>
                <c:pt idx="3">
                  <c:v>New Zealand</c:v>
                </c:pt>
                <c:pt idx="4">
                  <c:v>Korea</c:v>
                </c:pt>
                <c:pt idx="5">
                  <c:v>Norway</c:v>
                </c:pt>
                <c:pt idx="6">
                  <c:v>Sweden</c:v>
                </c:pt>
                <c:pt idx="7">
                  <c:v>Switzerland</c:v>
                </c:pt>
                <c:pt idx="8">
                  <c:v>United Kingdom</c:v>
                </c:pt>
                <c:pt idx="9">
                  <c:v>United States</c:v>
                </c:pt>
                <c:pt idx="10">
                  <c:v>France</c:v>
                </c:pt>
                <c:pt idx="11">
                  <c:v>Germany</c:v>
                </c:pt>
                <c:pt idx="12">
                  <c:v>Ireland</c:v>
                </c:pt>
                <c:pt idx="13">
                  <c:v>Netherlands</c:v>
                </c:pt>
              </c:strCache>
            </c:strRef>
          </c:cat>
          <c:val>
            <c:numRef>
              <c:f>'House price-to-income'!$C$55:$P$55</c:f>
              <c:numCache>
                <c:formatCode>0.000</c:formatCode>
                <c:ptCount val="14"/>
                <c:pt idx="0">
                  <c:v>37.7633491829719</c:v>
                </c:pt>
                <c:pt idx="1">
                  <c:v>57.2812660329907</c:v>
                </c:pt>
                <c:pt idx="2">
                  <c:v>52.91766948051038</c:v>
                </c:pt>
                <c:pt idx="3">
                  <c:v>53.17108377627039</c:v>
                </c:pt>
                <c:pt idx="4">
                  <c:v>-16.7339004192597</c:v>
                </c:pt>
                <c:pt idx="5">
                  <c:v>17.0871323176689</c:v>
                </c:pt>
                <c:pt idx="6">
                  <c:v>45.61416128290247</c:v>
                </c:pt>
                <c:pt idx="7">
                  <c:v>30.46499540941331</c:v>
                </c:pt>
                <c:pt idx="8">
                  <c:v>38.50423595846071</c:v>
                </c:pt>
                <c:pt idx="9">
                  <c:v>4.09393276048</c:v>
                </c:pt>
                <c:pt idx="10">
                  <c:v>33.71922742492357</c:v>
                </c:pt>
                <c:pt idx="11">
                  <c:v>-5.574288978551976</c:v>
                </c:pt>
                <c:pt idx="12">
                  <c:v>-1.31399905890899</c:v>
                </c:pt>
                <c:pt idx="13">
                  <c:v>9.206455636418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4FA-4334-BF82-51FF8D944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22799944"/>
        <c:axId val="-2122796456"/>
      </c:barChart>
      <c:catAx>
        <c:axId val="-2122799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/>
          <a:lstStyle/>
          <a:p>
            <a:pPr>
              <a:defRPr sz="1000" kern="1200" baseline="0"/>
            </a:pPr>
            <a:endParaRPr lang="en-US"/>
          </a:p>
        </c:txPr>
        <c:crossAx val="-2122796456"/>
        <c:crosses val="autoZero"/>
        <c:auto val="1"/>
        <c:lblAlgn val="ctr"/>
        <c:lblOffset val="100"/>
        <c:noMultiLvlLbl val="0"/>
      </c:catAx>
      <c:valAx>
        <c:axId val="-2122796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Difference</a:t>
                </a:r>
              </a:p>
            </c:rich>
          </c:tx>
          <c:layout>
            <c:manualLayout>
              <c:xMode val="edge"/>
              <c:yMode val="edge"/>
              <c:x val="0.0"/>
              <c:y val="0.27663043758874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2122799944"/>
        <c:crosses val="autoZero"/>
        <c:crossBetween val="between"/>
        <c:majorUnit val="20.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Median price-to-income multiple*</a:t>
            </a:r>
          </a:p>
        </c:rich>
      </c:tx>
      <c:layout>
        <c:manualLayout>
          <c:xMode val="edge"/>
          <c:yMode val="edge"/>
          <c:x val="0.343527960644264"/>
          <c:y val="0.041666666666666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896893779670984"/>
          <c:y val="0.143190799066783"/>
          <c:w val="0.885265084692282"/>
          <c:h val="0.564508603091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'House price-to-income'!$G$98</c:f>
              <c:strCache>
                <c:ptCount val="1"/>
                <c:pt idx="0">
                  <c:v>Median Market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cat>
            <c:strRef>
              <c:f>'House price-to-income'!$F$99:$F$106</c:f>
              <c:strCache>
                <c:ptCount val="8"/>
                <c:pt idx="0">
                  <c:v>Australia</c:v>
                </c:pt>
                <c:pt idx="1">
                  <c:v>Canada</c:v>
                </c:pt>
                <c:pt idx="2">
                  <c:v>Hong Kong</c:v>
                </c:pt>
                <c:pt idx="3">
                  <c:v>Ireland</c:v>
                </c:pt>
                <c:pt idx="4">
                  <c:v>New Zealand</c:v>
                </c:pt>
                <c:pt idx="5">
                  <c:v>Singapore</c:v>
                </c:pt>
                <c:pt idx="6">
                  <c:v>United Kingdom</c:v>
                </c:pt>
                <c:pt idx="7">
                  <c:v>United States</c:v>
                </c:pt>
              </c:strCache>
            </c:strRef>
          </c:cat>
          <c:val>
            <c:numRef>
              <c:f>'House price-to-income'!$G$99:$G$106</c:f>
              <c:numCache>
                <c:formatCode>General</c:formatCode>
                <c:ptCount val="8"/>
                <c:pt idx="0">
                  <c:v>6.9</c:v>
                </c:pt>
                <c:pt idx="1">
                  <c:v>4.3</c:v>
                </c:pt>
                <c:pt idx="2">
                  <c:v>20.9</c:v>
                </c:pt>
                <c:pt idx="3">
                  <c:v>4.8</c:v>
                </c:pt>
                <c:pt idx="4">
                  <c:v>9.0</c:v>
                </c:pt>
                <c:pt idx="5">
                  <c:v>4.6</c:v>
                </c:pt>
                <c:pt idx="6">
                  <c:v>4.8</c:v>
                </c:pt>
                <c:pt idx="7">
                  <c:v>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CD-4B98-919E-4DA40AAA44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23699992"/>
        <c:axId val="-2123696568"/>
      </c:barChart>
      <c:catAx>
        <c:axId val="-2123699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5400000"/>
          <a:lstStyle/>
          <a:p>
            <a:pPr>
              <a:defRPr/>
            </a:pPr>
            <a:endParaRPr lang="en-US"/>
          </a:p>
        </c:txPr>
        <c:crossAx val="-2123696568"/>
        <c:crosses val="autoZero"/>
        <c:auto val="1"/>
        <c:lblAlgn val="ctr"/>
        <c:lblOffset val="100"/>
        <c:noMultiLvlLbl val="0"/>
      </c:catAx>
      <c:valAx>
        <c:axId val="-2123696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Market Median</a:t>
                </a:r>
              </a:p>
            </c:rich>
          </c:tx>
          <c:layout>
            <c:manualLayout>
              <c:xMode val="edge"/>
              <c:yMode val="edge"/>
              <c:x val="0.00208747719641223"/>
              <c:y val="0.28751822429731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2123699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200" b="0">
          <a:solidFill>
            <a:sysClr val="windowText" lastClr="000000"/>
          </a:solidFill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E45C4DE1-6DE7-44C9-BAB1-3F7DED4D8B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53EC1A3-46FB-4918-A17B-7E97B6C3A1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3306B13-88E5-467E-B43B-DC832AE9825C}" type="datetimeFigureOut">
              <a:rPr lang="en-US"/>
              <a:pPr>
                <a:defRPr/>
              </a:pPr>
              <a:t>2/16/21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3548CDE-5A32-44B0-B490-C9D52C3E62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6AB98FF-5B62-470C-9B93-6E77B3DE6F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8931CC7-1888-4FB5-AF25-0294DC729F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05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4F7504ED-48F4-4BBA-8742-684C0C8E24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1BBEF59-5528-40B5-A582-A61DE03D5C0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5482A5-0252-423F-B796-691EA8EE4724}" type="datetimeFigureOut">
              <a:rPr lang="en-US"/>
              <a:pPr>
                <a:defRPr/>
              </a:pPr>
              <a:t>2/16/21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CA5823A5-8AE9-4F7E-9EB5-1AFF0D42FF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C546EC64-1686-4392-B08A-48DB4311B4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35DFAD2-8B0A-40C8-9A04-715D67A4DB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A6C5451-DCB5-482F-8762-690D412094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C26E99-2E1D-4907-A8CC-0B2858CD6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644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D502D474-09AD-49D6-8AA0-9C806D6234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E35183D4-C787-4605-9109-903C283523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F8C423BD-6E90-416A-9314-1252263F93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8191B3-E4C2-4AAB-905E-9D19C5FBD47F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="" xmlns:a16="http://schemas.microsoft.com/office/drawing/2014/main" id="{AAFA15A0-33B8-4A91-AD71-08B6CE06C1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="" xmlns:a16="http://schemas.microsoft.com/office/drawing/2014/main" id="{D8898F4C-F6BC-4893-930D-6AB279D00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9DC98A0-C633-483F-ADF2-A55048976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B284CE-059D-4B29-9B0F-094F8EC406C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6F1FB73-A69A-4964-A0B6-4B52837F176E}"/>
              </a:ext>
            </a:extLst>
          </p:cNvPr>
          <p:cNvSpPr/>
          <p:nvPr userDrawn="1"/>
        </p:nvSpPr>
        <p:spPr>
          <a:xfrm>
            <a:off x="0" y="5943600"/>
            <a:ext cx="121920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319BF3C-B4B6-4283-9448-86B7C035490C}"/>
              </a:ext>
            </a:extLst>
          </p:cNvPr>
          <p:cNvSpPr/>
          <p:nvPr userDrawn="1"/>
        </p:nvSpPr>
        <p:spPr>
          <a:xfrm>
            <a:off x="0" y="0"/>
            <a:ext cx="12192000" cy="5894388"/>
          </a:xfrm>
          <a:prstGeom prst="rect">
            <a:avLst/>
          </a:prstGeom>
          <a:solidFill>
            <a:srgbClr val="FA7A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258E67C6-AE42-43BD-9DC4-C09EB9D7C46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628650" y="-1589088"/>
            <a:ext cx="3571875" cy="5819776"/>
            <a:chOff x="-647973" y="-1233681"/>
            <a:chExt cx="3681456" cy="5996639"/>
          </a:xfrm>
        </p:grpSpPr>
        <p:sp>
          <p:nvSpPr>
            <p:cNvPr id="8" name="Triangle 3">
              <a:extLst>
                <a:ext uri="{FF2B5EF4-FFF2-40B4-BE49-F238E27FC236}">
                  <a16:creationId xmlns="" xmlns:a16="http://schemas.microsoft.com/office/drawing/2014/main" id="{D15A752F-CEFF-482E-BAD5-0A0A219CD2BE}"/>
                </a:ext>
              </a:extLst>
            </p:cNvPr>
            <p:cNvSpPr/>
            <p:nvPr userDrawn="1"/>
          </p:nvSpPr>
          <p:spPr>
            <a:xfrm rot="5400000">
              <a:off x="-1805564" y="-76090"/>
              <a:ext cx="5996639" cy="3681456"/>
            </a:xfrm>
            <a:prstGeom prst="triangle">
              <a:avLst>
                <a:gd name="adj" fmla="val 5025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="" xmlns:a16="http://schemas.microsoft.com/office/drawing/2014/main" id="{D10C9AD5-523F-4EC0-8C7D-8EBC3E362F6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6805" b="-5019"/>
            <a:stretch>
              <a:fillRect/>
            </a:stretch>
          </p:blipFill>
          <p:spPr bwMode="auto">
            <a:xfrm>
              <a:off x="305553" y="1222638"/>
              <a:ext cx="2033316" cy="117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riangle 2">
            <a:extLst>
              <a:ext uri="{FF2B5EF4-FFF2-40B4-BE49-F238E27FC236}">
                <a16:creationId xmlns="" xmlns:a16="http://schemas.microsoft.com/office/drawing/2014/main" id="{3B86FAEB-D5E1-4509-808D-9C4B511409C0}"/>
              </a:ext>
            </a:extLst>
          </p:cNvPr>
          <p:cNvSpPr/>
          <p:nvPr userDrawn="1"/>
        </p:nvSpPr>
        <p:spPr>
          <a:xfrm rot="16200000">
            <a:off x="11177588" y="5835650"/>
            <a:ext cx="947738" cy="1100137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0 w 2005733"/>
              <a:gd name="connsiteY3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881673 w 2005733"/>
              <a:gd name="connsiteY3" fmla="*/ 1557021 h 1570892"/>
              <a:gd name="connsiteX4" fmla="*/ 0 w 2005733"/>
              <a:gd name="connsiteY4" fmla="*/ 1567717 h 1570892"/>
              <a:gd name="connsiteX0" fmla="*/ 2060 w 1126120"/>
              <a:gd name="connsiteY0" fmla="*/ 1557021 h 1570892"/>
              <a:gd name="connsiteX1" fmla="*/ 0 w 1126120"/>
              <a:gd name="connsiteY1" fmla="*/ 0 h 1570892"/>
              <a:gd name="connsiteX2" fmla="*/ 1126120 w 1126120"/>
              <a:gd name="connsiteY2" fmla="*/ 1570892 h 1570892"/>
              <a:gd name="connsiteX3" fmla="*/ 2060 w 1126120"/>
              <a:gd name="connsiteY3" fmla="*/ 1557021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6120" h="1570892">
                <a:moveTo>
                  <a:pt x="2060" y="1557021"/>
                </a:moveTo>
                <a:cubicBezTo>
                  <a:pt x="1373" y="1038014"/>
                  <a:pt x="687" y="519007"/>
                  <a:pt x="0" y="0"/>
                </a:cubicBezTo>
                <a:lnTo>
                  <a:pt x="1126120" y="1570892"/>
                </a:lnTo>
                <a:lnTo>
                  <a:pt x="2060" y="15570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723291" y="5943600"/>
            <a:ext cx="8823570" cy="9144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tIns="0" rIns="0" bIns="91440" anchor="ctr">
            <a:noAutofit/>
          </a:bodyPr>
          <a:lstStyle>
            <a:lvl1pPr algn="l">
              <a:defRPr sz="32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1723291" y="3086932"/>
            <a:ext cx="8823569" cy="2297514"/>
          </a:xfrm>
        </p:spPr>
        <p:txBody>
          <a:bodyPr tIns="365760" rIns="0" bIns="182880" anchor="ctr">
            <a:noAutofit/>
          </a:bodyPr>
          <a:lstStyle>
            <a:lvl1pPr>
              <a:lnSpc>
                <a:spcPct val="90000"/>
              </a:lnSpc>
              <a:spcBef>
                <a:spcPts val="300"/>
              </a:spcBef>
              <a:defRPr sz="50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spcBef>
                <a:spcPts val="300"/>
              </a:spcBef>
              <a:buFontTx/>
              <a:buNone/>
              <a:tabLst/>
              <a:defRPr sz="4000" b="0">
                <a:solidFill>
                  <a:schemeClr val="accent6">
                    <a:lumMod val="50000"/>
                  </a:schemeClr>
                </a:solidFill>
                <a:latin typeface="+mj-lt"/>
              </a:defRPr>
            </a:lvl2pPr>
            <a:lvl3pPr marL="0" indent="0">
              <a:spcBef>
                <a:spcPts val="300"/>
              </a:spcBef>
              <a:buFontTx/>
              <a:buNone/>
              <a:tabLst/>
              <a:defRPr sz="2800" b="0" i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3pPr>
            <a:lvl4pPr marL="0" indent="0">
              <a:spcBef>
                <a:spcPts val="300"/>
              </a:spcBef>
              <a:buFontTx/>
              <a:buNone/>
              <a:tabLst/>
              <a:defRPr sz="2800" b="0" i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4pPr>
            <a:lvl5pPr marL="0" indent="0">
              <a:spcBef>
                <a:spcPts val="300"/>
              </a:spcBef>
              <a:buFontTx/>
              <a:buNone/>
              <a:tabLst/>
              <a:defRPr sz="2800" b="0" i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541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="" xmlns:a16="http://schemas.microsoft.com/office/drawing/2014/main" id="{AFDF8B91-1FEC-42D3-8911-7980CB7E5F23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2205038"/>
            <a:ext cx="914400" cy="914400"/>
          </a:xfrm>
          <a:custGeom>
            <a:avLst/>
            <a:gdLst>
              <a:gd name="connsiteX0" fmla="*/ 0 w 1041648"/>
              <a:gd name="connsiteY0" fmla="*/ 0 h 1041648"/>
              <a:gd name="connsiteX1" fmla="*/ 1041648 w 1041648"/>
              <a:gd name="connsiteY1" fmla="*/ 0 h 1041648"/>
              <a:gd name="connsiteX2" fmla="*/ 1041648 w 1041648"/>
              <a:gd name="connsiteY2" fmla="*/ 1041648 h 1041648"/>
              <a:gd name="connsiteX3" fmla="*/ 0 w 1041648"/>
              <a:gd name="connsiteY3" fmla="*/ 1041648 h 1041648"/>
              <a:gd name="connsiteX4" fmla="*/ 0 w 1041648"/>
              <a:gd name="connsiteY4" fmla="*/ 0 h 1041648"/>
              <a:gd name="connsiteX0" fmla="*/ 0 w 1041648"/>
              <a:gd name="connsiteY0" fmla="*/ 0 h 1041648"/>
              <a:gd name="connsiteX1" fmla="*/ 1041648 w 1041648"/>
              <a:gd name="connsiteY1" fmla="*/ 0 h 1041648"/>
              <a:gd name="connsiteX2" fmla="*/ 0 w 1041648"/>
              <a:gd name="connsiteY2" fmla="*/ 1041648 h 1041648"/>
              <a:gd name="connsiteX3" fmla="*/ 0 w 1041648"/>
              <a:gd name="connsiteY3" fmla="*/ 0 h 1041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648" h="1041648">
                <a:moveTo>
                  <a:pt x="0" y="0"/>
                </a:moveTo>
                <a:lnTo>
                  <a:pt x="1041648" y="0"/>
                </a:lnTo>
                <a:lnTo>
                  <a:pt x="0" y="104164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1A7E6D4-15B1-4E8A-A832-EAA8F5768311}"/>
              </a:ext>
            </a:extLst>
          </p:cNvPr>
          <p:cNvSpPr/>
          <p:nvPr userDrawn="1"/>
        </p:nvSpPr>
        <p:spPr>
          <a:xfrm>
            <a:off x="0" y="5457825"/>
            <a:ext cx="121920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FEFFEB4-54F4-474B-BB2A-05BE0B526B4C}"/>
              </a:ext>
            </a:extLst>
          </p:cNvPr>
          <p:cNvSpPr/>
          <p:nvPr userDrawn="1"/>
        </p:nvSpPr>
        <p:spPr>
          <a:xfrm>
            <a:off x="0" y="2205038"/>
            <a:ext cx="12192000" cy="3205162"/>
          </a:xfrm>
          <a:prstGeom prst="rect">
            <a:avLst/>
          </a:prstGeom>
          <a:solidFill>
            <a:srgbClr val="FA7A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AA4BEE16-CBB8-4FD3-9CCC-617E3FAE2A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113" y="442913"/>
            <a:ext cx="244157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6CDDA459-6B5A-4344-93C8-5502DE4EC31E}"/>
              </a:ext>
            </a:extLst>
          </p:cNvPr>
          <p:cNvSpPr/>
          <p:nvPr userDrawn="1"/>
        </p:nvSpPr>
        <p:spPr>
          <a:xfrm>
            <a:off x="11277600" y="5457825"/>
            <a:ext cx="914400" cy="914400"/>
          </a:xfrm>
          <a:custGeom>
            <a:avLst/>
            <a:gdLst>
              <a:gd name="connsiteX0" fmla="*/ 0 w 879231"/>
              <a:gd name="connsiteY0" fmla="*/ 0 h 879231"/>
              <a:gd name="connsiteX1" fmla="*/ 879231 w 879231"/>
              <a:gd name="connsiteY1" fmla="*/ 0 h 879231"/>
              <a:gd name="connsiteX2" fmla="*/ 879231 w 879231"/>
              <a:gd name="connsiteY2" fmla="*/ 879231 h 879231"/>
              <a:gd name="connsiteX3" fmla="*/ 0 w 879231"/>
              <a:gd name="connsiteY3" fmla="*/ 879231 h 879231"/>
              <a:gd name="connsiteX4" fmla="*/ 0 w 879231"/>
              <a:gd name="connsiteY4" fmla="*/ 0 h 879231"/>
              <a:gd name="connsiteX0" fmla="*/ 0 w 879231"/>
              <a:gd name="connsiteY0" fmla="*/ 879231 h 879231"/>
              <a:gd name="connsiteX1" fmla="*/ 879231 w 879231"/>
              <a:gd name="connsiteY1" fmla="*/ 0 h 879231"/>
              <a:gd name="connsiteX2" fmla="*/ 879231 w 879231"/>
              <a:gd name="connsiteY2" fmla="*/ 879231 h 879231"/>
              <a:gd name="connsiteX3" fmla="*/ 0 w 879231"/>
              <a:gd name="connsiteY3" fmla="*/ 879231 h 879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9231" h="879231">
                <a:moveTo>
                  <a:pt x="0" y="879231"/>
                </a:moveTo>
                <a:lnTo>
                  <a:pt x="879231" y="0"/>
                </a:lnTo>
                <a:lnTo>
                  <a:pt x="879231" y="879231"/>
                </a:lnTo>
                <a:lnTo>
                  <a:pt x="0" y="8792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473200" y="5457211"/>
            <a:ext cx="9144000" cy="9144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tIns="0" rIns="0" bIns="91440" anchor="ctr">
            <a:noAutofit/>
          </a:bodyPr>
          <a:lstStyle>
            <a:lvl1pPr algn="r">
              <a:defRPr sz="32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1473200" y="2205644"/>
            <a:ext cx="9144000" cy="3204186"/>
          </a:xfrm>
        </p:spPr>
        <p:txBody>
          <a:bodyPr tIns="365760" rIns="0" bIns="182880" anchor="ctr">
            <a:noAutofit/>
          </a:bodyPr>
          <a:lstStyle>
            <a:lvl1pPr>
              <a:lnSpc>
                <a:spcPct val="90000"/>
              </a:lnSpc>
              <a:spcBef>
                <a:spcPts val="300"/>
              </a:spcBef>
              <a:defRPr sz="50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spcBef>
                <a:spcPts val="300"/>
              </a:spcBef>
              <a:buFontTx/>
              <a:buNone/>
              <a:tabLst/>
              <a:defRPr sz="4000" b="0">
                <a:solidFill>
                  <a:schemeClr val="accent6">
                    <a:lumMod val="50000"/>
                  </a:schemeClr>
                </a:solidFill>
                <a:latin typeface="+mj-lt"/>
              </a:defRPr>
            </a:lvl2pPr>
            <a:lvl3pPr marL="0" indent="0">
              <a:spcBef>
                <a:spcPts val="300"/>
              </a:spcBef>
              <a:buFontTx/>
              <a:buNone/>
              <a:tabLst/>
              <a:defRPr sz="2800" b="0" i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3pPr>
            <a:lvl4pPr marL="0" indent="0">
              <a:spcBef>
                <a:spcPts val="300"/>
              </a:spcBef>
              <a:buFontTx/>
              <a:buNone/>
              <a:tabLst/>
              <a:defRPr sz="2800" b="0" i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4pPr>
            <a:lvl5pPr marL="0" indent="0">
              <a:spcBef>
                <a:spcPts val="300"/>
              </a:spcBef>
              <a:buFontTx/>
              <a:buNone/>
              <a:tabLst/>
              <a:defRPr sz="2800" b="0" i="1">
                <a:solidFill>
                  <a:schemeClr val="accent6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962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="" xmlns:a16="http://schemas.microsoft.com/office/drawing/2014/main" id="{5DBCB553-030F-4411-AE9D-4FFF61A9DF4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3175" y="-36513"/>
            <a:ext cx="1381125" cy="2120901"/>
            <a:chOff x="-3177" y="-381"/>
            <a:chExt cx="1380745" cy="2121789"/>
          </a:xfrm>
        </p:grpSpPr>
        <p:sp>
          <p:nvSpPr>
            <p:cNvPr id="5" name="Triangle 2">
              <a:extLst>
                <a:ext uri="{FF2B5EF4-FFF2-40B4-BE49-F238E27FC236}">
                  <a16:creationId xmlns="" xmlns:a16="http://schemas.microsoft.com/office/drawing/2014/main" id="{CBD7E963-1258-4E22-A786-F48863081BDB}"/>
                </a:ext>
              </a:extLst>
            </p:cNvPr>
            <p:cNvSpPr/>
            <p:nvPr userDrawn="1"/>
          </p:nvSpPr>
          <p:spPr>
            <a:xfrm rot="5400000">
              <a:off x="-373699" y="370141"/>
              <a:ext cx="2121789" cy="1380745"/>
            </a:xfrm>
            <a:custGeom>
              <a:avLst/>
              <a:gdLst>
                <a:gd name="connsiteX0" fmla="*/ 0 w 2252240"/>
                <a:gd name="connsiteY0" fmla="*/ 1570892 h 1570892"/>
                <a:gd name="connsiteX1" fmla="*/ 1126120 w 2252240"/>
                <a:gd name="connsiteY1" fmla="*/ 0 h 1570892"/>
                <a:gd name="connsiteX2" fmla="*/ 2252240 w 2252240"/>
                <a:gd name="connsiteY2" fmla="*/ 1570892 h 1570892"/>
                <a:gd name="connsiteX3" fmla="*/ 0 w 2252240"/>
                <a:gd name="connsiteY3" fmla="*/ 1570892 h 1570892"/>
                <a:gd name="connsiteX0" fmla="*/ 0 w 2252240"/>
                <a:gd name="connsiteY0" fmla="*/ 1570892 h 1570892"/>
                <a:gd name="connsiteX1" fmla="*/ 246888 w 2252240"/>
                <a:gd name="connsiteY1" fmla="*/ 1250851 h 1570892"/>
                <a:gd name="connsiteX2" fmla="*/ 1126120 w 2252240"/>
                <a:gd name="connsiteY2" fmla="*/ 0 h 1570892"/>
                <a:gd name="connsiteX3" fmla="*/ 2252240 w 2252240"/>
                <a:gd name="connsiteY3" fmla="*/ 1570892 h 1570892"/>
                <a:gd name="connsiteX4" fmla="*/ 0 w 2252240"/>
                <a:gd name="connsiteY4" fmla="*/ 1570892 h 1570892"/>
                <a:gd name="connsiteX0" fmla="*/ 9144 w 2005352"/>
                <a:gd name="connsiteY0" fmla="*/ 1570892 h 1570892"/>
                <a:gd name="connsiteX1" fmla="*/ 0 w 2005352"/>
                <a:gd name="connsiteY1" fmla="*/ 1250851 h 1570892"/>
                <a:gd name="connsiteX2" fmla="*/ 879232 w 2005352"/>
                <a:gd name="connsiteY2" fmla="*/ 0 h 1570892"/>
                <a:gd name="connsiteX3" fmla="*/ 2005352 w 2005352"/>
                <a:gd name="connsiteY3" fmla="*/ 1570892 h 1570892"/>
                <a:gd name="connsiteX4" fmla="*/ 9144 w 2005352"/>
                <a:gd name="connsiteY4" fmla="*/ 1570892 h 1570892"/>
                <a:gd name="connsiteX0" fmla="*/ 0 w 2005733"/>
                <a:gd name="connsiteY0" fmla="*/ 1567717 h 1570892"/>
                <a:gd name="connsiteX1" fmla="*/ 381 w 2005733"/>
                <a:gd name="connsiteY1" fmla="*/ 1250851 h 1570892"/>
                <a:gd name="connsiteX2" fmla="*/ 879613 w 2005733"/>
                <a:gd name="connsiteY2" fmla="*/ 0 h 1570892"/>
                <a:gd name="connsiteX3" fmla="*/ 2005733 w 2005733"/>
                <a:gd name="connsiteY3" fmla="*/ 1570892 h 1570892"/>
                <a:gd name="connsiteX4" fmla="*/ 0 w 2005733"/>
                <a:gd name="connsiteY4" fmla="*/ 1567717 h 1570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733" h="1570892">
                  <a:moveTo>
                    <a:pt x="0" y="1567717"/>
                  </a:moveTo>
                  <a:lnTo>
                    <a:pt x="381" y="1250851"/>
                  </a:lnTo>
                  <a:lnTo>
                    <a:pt x="879613" y="0"/>
                  </a:lnTo>
                  <a:lnTo>
                    <a:pt x="2005733" y="1570892"/>
                  </a:lnTo>
                  <a:lnTo>
                    <a:pt x="0" y="1567717"/>
                  </a:lnTo>
                  <a:close/>
                </a:path>
              </a:pathLst>
            </a:custGeom>
            <a:solidFill>
              <a:srgbClr val="FA7A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6" name="Picture 6">
              <a:extLst>
                <a:ext uri="{FF2B5EF4-FFF2-40B4-BE49-F238E27FC236}">
                  <a16:creationId xmlns="" xmlns:a16="http://schemas.microsoft.com/office/drawing/2014/main" id="{5DF0816E-416C-4A8F-A156-659AC443F33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669" y="594935"/>
              <a:ext cx="917234" cy="702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riangle 2">
            <a:extLst>
              <a:ext uri="{FF2B5EF4-FFF2-40B4-BE49-F238E27FC236}">
                <a16:creationId xmlns="" xmlns:a16="http://schemas.microsoft.com/office/drawing/2014/main" id="{44B5BBDF-1BBB-44FF-85B1-8E7EE068ED01}"/>
              </a:ext>
            </a:extLst>
          </p:cNvPr>
          <p:cNvSpPr/>
          <p:nvPr userDrawn="1"/>
        </p:nvSpPr>
        <p:spPr>
          <a:xfrm rot="16200000">
            <a:off x="11177588" y="5835650"/>
            <a:ext cx="947738" cy="1100137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0 w 2005733"/>
              <a:gd name="connsiteY3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881673 w 2005733"/>
              <a:gd name="connsiteY3" fmla="*/ 1557021 h 1570892"/>
              <a:gd name="connsiteX4" fmla="*/ 0 w 2005733"/>
              <a:gd name="connsiteY4" fmla="*/ 1567717 h 1570892"/>
              <a:gd name="connsiteX0" fmla="*/ 2060 w 1126120"/>
              <a:gd name="connsiteY0" fmla="*/ 1557021 h 1570892"/>
              <a:gd name="connsiteX1" fmla="*/ 0 w 1126120"/>
              <a:gd name="connsiteY1" fmla="*/ 0 h 1570892"/>
              <a:gd name="connsiteX2" fmla="*/ 1126120 w 1126120"/>
              <a:gd name="connsiteY2" fmla="*/ 1570892 h 1570892"/>
              <a:gd name="connsiteX3" fmla="*/ 2060 w 1126120"/>
              <a:gd name="connsiteY3" fmla="*/ 1557021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6120" h="1570892">
                <a:moveTo>
                  <a:pt x="2060" y="1557021"/>
                </a:moveTo>
                <a:cubicBezTo>
                  <a:pt x="1373" y="1038014"/>
                  <a:pt x="687" y="519007"/>
                  <a:pt x="0" y="0"/>
                </a:cubicBezTo>
                <a:lnTo>
                  <a:pt x="1126120" y="1570892"/>
                </a:lnTo>
                <a:lnTo>
                  <a:pt x="2060" y="155702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BCA127CA-BA4F-4C4C-8831-FBE7EF9289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434763" y="6434138"/>
            <a:ext cx="655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9pPr>
          </a:lstStyle>
          <a:p>
            <a:pPr algn="r" eaLnBrk="1" hangingPunct="1">
              <a:defRPr/>
            </a:pPr>
            <a:fld id="{E24840E7-60E7-43F8-B1FD-86010695978A}" type="slidenum">
              <a:rPr lang="en-US" altLang="en-US" sz="1400" smtClean="0">
                <a:solidFill>
                  <a:schemeClr val="bg1"/>
                </a:solidFill>
              </a:rPr>
              <a:pPr algn="r" eaLnBrk="1" hangingPunct="1">
                <a:defRPr/>
              </a:pPr>
              <a:t>‹#›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892" y="365125"/>
            <a:ext cx="9828628" cy="8229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1562100" y="1295400"/>
            <a:ext cx="9829800" cy="5032375"/>
          </a:xfrm>
        </p:spPr>
        <p:txBody>
          <a:bodyPr/>
          <a:lstStyle>
            <a:lvl1pPr>
              <a:spcBef>
                <a:spcPts val="3000"/>
              </a:spcBef>
              <a:defRPr/>
            </a:lvl1pPr>
            <a:lvl2pPr marL="238125" indent="-223838">
              <a:spcBef>
                <a:spcPts val="900"/>
              </a:spcBef>
              <a:buFont typeface="Wingdings 3" panose="05040102010807070707" pitchFamily="18" charset="2"/>
              <a:buChar char=""/>
              <a:defRPr/>
            </a:lvl2pPr>
            <a:lvl3pPr>
              <a:spcBef>
                <a:spcPts val="0"/>
              </a:spcBef>
              <a:spcAft>
                <a:spcPts val="300"/>
              </a:spcAft>
              <a:defRPr/>
            </a:lvl3pPr>
            <a:lvl4pPr>
              <a:spcBef>
                <a:spcPts val="0"/>
              </a:spcBef>
              <a:spcAft>
                <a:spcPts val="300"/>
              </a:spcAft>
              <a:defRPr/>
            </a:lvl4pPr>
            <a:lvl5pPr>
              <a:spcBef>
                <a:spcPts val="0"/>
              </a:spcBef>
              <a:spcAft>
                <a:spcPts val="3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27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2">
            <a:extLst>
              <a:ext uri="{FF2B5EF4-FFF2-40B4-BE49-F238E27FC236}">
                <a16:creationId xmlns="" xmlns:a16="http://schemas.microsoft.com/office/drawing/2014/main" id="{9D6E10AB-5D5B-499D-986D-2BE36C66E547}"/>
              </a:ext>
            </a:extLst>
          </p:cNvPr>
          <p:cNvSpPr/>
          <p:nvPr userDrawn="1"/>
        </p:nvSpPr>
        <p:spPr>
          <a:xfrm rot="16200000">
            <a:off x="11177588" y="5835650"/>
            <a:ext cx="947738" cy="1100137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0 w 2005733"/>
              <a:gd name="connsiteY3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881673 w 2005733"/>
              <a:gd name="connsiteY3" fmla="*/ 1557021 h 1570892"/>
              <a:gd name="connsiteX4" fmla="*/ 0 w 2005733"/>
              <a:gd name="connsiteY4" fmla="*/ 1567717 h 1570892"/>
              <a:gd name="connsiteX0" fmla="*/ 2060 w 1126120"/>
              <a:gd name="connsiteY0" fmla="*/ 1557021 h 1570892"/>
              <a:gd name="connsiteX1" fmla="*/ 0 w 1126120"/>
              <a:gd name="connsiteY1" fmla="*/ 0 h 1570892"/>
              <a:gd name="connsiteX2" fmla="*/ 1126120 w 1126120"/>
              <a:gd name="connsiteY2" fmla="*/ 1570892 h 1570892"/>
              <a:gd name="connsiteX3" fmla="*/ 2060 w 1126120"/>
              <a:gd name="connsiteY3" fmla="*/ 1557021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6120" h="1570892">
                <a:moveTo>
                  <a:pt x="2060" y="1557021"/>
                </a:moveTo>
                <a:cubicBezTo>
                  <a:pt x="1373" y="1038014"/>
                  <a:pt x="687" y="519007"/>
                  <a:pt x="0" y="0"/>
                </a:cubicBezTo>
                <a:lnTo>
                  <a:pt x="1126120" y="1570892"/>
                </a:lnTo>
                <a:lnTo>
                  <a:pt x="2060" y="155702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5EBE4D-FB92-4CC0-91B1-D25D7D973E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434763" y="6434138"/>
            <a:ext cx="655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9pPr>
          </a:lstStyle>
          <a:p>
            <a:pPr algn="r" eaLnBrk="1" hangingPunct="1">
              <a:defRPr/>
            </a:pPr>
            <a:fld id="{2DFB528E-4815-4C62-8FEB-248B718E7E43}" type="slidenum">
              <a:rPr lang="en-US" altLang="en-US" sz="1400" smtClean="0">
                <a:solidFill>
                  <a:schemeClr val="bg1"/>
                </a:solidFill>
              </a:rPr>
              <a:pPr algn="r" eaLnBrk="1" hangingPunct="1">
                <a:defRPr/>
              </a:pPr>
              <a:t>‹#›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8" name="Triangle 2">
            <a:extLst>
              <a:ext uri="{FF2B5EF4-FFF2-40B4-BE49-F238E27FC236}">
                <a16:creationId xmlns="" xmlns:a16="http://schemas.microsoft.com/office/drawing/2014/main" id="{B232173A-4F2F-48A9-AEC3-3FA767FD81FD}"/>
              </a:ext>
            </a:extLst>
          </p:cNvPr>
          <p:cNvSpPr/>
          <p:nvPr userDrawn="1"/>
        </p:nvSpPr>
        <p:spPr>
          <a:xfrm rot="5400000">
            <a:off x="-373063" y="333375"/>
            <a:ext cx="2120901" cy="1381125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733" h="1570892">
                <a:moveTo>
                  <a:pt x="0" y="1567717"/>
                </a:moveTo>
                <a:lnTo>
                  <a:pt x="381" y="1250851"/>
                </a:lnTo>
                <a:lnTo>
                  <a:pt x="879613" y="0"/>
                </a:lnTo>
                <a:lnTo>
                  <a:pt x="2005733" y="1570892"/>
                </a:lnTo>
                <a:lnTo>
                  <a:pt x="0" y="1567717"/>
                </a:lnTo>
                <a:close/>
              </a:path>
            </a:pathLst>
          </a:custGeom>
          <a:solidFill>
            <a:srgbClr val="FA7A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7">
            <a:extLst>
              <a:ext uri="{FF2B5EF4-FFF2-40B4-BE49-F238E27FC236}">
                <a16:creationId xmlns="" xmlns:a16="http://schemas.microsoft.com/office/drawing/2014/main" id="{128C000F-8D42-46E8-939D-AFE26508FFE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558800"/>
            <a:ext cx="917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951" y="365759"/>
            <a:ext cx="9830569" cy="822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68951" y="1295400"/>
            <a:ext cx="4821180" cy="5035062"/>
          </a:xfrm>
        </p:spPr>
        <p:txBody>
          <a:bodyPr>
            <a:normAutofit/>
          </a:bodyPr>
          <a:lstStyle>
            <a:lvl1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200"/>
            </a:lvl1pPr>
            <a:lvl2pPr marL="238125" indent="-223838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3" panose="05040102010807070707" pitchFamily="18" charset="2"/>
              <a:buChar char="}"/>
              <a:defRPr sz="2000"/>
            </a:lvl2pPr>
            <a:lvl3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000"/>
            </a:lvl3pPr>
            <a:lvl4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000"/>
            </a:lvl4pPr>
            <a:lvl5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6578340" y="1295400"/>
            <a:ext cx="4821180" cy="5035062"/>
          </a:xfrm>
        </p:spPr>
        <p:txBody>
          <a:bodyPr>
            <a:normAutofit/>
          </a:bodyPr>
          <a:lstStyle>
            <a:lvl1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200"/>
            </a:lvl1pPr>
            <a:lvl2pPr marL="238125" indent="-223838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3" panose="05040102010807070707" pitchFamily="18" charset="2"/>
              <a:buChar char="}"/>
              <a:defRPr sz="2000"/>
            </a:lvl2pPr>
            <a:lvl3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000"/>
            </a:lvl3pPr>
            <a:lvl4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000"/>
            </a:lvl4pPr>
            <a:lvl5pPr>
              <a:lnSpc>
                <a:spcPct val="95000"/>
              </a:lnSpc>
              <a:spcAft>
                <a:spcPts val="0"/>
              </a:spcAft>
              <a:buClr>
                <a:schemeClr val="accent3"/>
              </a:buCl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255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umns-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2">
            <a:extLst>
              <a:ext uri="{FF2B5EF4-FFF2-40B4-BE49-F238E27FC236}">
                <a16:creationId xmlns="" xmlns:a16="http://schemas.microsoft.com/office/drawing/2014/main" id="{140F9913-E416-41A6-923F-CF09D42A61DA}"/>
              </a:ext>
            </a:extLst>
          </p:cNvPr>
          <p:cNvSpPr/>
          <p:nvPr userDrawn="1"/>
        </p:nvSpPr>
        <p:spPr>
          <a:xfrm rot="16200000">
            <a:off x="11177588" y="5835650"/>
            <a:ext cx="947738" cy="1100137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0 w 2005733"/>
              <a:gd name="connsiteY3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881673 w 2005733"/>
              <a:gd name="connsiteY3" fmla="*/ 1557021 h 1570892"/>
              <a:gd name="connsiteX4" fmla="*/ 0 w 2005733"/>
              <a:gd name="connsiteY4" fmla="*/ 1567717 h 1570892"/>
              <a:gd name="connsiteX0" fmla="*/ 2060 w 1126120"/>
              <a:gd name="connsiteY0" fmla="*/ 1557021 h 1570892"/>
              <a:gd name="connsiteX1" fmla="*/ 0 w 1126120"/>
              <a:gd name="connsiteY1" fmla="*/ 0 h 1570892"/>
              <a:gd name="connsiteX2" fmla="*/ 1126120 w 1126120"/>
              <a:gd name="connsiteY2" fmla="*/ 1570892 h 1570892"/>
              <a:gd name="connsiteX3" fmla="*/ 2060 w 1126120"/>
              <a:gd name="connsiteY3" fmla="*/ 1557021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6120" h="1570892">
                <a:moveTo>
                  <a:pt x="2060" y="1557021"/>
                </a:moveTo>
                <a:cubicBezTo>
                  <a:pt x="1373" y="1038014"/>
                  <a:pt x="687" y="519007"/>
                  <a:pt x="0" y="0"/>
                </a:cubicBezTo>
                <a:lnTo>
                  <a:pt x="1126120" y="1570892"/>
                </a:lnTo>
                <a:lnTo>
                  <a:pt x="2060" y="155702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3240489-F69F-4366-A74B-A64FC8F4DD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434763" y="6434138"/>
            <a:ext cx="655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9pPr>
          </a:lstStyle>
          <a:p>
            <a:pPr algn="r" eaLnBrk="1" hangingPunct="1">
              <a:defRPr/>
            </a:pPr>
            <a:fld id="{3340C72C-3670-4689-85CB-D91DDCC8CD5F}" type="slidenum">
              <a:rPr lang="en-US" altLang="en-US" sz="1400" smtClean="0">
                <a:solidFill>
                  <a:schemeClr val="bg1"/>
                </a:solidFill>
              </a:rPr>
              <a:pPr algn="r" eaLnBrk="1" hangingPunct="1">
                <a:defRPr/>
              </a:pPr>
              <a:t>‹#›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8" name="Triangle 2">
            <a:extLst>
              <a:ext uri="{FF2B5EF4-FFF2-40B4-BE49-F238E27FC236}">
                <a16:creationId xmlns="" xmlns:a16="http://schemas.microsoft.com/office/drawing/2014/main" id="{859A8F9F-0934-4C1D-A3F0-7A25FB8BA944}"/>
              </a:ext>
            </a:extLst>
          </p:cNvPr>
          <p:cNvSpPr/>
          <p:nvPr userDrawn="1"/>
        </p:nvSpPr>
        <p:spPr>
          <a:xfrm rot="5400000">
            <a:off x="-373063" y="333375"/>
            <a:ext cx="2120901" cy="1381125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733" h="1570892">
                <a:moveTo>
                  <a:pt x="0" y="1567717"/>
                </a:moveTo>
                <a:lnTo>
                  <a:pt x="381" y="1250851"/>
                </a:lnTo>
                <a:lnTo>
                  <a:pt x="879613" y="0"/>
                </a:lnTo>
                <a:lnTo>
                  <a:pt x="2005733" y="1570892"/>
                </a:lnTo>
                <a:lnTo>
                  <a:pt x="0" y="1567717"/>
                </a:lnTo>
                <a:close/>
              </a:path>
            </a:pathLst>
          </a:custGeom>
          <a:solidFill>
            <a:srgbClr val="FA7A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7">
            <a:extLst>
              <a:ext uri="{FF2B5EF4-FFF2-40B4-BE49-F238E27FC236}">
                <a16:creationId xmlns="" xmlns:a16="http://schemas.microsoft.com/office/drawing/2014/main" id="{A5FE96FC-F167-4EC8-AEEC-4AC8BB731B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558800"/>
            <a:ext cx="917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951" y="365759"/>
            <a:ext cx="9830569" cy="822960"/>
          </a:xfrm>
        </p:spPr>
        <p:txBody>
          <a:bodyPr/>
          <a:lstStyle>
            <a:lvl1pPr>
              <a:defRPr>
                <a:solidFill>
                  <a:srgbClr val="FA7A2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68951" y="1398553"/>
            <a:ext cx="4821180" cy="4224752"/>
          </a:xfrm>
        </p:spPr>
        <p:txBody>
          <a:bodyPr>
            <a:normAutofit/>
          </a:bodyPr>
          <a:lstStyle>
            <a:lvl1pPr>
              <a:lnSpc>
                <a:spcPct val="95000"/>
              </a:lnSpc>
              <a:spcBef>
                <a:spcPts val="2400"/>
              </a:spcBef>
              <a:spcAft>
                <a:spcPts val="0"/>
              </a:spcAft>
              <a:buClr>
                <a:schemeClr val="accent3"/>
              </a:buClr>
              <a:defRPr sz="2200" b="1"/>
            </a:lvl1pPr>
            <a:lvl2pPr marL="238125" indent="-223838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3" panose="05040102010807070707" pitchFamily="18" charset="2"/>
              <a:buChar char="}"/>
              <a:defRPr sz="2200"/>
            </a:lvl2pPr>
            <a:lvl3pPr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 sz="2200"/>
            </a:lvl3pPr>
            <a:lvl4pPr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 sz="2200"/>
            </a:lvl4pPr>
            <a:lvl5pPr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6578340" y="1398553"/>
            <a:ext cx="4821180" cy="4224752"/>
          </a:xfrm>
        </p:spPr>
        <p:txBody>
          <a:bodyPr>
            <a:normAutofit/>
          </a:bodyPr>
          <a:lstStyle>
            <a:lvl1pPr>
              <a:lnSpc>
                <a:spcPct val="95000"/>
              </a:lnSpc>
              <a:spcBef>
                <a:spcPts val="2400"/>
              </a:spcBef>
              <a:spcAft>
                <a:spcPts val="0"/>
              </a:spcAft>
              <a:buClr>
                <a:schemeClr val="accent3"/>
              </a:buClr>
              <a:defRPr sz="2200" b="1"/>
            </a:lvl1pPr>
            <a:lvl2pPr marL="238125" indent="-223838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3" panose="05040102010807070707" pitchFamily="18" charset="2"/>
              <a:buChar char="}"/>
              <a:defRPr sz="2200"/>
            </a:lvl2pPr>
            <a:lvl3pPr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 sz="2200"/>
            </a:lvl3pPr>
            <a:lvl4pPr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 sz="2200"/>
            </a:lvl4pPr>
            <a:lvl5pPr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568541" y="5701812"/>
            <a:ext cx="9831388" cy="62865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tabLst/>
              <a:defRPr sz="2800" b="0">
                <a:solidFill>
                  <a:srgbClr val="FA7A21"/>
                </a:solidFill>
                <a:latin typeface="+mj-lt"/>
              </a:defRPr>
            </a:lvl1pPr>
            <a:lvl2pPr marL="0" indent="0" algn="ctr">
              <a:buFontTx/>
              <a:buNone/>
              <a:tabLst/>
              <a:defRPr sz="2800" b="0">
                <a:solidFill>
                  <a:srgbClr val="FA7A21"/>
                </a:solidFill>
                <a:latin typeface="+mj-lt"/>
              </a:defRPr>
            </a:lvl2pPr>
            <a:lvl3pPr marL="0" indent="0" algn="ctr">
              <a:buFontTx/>
              <a:buNone/>
              <a:tabLst/>
              <a:defRPr sz="2800" b="0">
                <a:solidFill>
                  <a:srgbClr val="FA7A21"/>
                </a:solidFill>
                <a:latin typeface="+mj-lt"/>
              </a:defRPr>
            </a:lvl3pPr>
            <a:lvl4pPr marL="0" indent="0" algn="ctr">
              <a:buFontTx/>
              <a:buNone/>
              <a:tabLst/>
              <a:defRPr sz="2800" b="0">
                <a:solidFill>
                  <a:srgbClr val="FA7A21"/>
                </a:solidFill>
                <a:latin typeface="+mj-lt"/>
              </a:defRPr>
            </a:lvl4pPr>
            <a:lvl5pPr marL="0" indent="0" algn="ctr">
              <a:buFontTx/>
              <a:buNone/>
              <a:tabLst/>
              <a:defRPr sz="2800" b="0">
                <a:solidFill>
                  <a:schemeClr val="accent3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394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Message">
    <p:bg>
      <p:bgPr>
        <a:solidFill>
          <a:srgbClr val="FA7A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2">
            <a:extLst>
              <a:ext uri="{FF2B5EF4-FFF2-40B4-BE49-F238E27FC236}">
                <a16:creationId xmlns="" xmlns:a16="http://schemas.microsoft.com/office/drawing/2014/main" id="{CFCF3602-AF0A-4C3B-8765-2B6129753661}"/>
              </a:ext>
            </a:extLst>
          </p:cNvPr>
          <p:cNvSpPr/>
          <p:nvPr userDrawn="1"/>
        </p:nvSpPr>
        <p:spPr>
          <a:xfrm rot="16200000">
            <a:off x="11177588" y="5835650"/>
            <a:ext cx="947738" cy="1100137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0 w 2005733"/>
              <a:gd name="connsiteY3" fmla="*/ 1567717 h 1570892"/>
              <a:gd name="connsiteX0" fmla="*/ 0 w 2005733"/>
              <a:gd name="connsiteY0" fmla="*/ 1567717 h 1570892"/>
              <a:gd name="connsiteX1" fmla="*/ 879613 w 2005733"/>
              <a:gd name="connsiteY1" fmla="*/ 0 h 1570892"/>
              <a:gd name="connsiteX2" fmla="*/ 2005733 w 2005733"/>
              <a:gd name="connsiteY2" fmla="*/ 1570892 h 1570892"/>
              <a:gd name="connsiteX3" fmla="*/ 881673 w 2005733"/>
              <a:gd name="connsiteY3" fmla="*/ 1557021 h 1570892"/>
              <a:gd name="connsiteX4" fmla="*/ 0 w 2005733"/>
              <a:gd name="connsiteY4" fmla="*/ 1567717 h 1570892"/>
              <a:gd name="connsiteX0" fmla="*/ 2060 w 1126120"/>
              <a:gd name="connsiteY0" fmla="*/ 1557021 h 1570892"/>
              <a:gd name="connsiteX1" fmla="*/ 0 w 1126120"/>
              <a:gd name="connsiteY1" fmla="*/ 0 h 1570892"/>
              <a:gd name="connsiteX2" fmla="*/ 1126120 w 1126120"/>
              <a:gd name="connsiteY2" fmla="*/ 1570892 h 1570892"/>
              <a:gd name="connsiteX3" fmla="*/ 2060 w 1126120"/>
              <a:gd name="connsiteY3" fmla="*/ 1557021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6120" h="1570892">
                <a:moveTo>
                  <a:pt x="2060" y="1557021"/>
                </a:moveTo>
                <a:cubicBezTo>
                  <a:pt x="1373" y="1038014"/>
                  <a:pt x="687" y="519007"/>
                  <a:pt x="0" y="0"/>
                </a:cubicBezTo>
                <a:lnTo>
                  <a:pt x="1126120" y="1570892"/>
                </a:lnTo>
                <a:lnTo>
                  <a:pt x="2060" y="155702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D6B217A-17EF-43DA-BD53-60AF7FDCDB2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434763" y="6434138"/>
            <a:ext cx="655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ndara" panose="020E0502030303020204" pitchFamily="34" charset="0"/>
              </a:defRPr>
            </a:lvl9pPr>
          </a:lstStyle>
          <a:p>
            <a:pPr algn="r" eaLnBrk="1" hangingPunct="1">
              <a:defRPr/>
            </a:pPr>
            <a:fld id="{D2DBE782-EC3D-47A9-870F-2F187CFE7326}" type="slidenum">
              <a:rPr lang="en-US" altLang="en-US" sz="1400" smtClean="0">
                <a:solidFill>
                  <a:schemeClr val="bg1"/>
                </a:solidFill>
              </a:rPr>
              <a:pPr algn="r" eaLnBrk="1" hangingPunct="1">
                <a:defRPr/>
              </a:pPr>
              <a:t>‹#›</a:t>
            </a:fld>
            <a:endParaRPr lang="en-US" altLang="en-US" sz="1400">
              <a:solidFill>
                <a:schemeClr val="bg1"/>
              </a:solidFill>
            </a:endParaRPr>
          </a:p>
        </p:txBody>
      </p:sp>
      <p:sp>
        <p:nvSpPr>
          <p:cNvPr id="5" name="Triangle 2">
            <a:extLst>
              <a:ext uri="{FF2B5EF4-FFF2-40B4-BE49-F238E27FC236}">
                <a16:creationId xmlns="" xmlns:a16="http://schemas.microsoft.com/office/drawing/2014/main" id="{8D223F89-4B3C-49AF-BD63-746700AB06F3}"/>
              </a:ext>
            </a:extLst>
          </p:cNvPr>
          <p:cNvSpPr/>
          <p:nvPr userDrawn="1"/>
        </p:nvSpPr>
        <p:spPr>
          <a:xfrm rot="5400000">
            <a:off x="-373063" y="333375"/>
            <a:ext cx="2120901" cy="1381125"/>
          </a:xfrm>
          <a:custGeom>
            <a:avLst/>
            <a:gdLst>
              <a:gd name="connsiteX0" fmla="*/ 0 w 2252240"/>
              <a:gd name="connsiteY0" fmla="*/ 1570892 h 1570892"/>
              <a:gd name="connsiteX1" fmla="*/ 1126120 w 2252240"/>
              <a:gd name="connsiteY1" fmla="*/ 0 h 1570892"/>
              <a:gd name="connsiteX2" fmla="*/ 2252240 w 2252240"/>
              <a:gd name="connsiteY2" fmla="*/ 1570892 h 1570892"/>
              <a:gd name="connsiteX3" fmla="*/ 0 w 2252240"/>
              <a:gd name="connsiteY3" fmla="*/ 1570892 h 1570892"/>
              <a:gd name="connsiteX0" fmla="*/ 0 w 2252240"/>
              <a:gd name="connsiteY0" fmla="*/ 1570892 h 1570892"/>
              <a:gd name="connsiteX1" fmla="*/ 246888 w 2252240"/>
              <a:gd name="connsiteY1" fmla="*/ 1250851 h 1570892"/>
              <a:gd name="connsiteX2" fmla="*/ 1126120 w 2252240"/>
              <a:gd name="connsiteY2" fmla="*/ 0 h 1570892"/>
              <a:gd name="connsiteX3" fmla="*/ 2252240 w 2252240"/>
              <a:gd name="connsiteY3" fmla="*/ 1570892 h 1570892"/>
              <a:gd name="connsiteX4" fmla="*/ 0 w 2252240"/>
              <a:gd name="connsiteY4" fmla="*/ 1570892 h 1570892"/>
              <a:gd name="connsiteX0" fmla="*/ 9144 w 2005352"/>
              <a:gd name="connsiteY0" fmla="*/ 1570892 h 1570892"/>
              <a:gd name="connsiteX1" fmla="*/ 0 w 2005352"/>
              <a:gd name="connsiteY1" fmla="*/ 1250851 h 1570892"/>
              <a:gd name="connsiteX2" fmla="*/ 879232 w 2005352"/>
              <a:gd name="connsiteY2" fmla="*/ 0 h 1570892"/>
              <a:gd name="connsiteX3" fmla="*/ 2005352 w 2005352"/>
              <a:gd name="connsiteY3" fmla="*/ 1570892 h 1570892"/>
              <a:gd name="connsiteX4" fmla="*/ 9144 w 2005352"/>
              <a:gd name="connsiteY4" fmla="*/ 1570892 h 1570892"/>
              <a:gd name="connsiteX0" fmla="*/ 0 w 2005733"/>
              <a:gd name="connsiteY0" fmla="*/ 1567717 h 1570892"/>
              <a:gd name="connsiteX1" fmla="*/ 381 w 2005733"/>
              <a:gd name="connsiteY1" fmla="*/ 1250851 h 1570892"/>
              <a:gd name="connsiteX2" fmla="*/ 879613 w 2005733"/>
              <a:gd name="connsiteY2" fmla="*/ 0 h 1570892"/>
              <a:gd name="connsiteX3" fmla="*/ 2005733 w 2005733"/>
              <a:gd name="connsiteY3" fmla="*/ 1570892 h 1570892"/>
              <a:gd name="connsiteX4" fmla="*/ 0 w 2005733"/>
              <a:gd name="connsiteY4" fmla="*/ 1567717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733" h="1570892">
                <a:moveTo>
                  <a:pt x="0" y="1567717"/>
                </a:moveTo>
                <a:lnTo>
                  <a:pt x="381" y="1250851"/>
                </a:lnTo>
                <a:lnTo>
                  <a:pt x="879613" y="0"/>
                </a:lnTo>
                <a:lnTo>
                  <a:pt x="2005733" y="1570892"/>
                </a:lnTo>
                <a:lnTo>
                  <a:pt x="0" y="15677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7">
            <a:extLst>
              <a:ext uri="{FF2B5EF4-FFF2-40B4-BE49-F238E27FC236}">
                <a16:creationId xmlns="" xmlns:a16="http://schemas.microsoft.com/office/drawing/2014/main" id="{EC883DA5-AD27-4B6F-9E5D-BA1C07840A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557213"/>
            <a:ext cx="923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ontent Placeholder 12"/>
          <p:cNvSpPr>
            <a:spLocks noGrp="1"/>
          </p:cNvSpPr>
          <p:nvPr>
            <p:ph sz="quarter" idx="10"/>
          </p:nvPr>
        </p:nvSpPr>
        <p:spPr>
          <a:xfrm>
            <a:off x="784225" y="546100"/>
            <a:ext cx="10650538" cy="5772150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tabLst/>
              <a:defRPr sz="4000" cap="all" baseline="0">
                <a:solidFill>
                  <a:schemeClr val="bg1"/>
                </a:solidFill>
              </a:defRPr>
            </a:lvl1pPr>
            <a:lvl2pPr marL="0" indent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/>
              <a:defRPr sz="3200" i="1">
                <a:solidFill>
                  <a:schemeClr val="bg1"/>
                </a:solidFill>
                <a:latin typeface="+mj-lt"/>
              </a:defRPr>
            </a:lvl2pPr>
            <a:lvl3pPr marL="11113" indent="0" algn="ctr">
              <a:buFontTx/>
              <a:buNone/>
              <a:tabLst/>
              <a:defRPr sz="3200" i="1">
                <a:solidFill>
                  <a:schemeClr val="bg1"/>
                </a:solidFill>
                <a:latin typeface="+mj-lt"/>
              </a:defRPr>
            </a:lvl3pPr>
            <a:lvl4pPr marL="11113" indent="0" algn="ctr">
              <a:buFontTx/>
              <a:buNone/>
              <a:tabLst/>
              <a:defRPr sz="3200" i="1">
                <a:solidFill>
                  <a:schemeClr val="bg1"/>
                </a:solidFill>
                <a:latin typeface="+mj-lt"/>
              </a:defRPr>
            </a:lvl4pPr>
            <a:lvl5pPr marL="11113" indent="0" algn="ctr">
              <a:buFontTx/>
              <a:buNone/>
              <a:tabLst/>
              <a:defRPr sz="3200" i="1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54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6D5F6C47-8B6D-40D9-8BA7-3F29BF8951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92163" y="365125"/>
            <a:ext cx="10607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F566F15B-F115-4B98-BEBE-2046F6CCC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92163" y="1295400"/>
            <a:ext cx="106076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290F05-AC80-4E29-8EF2-0D3A32FC1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E8E97A-3390-41C4-8A1E-6ED5232D34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FA7A2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A7A21"/>
          </a:solidFill>
          <a:latin typeface="Candara" panose="020E0502030303020204" pitchFamily="34" charset="0"/>
        </a:defRPr>
      </a:lvl9pPr>
    </p:titleStyle>
    <p:bodyStyle>
      <a:lvl1pPr algn="l" rtl="0" eaLnBrk="0" fontAlgn="base" hangingPunct="0">
        <a:lnSpc>
          <a:spcPct val="105000"/>
        </a:lnSpc>
        <a:spcBef>
          <a:spcPts val="24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defRPr sz="2400" b="1" kern="1200">
          <a:solidFill>
            <a:srgbClr val="454646"/>
          </a:solidFill>
          <a:latin typeface="+mj-lt"/>
          <a:ea typeface="+mn-ea"/>
          <a:cs typeface="+mn-cs"/>
        </a:defRPr>
      </a:lvl1pPr>
      <a:lvl2pPr marL="238125" indent="-223838" algn="l" rtl="0" eaLnBrk="0" fontAlgn="base" hangingPunct="0">
        <a:lnSpc>
          <a:spcPct val="95000"/>
        </a:lnSpc>
        <a:spcBef>
          <a:spcPts val="1200"/>
        </a:spcBef>
        <a:spcAft>
          <a:spcPts val="300"/>
        </a:spcAft>
        <a:buClr>
          <a:srgbClr val="EF7521"/>
        </a:buClr>
        <a:buSzPct val="100000"/>
        <a:buFont typeface="Wingdings 3" panose="05040102010807070707" pitchFamily="18" charset="2"/>
        <a:buChar char="}"/>
        <a:defRPr sz="2400" kern="1200">
          <a:solidFill>
            <a:srgbClr val="454646"/>
          </a:solidFill>
          <a:latin typeface="+mn-lt"/>
          <a:ea typeface="+mn-ea"/>
          <a:cs typeface="+mn-cs"/>
        </a:defRPr>
      </a:lvl2pPr>
      <a:lvl3pPr marL="461963" indent="-223838" algn="l" rtl="0" eaLnBrk="0" fontAlgn="base" hangingPunct="0">
        <a:lnSpc>
          <a:spcPct val="95000"/>
        </a:lnSpc>
        <a:spcBef>
          <a:spcPts val="300"/>
        </a:spcBef>
        <a:spcAft>
          <a:spcPts val="300"/>
        </a:spcAft>
        <a:buClr>
          <a:srgbClr val="EF7521"/>
        </a:buClr>
        <a:buFont typeface="Wingdings" panose="05000000000000000000" pitchFamily="2" charset="2"/>
        <a:buChar char="§"/>
        <a:defRPr sz="2400" kern="1200">
          <a:solidFill>
            <a:srgbClr val="454646"/>
          </a:solidFill>
          <a:latin typeface="+mn-lt"/>
          <a:ea typeface="+mn-ea"/>
          <a:cs typeface="+mn-cs"/>
        </a:defRPr>
      </a:lvl3pPr>
      <a:lvl4pPr marL="685800" indent="-238125" algn="l" rtl="0" eaLnBrk="0" fontAlgn="base" hangingPunct="0">
        <a:lnSpc>
          <a:spcPct val="95000"/>
        </a:lnSpc>
        <a:spcBef>
          <a:spcPts val="300"/>
        </a:spcBef>
        <a:spcAft>
          <a:spcPts val="300"/>
        </a:spcAft>
        <a:buClr>
          <a:srgbClr val="EF7521"/>
        </a:buClr>
        <a:buFont typeface="Arial" panose="020B0604020202020204" pitchFamily="34" charset="0"/>
        <a:buChar char="•"/>
        <a:defRPr sz="2400" kern="1200">
          <a:solidFill>
            <a:srgbClr val="454646"/>
          </a:solidFill>
          <a:latin typeface="+mn-lt"/>
          <a:ea typeface="+mn-ea"/>
          <a:cs typeface="+mn-cs"/>
        </a:defRPr>
      </a:lvl4pPr>
      <a:lvl5pPr marL="925513" indent="-239713" algn="l" rtl="0" eaLnBrk="0" fontAlgn="base" hangingPunct="0">
        <a:lnSpc>
          <a:spcPct val="95000"/>
        </a:lnSpc>
        <a:spcBef>
          <a:spcPts val="300"/>
        </a:spcBef>
        <a:spcAft>
          <a:spcPts val="300"/>
        </a:spcAft>
        <a:buClr>
          <a:srgbClr val="EF7521"/>
        </a:buClr>
        <a:buFont typeface="Arial" panose="020B0604020202020204" pitchFamily="34" charset="0"/>
        <a:buChar char="•"/>
        <a:defRPr sz="2400" kern="1200">
          <a:solidFill>
            <a:srgbClr val="45464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Placeholder 12">
            <a:extLst>
              <a:ext uri="{FF2B5EF4-FFF2-40B4-BE49-F238E27FC236}">
                <a16:creationId xmlns="" xmlns:a16="http://schemas.microsoft.com/office/drawing/2014/main" id="{6DEE0175-D161-45D6-B928-C478EE2893B9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1987550" y="5824538"/>
            <a:ext cx="9531350" cy="709612"/>
          </a:xfrm>
          <a:ln w="9525"/>
          <a:extLst>
            <a:ext uri="{91240B29-F687-4f45-9708-019B960494DF}">
              <a14:hiddenLine xmlns:a14="http://schemas.microsoft.com/office/drawing/2010/main" w="1270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2700" dirty="0">
                <a:latin typeface="Century Gothic" panose="020B0502020202020204" pitchFamily="34" charset="0"/>
              </a:rPr>
              <a:t/>
            </a:r>
            <a:br>
              <a:rPr lang="en-US" altLang="en-US" sz="2700" dirty="0">
                <a:latin typeface="Century Gothic" panose="020B0502020202020204" pitchFamily="34" charset="0"/>
              </a:rPr>
            </a:br>
            <a:r>
              <a:rPr lang="en-US" altLang="en-US" sz="2700" dirty="0">
                <a:latin typeface="Century Gothic" panose="020B0502020202020204" pitchFamily="34" charset="0"/>
              </a:rPr>
              <a:t>IMF, Washington DC  			</a:t>
            </a:r>
            <a:r>
              <a:rPr lang="en-US" altLang="en-US" sz="2700" dirty="0" smtClean="0">
                <a:latin typeface="Century Gothic" panose="020B0502020202020204" pitchFamily="34" charset="0"/>
              </a:rPr>
              <a:t>February, 2021</a:t>
            </a:r>
            <a:endParaRPr lang="en-US" altLang="en-US" sz="2700" dirty="0">
              <a:latin typeface="Century Gothic" panose="020B0502020202020204" pitchFamily="34" charset="0"/>
            </a:endParaRPr>
          </a:p>
        </p:txBody>
      </p:sp>
      <p:sp>
        <p:nvSpPr>
          <p:cNvPr id="10243" name="Content Placeholder 8">
            <a:extLst>
              <a:ext uri="{FF2B5EF4-FFF2-40B4-BE49-F238E27FC236}">
                <a16:creationId xmlns="" xmlns:a16="http://schemas.microsoft.com/office/drawing/2014/main" id="{81CE2C4F-0C73-479A-B52E-981177001761}"/>
              </a:ext>
            </a:extLst>
          </p:cNvPr>
          <p:cNvSpPr>
            <a:spLocks noGrp="1" noChangeArrowheads="1"/>
          </p:cNvSpPr>
          <p:nvPr>
            <p:ph sz="quarter" idx="12"/>
          </p:nvPr>
        </p:nvSpPr>
        <p:spPr>
          <a:xfrm>
            <a:off x="1987550" y="3827463"/>
            <a:ext cx="10204450" cy="5619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cap="none" dirty="0">
                <a:latin typeface="Century Gothic" panose="020B0502020202020204" pitchFamily="34" charset="0"/>
              </a:rPr>
              <a:t>IMF ADVICE ON CAPITAL FLOWS: </a:t>
            </a:r>
          </a:p>
          <a:p>
            <a:pPr eaLnBrk="1" hangingPunct="1">
              <a:defRPr/>
            </a:pPr>
            <a:r>
              <a:rPr lang="en-US" altLang="en-US" sz="2800" cap="none" dirty="0" smtClean="0">
                <a:latin typeface="Century Gothic" panose="020B0502020202020204" pitchFamily="34" charset="0"/>
              </a:rPr>
              <a:t>Currency-based MPMs in Korea and Selected ASEAN </a:t>
            </a:r>
            <a:endParaRPr lang="en-US" altLang="en-US" sz="2800" cap="none" dirty="0">
              <a:latin typeface="Century Gothic" panose="020B0502020202020204" pitchFamily="34" charset="0"/>
            </a:endParaRPr>
          </a:p>
          <a:p>
            <a:pPr eaLnBrk="1" hangingPunct="1">
              <a:defRPr/>
            </a:pPr>
            <a:r>
              <a:rPr lang="en-US" altLang="en-US" sz="2800" cap="none" dirty="0" smtClean="0">
                <a:latin typeface="Century Gothic" panose="020B0502020202020204" pitchFamily="34" charset="0"/>
              </a:rPr>
              <a:t>Housing-related Measures in Advanced Economies</a:t>
            </a:r>
            <a:endParaRPr lang="en-US" altLang="en-US" sz="2800" cap="none" dirty="0">
              <a:latin typeface="Century Gothic" panose="020B0502020202020204" pitchFamily="34" charset="0"/>
            </a:endParaRPr>
          </a:p>
          <a:p>
            <a:pPr eaLnBrk="1" hangingPunct="1">
              <a:defRPr/>
            </a:pPr>
            <a:endParaRPr lang="en-US" altLang="en-US" sz="4000" cap="none" dirty="0">
              <a:latin typeface="Century Gothic" panose="020B0502020202020204" pitchFamily="34" charset="0"/>
            </a:endParaRPr>
          </a:p>
          <a:p>
            <a:pPr eaLnBrk="1" hangingPunct="1">
              <a:defRPr/>
            </a:pPr>
            <a:endParaRPr lang="en-US" altLang="en-US" sz="2000" cap="none" dirty="0">
              <a:latin typeface="Century Gothic" panose="020B0502020202020204" pitchFamily="34" charset="0"/>
            </a:endParaRPr>
          </a:p>
          <a:p>
            <a:pPr eaLnBrk="1" hangingPunct="1">
              <a:defRPr/>
            </a:pPr>
            <a:r>
              <a:rPr lang="en-US" altLang="en-US" sz="2400" b="0" cap="none" dirty="0" smtClean="0">
                <a:solidFill>
                  <a:schemeClr val="bg1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Luc Everaert, Consultant IEO</a:t>
            </a:r>
            <a:endParaRPr lang="en-US" altLang="en-US" sz="2400" b="0" cap="none" dirty="0">
              <a:solidFill>
                <a:schemeClr val="bg1">
                  <a:lumMod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defRPr/>
            </a:pPr>
            <a:endParaRPr lang="en-US" altLang="en-US" sz="2400" b="0" cap="none" dirty="0">
              <a:solidFill>
                <a:schemeClr val="bg1">
                  <a:lumMod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454646"/>
                </a:solidFill>
                <a:latin typeface="Segoe UI Semibold" panose="020B0702040204020203" pitchFamily="34" charset="0"/>
                <a:cs typeface="Segoe UI" panose="020B0502040204020203" pitchFamily="34" charset="0"/>
              </a:rPr>
              <a:t/>
            </a:r>
            <a:br>
              <a:rPr lang="en-US" altLang="en-US" sz="2000" dirty="0">
                <a:solidFill>
                  <a:srgbClr val="454646"/>
                </a:solidFill>
                <a:latin typeface="Segoe UI Semibold" panose="020B0702040204020203" pitchFamily="34" charset="0"/>
                <a:cs typeface="Segoe UI" panose="020B0502040204020203" pitchFamily="34" charset="0"/>
              </a:rPr>
            </a:br>
            <a:endParaRPr lang="en-US" altLang="en-US" sz="3200" dirty="0">
              <a:solidFill>
                <a:srgbClr val="454646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3429C2-5950-44C8-846D-87DEE725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3228" y="1173897"/>
            <a:ext cx="9828213" cy="822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Korea and Selected ASEAN Economies:</a:t>
            </a:r>
            <a:r>
              <a:rPr lang="en-US" sz="4000" dirty="0" smtClean="0"/>
              <a:t> Addressing Capital Flow Volatility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87003695-A6B4-45F8-BB0D-FC5F04025C7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08125" y="1727200"/>
            <a:ext cx="9829800" cy="4822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5"/>
              </a:buClr>
              <a:defRPr/>
            </a:pPr>
            <a:endParaRPr lang="en-US" b="0" dirty="0">
              <a:solidFill>
                <a:schemeClr val="tx1"/>
              </a:solidFill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en-US" b="0" dirty="0" smtClean="0">
                <a:solidFill>
                  <a:schemeClr val="tx1"/>
                </a:solidFill>
              </a:rPr>
              <a:t>Sound macroeconomic policies</a:t>
            </a: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en-US" b="0" dirty="0" smtClean="0">
                <a:solidFill>
                  <a:schemeClr val="tx1"/>
                </a:solidFill>
              </a:rPr>
              <a:t>Foreign exchange intervention</a:t>
            </a:r>
            <a:endParaRPr lang="en-US" b="0" dirty="0">
              <a:solidFill>
                <a:schemeClr val="tx1"/>
              </a:solidFill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en-US" b="0" dirty="0" smtClean="0">
                <a:solidFill>
                  <a:schemeClr val="tx1"/>
                </a:solidFill>
              </a:rPr>
              <a:t>Currency-based </a:t>
            </a:r>
            <a:r>
              <a:rPr lang="en-US" b="0" dirty="0" smtClean="0">
                <a:solidFill>
                  <a:schemeClr val="tx1"/>
                </a:solidFill>
              </a:rPr>
              <a:t>m</a:t>
            </a:r>
            <a:r>
              <a:rPr lang="en-US" b="0" dirty="0" smtClean="0">
                <a:solidFill>
                  <a:schemeClr val="tx1"/>
                </a:solidFill>
              </a:rPr>
              <a:t>acro-prudential measures</a:t>
            </a:r>
            <a:endParaRPr lang="en-US" b="0" dirty="0">
              <a:solidFill>
                <a:schemeClr val="tx1"/>
              </a:solidFill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3429C2-5950-44C8-846D-87DEE725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8743" y="481776"/>
            <a:ext cx="9770631" cy="65209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Korea’s Maturity Mismatch</a:t>
            </a:r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wpc="http://schemas.microsoft.com/office/word/2010/wordprocessingCanvas" xmlns:mo="http://schemas.microsoft.com/office/mac/office/2008/main" xmlns:mc="http://schemas.openxmlformats.org/markup-compatibility/2006" xmlns:mv="urn:schemas-microsoft-com:mac:vml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w16se="http://schemas.microsoft.com/office/word/2015/wordml/symex" xmlns:w16cid="http://schemas.microsoft.com/office/word/2016/wordml/cid" xmlns:w15="http://schemas.microsoft.com/office/word/2012/wordml" xmlns:w="http://schemas.openxmlformats.org/wordprocessingml/2006/main" xmlns:w10="urn:schemas-microsoft-com:office:word" xmlns:v="urn:schemas-microsoft-com:vml" xmlns:o="urn:schemas-microsoft-com:office:office" xmlns:am3d="http://schemas.microsoft.com/office/drawing/2017/model3d" xmlns:aink="http://schemas.microsoft.com/office/drawing/2016/ink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="" xmlns:lc="http://schemas.openxmlformats.org/drawingml/2006/lockedCanvas" id="{DB674BAA-D73B-43D8-B77E-23282F57E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7079660"/>
              </p:ext>
            </p:extLst>
          </p:nvPr>
        </p:nvGraphicFramePr>
        <p:xfrm>
          <a:off x="1167745" y="1827572"/>
          <a:ext cx="5124011" cy="323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89523" y="1262351"/>
            <a:ext cx="2423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Korea: Domestic Banks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05651" y="5216674"/>
            <a:ext cx="13670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Kang 2019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1677458" y="5489115"/>
            <a:ext cx="5421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Currency mismatch= foreign liabilities minus foreign assets. </a:t>
            </a:r>
            <a:endParaRPr lang="en-US" sz="1200" dirty="0" smtClean="0"/>
          </a:p>
          <a:p>
            <a:r>
              <a:rPr lang="en-US" sz="1200" dirty="0" smtClean="0"/>
              <a:t>Maturity </a:t>
            </a:r>
            <a:r>
              <a:rPr lang="en-US" sz="1200" dirty="0"/>
              <a:t>mismatch=short-term foreign liabilities minus short-term foreign assets.</a:t>
            </a:r>
            <a:r>
              <a:rPr lang="en-US" sz="1200" dirty="0"/>
              <a:t> 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wpc="http://schemas.microsoft.com/office/word/2010/wordprocessingCanvas" xmlns:mo="http://schemas.microsoft.com/office/mac/office/2008/main" xmlns:mc="http://schemas.openxmlformats.org/markup-compatibility/2006" xmlns:mv="urn:schemas-microsoft-com:mac:vml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w16se="http://schemas.microsoft.com/office/word/2015/wordml/symex" xmlns:w16cid="http://schemas.microsoft.com/office/word/2016/wordml/cid" xmlns:w15="http://schemas.microsoft.com/office/word/2012/wordml" xmlns:w="http://schemas.openxmlformats.org/wordprocessingml/2006/main" xmlns:w10="urn:schemas-microsoft-com:office:word" xmlns:v="urn:schemas-microsoft-com:vml" xmlns:o="urn:schemas-microsoft-com:office:office" xmlns:am3d="http://schemas.microsoft.com/office/drawing/2017/model3d" xmlns:aink="http://schemas.microsoft.com/office/drawing/2016/ink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="" xmlns:lc="http://schemas.openxmlformats.org/drawingml/2006/lockedCanvas" id="{B24239A5-F16D-4415-8E39-2DD4D9F25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0545914"/>
              </p:ext>
            </p:extLst>
          </p:nvPr>
        </p:nvGraphicFramePr>
        <p:xfrm>
          <a:off x="6486167" y="1839506"/>
          <a:ext cx="5205891" cy="3211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385994" y="1313932"/>
            <a:ext cx="3100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Korea: Foreign Bank Branches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1A5AD6-8DFB-49DF-8FD2-F99668BCF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 </a:t>
            </a:r>
            <a:r>
              <a:rPr lang="en-US" dirty="0" smtClean="0"/>
              <a:t>Affordability in Advanced Economies </a:t>
            </a:r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="" xmlns:a16="http://schemas.microsoft.com/office/drawing/2014/main" id="{79FFB1DF-F8F4-4165-AAF3-6FCFBAD6E773}"/>
              </a:ext>
            </a:extLst>
          </p:cNvPr>
          <p:cNvSpPr txBox="1">
            <a:spLocks/>
          </p:cNvSpPr>
          <p:nvPr/>
        </p:nvSpPr>
        <p:spPr bwMode="auto">
          <a:xfrm>
            <a:off x="6853943" y="1188719"/>
            <a:ext cx="4821180" cy="50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lnSpc>
                <a:spcPct val="95000"/>
              </a:lnSpc>
              <a:spcBef>
                <a:spcPts val="2400"/>
              </a:spcBef>
              <a:spcAft>
                <a:spcPts val="0"/>
              </a:spcAft>
              <a:buClr>
                <a:schemeClr val="accent3"/>
              </a:buClr>
              <a:buFont typeface="Wingdings" panose="05000000000000000000" pitchFamily="2" charset="2"/>
              <a:defRPr sz="2200" b="1" kern="1200">
                <a:solidFill>
                  <a:srgbClr val="454646"/>
                </a:solidFill>
                <a:latin typeface="+mj-lt"/>
                <a:ea typeface="+mn-ea"/>
                <a:cs typeface="+mn-cs"/>
              </a:defRPr>
            </a:lvl1pPr>
            <a:lvl2pPr marL="238125" indent="-223838" algn="l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Wingdings 3" panose="05040102010807070707" pitchFamily="18" charset="2"/>
              <a:buChar char="}"/>
              <a:defRPr sz="2000" kern="1200">
                <a:solidFill>
                  <a:srgbClr val="454646"/>
                </a:solidFill>
                <a:latin typeface="+mn-lt"/>
                <a:ea typeface="+mn-ea"/>
                <a:cs typeface="+mn-cs"/>
              </a:defRPr>
            </a:lvl2pPr>
            <a:lvl3pPr marL="461963" indent="-223838" algn="l" rtl="0" eaLnBrk="0" fontAlgn="base" hangingPunct="0"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anose="05000000000000000000" pitchFamily="2" charset="2"/>
              <a:buChar char="§"/>
              <a:defRPr sz="2000" kern="1200">
                <a:solidFill>
                  <a:srgbClr val="454646"/>
                </a:solidFill>
                <a:latin typeface="+mn-lt"/>
                <a:ea typeface="+mn-ea"/>
                <a:cs typeface="+mn-cs"/>
              </a:defRPr>
            </a:lvl3pPr>
            <a:lvl4pPr marL="685800" indent="-238125" algn="l" rtl="0" eaLnBrk="0" fontAlgn="base" hangingPunct="0"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2000" kern="1200">
                <a:solidFill>
                  <a:srgbClr val="454646"/>
                </a:solidFill>
                <a:latin typeface="+mn-lt"/>
                <a:ea typeface="+mn-ea"/>
                <a:cs typeface="+mn-cs"/>
              </a:defRPr>
            </a:lvl4pPr>
            <a:lvl5pPr marL="925513" indent="-239713" algn="l" rtl="0" eaLnBrk="0" fontAlgn="base" hangingPunct="0">
              <a:lnSpc>
                <a:spcPct val="95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2000" kern="1200">
                <a:solidFill>
                  <a:srgbClr val="45464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n-US" dirty="0"/>
              <a:t>                               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E405625B-EEDC-42DE-930C-F24D38CA2768}"/>
              </a:ext>
            </a:extLst>
          </p:cNvPr>
          <p:cNvSpPr/>
          <p:nvPr/>
        </p:nvSpPr>
        <p:spPr>
          <a:xfrm>
            <a:off x="6694098" y="3907767"/>
            <a:ext cx="159845" cy="1121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5F2ED41-D09D-4805-B067-D41EDCA69E6A}"/>
              </a:ext>
            </a:extLst>
          </p:cNvPr>
          <p:cNvSpPr/>
          <p:nvPr/>
        </p:nvSpPr>
        <p:spPr>
          <a:xfrm>
            <a:off x="1219005" y="3907767"/>
            <a:ext cx="159845" cy="1121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hart 13">
            <a:extLst>
              <a:ext uri="{FF2B5EF4-FFF2-40B4-BE49-F238E27FC236}">
                <a16:creationId xmlns:lc="http://schemas.openxmlformats.org/drawingml/2006/lockedCanvas" xmlns="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5="http://schemas.microsoft.com/office/word/2012/wordml" xmlns:w16cid="http://schemas.microsoft.com/office/word/2016/wordml/cid" xmlns:w16se="http://schemas.microsoft.com/office/word/2015/wordml/symex" xmlns:a16="http://schemas.microsoft.com/office/drawing/2014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v="urn:schemas-microsoft-com:mac:vml" xmlns:mc="http://schemas.openxmlformats.org/markup-compatibility/2006" xmlns:mo="http://schemas.microsoft.com/office/mac/office/2008/main" xmlns:wpc="http://schemas.microsoft.com/office/word/2010/wordprocessingCanvas" id="{6A9636E0-A152-408D-8899-2572DAB353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6440804"/>
              </p:ext>
            </p:extLst>
          </p:nvPr>
        </p:nvGraphicFramePr>
        <p:xfrm>
          <a:off x="979033" y="2268940"/>
          <a:ext cx="5316855" cy="2905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lc="http://schemas.openxmlformats.org/drawingml/2006/lockedCanvas" xmlns="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5="http://schemas.microsoft.com/office/word/2012/wordml" xmlns:w16cid="http://schemas.microsoft.com/office/word/2016/wordml/cid" xmlns:w16se="http://schemas.microsoft.com/office/word/2015/wordml/symex" xmlns:a16="http://schemas.microsoft.com/office/drawing/2014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v="urn:schemas-microsoft-com:mac:vml" xmlns:mc="http://schemas.openxmlformats.org/markup-compatibility/2006" xmlns:mo="http://schemas.microsoft.com/office/mac/office/2008/main" xmlns:wpc="http://schemas.microsoft.com/office/word/2010/wordprocessingCanvas" id="{83181102-F186-4183-95CF-EAA63C409A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9721784"/>
              </p:ext>
            </p:extLst>
          </p:nvPr>
        </p:nvGraphicFramePr>
        <p:xfrm>
          <a:off x="6434898" y="2245036"/>
          <a:ext cx="5486527" cy="2937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1296" y="5241133"/>
            <a:ext cx="47063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OECD Analytical House Price database; Global Property Guide.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61729" y="5229265"/>
            <a:ext cx="5614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15th Annual </a:t>
            </a:r>
            <a:r>
              <a:rPr lang="en-US" sz="1200" dirty="0" err="1"/>
              <a:t>Demographia</a:t>
            </a:r>
            <a:r>
              <a:rPr lang="en-US" sz="1200" dirty="0"/>
              <a:t> International Housing Affordability Survey (2019). </a:t>
            </a:r>
            <a:br>
              <a:rPr lang="en-US" sz="1200" dirty="0"/>
            </a:br>
            <a:r>
              <a:rPr lang="en-US" sz="1200" dirty="0"/>
              <a:t>*Note: Median multiple = Median house price divided by median household income. </a:t>
            </a:r>
          </a:p>
        </p:txBody>
      </p:sp>
    </p:spTree>
    <p:extLst>
      <p:ext uri="{BB962C8B-B14F-4D97-AF65-F5344CB8AC3E}">
        <p14:creationId xmlns:p14="http://schemas.microsoft.com/office/powerpoint/2010/main" val="260158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50CD83-BC6F-4C3C-BE56-4C70CD8D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IV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488CE712-C593-4563-81C7-1571DFA00AE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484462" y="940279"/>
            <a:ext cx="10428138" cy="5154583"/>
          </a:xfrm>
        </p:spPr>
        <p:txBody>
          <a:bodyPr/>
          <a:lstStyle/>
          <a:p>
            <a:endParaRPr lang="en-US" dirty="0"/>
          </a:p>
          <a:p>
            <a:r>
              <a:rPr lang="en-US" sz="2000" i="1" dirty="0"/>
              <a:t>Australia</a:t>
            </a:r>
            <a:r>
              <a:rPr lang="en-US" sz="2000" dirty="0"/>
              <a:t>: 		</a:t>
            </a:r>
            <a:r>
              <a:rPr lang="en-US" sz="2000" dirty="0" smtClean="0"/>
              <a:t>CFMs		Consistent </a:t>
            </a:r>
            <a:r>
              <a:rPr lang="en-US" sz="2000" dirty="0"/>
              <a:t>with the </a:t>
            </a:r>
            <a:r>
              <a:rPr lang="en-US" sz="2000" dirty="0" smtClean="0"/>
              <a:t>IV </a:t>
            </a:r>
            <a:endParaRPr lang="en-US" sz="2000" dirty="0"/>
          </a:p>
          <a:p>
            <a:r>
              <a:rPr lang="en-US" sz="2000" i="1" dirty="0"/>
              <a:t>Canada</a:t>
            </a:r>
            <a:r>
              <a:rPr lang="en-US" sz="2000" dirty="0"/>
              <a:t>: 			</a:t>
            </a:r>
            <a:r>
              <a:rPr lang="en-US" sz="2000" dirty="0" smtClean="0"/>
              <a:t>CFMs		Inconsistent </a:t>
            </a:r>
            <a:r>
              <a:rPr lang="en-US" sz="2000" dirty="0"/>
              <a:t>with the </a:t>
            </a:r>
            <a:r>
              <a:rPr lang="en-US" sz="2000" dirty="0" smtClean="0"/>
              <a:t>IV </a:t>
            </a:r>
            <a:endParaRPr lang="en-US" sz="2000" dirty="0"/>
          </a:p>
          <a:p>
            <a:r>
              <a:rPr lang="en-US" sz="2000" i="1" dirty="0"/>
              <a:t>Hong Kong SAR</a:t>
            </a:r>
            <a:r>
              <a:rPr lang="en-US" sz="2000" dirty="0"/>
              <a:t>: 		CFM/</a:t>
            </a:r>
            <a:r>
              <a:rPr lang="en-US" sz="2000" dirty="0" smtClean="0"/>
              <a:t>MPM	Consistent </a:t>
            </a:r>
            <a:r>
              <a:rPr lang="en-US" sz="2000" dirty="0"/>
              <a:t>with the </a:t>
            </a:r>
            <a:r>
              <a:rPr lang="en-US" sz="2000" dirty="0" smtClean="0"/>
              <a:t>IV </a:t>
            </a:r>
            <a:endParaRPr lang="en-US" sz="2000" dirty="0"/>
          </a:p>
          <a:p>
            <a:r>
              <a:rPr lang="en-US" sz="2000" i="1" dirty="0"/>
              <a:t>New Zealand</a:t>
            </a:r>
            <a:r>
              <a:rPr lang="en-US" sz="2000" dirty="0"/>
              <a:t>: 		</a:t>
            </a:r>
            <a:r>
              <a:rPr lang="en-US" sz="2000" dirty="0" smtClean="0"/>
              <a:t>CFM 		Inconsistent </a:t>
            </a:r>
            <a:r>
              <a:rPr lang="en-US" sz="2000" dirty="0"/>
              <a:t>with the IV </a:t>
            </a:r>
          </a:p>
          <a:p>
            <a:r>
              <a:rPr lang="en-US" sz="2000" i="1" dirty="0"/>
              <a:t>Singapore</a:t>
            </a:r>
            <a:r>
              <a:rPr lang="en-US" sz="2000" dirty="0"/>
              <a:t>: 		</a:t>
            </a:r>
            <a:r>
              <a:rPr lang="en-US" sz="2000" dirty="0" smtClean="0"/>
              <a:t>CFMs</a:t>
            </a:r>
            <a:r>
              <a:rPr lang="en-US" sz="2000" dirty="0"/>
              <a:t>/</a:t>
            </a:r>
            <a:r>
              <a:rPr lang="en-US" sz="2000" dirty="0" smtClean="0"/>
              <a:t>MPM	Consistent </a:t>
            </a:r>
            <a:r>
              <a:rPr lang="en-US" sz="2000" dirty="0"/>
              <a:t>with the IV </a:t>
            </a:r>
          </a:p>
          <a:p>
            <a:pPr lvl="3" indent="0">
              <a:buClr>
                <a:schemeClr val="accent3"/>
              </a:buClr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Clr>
                <a:schemeClr val="accent3"/>
              </a:buClr>
            </a:pPr>
            <a:endParaRPr lang="en-US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674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EF2D574-8431-450E-8A34-F0047888509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entury Gothic" panose="020B0502020202020204" pitchFamily="34" charset="0"/>
              </a:rPr>
              <a:t>Thank you!</a:t>
            </a:r>
          </a:p>
          <a:p>
            <a:pPr lvl="1">
              <a:defRPr/>
            </a:pPr>
            <a:r>
              <a:rPr lang="en-US" dirty="0">
                <a:latin typeface="Century Gothic" panose="020B0502020202020204" pitchFamily="34" charset="0"/>
              </a:rPr>
              <a:t>Visit us at ieo.imf.org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Building">
  <a:themeElements>
    <a:clrScheme name="Custom 43">
      <a:dk1>
        <a:srgbClr val="000000"/>
      </a:dk1>
      <a:lt1>
        <a:srgbClr val="FEFEFE"/>
      </a:lt1>
      <a:dk2>
        <a:srgbClr val="8CA7BB"/>
      </a:dk2>
      <a:lt2>
        <a:srgbClr val="E3EAF1"/>
      </a:lt2>
      <a:accent1>
        <a:srgbClr val="0093D5"/>
      </a:accent1>
      <a:accent2>
        <a:srgbClr val="003764"/>
      </a:accent2>
      <a:accent3>
        <a:srgbClr val="EF7521"/>
      </a:accent3>
      <a:accent4>
        <a:srgbClr val="8A8C8C"/>
      </a:accent4>
      <a:accent5>
        <a:srgbClr val="FB8E15"/>
      </a:accent5>
      <a:accent6>
        <a:srgbClr val="8A8B8B"/>
      </a:accent6>
      <a:hlink>
        <a:srgbClr val="006595"/>
      </a:hlink>
      <a:folHlink>
        <a:srgbClr val="E98B23"/>
      </a:folHlink>
    </a:clrScheme>
    <a:fontScheme name="Candara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uilding" id="{B478FCC9-2A36-1E4D-B3C8-62466929AF6B}" vid="{A532343C-A2F6-F343-82D1-DD3BE926384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2064</TotalTime>
  <Words>156</Words>
  <Application>Microsoft Macintosh PowerPoint</Application>
  <PresentationFormat>Custom</PresentationFormat>
  <Paragraphs>41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Building</vt:lpstr>
      <vt:lpstr>PowerPoint Presentation</vt:lpstr>
      <vt:lpstr>Korea and Selected ASEAN Economies: Addressing Capital Flow Volatility</vt:lpstr>
      <vt:lpstr>    Korea’s Maturity Mismatch</vt:lpstr>
      <vt:lpstr>Housing Affordability in Advanced Economies </vt:lpstr>
      <vt:lpstr>Application of the IV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Kireyev, Alexei</dc:creator>
  <cp:lastModifiedBy>Luc Everaert</cp:lastModifiedBy>
  <cp:revision>474</cp:revision>
  <cp:lastPrinted>2019-07-15T19:06:54Z</cp:lastPrinted>
  <dcterms:created xsi:type="dcterms:W3CDTF">2016-11-19T18:32:40Z</dcterms:created>
  <dcterms:modified xsi:type="dcterms:W3CDTF">2021-02-18T02:28:18Z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/>
  </property>
</Properties>
</file>