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69" r:id="rId4"/>
    <p:sldId id="283" r:id="rId5"/>
    <p:sldId id="274" r:id="rId6"/>
    <p:sldId id="277" r:id="rId7"/>
    <p:sldId id="278" r:id="rId8"/>
    <p:sldId id="271" r:id="rId9"/>
    <p:sldId id="272" r:id="rId10"/>
    <p:sldId id="284" r:id="rId11"/>
    <p:sldId id="285" r:id="rId12"/>
    <p:sldId id="275" r:id="rId13"/>
    <p:sldId id="287" r:id="rId14"/>
    <p:sldId id="258" r:id="rId15"/>
    <p:sldId id="288" r:id="rId16"/>
    <p:sldId id="282" r:id="rId17"/>
    <p:sldId id="286"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11"/>
    <p:restoredTop sz="95321"/>
  </p:normalViewPr>
  <p:slideViewPr>
    <p:cSldViewPr snapToGrid="0">
      <p:cViewPr>
        <p:scale>
          <a:sx n="107" d="100"/>
          <a:sy n="107" d="100"/>
        </p:scale>
        <p:origin x="1080"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EBA22-A680-A145-97B8-766572A9FBCA}"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B05F9-09A5-484A-BCB5-500CF325E16B}" type="slidenum">
              <a:rPr lang="en-US" smtClean="0"/>
              <a:t>‹#›</a:t>
            </a:fld>
            <a:endParaRPr lang="en-US"/>
          </a:p>
        </p:txBody>
      </p:sp>
    </p:spTree>
    <p:extLst>
      <p:ext uri="{BB962C8B-B14F-4D97-AF65-F5344CB8AC3E}">
        <p14:creationId xmlns:p14="http://schemas.microsoft.com/office/powerpoint/2010/main" val="108578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emex.org/licklider.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emex.org/licklid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05F9-09A5-484A-BCB5-500CF325E16B}" type="slidenum">
              <a:rPr lang="en-US" smtClean="0"/>
              <a:t>2</a:t>
            </a:fld>
            <a:endParaRPr lang="en-US"/>
          </a:p>
        </p:txBody>
      </p:sp>
    </p:spTree>
    <p:extLst>
      <p:ext uri="{BB962C8B-B14F-4D97-AF65-F5344CB8AC3E}">
        <p14:creationId xmlns:p14="http://schemas.microsoft.com/office/powerpoint/2010/main" val="383035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CNN Sans Display"/>
              </a:rPr>
              <a:t>“You can build very finely tuned campaigns to resonate with an audience… On the other hand, you could make up imaginary scenarios that never existed in real life,” Greg Estes, vice president of developer programs at Nvidia told CNN.</a:t>
            </a:r>
          </a:p>
          <a:p>
            <a:pPr algn="l"/>
            <a:r>
              <a:rPr lang="en-US" b="0" i="0" dirty="0">
                <a:solidFill>
                  <a:srgbClr val="000000"/>
                </a:solidFill>
                <a:effectLst/>
                <a:latin typeface="CNN Sans Display"/>
              </a:rPr>
              <a:t>The platform is the latest example of how AI is being rapidly deployed by major companies to enhance productivity and deliver new products to customers.</a:t>
            </a:r>
          </a:p>
          <a:p>
            <a:endParaRPr lang="en-US" dirty="0"/>
          </a:p>
        </p:txBody>
      </p:sp>
      <p:sp>
        <p:nvSpPr>
          <p:cNvPr id="4" name="Slide Number Placeholder 3"/>
          <p:cNvSpPr>
            <a:spLocks noGrp="1"/>
          </p:cNvSpPr>
          <p:nvPr>
            <p:ph type="sldNum" sz="quarter" idx="5"/>
          </p:nvPr>
        </p:nvSpPr>
        <p:spPr/>
        <p:txBody>
          <a:bodyPr/>
          <a:lstStyle/>
          <a:p>
            <a:fld id="{A42B05F9-09A5-484A-BCB5-500CF325E16B}" type="slidenum">
              <a:rPr lang="en-US" smtClean="0"/>
              <a:t>15</a:t>
            </a:fld>
            <a:endParaRPr lang="en-US"/>
          </a:p>
        </p:txBody>
      </p:sp>
    </p:spTree>
    <p:extLst>
      <p:ext uri="{BB962C8B-B14F-4D97-AF65-F5344CB8AC3E}">
        <p14:creationId xmlns:p14="http://schemas.microsoft.com/office/powerpoint/2010/main" val="4818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Danger</a:t>
            </a:r>
            <a:r>
              <a:rPr lang="en-US" sz="1200" dirty="0">
                <a:latin typeface="Arial" panose="020B0604020202020204" pitchFamily="34" charset="0"/>
                <a:cs typeface="Arial" panose="020B0604020202020204" pitchFamily="34" charset="0"/>
              </a:rPr>
              <a:t>: even worse feedback loops---algorithmic prediction  crime will take place in area A; police expect crime in area A and make a lot of arrests there; the algorithm doubles down on its prediction</a:t>
            </a:r>
          </a:p>
          <a:p>
            <a:endParaRPr lang="en-US" dirty="0"/>
          </a:p>
        </p:txBody>
      </p:sp>
      <p:sp>
        <p:nvSpPr>
          <p:cNvPr id="4" name="Slide Number Placeholder 3"/>
          <p:cNvSpPr>
            <a:spLocks noGrp="1"/>
          </p:cNvSpPr>
          <p:nvPr>
            <p:ph type="sldNum" sz="quarter" idx="5"/>
          </p:nvPr>
        </p:nvSpPr>
        <p:spPr/>
        <p:txBody>
          <a:bodyPr/>
          <a:lstStyle/>
          <a:p>
            <a:fld id="{A42B05F9-09A5-484A-BCB5-500CF325E16B}" type="slidenum">
              <a:rPr lang="en-US" smtClean="0"/>
              <a:t>16</a:t>
            </a:fld>
            <a:endParaRPr lang="en-US"/>
          </a:p>
        </p:txBody>
      </p:sp>
    </p:spTree>
    <p:extLst>
      <p:ext uri="{BB962C8B-B14F-4D97-AF65-F5344CB8AC3E}">
        <p14:creationId xmlns:p14="http://schemas.microsoft.com/office/powerpoint/2010/main" val="1217036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Danger</a:t>
            </a:r>
            <a:r>
              <a:rPr lang="en-US" sz="1200" dirty="0">
                <a:latin typeface="Arial" panose="020B0604020202020204" pitchFamily="34" charset="0"/>
                <a:cs typeface="Arial" panose="020B0604020202020204" pitchFamily="34" charset="0"/>
              </a:rPr>
              <a:t>: even worse feedback loops---algorithmic prediction  crime will take place in area A; police expect crime in area A and make a lot of arrests there; the algorithm doubles down on its prediction</a:t>
            </a:r>
          </a:p>
          <a:p>
            <a:endParaRPr lang="en-US" dirty="0"/>
          </a:p>
        </p:txBody>
      </p:sp>
      <p:sp>
        <p:nvSpPr>
          <p:cNvPr id="4" name="Slide Number Placeholder 3"/>
          <p:cNvSpPr>
            <a:spLocks noGrp="1"/>
          </p:cNvSpPr>
          <p:nvPr>
            <p:ph type="sldNum" sz="quarter" idx="5"/>
          </p:nvPr>
        </p:nvSpPr>
        <p:spPr/>
        <p:txBody>
          <a:bodyPr/>
          <a:lstStyle/>
          <a:p>
            <a:fld id="{A42B05F9-09A5-484A-BCB5-500CF325E16B}" type="slidenum">
              <a:rPr lang="en-US" smtClean="0"/>
              <a:t>17</a:t>
            </a:fld>
            <a:endParaRPr lang="en-US"/>
          </a:p>
        </p:txBody>
      </p:sp>
    </p:spTree>
    <p:extLst>
      <p:ext uri="{BB962C8B-B14F-4D97-AF65-F5344CB8AC3E}">
        <p14:creationId xmlns:p14="http://schemas.microsoft.com/office/powerpoint/2010/main" val="234628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useful tools for humans</a:t>
            </a:r>
          </a:p>
          <a:p>
            <a:endParaRPr lang="en-US" dirty="0"/>
          </a:p>
          <a:p>
            <a:r>
              <a:rPr lang="en-US" dirty="0"/>
              <a:t>Dartmouth workshop on AI </a:t>
            </a:r>
            <a:r>
              <a:rPr lang="en-US" b="0" i="0" u="none" strike="noStrike" dirty="0">
                <a:solidFill>
                  <a:srgbClr val="292929"/>
                </a:solidFill>
                <a:effectLst/>
                <a:latin typeface="source-serif-pro"/>
              </a:rPr>
              <a:t>considered to be the founding moment of artificial intelligence as a field of research.</a:t>
            </a:r>
          </a:p>
          <a:p>
            <a:endParaRPr lang="en-US" b="0" i="0" u="none" strike="noStrike" dirty="0">
              <a:solidFill>
                <a:srgbClr val="292929"/>
              </a:solidFill>
              <a:effectLst/>
              <a:latin typeface="source-serif-pro"/>
            </a:endParaRPr>
          </a:p>
          <a:p>
            <a:r>
              <a:rPr lang="en-US" b="0" i="0" u="none" strike="noStrike" dirty="0">
                <a:solidFill>
                  <a:srgbClr val="292929"/>
                </a:solidFill>
                <a:effectLst/>
                <a:latin typeface="source-serif-pro"/>
              </a:rPr>
              <a:t>Held for eight weeks in Hanover, New Hampshire in 1956 the conference gathered 20 of the brightest minds in computer- and cognitive science for a workshop dedicated to the conjecture:</a:t>
            </a:r>
          </a:p>
          <a:p>
            <a:endParaRPr lang="en-US" b="0" i="0" u="none" strike="noStrike" dirty="0">
              <a:solidFill>
                <a:srgbClr val="292929"/>
              </a:solidFill>
              <a:effectLst/>
              <a:latin typeface="source-serif-pro"/>
            </a:endParaRPr>
          </a:p>
          <a:p>
            <a:r>
              <a:rPr lang="en-US" b="0" i="1" u="none" strike="noStrike" dirty="0">
                <a:solidFill>
                  <a:srgbClr val="292929"/>
                </a:solidFill>
                <a:effectLst/>
                <a:latin typeface="source-code-pro"/>
              </a:rPr>
              <a:t>"..that every aspect of learning or any other feature of intelligence can in principle be so precisely described that a machine can be made to simulate it. An attempt will be made to find how to make machines use language, form abstractions and concepts, solve kinds of problems now reserved for humans, and improve themselves. We think that a significant advance can be made in one or more of these problems if a carefully selected group of scientists work on it together for a summer.”</a:t>
            </a:r>
          </a:p>
          <a:p>
            <a:endParaRPr lang="en-US" b="0" i="1" u="none" strike="noStrike" dirty="0">
              <a:solidFill>
                <a:srgbClr val="292929"/>
              </a:solidFill>
              <a:effectLst/>
              <a:latin typeface="source-code-pro"/>
            </a:endParaRPr>
          </a:p>
          <a:p>
            <a:r>
              <a:rPr lang="en-US" b="0" i="0" u="none" strike="noStrike" dirty="0">
                <a:solidFill>
                  <a:srgbClr val="000000"/>
                </a:solidFill>
                <a:effectLst/>
                <a:latin typeface="Independent"/>
              </a:rPr>
              <a:t>Minsky wondered whether these machines could be used to imitate—and better understand—the brain. </a:t>
            </a:r>
            <a:endParaRPr lang="en-US" b="0" i="1" u="none" strike="noStrike" dirty="0">
              <a:solidFill>
                <a:srgbClr val="292929"/>
              </a:solidFill>
              <a:effectLst/>
              <a:latin typeface="source-code-pro"/>
            </a:endParaRPr>
          </a:p>
          <a:p>
            <a:endParaRPr lang="en-US" b="0" i="1" u="none" strike="noStrike" dirty="0">
              <a:solidFill>
                <a:srgbClr val="292929"/>
              </a:solidFill>
              <a:effectLst/>
              <a:latin typeface="source-code-pro"/>
            </a:endParaRPr>
          </a:p>
          <a:p>
            <a:r>
              <a:rPr lang="en-US" b="0" i="0" u="none" strike="noStrike" dirty="0">
                <a:solidFill>
                  <a:srgbClr val="000000"/>
                </a:solidFill>
                <a:effectLst/>
                <a:latin typeface="Independent"/>
              </a:rPr>
              <a:t>Lick dedicated his imagination, empathy, and polymathic skill set to making machines accessible and relevant to everyday life, eventually becoming known as the “Johnny Appleseed of Computing.”</a:t>
            </a:r>
          </a:p>
          <a:p>
            <a:endParaRPr lang="en-US" b="0" i="0" u="none" strike="noStrike" dirty="0">
              <a:solidFill>
                <a:srgbClr val="000000"/>
              </a:solidFill>
              <a:effectLst/>
              <a:latin typeface="Independent"/>
            </a:endParaRPr>
          </a:p>
          <a:p>
            <a:r>
              <a:rPr lang="en-US" b="0" i="0" u="none" strike="noStrike" dirty="0">
                <a:solidFill>
                  <a:srgbClr val="000000"/>
                </a:solidFill>
                <a:effectLst/>
                <a:latin typeface="Independent"/>
              </a:rPr>
              <a:t>As he wrote in his 1960 paper “</a:t>
            </a:r>
            <a:r>
              <a:rPr lang="en-US" b="0" i="0" u="sng" dirty="0">
                <a:effectLst/>
                <a:latin typeface="Independent"/>
                <a:hlinkClick r:id="rId3"/>
              </a:rPr>
              <a:t>Man-Computer Symbiosis</a:t>
            </a:r>
            <a:r>
              <a:rPr lang="en-US" b="0" i="0" u="none" strike="noStrike" dirty="0">
                <a:solidFill>
                  <a:srgbClr val="000000"/>
                </a:solidFill>
                <a:effectLst/>
                <a:latin typeface="Independent"/>
              </a:rPr>
              <a:t>,” he began envisioning a world in which people and computers cooperate. No longer the domain of trained experts, Lick’s machines would be networked and easily searchable. They would talk to people and to each other.</a:t>
            </a:r>
          </a:p>
          <a:p>
            <a:endParaRPr lang="en-US" b="0" i="0" u="none" strike="noStrike" dirty="0">
              <a:solidFill>
                <a:srgbClr val="000000"/>
              </a:solidFill>
              <a:effectLst/>
              <a:latin typeface="Independent"/>
            </a:endParaRPr>
          </a:p>
          <a:p>
            <a:r>
              <a:rPr lang="en-US" sz="1800" dirty="0">
                <a:effectLst/>
                <a:latin typeface="Times" pitchFamily="2" charset="0"/>
              </a:rPr>
              <a:t>Man-computer symbiosis is an expected development in cooperative inter- action between men and electronic computers. It will involve very close coupling between the human and the electronic members of the partner- ship. The main aims are 1) to let computers facilitate formulative thinking as they now facilitate the solution of formulated problems, and 2) to enable men and computers to cooperate in making decisions and controlling com- plex situations without inflexible dependence on predetermined programs. In the anticipated symbiotic partnership, men will set the goals, formulate the hypotheses, determine the criteria, and perform the evaluations. Com- </a:t>
            </a:r>
            <a:r>
              <a:rPr lang="en-US" sz="1800" dirty="0" err="1">
                <a:effectLst/>
                <a:latin typeface="Times" pitchFamily="2" charset="0"/>
              </a:rPr>
              <a:t>puting</a:t>
            </a:r>
            <a:r>
              <a:rPr lang="en-US" sz="1800" dirty="0">
                <a:effectLst/>
                <a:latin typeface="Times" pitchFamily="2" charset="0"/>
              </a:rPr>
              <a:t> machines will do the </a:t>
            </a:r>
            <a:r>
              <a:rPr lang="en-US" sz="1800" dirty="0" err="1">
                <a:effectLst/>
                <a:latin typeface="Times" pitchFamily="2" charset="0"/>
              </a:rPr>
              <a:t>routinizable</a:t>
            </a:r>
            <a:r>
              <a:rPr lang="en-US" sz="1800" dirty="0">
                <a:effectLst/>
                <a:latin typeface="Times" pitchFamily="2" charset="0"/>
              </a:rPr>
              <a:t> work that must be done to prepare the way for insights and decisions in technical and scientific thinking. Pre- </a:t>
            </a:r>
            <a:endParaRPr lang="en-US" dirty="0"/>
          </a:p>
          <a:p>
            <a:r>
              <a:rPr lang="en-US" sz="1800" dirty="0">
                <a:effectLst/>
                <a:latin typeface="Times" pitchFamily="2" charset="0"/>
              </a:rPr>
              <a:t>liminary analyses indicate that the symbiotic partnership will perform intellectual operations much more effectively than man alone can perform them. Prerequisites for the achievement of the effective, cooperative association include developments in computer time sharing, in memory components, in memory organization, in programming languages, and in input and output equipment. </a:t>
            </a:r>
            <a:endParaRPr lang="en-US" dirty="0"/>
          </a:p>
          <a:p>
            <a:endParaRPr lang="en-US" b="1" dirty="0"/>
          </a:p>
        </p:txBody>
      </p:sp>
      <p:sp>
        <p:nvSpPr>
          <p:cNvPr id="4" name="Slide Number Placeholder 3"/>
          <p:cNvSpPr>
            <a:spLocks noGrp="1"/>
          </p:cNvSpPr>
          <p:nvPr>
            <p:ph type="sldNum" sz="quarter" idx="5"/>
          </p:nvPr>
        </p:nvSpPr>
        <p:spPr/>
        <p:txBody>
          <a:bodyPr/>
          <a:lstStyle/>
          <a:p>
            <a:fld id="{A42B05F9-09A5-484A-BCB5-500CF325E16B}" type="slidenum">
              <a:rPr lang="en-US" smtClean="0"/>
              <a:t>3</a:t>
            </a:fld>
            <a:endParaRPr lang="en-US"/>
          </a:p>
        </p:txBody>
      </p:sp>
    </p:spTree>
    <p:extLst>
      <p:ext uri="{BB962C8B-B14F-4D97-AF65-F5344CB8AC3E}">
        <p14:creationId xmlns:p14="http://schemas.microsoft.com/office/powerpoint/2010/main" val="9725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useful tools for humans</a:t>
            </a:r>
          </a:p>
          <a:p>
            <a:endParaRPr lang="en-US" dirty="0"/>
          </a:p>
          <a:p>
            <a:r>
              <a:rPr lang="en-US" dirty="0"/>
              <a:t>Dartmouth workshop on AI </a:t>
            </a:r>
            <a:r>
              <a:rPr lang="en-US" b="0" i="0" u="none" strike="noStrike" dirty="0">
                <a:solidFill>
                  <a:srgbClr val="292929"/>
                </a:solidFill>
                <a:effectLst/>
                <a:latin typeface="source-serif-pro"/>
              </a:rPr>
              <a:t>considered to be the founding moment of artificial intelligence as a field of research.</a:t>
            </a:r>
          </a:p>
          <a:p>
            <a:endParaRPr lang="en-US" b="0" i="0" u="none" strike="noStrike" dirty="0">
              <a:solidFill>
                <a:srgbClr val="292929"/>
              </a:solidFill>
              <a:effectLst/>
              <a:latin typeface="source-serif-pro"/>
            </a:endParaRPr>
          </a:p>
          <a:p>
            <a:r>
              <a:rPr lang="en-US" b="0" i="0" u="none" strike="noStrike" dirty="0">
                <a:solidFill>
                  <a:srgbClr val="292929"/>
                </a:solidFill>
                <a:effectLst/>
                <a:latin typeface="source-serif-pro"/>
              </a:rPr>
              <a:t>Held for eight weeks in Hanover, New Hampshire in 1956 the conference gathered 20 of the brightest minds in computer- and cognitive science for a workshop dedicated to the conjecture:</a:t>
            </a:r>
          </a:p>
          <a:p>
            <a:endParaRPr lang="en-US" b="0" i="0" u="none" strike="noStrike" dirty="0">
              <a:solidFill>
                <a:srgbClr val="292929"/>
              </a:solidFill>
              <a:effectLst/>
              <a:latin typeface="source-serif-pro"/>
            </a:endParaRPr>
          </a:p>
          <a:p>
            <a:r>
              <a:rPr lang="en-US" b="0" i="1" u="none" strike="noStrike" dirty="0">
                <a:solidFill>
                  <a:srgbClr val="292929"/>
                </a:solidFill>
                <a:effectLst/>
                <a:latin typeface="source-code-pro"/>
              </a:rPr>
              <a:t>"..that every aspect of learning or any other feature of intelligence can in principle be so precisely described that a machine can be made to simulate it. An attempt will be made to find how to make machines use language, form abstractions and concepts, solve kinds of problems now reserved for humans, and improve themselves. We think that a significant advance can be made in one or more of these problems if a carefully selected group of scientists work on it together for a summer.”</a:t>
            </a:r>
          </a:p>
          <a:p>
            <a:endParaRPr lang="en-US" b="0" i="1" u="none" strike="noStrike" dirty="0">
              <a:solidFill>
                <a:srgbClr val="292929"/>
              </a:solidFill>
              <a:effectLst/>
              <a:latin typeface="source-code-pro"/>
            </a:endParaRPr>
          </a:p>
          <a:p>
            <a:r>
              <a:rPr lang="en-US" b="0" i="0" u="none" strike="noStrike" dirty="0">
                <a:solidFill>
                  <a:srgbClr val="000000"/>
                </a:solidFill>
                <a:effectLst/>
                <a:latin typeface="Independent"/>
              </a:rPr>
              <a:t>Minsky wondered whether these machines could be used to imitate—and better understand—the brain. </a:t>
            </a:r>
            <a:endParaRPr lang="en-US" b="0" i="1" u="none" strike="noStrike" dirty="0">
              <a:solidFill>
                <a:srgbClr val="292929"/>
              </a:solidFill>
              <a:effectLst/>
              <a:latin typeface="source-code-pro"/>
            </a:endParaRPr>
          </a:p>
          <a:p>
            <a:endParaRPr lang="en-US" b="0" i="1" u="none" strike="noStrike" dirty="0">
              <a:solidFill>
                <a:srgbClr val="292929"/>
              </a:solidFill>
              <a:effectLst/>
              <a:latin typeface="source-code-pro"/>
            </a:endParaRPr>
          </a:p>
          <a:p>
            <a:r>
              <a:rPr lang="en-US" b="0" i="0" u="none" strike="noStrike" dirty="0">
                <a:solidFill>
                  <a:srgbClr val="000000"/>
                </a:solidFill>
                <a:effectLst/>
                <a:latin typeface="Independent"/>
              </a:rPr>
              <a:t>Lick dedicated his imagination, empathy, and polymathic skill set to making machines accessible and relevant to everyday life, eventually becoming known as the “Johnny Appleseed of Computing.”</a:t>
            </a:r>
          </a:p>
          <a:p>
            <a:endParaRPr lang="en-US" b="0" i="0" u="none" strike="noStrike" dirty="0">
              <a:solidFill>
                <a:srgbClr val="000000"/>
              </a:solidFill>
              <a:effectLst/>
              <a:latin typeface="Independent"/>
            </a:endParaRPr>
          </a:p>
          <a:p>
            <a:r>
              <a:rPr lang="en-US" b="0" i="0" u="none" strike="noStrike" dirty="0">
                <a:solidFill>
                  <a:srgbClr val="000000"/>
                </a:solidFill>
                <a:effectLst/>
                <a:latin typeface="Independent"/>
              </a:rPr>
              <a:t>As he wrote in his 1960 paper “</a:t>
            </a:r>
            <a:r>
              <a:rPr lang="en-US" b="0" i="0" u="sng" dirty="0">
                <a:effectLst/>
                <a:latin typeface="Independent"/>
                <a:hlinkClick r:id="rId3"/>
              </a:rPr>
              <a:t>Man-Computer Symbiosis</a:t>
            </a:r>
            <a:r>
              <a:rPr lang="en-US" b="0" i="0" u="none" strike="noStrike" dirty="0">
                <a:solidFill>
                  <a:srgbClr val="000000"/>
                </a:solidFill>
                <a:effectLst/>
                <a:latin typeface="Independent"/>
              </a:rPr>
              <a:t>,” he began envisioning a world in which people and computers cooperate. No longer the domain of trained experts, Lick’s machines would be networked and easily searchable. They would talk to people and to each other.</a:t>
            </a:r>
          </a:p>
          <a:p>
            <a:endParaRPr lang="en-US" b="0" i="0" u="none" strike="noStrike" dirty="0">
              <a:solidFill>
                <a:srgbClr val="000000"/>
              </a:solidFill>
              <a:effectLst/>
              <a:latin typeface="Independent"/>
            </a:endParaRPr>
          </a:p>
          <a:p>
            <a:r>
              <a:rPr lang="en-US" sz="1800" dirty="0">
                <a:effectLst/>
                <a:latin typeface="Times" pitchFamily="2" charset="0"/>
              </a:rPr>
              <a:t>Man-computer symbiosis is an expected development in cooperative inter- action between men and electronic computers. It will involve very close coupling between the human and the electronic members of the partner- ship. The main aims are 1) to let computers facilitate formulative thinking as they now facilitate the solution of formulated problems, and 2) to enable men and computers to cooperate in making decisions and controlling com- plex situations without inflexible dependence on predetermined programs. In the anticipated symbiotic partnership, men will set the goals, formulate the hypotheses, determine the criteria, and perform the evaluations. Com- </a:t>
            </a:r>
            <a:r>
              <a:rPr lang="en-US" sz="1800" dirty="0" err="1">
                <a:effectLst/>
                <a:latin typeface="Times" pitchFamily="2" charset="0"/>
              </a:rPr>
              <a:t>puting</a:t>
            </a:r>
            <a:r>
              <a:rPr lang="en-US" sz="1800" dirty="0">
                <a:effectLst/>
                <a:latin typeface="Times" pitchFamily="2" charset="0"/>
              </a:rPr>
              <a:t> machines will do the </a:t>
            </a:r>
            <a:r>
              <a:rPr lang="en-US" sz="1800" dirty="0" err="1">
                <a:effectLst/>
                <a:latin typeface="Times" pitchFamily="2" charset="0"/>
              </a:rPr>
              <a:t>routinizable</a:t>
            </a:r>
            <a:r>
              <a:rPr lang="en-US" sz="1800" dirty="0">
                <a:effectLst/>
                <a:latin typeface="Times" pitchFamily="2" charset="0"/>
              </a:rPr>
              <a:t> work that must be done to prepare the way for insights and decisions in technical and scientific thinking. Pre- </a:t>
            </a:r>
            <a:endParaRPr lang="en-US" dirty="0"/>
          </a:p>
          <a:p>
            <a:r>
              <a:rPr lang="en-US" sz="1800" dirty="0">
                <a:effectLst/>
                <a:latin typeface="Times" pitchFamily="2" charset="0"/>
              </a:rPr>
              <a:t>liminary analyses indicate that the symbiotic partnership will perform intellectual operations much more effectively than man alone can perform them. Prerequisites for the achievement of the effective, cooperative association include developments in computer time sharing, in memory components, in memory organization, in programming languages, and in input and output equipment. </a:t>
            </a:r>
            <a:endParaRPr lang="en-US" dirty="0"/>
          </a:p>
          <a:p>
            <a:endParaRPr lang="en-US" b="1" dirty="0"/>
          </a:p>
        </p:txBody>
      </p:sp>
      <p:sp>
        <p:nvSpPr>
          <p:cNvPr id="4" name="Slide Number Placeholder 3"/>
          <p:cNvSpPr>
            <a:spLocks noGrp="1"/>
          </p:cNvSpPr>
          <p:nvPr>
            <p:ph type="sldNum" sz="quarter" idx="5"/>
          </p:nvPr>
        </p:nvSpPr>
        <p:spPr/>
        <p:txBody>
          <a:bodyPr/>
          <a:lstStyle/>
          <a:p>
            <a:fld id="{A42B05F9-09A5-484A-BCB5-500CF325E16B}" type="slidenum">
              <a:rPr lang="en-US" smtClean="0"/>
              <a:t>4</a:t>
            </a:fld>
            <a:endParaRPr lang="en-US"/>
          </a:p>
        </p:txBody>
      </p:sp>
    </p:spTree>
    <p:extLst>
      <p:ext uri="{BB962C8B-B14F-4D97-AF65-F5344CB8AC3E}">
        <p14:creationId xmlns:p14="http://schemas.microsoft.com/office/powerpoint/2010/main" val="306516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(hunting, gathering, agriculture).</a:t>
            </a:r>
          </a:p>
          <a:p>
            <a:r>
              <a:rPr lang="en-US" sz="1200" dirty="0">
                <a:latin typeface="Arial" panose="020B0604020202020204" pitchFamily="34" charset="0"/>
                <a:cs typeface="Arial" panose="020B0604020202020204" pitchFamily="34" charset="0"/>
              </a:rPr>
              <a:t>by helping the productivity of lower-skilled workers</a:t>
            </a:r>
            <a:endParaRPr lang="en-US" dirty="0"/>
          </a:p>
        </p:txBody>
      </p:sp>
      <p:sp>
        <p:nvSpPr>
          <p:cNvPr id="4" name="Slide Number Placeholder 3"/>
          <p:cNvSpPr>
            <a:spLocks noGrp="1"/>
          </p:cNvSpPr>
          <p:nvPr>
            <p:ph type="sldNum" sz="quarter" idx="5"/>
          </p:nvPr>
        </p:nvSpPr>
        <p:spPr/>
        <p:txBody>
          <a:bodyPr/>
          <a:lstStyle/>
          <a:p>
            <a:fld id="{A42B05F9-09A5-484A-BCB5-500CF325E16B}" type="slidenum">
              <a:rPr lang="en-US" smtClean="0"/>
              <a:t>5</a:t>
            </a:fld>
            <a:endParaRPr lang="en-US"/>
          </a:p>
        </p:txBody>
      </p:sp>
    </p:spTree>
    <p:extLst>
      <p:ext uri="{BB962C8B-B14F-4D97-AF65-F5344CB8AC3E}">
        <p14:creationId xmlns:p14="http://schemas.microsoft.com/office/powerpoint/2010/main" val="391230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[[some research to be done here. My understanding is that generative AI can be very useful as a first draft, but it requires decent programming skills to debug and improve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figure from their paper, indicating significant improvement, of about 25% or so for lowest-performance workers and no improvement for high-performance workers. We can label the figure to indicate that this is related to equality of opportunity/access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a:p>
            <a:endParaRPr lang="en-US" b="1" dirty="0"/>
          </a:p>
        </p:txBody>
      </p:sp>
      <p:sp>
        <p:nvSpPr>
          <p:cNvPr id="4" name="Slide Number Placeholder 3"/>
          <p:cNvSpPr>
            <a:spLocks noGrp="1"/>
          </p:cNvSpPr>
          <p:nvPr>
            <p:ph type="sldNum" sz="quarter" idx="5"/>
          </p:nvPr>
        </p:nvSpPr>
        <p:spPr/>
        <p:txBody>
          <a:bodyPr/>
          <a:lstStyle/>
          <a:p>
            <a:fld id="{A42B05F9-09A5-484A-BCB5-500CF325E16B}" type="slidenum">
              <a:rPr lang="en-US" smtClean="0"/>
              <a:t>6</a:t>
            </a:fld>
            <a:endParaRPr lang="en-US"/>
          </a:p>
        </p:txBody>
      </p:sp>
    </p:spTree>
    <p:extLst>
      <p:ext uri="{BB962C8B-B14F-4D97-AF65-F5344CB8AC3E}">
        <p14:creationId xmlns:p14="http://schemas.microsoft.com/office/powerpoint/2010/main" val="85187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These benefits will not be realized if the technology is not developed in a way that complements human-decision-making or its inputs are misused.</a:t>
            </a:r>
          </a:p>
          <a:p>
            <a:endParaRPr lang="en-US" dirty="0"/>
          </a:p>
        </p:txBody>
      </p:sp>
      <p:sp>
        <p:nvSpPr>
          <p:cNvPr id="4" name="Slide Number Placeholder 3"/>
          <p:cNvSpPr>
            <a:spLocks noGrp="1"/>
          </p:cNvSpPr>
          <p:nvPr>
            <p:ph type="sldNum" sz="quarter" idx="5"/>
          </p:nvPr>
        </p:nvSpPr>
        <p:spPr/>
        <p:txBody>
          <a:bodyPr/>
          <a:lstStyle/>
          <a:p>
            <a:fld id="{A42B05F9-09A5-484A-BCB5-500CF325E16B}" type="slidenum">
              <a:rPr lang="en-US" smtClean="0"/>
              <a:t>7</a:t>
            </a:fld>
            <a:endParaRPr lang="en-US"/>
          </a:p>
        </p:txBody>
      </p:sp>
    </p:spTree>
    <p:extLst>
      <p:ext uri="{BB962C8B-B14F-4D97-AF65-F5344CB8AC3E}">
        <p14:creationId xmlns:p14="http://schemas.microsoft.com/office/powerpoint/2010/main" val="78840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Particularly costly if diversity is important for deliberations and adaptation to changing environments.</a:t>
            </a:r>
          </a:p>
          <a:p>
            <a:endParaRPr lang="en-US" dirty="0"/>
          </a:p>
        </p:txBody>
      </p:sp>
      <p:sp>
        <p:nvSpPr>
          <p:cNvPr id="4" name="Slide Number Placeholder 3"/>
          <p:cNvSpPr>
            <a:spLocks noGrp="1"/>
          </p:cNvSpPr>
          <p:nvPr>
            <p:ph type="sldNum" sz="quarter" idx="5"/>
          </p:nvPr>
        </p:nvSpPr>
        <p:spPr/>
        <p:txBody>
          <a:bodyPr/>
          <a:lstStyle/>
          <a:p>
            <a:fld id="{A42B05F9-09A5-484A-BCB5-500CF325E16B}" type="slidenum">
              <a:rPr lang="en-US" smtClean="0"/>
              <a:t>12</a:t>
            </a:fld>
            <a:endParaRPr lang="en-US"/>
          </a:p>
        </p:txBody>
      </p:sp>
    </p:spTree>
    <p:extLst>
      <p:ext uri="{BB962C8B-B14F-4D97-AF65-F5344CB8AC3E}">
        <p14:creationId xmlns:p14="http://schemas.microsoft.com/office/powerpoint/2010/main" val="322978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Particularly costly if diversity is important for deliberations and adaptation to changing environments.</a:t>
            </a:r>
          </a:p>
          <a:p>
            <a:endParaRPr lang="en-US" dirty="0"/>
          </a:p>
        </p:txBody>
      </p:sp>
      <p:sp>
        <p:nvSpPr>
          <p:cNvPr id="4" name="Slide Number Placeholder 3"/>
          <p:cNvSpPr>
            <a:spLocks noGrp="1"/>
          </p:cNvSpPr>
          <p:nvPr>
            <p:ph type="sldNum" sz="quarter" idx="5"/>
          </p:nvPr>
        </p:nvSpPr>
        <p:spPr/>
        <p:txBody>
          <a:bodyPr/>
          <a:lstStyle/>
          <a:p>
            <a:fld id="{A42B05F9-09A5-484A-BCB5-500CF325E16B}" type="slidenum">
              <a:rPr lang="en-US" smtClean="0"/>
              <a:t>13</a:t>
            </a:fld>
            <a:endParaRPr lang="en-US"/>
          </a:p>
        </p:txBody>
      </p:sp>
    </p:spTree>
    <p:extLst>
      <p:ext uri="{BB962C8B-B14F-4D97-AF65-F5344CB8AC3E}">
        <p14:creationId xmlns:p14="http://schemas.microsoft.com/office/powerpoint/2010/main" val="361156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CNN Sans Display"/>
              </a:rPr>
              <a:t>“You can build very finely tuned campaigns to resonate with an audience… On the other hand, you could make up imaginary scenarios that never existed in real life,” Greg Estes, vice president of developer programs at Nvidia told CNN.</a:t>
            </a:r>
          </a:p>
          <a:p>
            <a:pPr algn="l"/>
            <a:r>
              <a:rPr lang="en-US" b="0" i="0" dirty="0">
                <a:solidFill>
                  <a:srgbClr val="000000"/>
                </a:solidFill>
                <a:effectLst/>
                <a:latin typeface="CNN Sans Display"/>
              </a:rPr>
              <a:t>The platform is the latest example of how AI is being rapidly deployed by major companies to enhance productivity and deliver new products to customers.</a:t>
            </a:r>
          </a:p>
          <a:p>
            <a:endParaRPr lang="en-US" dirty="0"/>
          </a:p>
        </p:txBody>
      </p:sp>
      <p:sp>
        <p:nvSpPr>
          <p:cNvPr id="4" name="Slide Number Placeholder 3"/>
          <p:cNvSpPr>
            <a:spLocks noGrp="1"/>
          </p:cNvSpPr>
          <p:nvPr>
            <p:ph type="sldNum" sz="quarter" idx="5"/>
          </p:nvPr>
        </p:nvSpPr>
        <p:spPr/>
        <p:txBody>
          <a:bodyPr/>
          <a:lstStyle/>
          <a:p>
            <a:fld id="{A42B05F9-09A5-484A-BCB5-500CF325E16B}" type="slidenum">
              <a:rPr lang="en-US" smtClean="0"/>
              <a:t>14</a:t>
            </a:fld>
            <a:endParaRPr lang="en-US"/>
          </a:p>
        </p:txBody>
      </p:sp>
    </p:spTree>
    <p:extLst>
      <p:ext uri="{BB962C8B-B14F-4D97-AF65-F5344CB8AC3E}">
        <p14:creationId xmlns:p14="http://schemas.microsoft.com/office/powerpoint/2010/main" val="54967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532A-FD37-CC8B-A2AF-96FD53D3C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54C708-D1AB-BE35-F876-313A82A82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77D74C-3050-4C88-2E96-2F9A12842F6B}"/>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5" name="Footer Placeholder 4">
            <a:extLst>
              <a:ext uri="{FF2B5EF4-FFF2-40B4-BE49-F238E27FC236}">
                <a16:creationId xmlns:a16="http://schemas.microsoft.com/office/drawing/2014/main" id="{9CCF084C-0F5D-C408-0A50-B1D42AD3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440A0-3B88-3888-3C4B-92072BCB7AF9}"/>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211963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3387-5B81-A4B9-5401-8B72151E96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860CE-618C-ED41-32F5-B0AB34056E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EE9C-78E1-A90A-31B2-B112F5C8B5E6}"/>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5" name="Footer Placeholder 4">
            <a:extLst>
              <a:ext uri="{FF2B5EF4-FFF2-40B4-BE49-F238E27FC236}">
                <a16:creationId xmlns:a16="http://schemas.microsoft.com/office/drawing/2014/main" id="{7F25A8D0-AB7C-E068-93AB-ED0139BD3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300A0-AA6E-EFC6-6AC1-D1B379F14493}"/>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1192459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20B67-CBFF-EF77-4497-8B7950BC93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FC8424-AAFB-31D1-0B40-79E8CC747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D1506-D07A-C38B-8103-8BA16401169D}"/>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5" name="Footer Placeholder 4">
            <a:extLst>
              <a:ext uri="{FF2B5EF4-FFF2-40B4-BE49-F238E27FC236}">
                <a16:creationId xmlns:a16="http://schemas.microsoft.com/office/drawing/2014/main" id="{38F53638-6101-164D-59C7-3D5DC7E52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08F8C-8918-23FE-E0AE-18F9195946CA}"/>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172294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B4AE-548A-AB28-32D1-A256197A0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385DC-4F43-E872-ED7B-04202EDA39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139F4-2638-8E07-2AA3-F26ECAA027CB}"/>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5" name="Footer Placeholder 4">
            <a:extLst>
              <a:ext uri="{FF2B5EF4-FFF2-40B4-BE49-F238E27FC236}">
                <a16:creationId xmlns:a16="http://schemas.microsoft.com/office/drawing/2014/main" id="{2480C41F-DD9D-3DA1-982A-CAD0DC6B9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A425C-892F-D152-4FC0-7357AD3D5CA7}"/>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156513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46F9-DC0E-BBCA-EF73-9069122AE7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1BF1DC-6867-16FC-B435-A611AA25B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5ED086-609C-5DBC-1420-D251142271C6}"/>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5" name="Footer Placeholder 4">
            <a:extLst>
              <a:ext uri="{FF2B5EF4-FFF2-40B4-BE49-F238E27FC236}">
                <a16:creationId xmlns:a16="http://schemas.microsoft.com/office/drawing/2014/main" id="{90B94251-8601-5FE2-86AE-B55FD1246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E0AF2-7EB4-F75A-75BE-497A1D5E94E5}"/>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173341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1F14-76FA-E5F7-FC3B-76E6A3FCC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16F06D-15D1-1BA3-A39E-305DCE931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F10821-998D-20E0-8388-7A89DDFB3B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B213E-3C33-672D-9E7B-3D61CBF76D2B}"/>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6" name="Footer Placeholder 5">
            <a:extLst>
              <a:ext uri="{FF2B5EF4-FFF2-40B4-BE49-F238E27FC236}">
                <a16:creationId xmlns:a16="http://schemas.microsoft.com/office/drawing/2014/main" id="{D885CA0E-2672-2B2A-BD98-B2A14F1E3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3C192-43CC-022A-7887-7432D4D5C2DB}"/>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376662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DA07-2434-8FE8-99C9-3D94520DC8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172788-374C-13EB-60FC-D7E2D97E3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55E9C-3893-7BC7-4133-5D8647C15A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30389E-1AE1-0983-1A2D-DBCB01D2B6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945950-43B3-D735-5728-03648D5DA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37C00D-74FA-3AD1-48D2-5F3F6AE99A95}"/>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8" name="Footer Placeholder 7">
            <a:extLst>
              <a:ext uri="{FF2B5EF4-FFF2-40B4-BE49-F238E27FC236}">
                <a16:creationId xmlns:a16="http://schemas.microsoft.com/office/drawing/2014/main" id="{9D346033-B949-02A7-A4AF-7BD3CE3BA0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075AD-C886-64D7-745A-C27A79286B10}"/>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26703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1227-10E9-38F1-D8D6-115CE6E211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6E7AB-95BD-68D7-6063-04335D3E0305}"/>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4" name="Footer Placeholder 3">
            <a:extLst>
              <a:ext uri="{FF2B5EF4-FFF2-40B4-BE49-F238E27FC236}">
                <a16:creationId xmlns:a16="http://schemas.microsoft.com/office/drawing/2014/main" id="{1562DC03-12F1-EB3D-8D6E-F796C65225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75F459-46EE-3781-4AE3-6C37D7311AE5}"/>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252600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D67E1-8454-225B-0AB2-0373F0630D66}"/>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3" name="Footer Placeholder 2">
            <a:extLst>
              <a:ext uri="{FF2B5EF4-FFF2-40B4-BE49-F238E27FC236}">
                <a16:creationId xmlns:a16="http://schemas.microsoft.com/office/drawing/2014/main" id="{02F9D658-B327-CDBF-4019-1A1361CCE6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FDE46-BCA2-9ACD-B989-B323AFBEC479}"/>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54030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CD46-666F-C557-9384-FE7EC8974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6FA499-8A99-D20B-732B-3033467D6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7E5C5B-7C7B-93CE-0AB7-A1F661E1B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9CB95E-1544-F0C4-4469-BC3AF5A3802E}"/>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6" name="Footer Placeholder 5">
            <a:extLst>
              <a:ext uri="{FF2B5EF4-FFF2-40B4-BE49-F238E27FC236}">
                <a16:creationId xmlns:a16="http://schemas.microsoft.com/office/drawing/2014/main" id="{61CC76AC-5C9B-CB85-2287-C51975C44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0B6EE-5285-5A90-66C2-EF758510E031}"/>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82480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B774-B565-F556-552F-917569A6C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221E97-490F-5D26-A087-0E0E9BE77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7DEB86-2AA6-98CB-91FD-BF58447A3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501BC-6E1C-60B1-D63E-26F30030C627}"/>
              </a:ext>
            </a:extLst>
          </p:cNvPr>
          <p:cNvSpPr>
            <a:spLocks noGrp="1"/>
          </p:cNvSpPr>
          <p:nvPr>
            <p:ph type="dt" sz="half" idx="10"/>
          </p:nvPr>
        </p:nvSpPr>
        <p:spPr/>
        <p:txBody>
          <a:bodyPr/>
          <a:lstStyle/>
          <a:p>
            <a:fld id="{5A5359A0-06E6-F24D-A935-6B8679181EA1}" type="datetimeFigureOut">
              <a:rPr lang="en-US" smtClean="0"/>
              <a:t>6/8/23</a:t>
            </a:fld>
            <a:endParaRPr lang="en-US"/>
          </a:p>
        </p:txBody>
      </p:sp>
      <p:sp>
        <p:nvSpPr>
          <p:cNvPr id="6" name="Footer Placeholder 5">
            <a:extLst>
              <a:ext uri="{FF2B5EF4-FFF2-40B4-BE49-F238E27FC236}">
                <a16:creationId xmlns:a16="http://schemas.microsoft.com/office/drawing/2014/main" id="{F4FD2556-6E73-BA20-3452-6D433DFCC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867D6-B513-39F3-C321-70C6E4C20866}"/>
              </a:ext>
            </a:extLst>
          </p:cNvPr>
          <p:cNvSpPr>
            <a:spLocks noGrp="1"/>
          </p:cNvSpPr>
          <p:nvPr>
            <p:ph type="sldNum" sz="quarter" idx="12"/>
          </p:nvPr>
        </p:nvSpPr>
        <p:spPr/>
        <p:txBody>
          <a:bodyPr/>
          <a:lstStyle/>
          <a:p>
            <a:fld id="{698ECA43-1864-DB4D-A9D1-12864BD5BC28}" type="slidenum">
              <a:rPr lang="en-US" smtClean="0"/>
              <a:t>‹#›</a:t>
            </a:fld>
            <a:endParaRPr lang="en-US"/>
          </a:p>
        </p:txBody>
      </p:sp>
    </p:spTree>
    <p:extLst>
      <p:ext uri="{BB962C8B-B14F-4D97-AF65-F5344CB8AC3E}">
        <p14:creationId xmlns:p14="http://schemas.microsoft.com/office/powerpoint/2010/main" val="218554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C6B0B1-A7C3-438C-3C42-06C577800C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F18A1A-DFB0-D69D-00B8-BE80719AE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84E58-9181-41F5-C4AD-B9E551C3D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359A0-06E6-F24D-A935-6B8679181EA1}" type="datetimeFigureOut">
              <a:rPr lang="en-US" smtClean="0"/>
              <a:t>6/8/23</a:t>
            </a:fld>
            <a:endParaRPr lang="en-US"/>
          </a:p>
        </p:txBody>
      </p:sp>
      <p:sp>
        <p:nvSpPr>
          <p:cNvPr id="5" name="Footer Placeholder 4">
            <a:extLst>
              <a:ext uri="{FF2B5EF4-FFF2-40B4-BE49-F238E27FC236}">
                <a16:creationId xmlns:a16="http://schemas.microsoft.com/office/drawing/2014/main" id="{90F22CF9-A775-1331-BA39-26533C925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5CEED5-8AED-28E7-F5FE-210E7777D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ECA43-1864-DB4D-A9D1-12864BD5BC28}" type="slidenum">
              <a:rPr lang="en-US" smtClean="0"/>
              <a:t>‹#›</a:t>
            </a:fld>
            <a:endParaRPr lang="en-US"/>
          </a:p>
        </p:txBody>
      </p:sp>
    </p:spTree>
    <p:extLst>
      <p:ext uri="{BB962C8B-B14F-4D97-AF65-F5344CB8AC3E}">
        <p14:creationId xmlns:p14="http://schemas.microsoft.com/office/powerpoint/2010/main" val="3805350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38EE-75DE-A322-1A7A-019A41C910A3}"/>
              </a:ext>
            </a:extLst>
          </p:cNvPr>
          <p:cNvSpPr>
            <a:spLocks noGrp="1"/>
          </p:cNvSpPr>
          <p:nvPr>
            <p:ph type="ctrTitle"/>
          </p:nvPr>
        </p:nvSpPr>
        <p:spPr/>
        <p:txBody>
          <a:bodyPr>
            <a:normAutofit/>
          </a:bodyPr>
          <a:lstStyle/>
          <a:p>
            <a:r>
              <a:rPr lang="en-US" b="1" dirty="0">
                <a:solidFill>
                  <a:srgbClr val="000000"/>
                </a:solidFill>
                <a:effectLst/>
                <a:latin typeface="Helvetica" pitchFamily="2" charset="0"/>
              </a:rPr>
              <a:t>Rethinking AI</a:t>
            </a:r>
            <a:br>
              <a:rPr lang="en-US" b="1" dirty="0">
                <a:solidFill>
                  <a:srgbClr val="000000"/>
                </a:solidFill>
                <a:effectLst/>
                <a:latin typeface="Helvetica" pitchFamily="2" charset="0"/>
              </a:rPr>
            </a:br>
            <a:endParaRPr lang="en-US" dirty="0"/>
          </a:p>
        </p:txBody>
      </p:sp>
      <p:sp>
        <p:nvSpPr>
          <p:cNvPr id="3" name="Subtitle 2">
            <a:extLst>
              <a:ext uri="{FF2B5EF4-FFF2-40B4-BE49-F238E27FC236}">
                <a16:creationId xmlns:a16="http://schemas.microsoft.com/office/drawing/2014/main" id="{8A0633D0-0029-0316-5410-C69E42E19BB9}"/>
              </a:ext>
            </a:extLst>
          </p:cNvPr>
          <p:cNvSpPr>
            <a:spLocks noGrp="1"/>
          </p:cNvSpPr>
          <p:nvPr>
            <p:ph type="subTitle" idx="1"/>
          </p:nvPr>
        </p:nvSpPr>
        <p:spPr>
          <a:xfrm>
            <a:off x="1041400" y="3767138"/>
            <a:ext cx="10325100" cy="1655762"/>
          </a:xfrm>
        </p:spPr>
        <p:txBody>
          <a:bodyPr>
            <a:normAutofit fontScale="92500" lnSpcReduction="20000"/>
          </a:bodyPr>
          <a:lstStyle/>
          <a:p>
            <a:r>
              <a:rPr lang="en-US" sz="2800" dirty="0">
                <a:latin typeface="Arial" panose="020B0604020202020204" pitchFamily="34" charset="0"/>
                <a:cs typeface="Arial" panose="020B0604020202020204" pitchFamily="34" charset="0"/>
              </a:rPr>
              <a:t>Daron Acemoglu</a:t>
            </a:r>
          </a:p>
          <a:p>
            <a:r>
              <a:rPr lang="en-US" sz="2800" dirty="0">
                <a:latin typeface="Arial" panose="020B0604020202020204" pitchFamily="34" charset="0"/>
                <a:cs typeface="Arial" panose="020B0604020202020204" pitchFamily="34" charset="0"/>
              </a:rPr>
              <a:t>MIT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213256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326E-341E-A1D7-444B-F1823EE3692F}"/>
              </a:ext>
            </a:extLst>
          </p:cNvPr>
          <p:cNvSpPr>
            <a:spLocks noGrp="1"/>
          </p:cNvSpPr>
          <p:nvPr>
            <p:ph type="title"/>
          </p:nvPr>
        </p:nvSpPr>
        <p:spPr>
          <a:xfrm>
            <a:off x="263070" y="127000"/>
            <a:ext cx="6344465" cy="718856"/>
          </a:xfrm>
        </p:spPr>
        <p:txBody>
          <a:bodyPr>
            <a:normAutofit/>
          </a:bodyPr>
          <a:lstStyle/>
          <a:p>
            <a:r>
              <a:rPr lang="en-US" sz="3200" b="1" dirty="0">
                <a:latin typeface="Helvetica" pitchFamily="2" charset="0"/>
              </a:rPr>
              <a:t>Roadblock I: AI and Automation</a:t>
            </a:r>
          </a:p>
        </p:txBody>
      </p:sp>
      <p:sp>
        <p:nvSpPr>
          <p:cNvPr id="3" name="Content Placeholder 2">
            <a:extLst>
              <a:ext uri="{FF2B5EF4-FFF2-40B4-BE49-F238E27FC236}">
                <a16:creationId xmlns:a16="http://schemas.microsoft.com/office/drawing/2014/main" id="{7ECC4F75-B44D-C378-5DCE-FB11A44B0BAD}"/>
              </a:ext>
            </a:extLst>
          </p:cNvPr>
          <p:cNvSpPr>
            <a:spLocks noGrp="1"/>
          </p:cNvSpPr>
          <p:nvPr>
            <p:ph idx="1"/>
          </p:nvPr>
        </p:nvSpPr>
        <p:spPr>
          <a:xfrm>
            <a:off x="300426" y="956898"/>
            <a:ext cx="6853905" cy="5593192"/>
          </a:xfrm>
          <a:ln w="38100">
            <a:solidFill>
              <a:srgbClr val="0070C0"/>
            </a:solidFill>
          </a:ln>
        </p:spPr>
        <p:txBody>
          <a:bodyPr>
            <a:noAutofit/>
          </a:bodyPr>
          <a:lstStyle/>
          <a:p>
            <a:pPr>
              <a:lnSpc>
                <a:spcPct val="100000"/>
              </a:lnSpc>
              <a:spcBef>
                <a:spcPts val="0"/>
              </a:spcBef>
              <a:spcAft>
                <a:spcPts val="1200"/>
              </a:spcAft>
            </a:pPr>
            <a:r>
              <a:rPr lang="en-US" sz="2200" dirty="0">
                <a:effectLst/>
                <a:latin typeface="Arial" panose="020B0604020202020204" pitchFamily="34" charset="0"/>
                <a:cs typeface="Arial" panose="020B0604020202020204" pitchFamily="34" charset="0"/>
              </a:rPr>
              <a:t>There is already evidence that AI has been used for automation (rather than complementing humans).</a:t>
            </a:r>
          </a:p>
          <a:p>
            <a:pPr>
              <a:lnSpc>
                <a:spcPct val="100000"/>
              </a:lnSpc>
              <a:spcBef>
                <a:spcPts val="0"/>
              </a:spcBef>
              <a:spcAft>
                <a:spcPts val="1200"/>
              </a:spcAft>
            </a:pPr>
            <a:r>
              <a:rPr lang="en-US" sz="2200" dirty="0">
                <a:latin typeface="Arial" panose="020B0604020202020204" pitchFamily="34" charset="0"/>
                <a:cs typeface="Arial" panose="020B0604020202020204" pitchFamily="34" charset="0"/>
              </a:rPr>
              <a:t>Establishments investing most in AI are those that used to perform tasks that were replaceable by basic AI (</a:t>
            </a:r>
            <a:r>
              <a:rPr lang="en-US" sz="2200" dirty="0">
                <a:solidFill>
                  <a:srgbClr val="008F00"/>
                </a:solidFill>
                <a:latin typeface="Arial" panose="020B0604020202020204" pitchFamily="34" charset="0"/>
                <a:cs typeface="Arial" panose="020B0604020202020204" pitchFamily="34" charset="0"/>
              </a:rPr>
              <a:t>Acemoglu, et al. (2022)</a:t>
            </a:r>
            <a:r>
              <a:rPr lang="en-US" sz="2200" dirty="0">
                <a:latin typeface="Arial" panose="020B0604020202020204" pitchFamily="34" charset="0"/>
                <a:cs typeface="Arial" panose="020B0604020202020204" pitchFamily="34" charset="0"/>
              </a:rPr>
              <a:t>).</a:t>
            </a:r>
          </a:p>
          <a:p>
            <a:pPr>
              <a:lnSpc>
                <a:spcPct val="100000"/>
              </a:lnSpc>
              <a:spcBef>
                <a:spcPts val="0"/>
              </a:spcBef>
              <a:spcAft>
                <a:spcPts val="1200"/>
              </a:spcAft>
            </a:pPr>
            <a:r>
              <a:rPr lang="en-US" sz="2200" dirty="0">
                <a:latin typeface="Arial" panose="020B0604020202020204" pitchFamily="34" charset="0"/>
                <a:cs typeface="Arial" panose="020B0604020202020204" pitchFamily="34" charset="0"/>
              </a:rPr>
              <a:t>And these same establishments slowed down their hiring after AI adoption.</a:t>
            </a:r>
          </a:p>
          <a:p>
            <a:pPr>
              <a:lnSpc>
                <a:spcPct val="100000"/>
              </a:lnSpc>
              <a:spcBef>
                <a:spcPts val="0"/>
              </a:spcBef>
              <a:spcAft>
                <a:spcPts val="1200"/>
              </a:spcAft>
            </a:pPr>
            <a:r>
              <a:rPr lang="en-US" sz="2200" dirty="0">
                <a:latin typeface="Arial" panose="020B0604020202020204" pitchFamily="34" charset="0"/>
                <a:cs typeface="Arial" panose="020B0604020202020204" pitchFamily="34" charset="0"/>
              </a:rPr>
              <a:t>Also, concerns of so-so automation.</a:t>
            </a:r>
          </a:p>
          <a:p>
            <a:pPr>
              <a:lnSpc>
                <a:spcPct val="100000"/>
              </a:lnSpc>
              <a:spcBef>
                <a:spcPts val="0"/>
              </a:spcBef>
              <a:spcAft>
                <a:spcPts val="1200"/>
              </a:spcAft>
            </a:pPr>
            <a:r>
              <a:rPr lang="en-US" sz="2200" dirty="0">
                <a:latin typeface="Arial" panose="020B0604020202020204" pitchFamily="34" charset="0"/>
                <a:cs typeface="Arial" panose="020B0604020202020204" pitchFamily="34" charset="0"/>
              </a:rPr>
              <a:t>LLMs seem to be going the same way — simple writing and analytical tasks are being automated in companies such as Buzzfeed.</a:t>
            </a:r>
          </a:p>
          <a:p>
            <a:pPr>
              <a:lnSpc>
                <a:spcPct val="100000"/>
              </a:lnSpc>
              <a:spcBef>
                <a:spcPts val="0"/>
              </a:spcBef>
              <a:spcAft>
                <a:spcPts val="1200"/>
              </a:spcAft>
            </a:pPr>
            <a:r>
              <a:rPr lang="en-US" sz="2200" dirty="0">
                <a:latin typeface="Arial" panose="020B0604020202020204" pitchFamily="34" charset="0"/>
                <a:cs typeface="Arial" panose="020B0604020202020204" pitchFamily="34" charset="0"/>
              </a:rPr>
              <a:t>The control of data from creative output, at the center of the Writers Guild strike, is going to be crucial for AI’s use for automation.</a:t>
            </a:r>
            <a:endParaRPr lang="en-US" sz="2200" dirty="0">
              <a:effectLst/>
              <a:latin typeface="Arial" panose="020B0604020202020204" pitchFamily="34" charset="0"/>
              <a:cs typeface="Arial" panose="020B0604020202020204" pitchFamily="34" charset="0"/>
            </a:endParaRPr>
          </a:p>
        </p:txBody>
      </p:sp>
      <p:pic>
        <p:nvPicPr>
          <p:cNvPr id="5" name="Picture 4" descr="A picture containing text, diagram, line, screenshot&#10;&#10;Description automatically generated">
            <a:extLst>
              <a:ext uri="{FF2B5EF4-FFF2-40B4-BE49-F238E27FC236}">
                <a16:creationId xmlns:a16="http://schemas.microsoft.com/office/drawing/2014/main" id="{960D5A57-ACAA-4AAD-8066-F9468A08B854}"/>
              </a:ext>
            </a:extLst>
          </p:cNvPr>
          <p:cNvPicPr>
            <a:picLocks noChangeAspect="1"/>
          </p:cNvPicPr>
          <p:nvPr/>
        </p:nvPicPr>
        <p:blipFill>
          <a:blip r:embed="rId2"/>
          <a:stretch>
            <a:fillRect/>
          </a:stretch>
        </p:blipFill>
        <p:spPr>
          <a:xfrm>
            <a:off x="8430593" y="911387"/>
            <a:ext cx="2703371" cy="4172595"/>
          </a:xfrm>
          <a:prstGeom prst="rect">
            <a:avLst/>
          </a:prstGeom>
        </p:spPr>
      </p:pic>
      <p:sp>
        <p:nvSpPr>
          <p:cNvPr id="6" name="Title 1">
            <a:extLst>
              <a:ext uri="{FF2B5EF4-FFF2-40B4-BE49-F238E27FC236}">
                <a16:creationId xmlns:a16="http://schemas.microsoft.com/office/drawing/2014/main" id="{262B49D6-CD46-FC65-265C-9BF5690623A3}"/>
              </a:ext>
            </a:extLst>
          </p:cNvPr>
          <p:cNvSpPr txBox="1">
            <a:spLocks/>
          </p:cNvSpPr>
          <p:nvPr/>
        </p:nvSpPr>
        <p:spPr>
          <a:xfrm>
            <a:off x="8430593" y="175445"/>
            <a:ext cx="3102466" cy="798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i="1" dirty="0">
                <a:latin typeface="Helvetica" pitchFamily="2" charset="0"/>
              </a:rPr>
              <a:t>AI Adoption by Quartile </a:t>
            </a:r>
          </a:p>
          <a:p>
            <a:r>
              <a:rPr lang="en-US" sz="2200" i="1" dirty="0">
                <a:latin typeface="Helvetica" pitchFamily="2" charset="0"/>
              </a:rPr>
              <a:t>of AI Task Exposure</a:t>
            </a:r>
          </a:p>
        </p:txBody>
      </p:sp>
      <p:pic>
        <p:nvPicPr>
          <p:cNvPr id="4" name="Picture 3" descr="People shopping at a store&#10;&#10;Description automatically generated with low confidence">
            <a:extLst>
              <a:ext uri="{FF2B5EF4-FFF2-40B4-BE49-F238E27FC236}">
                <a16:creationId xmlns:a16="http://schemas.microsoft.com/office/drawing/2014/main" id="{17931BC5-D2CC-13E0-EAF0-D2A4F4A91B6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682875" y="5075292"/>
            <a:ext cx="4198808" cy="1677933"/>
          </a:xfrm>
          <a:prstGeom prst="rect">
            <a:avLst/>
          </a:prstGeom>
          <a:effectLst>
            <a:innerShdw blurRad="381000" dist="508000" dir="5400000">
              <a:prstClr val="black">
                <a:alpha val="70000"/>
              </a:prstClr>
            </a:innerShdw>
          </a:effectLst>
        </p:spPr>
      </p:pic>
      <p:sp>
        <p:nvSpPr>
          <p:cNvPr id="7" name="TextBox 6">
            <a:extLst>
              <a:ext uri="{FF2B5EF4-FFF2-40B4-BE49-F238E27FC236}">
                <a16:creationId xmlns:a16="http://schemas.microsoft.com/office/drawing/2014/main" id="{F98A0B81-5556-5A99-EDF9-88039E2777A3}"/>
              </a:ext>
            </a:extLst>
          </p:cNvPr>
          <p:cNvSpPr txBox="1"/>
          <p:nvPr/>
        </p:nvSpPr>
        <p:spPr>
          <a:xfrm>
            <a:off x="8182652" y="6468088"/>
            <a:ext cx="3218302" cy="266087"/>
          </a:xfrm>
          <a:prstGeom prst="rect">
            <a:avLst/>
          </a:prstGeom>
          <a:noFill/>
          <a:ln>
            <a:noFill/>
          </a:ln>
        </p:spPr>
        <p:txBody>
          <a:bodyPr wrap="square" anchor="ctr" anchorCtr="0">
            <a:noAutofit/>
          </a:bodyPr>
          <a:lstStyle/>
          <a:p>
            <a:pPr algn="ctr"/>
            <a:r>
              <a:rPr lang="en-US" sz="1400" b="1" dirty="0">
                <a:solidFill>
                  <a:schemeClr val="bg1"/>
                </a:solidFill>
                <a:latin typeface="Helvetica" pitchFamily="2" charset="0"/>
                <a:ea typeface="Corbel Bold" charset="0"/>
                <a:cs typeface="Corbel Bold" charset="0"/>
              </a:rPr>
              <a:t>Self-Checkout: So-so Automation</a:t>
            </a:r>
          </a:p>
        </p:txBody>
      </p:sp>
    </p:spTree>
    <p:extLst>
      <p:ext uri="{BB962C8B-B14F-4D97-AF65-F5344CB8AC3E}">
        <p14:creationId xmlns:p14="http://schemas.microsoft.com/office/powerpoint/2010/main" val="46127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hard hat working on a construction site&#10;&#10;Description automatically generated with low confidence">
            <a:extLst>
              <a:ext uri="{FF2B5EF4-FFF2-40B4-BE49-F238E27FC236}">
                <a16:creationId xmlns:a16="http://schemas.microsoft.com/office/drawing/2014/main" id="{846E0DEC-8677-A983-0513-4753A280746A}"/>
              </a:ext>
            </a:extLst>
          </p:cNvPr>
          <p:cNvPicPr>
            <a:picLocks noChangeAspect="1"/>
          </p:cNvPicPr>
          <p:nvPr/>
        </p:nvPicPr>
        <p:blipFill>
          <a:blip r:embed="rId2"/>
          <a:stretch>
            <a:fillRect/>
          </a:stretch>
        </p:blipFill>
        <p:spPr>
          <a:xfrm>
            <a:off x="7207504" y="3873273"/>
            <a:ext cx="4884754" cy="2747674"/>
          </a:xfrm>
          <a:prstGeom prst="rect">
            <a:avLst/>
          </a:prstGeom>
          <a:effectLst>
            <a:innerShdw blurRad="390893" dist="572496" dir="16200000">
              <a:prstClr val="black">
                <a:alpha val="69778"/>
              </a:prstClr>
            </a:innerShdw>
          </a:effectLst>
        </p:spPr>
      </p:pic>
      <p:sp>
        <p:nvSpPr>
          <p:cNvPr id="3" name="Content Placeholder 2">
            <a:extLst>
              <a:ext uri="{FF2B5EF4-FFF2-40B4-BE49-F238E27FC236}">
                <a16:creationId xmlns:a16="http://schemas.microsoft.com/office/drawing/2014/main" id="{7ECC4F75-B44D-C378-5DCE-FB11A44B0BAD}"/>
              </a:ext>
            </a:extLst>
          </p:cNvPr>
          <p:cNvSpPr>
            <a:spLocks noGrp="1"/>
          </p:cNvSpPr>
          <p:nvPr>
            <p:ph idx="1"/>
          </p:nvPr>
        </p:nvSpPr>
        <p:spPr>
          <a:xfrm>
            <a:off x="300427" y="1208825"/>
            <a:ext cx="6794640" cy="5391180"/>
          </a:xfrm>
          <a:ln w="38100">
            <a:solidFill>
              <a:srgbClr val="0070C0"/>
            </a:solidFill>
          </a:ln>
        </p:spPr>
        <p:txBody>
          <a:bodyPr>
            <a:noAutofit/>
          </a:bodyPr>
          <a:lstStyle/>
          <a:p>
            <a:pPr>
              <a:lnSpc>
                <a:spcPct val="100000"/>
              </a:lnSpc>
              <a:spcBef>
                <a:spcPts val="0"/>
              </a:spcBef>
              <a:spcAft>
                <a:spcPts val="1200"/>
              </a:spcAft>
            </a:pPr>
            <a:r>
              <a:rPr lang="en-US" sz="2200" dirty="0">
                <a:effectLst/>
                <a:latin typeface="Arial" panose="020B0604020202020204" pitchFamily="34" charset="0"/>
                <a:cs typeface="Arial" panose="020B0604020202020204" pitchFamily="34" charset="0"/>
              </a:rPr>
              <a:t>The alternative path for AI is to create new human tasks.</a:t>
            </a:r>
          </a:p>
          <a:p>
            <a:pPr>
              <a:lnSpc>
                <a:spcPct val="100000"/>
              </a:lnSpc>
              <a:spcBef>
                <a:spcPts val="0"/>
              </a:spcBef>
              <a:spcAft>
                <a:spcPts val="1200"/>
              </a:spcAft>
            </a:pPr>
            <a:r>
              <a:rPr lang="en-US" sz="2200" dirty="0">
                <a:latin typeface="Arial" panose="020B0604020202020204" pitchFamily="34" charset="0"/>
                <a:cs typeface="Arial" panose="020B0604020202020204" pitchFamily="34" charset="0"/>
              </a:rPr>
              <a:t>Even using generative AI in existing human tasks to help workers is not enough.</a:t>
            </a:r>
          </a:p>
          <a:p>
            <a:pPr>
              <a:lnSpc>
                <a:spcPct val="100000"/>
              </a:lnSpc>
              <a:spcBef>
                <a:spcPts val="0"/>
              </a:spcBef>
              <a:spcAft>
                <a:spcPts val="1200"/>
              </a:spcAft>
            </a:pPr>
            <a:r>
              <a:rPr lang="en-US" sz="2200" dirty="0">
                <a:effectLst/>
                <a:latin typeface="Arial" panose="020B0604020202020204" pitchFamily="34" charset="0"/>
                <a:cs typeface="Arial" panose="020B0604020202020204" pitchFamily="34" charset="0"/>
              </a:rPr>
              <a:t>If this happens, it will likely devalue specific human skills (better AI-assisted writing would mean lower prices for writing skills and knowledge).</a:t>
            </a:r>
          </a:p>
          <a:p>
            <a:pPr>
              <a:lnSpc>
                <a:spcPct val="100000"/>
              </a:lnSpc>
              <a:spcBef>
                <a:spcPts val="0"/>
              </a:spcBef>
              <a:spcAft>
                <a:spcPts val="1200"/>
              </a:spcAft>
            </a:pPr>
            <a:r>
              <a:rPr lang="en-US" sz="2200" dirty="0">
                <a:latin typeface="Arial" panose="020B0604020202020204" pitchFamily="34" charset="0"/>
                <a:cs typeface="Arial" panose="020B0604020202020204" pitchFamily="34" charset="0"/>
              </a:rPr>
              <a:t>This conundrum is solved with </a:t>
            </a:r>
            <a:r>
              <a:rPr lang="en-US" sz="2200" dirty="0">
                <a:solidFill>
                  <a:srgbClr val="FF0000"/>
                </a:solidFill>
                <a:latin typeface="Arial" panose="020B0604020202020204" pitchFamily="34" charset="0"/>
                <a:cs typeface="Arial" panose="020B0604020202020204" pitchFamily="34" charset="0"/>
              </a:rPr>
              <a:t>new tasks</a:t>
            </a:r>
            <a:r>
              <a:rPr lang="en-US" sz="2200" dirty="0">
                <a:latin typeface="Arial" panose="020B0604020202020204" pitchFamily="34" charset="0"/>
                <a:cs typeface="Arial" panose="020B0604020202020204" pitchFamily="34" charset="0"/>
              </a:rPr>
              <a:t>. These reinstate workers into the production process, increase worker contribution to productivity and boost earnings (</a:t>
            </a:r>
            <a:r>
              <a:rPr lang="en-US" sz="2200" dirty="0">
                <a:solidFill>
                  <a:srgbClr val="008F00"/>
                </a:solidFill>
                <a:latin typeface="Arial" panose="020B0604020202020204" pitchFamily="34" charset="0"/>
                <a:cs typeface="Arial" panose="020B0604020202020204" pitchFamily="34" charset="0"/>
              </a:rPr>
              <a:t>Acemoglu and Restrepo (2018)</a:t>
            </a:r>
            <a:r>
              <a:rPr lang="en-US" sz="2200" dirty="0">
                <a:latin typeface="Arial" panose="020B0604020202020204" pitchFamily="34" charset="0"/>
                <a:cs typeface="Arial" panose="020B0604020202020204" pitchFamily="34" charset="0"/>
              </a:rPr>
              <a:t>).</a:t>
            </a:r>
          </a:p>
          <a:p>
            <a:pPr>
              <a:lnSpc>
                <a:spcPct val="100000"/>
              </a:lnSpc>
              <a:spcBef>
                <a:spcPts val="0"/>
              </a:spcBef>
              <a:spcAft>
                <a:spcPts val="1200"/>
              </a:spcAft>
            </a:pPr>
            <a:r>
              <a:rPr lang="en-US" sz="2200" dirty="0">
                <a:latin typeface="Arial" panose="020B0604020202020204" pitchFamily="34" charset="0"/>
                <a:cs typeface="Arial" panose="020B0604020202020204" pitchFamily="34" charset="0"/>
              </a:rPr>
              <a:t>The promise of LLMs (and generative AI more broadly) should be in this type of new-task creation.</a:t>
            </a:r>
          </a:p>
        </p:txBody>
      </p:sp>
      <p:pic>
        <p:nvPicPr>
          <p:cNvPr id="4" name="Picture 3">
            <a:extLst>
              <a:ext uri="{FF2B5EF4-FFF2-40B4-BE49-F238E27FC236}">
                <a16:creationId xmlns:a16="http://schemas.microsoft.com/office/drawing/2014/main" id="{B5CFBDA0-F972-CDC0-CBA2-328F620C03F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196207" y="554341"/>
            <a:ext cx="4899395" cy="3281072"/>
          </a:xfrm>
          <a:prstGeom prst="rect">
            <a:avLst/>
          </a:prstGeom>
        </p:spPr>
      </p:pic>
      <p:sp>
        <p:nvSpPr>
          <p:cNvPr id="5" name="TextBox 4">
            <a:extLst>
              <a:ext uri="{FF2B5EF4-FFF2-40B4-BE49-F238E27FC236}">
                <a16:creationId xmlns:a16="http://schemas.microsoft.com/office/drawing/2014/main" id="{EBF20D64-B185-C003-E8E9-2C913683C0FF}"/>
              </a:ext>
            </a:extLst>
          </p:cNvPr>
          <p:cNvSpPr txBox="1"/>
          <p:nvPr/>
        </p:nvSpPr>
        <p:spPr>
          <a:xfrm>
            <a:off x="7285019" y="624682"/>
            <a:ext cx="4810583" cy="266087"/>
          </a:xfrm>
          <a:prstGeom prst="rect">
            <a:avLst/>
          </a:prstGeom>
          <a:noFill/>
          <a:ln>
            <a:noFill/>
          </a:ln>
        </p:spPr>
        <p:txBody>
          <a:bodyPr wrap="square" anchor="ctr" anchorCtr="0">
            <a:noAutofit/>
          </a:bodyPr>
          <a:lstStyle/>
          <a:p>
            <a:pPr algn="ctr"/>
            <a:r>
              <a:rPr lang="en-US" sz="1400" b="1" dirty="0">
                <a:solidFill>
                  <a:schemeClr val="bg1"/>
                </a:solidFill>
                <a:latin typeface="Helvetica" pitchFamily="2" charset="0"/>
                <a:ea typeface="Corbel Bold" charset="0"/>
                <a:cs typeface="Corbel Bold" charset="0"/>
              </a:rPr>
              <a:t>Henry Ford’s electrified Rouge Plant, 1919</a:t>
            </a:r>
          </a:p>
        </p:txBody>
      </p:sp>
      <p:sp>
        <p:nvSpPr>
          <p:cNvPr id="8" name="TextBox 7">
            <a:extLst>
              <a:ext uri="{FF2B5EF4-FFF2-40B4-BE49-F238E27FC236}">
                <a16:creationId xmlns:a16="http://schemas.microsoft.com/office/drawing/2014/main" id="{556E6EEC-2B31-032D-0359-2E665A7E46F6}"/>
              </a:ext>
            </a:extLst>
          </p:cNvPr>
          <p:cNvSpPr txBox="1"/>
          <p:nvPr/>
        </p:nvSpPr>
        <p:spPr>
          <a:xfrm>
            <a:off x="7285019" y="3943614"/>
            <a:ext cx="4810583" cy="266087"/>
          </a:xfrm>
          <a:prstGeom prst="rect">
            <a:avLst/>
          </a:prstGeom>
          <a:noFill/>
          <a:ln>
            <a:noFill/>
          </a:ln>
        </p:spPr>
        <p:txBody>
          <a:bodyPr wrap="square" anchor="ctr" anchorCtr="0">
            <a:noAutofit/>
          </a:bodyPr>
          <a:lstStyle/>
          <a:p>
            <a:pPr algn="ctr"/>
            <a:r>
              <a:rPr lang="en-US" sz="1400" b="1" dirty="0">
                <a:solidFill>
                  <a:schemeClr val="bg1"/>
                </a:solidFill>
                <a:latin typeface="Helvetica" pitchFamily="2" charset="0"/>
                <a:ea typeface="Corbel Bold" charset="0"/>
                <a:cs typeface="Corbel Bold" charset="0"/>
              </a:rPr>
              <a:t>3D-printing and advanced fabrication, 2021</a:t>
            </a:r>
          </a:p>
        </p:txBody>
      </p:sp>
      <p:sp>
        <p:nvSpPr>
          <p:cNvPr id="13" name="Title 1">
            <a:extLst>
              <a:ext uri="{FF2B5EF4-FFF2-40B4-BE49-F238E27FC236}">
                <a16:creationId xmlns:a16="http://schemas.microsoft.com/office/drawing/2014/main" id="{5AA13674-1929-8E40-6B6F-B8C85F5A1317}"/>
              </a:ext>
            </a:extLst>
          </p:cNvPr>
          <p:cNvSpPr txBox="1">
            <a:spLocks/>
          </p:cNvSpPr>
          <p:nvPr/>
        </p:nvSpPr>
        <p:spPr>
          <a:xfrm>
            <a:off x="334631" y="127000"/>
            <a:ext cx="5948663" cy="718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Helvetica" pitchFamily="2" charset="0"/>
              </a:rPr>
              <a:t>Roadblock I: Better AI</a:t>
            </a:r>
          </a:p>
        </p:txBody>
      </p:sp>
      <p:sp>
        <p:nvSpPr>
          <p:cNvPr id="2" name="TextBox 1">
            <a:extLst>
              <a:ext uri="{FF2B5EF4-FFF2-40B4-BE49-F238E27FC236}">
                <a16:creationId xmlns:a16="http://schemas.microsoft.com/office/drawing/2014/main" id="{61B8C132-21F3-B652-E7A7-70C3D8BDB02C}"/>
              </a:ext>
            </a:extLst>
          </p:cNvPr>
          <p:cNvSpPr txBox="1"/>
          <p:nvPr/>
        </p:nvSpPr>
        <p:spPr>
          <a:xfrm>
            <a:off x="7196207" y="6620947"/>
            <a:ext cx="2643672" cy="215444"/>
          </a:xfrm>
          <a:prstGeom prst="rect">
            <a:avLst/>
          </a:prstGeom>
          <a:noFill/>
        </p:spPr>
        <p:txBody>
          <a:bodyPr wrap="none" rtlCol="0">
            <a:spAutoFit/>
          </a:bodyPr>
          <a:lstStyle/>
          <a:p>
            <a:r>
              <a:rPr lang="en-US" sz="800" i="1" dirty="0">
                <a:latin typeface="Helvetica" pitchFamily="2" charset="0"/>
              </a:rPr>
              <a:t>Source: 3D World’s Advanced Saving Project, TECLA</a:t>
            </a:r>
          </a:p>
        </p:txBody>
      </p:sp>
    </p:spTree>
    <p:extLst>
      <p:ext uri="{BB962C8B-B14F-4D97-AF65-F5344CB8AC3E}">
        <p14:creationId xmlns:p14="http://schemas.microsoft.com/office/powerpoint/2010/main" val="51298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FACC-DC78-474C-933D-F60DD6A90890}"/>
              </a:ext>
            </a:extLst>
          </p:cNvPr>
          <p:cNvSpPr>
            <a:spLocks noGrp="1"/>
          </p:cNvSpPr>
          <p:nvPr>
            <p:ph type="title"/>
          </p:nvPr>
        </p:nvSpPr>
        <p:spPr>
          <a:xfrm>
            <a:off x="0" y="34928"/>
            <a:ext cx="12435840" cy="893754"/>
          </a:xfrm>
        </p:spPr>
        <p:txBody>
          <a:bodyPr>
            <a:noAutofit/>
          </a:bodyPr>
          <a:lstStyle/>
          <a:p>
            <a:r>
              <a:rPr lang="en-US" sz="3200" b="1" dirty="0">
                <a:latin typeface="Helvetica" pitchFamily="2" charset="0"/>
                <a:cs typeface="Arial" panose="020B0604020202020204" pitchFamily="34" charset="0"/>
              </a:rPr>
              <a:t>Roadblock II: Unforeseen Consequences of Better Information</a:t>
            </a:r>
          </a:p>
        </p:txBody>
      </p:sp>
      <p:sp>
        <p:nvSpPr>
          <p:cNvPr id="3" name="Content Placeholder 2">
            <a:extLst>
              <a:ext uri="{FF2B5EF4-FFF2-40B4-BE49-F238E27FC236}">
                <a16:creationId xmlns:a16="http://schemas.microsoft.com/office/drawing/2014/main" id="{FC1FE3DD-A3B9-45A5-9712-2A1E18F6FE19}"/>
              </a:ext>
            </a:extLst>
          </p:cNvPr>
          <p:cNvSpPr>
            <a:spLocks noGrp="1"/>
          </p:cNvSpPr>
          <p:nvPr>
            <p:ph idx="1"/>
          </p:nvPr>
        </p:nvSpPr>
        <p:spPr>
          <a:xfrm>
            <a:off x="298162" y="1199618"/>
            <a:ext cx="5611571" cy="5208586"/>
          </a:xfrm>
          <a:ln w="38100">
            <a:solidFill>
              <a:srgbClr val="0070C0"/>
            </a:solidFill>
          </a:ln>
        </p:spPr>
        <p:txBody>
          <a:bodyPr>
            <a:normAutofit/>
          </a:bodyPr>
          <a:lstStyle/>
          <a:p>
            <a:r>
              <a:rPr lang="en-US" sz="2200" dirty="0">
                <a:latin typeface="Arial" panose="020B0604020202020204" pitchFamily="34" charset="0"/>
                <a:cs typeface="Arial" panose="020B0604020202020204" pitchFamily="34" charset="0"/>
              </a:rPr>
              <a:t>The promise of Generative AI is in improving human decisions.</a:t>
            </a:r>
          </a:p>
          <a:p>
            <a:r>
              <a:rPr lang="en-US" sz="2200" dirty="0">
                <a:latin typeface="Arial" panose="020B0604020202020204" pitchFamily="34" charset="0"/>
                <a:cs typeface="Arial" panose="020B0604020202020204" pitchFamily="34" charset="0"/>
              </a:rPr>
              <a:t>This change brings systemic consequences, some of them unforeseen.</a:t>
            </a:r>
          </a:p>
          <a:p>
            <a:r>
              <a:rPr lang="en-US" sz="2200" b="1" dirty="0">
                <a:latin typeface="Arial" panose="020B0604020202020204" pitchFamily="34" charset="0"/>
                <a:cs typeface="Arial" panose="020B0604020202020204" pitchFamily="34" charset="0"/>
              </a:rPr>
              <a:t>Learning from the past: </a:t>
            </a:r>
            <a:r>
              <a:rPr lang="en-US" sz="2200" dirty="0">
                <a:latin typeface="Arial" panose="020B0604020202020204" pitchFamily="34" charset="0"/>
                <a:cs typeface="Arial" panose="020B0604020202020204" pitchFamily="34" charset="0"/>
              </a:rPr>
              <a:t>GPS.</a:t>
            </a:r>
          </a:p>
          <a:p>
            <a:pPr lvl="1"/>
            <a:r>
              <a:rPr lang="en-US" sz="2200" dirty="0">
                <a:latin typeface="Arial" panose="020B0604020202020204" pitchFamily="34" charset="0"/>
                <a:cs typeface="Arial" panose="020B0604020202020204" pitchFamily="34" charset="0"/>
              </a:rPr>
              <a:t>One of the first “intelligent” systems.</a:t>
            </a:r>
          </a:p>
          <a:p>
            <a:pPr lvl="1"/>
            <a:r>
              <a:rPr lang="en-US" sz="2200" dirty="0">
                <a:latin typeface="Arial" panose="020B0604020202020204" pitchFamily="34" charset="0"/>
                <a:cs typeface="Arial" panose="020B0604020202020204" pitchFamily="34" charset="0"/>
              </a:rPr>
              <a:t>Its use for navigation hugely beneficial to individual drivers.</a:t>
            </a:r>
          </a:p>
          <a:p>
            <a:pPr lvl="1"/>
            <a:r>
              <a:rPr lang="en-US" sz="2200" dirty="0">
                <a:latin typeface="Arial" panose="020B0604020202020204" pitchFamily="34" charset="0"/>
                <a:cs typeface="Arial" panose="020B0604020202020204" pitchFamily="34" charset="0"/>
              </a:rPr>
              <a:t>But systemic effects may have been negative.</a:t>
            </a:r>
          </a:p>
          <a:p>
            <a:pPr lvl="1"/>
            <a:r>
              <a:rPr lang="en-US" sz="2200" dirty="0">
                <a:latin typeface="Arial" panose="020B0604020202020204" pitchFamily="34" charset="0"/>
                <a:cs typeface="Arial" panose="020B0604020202020204" pitchFamily="34" charset="0"/>
              </a:rPr>
              <a:t>Why? Because traffic rerouted towards minor roles where congestion is more sensitive to traffic volume (theory: (</a:t>
            </a:r>
            <a:r>
              <a:rPr lang="en-US" sz="2200" dirty="0">
                <a:solidFill>
                  <a:srgbClr val="008F00"/>
                </a:solidFill>
                <a:latin typeface="Arial" panose="020B0604020202020204" pitchFamily="34" charset="0"/>
                <a:cs typeface="Arial" panose="020B0604020202020204" pitchFamily="34" charset="0"/>
              </a:rPr>
              <a:t>Acemoglu et al. (2018)</a:t>
            </a:r>
            <a:r>
              <a:rPr lang="en-US" sz="2200" dirty="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176CB991-6448-F74A-6F54-95E96B41857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438721" y="4258740"/>
            <a:ext cx="5351290" cy="2489196"/>
          </a:xfrm>
          <a:prstGeom prst="rect">
            <a:avLst/>
          </a:prstGeom>
        </p:spPr>
      </p:pic>
      <p:pic>
        <p:nvPicPr>
          <p:cNvPr id="8" name="Picture 7" descr="A map of a city&#10;&#10;Description automatically generated with medium confidence">
            <a:extLst>
              <a:ext uri="{FF2B5EF4-FFF2-40B4-BE49-F238E27FC236}">
                <a16:creationId xmlns:a16="http://schemas.microsoft.com/office/drawing/2014/main" id="{85A9431E-DCF6-59FB-CACE-CA074806426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095999" y="805128"/>
            <a:ext cx="6036733" cy="3386667"/>
          </a:xfrm>
          <a:prstGeom prst="rect">
            <a:avLst/>
          </a:prstGeom>
        </p:spPr>
      </p:pic>
    </p:spTree>
    <p:extLst>
      <p:ext uri="{BB962C8B-B14F-4D97-AF65-F5344CB8AC3E}">
        <p14:creationId xmlns:p14="http://schemas.microsoft.com/office/powerpoint/2010/main" val="287057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1FE3DD-A3B9-45A5-9712-2A1E18F6FE19}"/>
              </a:ext>
            </a:extLst>
          </p:cNvPr>
          <p:cNvSpPr>
            <a:spLocks noGrp="1"/>
          </p:cNvSpPr>
          <p:nvPr>
            <p:ph idx="1"/>
          </p:nvPr>
        </p:nvSpPr>
        <p:spPr>
          <a:xfrm>
            <a:off x="298164" y="1199627"/>
            <a:ext cx="5679303" cy="3353353"/>
          </a:xfrm>
          <a:ln w="38100">
            <a:solidFill>
              <a:srgbClr val="0070C0"/>
            </a:solidFill>
          </a:ln>
        </p:spPr>
        <p:txBody>
          <a:bodyPr>
            <a:normAutofit/>
          </a:bodyPr>
          <a:lstStyle/>
          <a:p>
            <a:r>
              <a:rPr lang="en-US" sz="2200" dirty="0">
                <a:solidFill>
                  <a:srgbClr val="C00000"/>
                </a:solidFill>
                <a:latin typeface="Arial" panose="020B0604020202020204" pitchFamily="34" charset="0"/>
                <a:cs typeface="Arial" panose="020B0604020202020204" pitchFamily="34" charset="0"/>
              </a:rPr>
              <a:t>Generative AI intensifies these concerns:</a:t>
            </a:r>
          </a:p>
          <a:p>
            <a:pPr marL="914400" lvl="1" indent="-457200">
              <a:buFont typeface="+mj-lt"/>
              <a:buAutoNum type="arabicPeriod"/>
            </a:pPr>
            <a:r>
              <a:rPr lang="en-US" sz="2200" dirty="0">
                <a:latin typeface="Arial" panose="020B0604020202020204" pitchFamily="34" charset="0"/>
                <a:cs typeface="Arial" panose="020B0604020202020204" pitchFamily="34" charset="0"/>
              </a:rPr>
              <a:t>Greater conformity and informational “herding”: If everybody turns to LLMs for information, this reduces diversity and also creates herding.</a:t>
            </a:r>
          </a:p>
          <a:p>
            <a:pPr marL="914400" lvl="1" indent="-457200">
              <a:buFont typeface="+mj-lt"/>
              <a:buAutoNum type="arabicPeriod"/>
            </a:pPr>
            <a:r>
              <a:rPr lang="en-US" sz="2200" dirty="0">
                <a:latin typeface="Arial" panose="020B0604020202020204" pitchFamily="34" charset="0"/>
                <a:cs typeface="Arial" panose="020B0604020202020204" pitchFamily="34" charset="0"/>
              </a:rPr>
              <a:t>Bad information feedbacks: Could mistakes multiply because of AI-AI or AI-human interactions?</a:t>
            </a:r>
          </a:p>
        </p:txBody>
      </p:sp>
      <p:pic>
        <p:nvPicPr>
          <p:cNvPr id="4" name="Picture 3">
            <a:extLst>
              <a:ext uri="{FF2B5EF4-FFF2-40B4-BE49-F238E27FC236}">
                <a16:creationId xmlns:a16="http://schemas.microsoft.com/office/drawing/2014/main" id="{3197547B-28D0-E9BA-8EC0-6A5BA079F00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14533" y="1199627"/>
            <a:ext cx="5679302" cy="3353352"/>
          </a:xfrm>
          <a:prstGeom prst="rect">
            <a:avLst/>
          </a:prstGeom>
        </p:spPr>
      </p:pic>
      <p:sp>
        <p:nvSpPr>
          <p:cNvPr id="6" name="TextBox 5">
            <a:extLst>
              <a:ext uri="{FF2B5EF4-FFF2-40B4-BE49-F238E27FC236}">
                <a16:creationId xmlns:a16="http://schemas.microsoft.com/office/drawing/2014/main" id="{332EA3D0-650C-44B1-A08B-3040AF80A942}"/>
              </a:ext>
            </a:extLst>
          </p:cNvPr>
          <p:cNvSpPr txBox="1"/>
          <p:nvPr/>
        </p:nvSpPr>
        <p:spPr>
          <a:xfrm>
            <a:off x="298165" y="4662734"/>
            <a:ext cx="11580568" cy="2092881"/>
          </a:xfrm>
          <a:prstGeom prst="rect">
            <a:avLst/>
          </a:prstGeom>
          <a:noFill/>
          <a:ln w="38100">
            <a:solidFill>
              <a:srgbClr val="C00000"/>
            </a:solidFill>
          </a:ln>
        </p:spPr>
        <p:txBody>
          <a:bodyPr wrap="square" rtlCol="0">
            <a:spAutoFit/>
          </a:bodyPr>
          <a:lstStyle/>
          <a:p>
            <a:pPr marL="0" indent="0">
              <a:spcBef>
                <a:spcPts val="0"/>
              </a:spcBef>
              <a:spcAft>
                <a:spcPts val="600"/>
              </a:spcAft>
              <a:buNone/>
            </a:pPr>
            <a:r>
              <a:rPr lang="en-US" sz="2200" b="1" dirty="0">
                <a:effectLst/>
                <a:latin typeface="Arial" panose="020B0604020202020204" pitchFamily="34" charset="0"/>
                <a:cs typeface="Arial" panose="020B0604020202020204" pitchFamily="34" charset="0"/>
              </a:rPr>
              <a:t>Example</a:t>
            </a:r>
            <a:r>
              <a:rPr lang="en-US" sz="2200" dirty="0">
                <a:effectLst/>
                <a:latin typeface="Arial" panose="020B0604020202020204" pitchFamily="34" charset="0"/>
                <a:cs typeface="Arial" panose="020B0604020202020204" pitchFamily="34" charset="0"/>
              </a:rPr>
              <a:t>:</a:t>
            </a:r>
          </a:p>
          <a:p>
            <a:pPr>
              <a:spcBef>
                <a:spcPts val="0"/>
              </a:spcBef>
              <a:spcAft>
                <a:spcPts val="600"/>
              </a:spcAft>
            </a:pPr>
            <a:r>
              <a:rPr lang="en-US" sz="2200" dirty="0">
                <a:effectLst/>
                <a:latin typeface="Arial" panose="020B0604020202020204" pitchFamily="34" charset="0"/>
                <a:cs typeface="Arial" panose="020B0604020202020204" pitchFamily="34" charset="0"/>
              </a:rPr>
              <a:t>1. Human Query: “</a:t>
            </a:r>
            <a:r>
              <a:rPr lang="en-US" sz="2200" dirty="0">
                <a:latin typeface="Arial" panose="020B0604020202020204" pitchFamily="34" charset="0"/>
                <a:cs typeface="Arial" panose="020B0604020202020204" pitchFamily="34" charset="0"/>
              </a:rPr>
              <a:t>Is</a:t>
            </a:r>
            <a:r>
              <a:rPr lang="en-US" sz="2200" dirty="0">
                <a:effectLst/>
                <a:latin typeface="Arial" panose="020B0604020202020204" pitchFamily="34" charset="0"/>
                <a:cs typeface="Arial" panose="020B0604020202020204" pitchFamily="34" charset="0"/>
              </a:rPr>
              <a:t> policy X effective?</a:t>
            </a:r>
            <a:r>
              <a:rPr lang="en-US" sz="2200" dirty="0">
                <a:latin typeface="Arial" panose="020B0604020202020204" pitchFamily="34" charset="0"/>
                <a:cs typeface="Arial" panose="020B0604020202020204" pitchFamily="34" charset="0"/>
              </a:rPr>
              <a:t>”</a:t>
            </a:r>
            <a:endParaRPr lang="en-US" sz="2200" dirty="0">
              <a:effectLst/>
              <a:latin typeface="Arial" panose="020B0604020202020204" pitchFamily="34" charset="0"/>
              <a:cs typeface="Arial" panose="020B0604020202020204" pitchFamily="34" charset="0"/>
            </a:endParaRPr>
          </a:p>
          <a:p>
            <a:pPr>
              <a:spcBef>
                <a:spcPts val="0"/>
              </a:spcBef>
              <a:spcAft>
                <a:spcPts val="600"/>
              </a:spcAft>
            </a:pPr>
            <a:r>
              <a:rPr lang="en-US" sz="2200" dirty="0">
                <a:effectLst/>
                <a:latin typeface="Arial" panose="020B0604020202020204" pitchFamily="34" charset="0"/>
                <a:cs typeface="Arial" panose="020B0604020202020204" pitchFamily="34" charset="0"/>
              </a:rPr>
              <a:t>2. LLM: </a:t>
            </a:r>
            <a:r>
              <a:rPr lang="en-US" sz="2200" dirty="0">
                <a:latin typeface="Arial" panose="020B0604020202020204" pitchFamily="34" charset="0"/>
                <a:cs typeface="Arial" panose="020B0604020202020204" pitchFamily="34" charset="0"/>
              </a:rPr>
              <a:t>“No”</a:t>
            </a:r>
            <a:endParaRPr lang="en-US" sz="2200" dirty="0">
              <a:effectLst/>
              <a:latin typeface="Arial" panose="020B0604020202020204" pitchFamily="34" charset="0"/>
              <a:cs typeface="Arial" panose="020B0604020202020204" pitchFamily="34" charset="0"/>
            </a:endParaRPr>
          </a:p>
          <a:p>
            <a:pPr>
              <a:spcBef>
                <a:spcPts val="0"/>
              </a:spcBef>
              <a:spcAft>
                <a:spcPts val="600"/>
              </a:spcAft>
            </a:pPr>
            <a:r>
              <a:rPr lang="en-US" sz="2200" dirty="0">
                <a:effectLst/>
                <a:latin typeface="Arial" panose="020B0604020202020204" pitchFamily="34" charset="0"/>
                <a:cs typeface="Arial" panose="020B0604020202020204" pitchFamily="34" charset="0"/>
              </a:rPr>
              <a:t>3. Future Human Communication (e.g., on social media): “Policy X is not working”</a:t>
            </a:r>
          </a:p>
          <a:p>
            <a:pPr>
              <a:spcBef>
                <a:spcPts val="0"/>
              </a:spcBef>
              <a:spcAft>
                <a:spcPts val="600"/>
              </a:spcAft>
            </a:pPr>
            <a:r>
              <a:rPr lang="en-US" sz="2200" dirty="0">
                <a:effectLst/>
                <a:latin typeface="Arial" panose="020B0604020202020204" pitchFamily="34" charset="0"/>
                <a:cs typeface="Arial" panose="020B0604020202020204" pitchFamily="34" charset="0"/>
              </a:rPr>
              <a:t>4. LLM’s new training data: “Policy X is not working” </a:t>
            </a:r>
          </a:p>
        </p:txBody>
      </p:sp>
      <p:sp>
        <p:nvSpPr>
          <p:cNvPr id="8" name="Title 1">
            <a:extLst>
              <a:ext uri="{FF2B5EF4-FFF2-40B4-BE49-F238E27FC236}">
                <a16:creationId xmlns:a16="http://schemas.microsoft.com/office/drawing/2014/main" id="{7CC12B32-0E9A-79B1-B286-E4333E1416B4}"/>
              </a:ext>
            </a:extLst>
          </p:cNvPr>
          <p:cNvSpPr txBox="1">
            <a:spLocks/>
          </p:cNvSpPr>
          <p:nvPr/>
        </p:nvSpPr>
        <p:spPr>
          <a:xfrm>
            <a:off x="338108" y="34928"/>
            <a:ext cx="11853892" cy="893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Helvetica" pitchFamily="2" charset="0"/>
                <a:cs typeface="Arial" panose="020B0604020202020204" pitchFamily="34" charset="0"/>
              </a:rPr>
              <a:t>Roadblock II: Unforeseen Consequences of Generative AI</a:t>
            </a:r>
          </a:p>
        </p:txBody>
      </p:sp>
      <p:sp>
        <p:nvSpPr>
          <p:cNvPr id="2" name="TextBox 1">
            <a:extLst>
              <a:ext uri="{FF2B5EF4-FFF2-40B4-BE49-F238E27FC236}">
                <a16:creationId xmlns:a16="http://schemas.microsoft.com/office/drawing/2014/main" id="{3E09E338-6EED-A979-4E33-478F31FE8F45}"/>
              </a:ext>
            </a:extLst>
          </p:cNvPr>
          <p:cNvSpPr txBox="1"/>
          <p:nvPr/>
        </p:nvSpPr>
        <p:spPr>
          <a:xfrm>
            <a:off x="10954154" y="4337535"/>
            <a:ext cx="968535" cy="215444"/>
          </a:xfrm>
          <a:prstGeom prst="rect">
            <a:avLst/>
          </a:prstGeom>
          <a:noFill/>
        </p:spPr>
        <p:txBody>
          <a:bodyPr wrap="none" rtlCol="0">
            <a:spAutoFit/>
          </a:bodyPr>
          <a:lstStyle/>
          <a:p>
            <a:r>
              <a:rPr lang="en-US" sz="800" i="1" dirty="0">
                <a:solidFill>
                  <a:schemeClr val="bg1"/>
                </a:solidFill>
                <a:latin typeface="Helvetica" pitchFamily="2" charset="0"/>
              </a:rPr>
              <a:t>Source: Futurism</a:t>
            </a:r>
          </a:p>
        </p:txBody>
      </p:sp>
    </p:spTree>
    <p:extLst>
      <p:ext uri="{BB962C8B-B14F-4D97-AF65-F5344CB8AC3E}">
        <p14:creationId xmlns:p14="http://schemas.microsoft.com/office/powerpoint/2010/main" val="358956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C4F75-B44D-C378-5DCE-FB11A44B0BAD}"/>
              </a:ext>
            </a:extLst>
          </p:cNvPr>
          <p:cNvSpPr>
            <a:spLocks noGrp="1"/>
          </p:cNvSpPr>
          <p:nvPr>
            <p:ph idx="1"/>
          </p:nvPr>
        </p:nvSpPr>
        <p:spPr>
          <a:xfrm>
            <a:off x="489823" y="1017171"/>
            <a:ext cx="5948663" cy="5425374"/>
          </a:xfrm>
          <a:ln w="38100">
            <a:solidFill>
              <a:srgbClr val="0070C0"/>
            </a:solidFill>
          </a:ln>
        </p:spPr>
        <p:txBody>
          <a:bodyPr>
            <a:noAutofit/>
          </a:bodyPr>
          <a:lstStyle/>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Platforms can use generative AI to increase their control over individuals.</a:t>
            </a:r>
          </a:p>
          <a:p>
            <a:pPr>
              <a:lnSpc>
                <a:spcPct val="100000"/>
              </a:lnSpc>
              <a:spcBef>
                <a:spcPts val="0"/>
              </a:spcBef>
              <a:spcAft>
                <a:spcPts val="600"/>
              </a:spcAft>
            </a:pPr>
            <a:endParaRPr lang="en-US" sz="2200" dirty="0">
              <a:latin typeface="Arial" panose="020B0604020202020204" pitchFamily="34" charset="0"/>
              <a:cs typeface="Arial" panose="020B0604020202020204" pitchFamily="34" charset="0"/>
            </a:endParaRPr>
          </a:p>
          <a:p>
            <a:pPr>
              <a:lnSpc>
                <a:spcPct val="100000"/>
              </a:lnSpc>
              <a:spcBef>
                <a:spcPts val="0"/>
              </a:spcBef>
              <a:spcAft>
                <a:spcPts val="600"/>
              </a:spcAft>
            </a:pPr>
            <a:r>
              <a:rPr lang="en-US" sz="2200" b="1" dirty="0">
                <a:latin typeface="Arial" panose="020B0604020202020204" pitchFamily="34" charset="0"/>
                <a:cs typeface="Arial" panose="020B0604020202020204" pitchFamily="34" charset="0"/>
              </a:rPr>
              <a:t>Learning from the past: </a:t>
            </a:r>
            <a:r>
              <a:rPr lang="en-US" sz="2200" dirty="0">
                <a:latin typeface="Arial" panose="020B0604020202020204" pitchFamily="34" charset="0"/>
                <a:cs typeface="Arial" panose="020B0604020202020204" pitchFamily="34" charset="0"/>
              </a:rPr>
              <a:t>Algorithmic recommendations that create filter bubbles and viral extremist and misleading comment.</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The root cause of the problem is the business model of tech companies and platforms — based on individualized digital ads (and limitless data collection).</a:t>
            </a:r>
          </a:p>
          <a:p>
            <a:pPr>
              <a:lnSpc>
                <a:spcPct val="100000"/>
              </a:lnSpc>
              <a:spcBef>
                <a:spcPts val="0"/>
              </a:spcBef>
              <a:spcAft>
                <a:spcPts val="600"/>
              </a:spcAft>
            </a:pPr>
            <a:endParaRPr lang="en-US" sz="1800" dirty="0">
              <a:latin typeface="Arial" panose="020B0604020202020204" pitchFamily="34" charset="0"/>
              <a:cs typeface="Arial" panose="020B0604020202020204" pitchFamily="34" charset="0"/>
            </a:endParaRPr>
          </a:p>
        </p:txBody>
      </p:sp>
      <p:pic>
        <p:nvPicPr>
          <p:cNvPr id="7" name="Picture 8" descr="Fake Online News Spreads Through Social Echo Chambers">
            <a:extLst>
              <a:ext uri="{FF2B5EF4-FFF2-40B4-BE49-F238E27FC236}">
                <a16:creationId xmlns:a16="http://schemas.microsoft.com/office/drawing/2014/main" id="{60EF804A-C012-4FF3-847D-4D3F632EE1A4}"/>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3572"/>
          <a:stretch/>
        </p:blipFill>
        <p:spPr bwMode="auto">
          <a:xfrm>
            <a:off x="6612467" y="858280"/>
            <a:ext cx="5241425" cy="31887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94E3EDF-B132-B1DC-8E4C-58A1B200A44A}"/>
              </a:ext>
            </a:extLst>
          </p:cNvPr>
          <p:cNvSpPr txBox="1">
            <a:spLocks/>
          </p:cNvSpPr>
          <p:nvPr/>
        </p:nvSpPr>
        <p:spPr>
          <a:xfrm>
            <a:off x="338108" y="34928"/>
            <a:ext cx="11853892" cy="893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Helvetica" pitchFamily="2" charset="0"/>
              </a:rPr>
              <a:t>Roadblock III: Platform Exploitation of Information</a:t>
            </a:r>
            <a:endParaRPr lang="en-US" sz="3200" b="1" dirty="0">
              <a:latin typeface="Helvetica" pitchFamily="2" charset="0"/>
              <a:cs typeface="Arial" panose="020B0604020202020204" pitchFamily="34" charset="0"/>
            </a:endParaRPr>
          </a:p>
        </p:txBody>
      </p:sp>
      <p:pic>
        <p:nvPicPr>
          <p:cNvPr id="8" name="Picture 7" descr="A black car with white writing on the back&#10;&#10;Description automatically generated with low confidence">
            <a:extLst>
              <a:ext uri="{FF2B5EF4-FFF2-40B4-BE49-F238E27FC236}">
                <a16:creationId xmlns:a16="http://schemas.microsoft.com/office/drawing/2014/main" id="{B7D036E8-8D78-0206-FB58-AE23EFDA6AA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660494" y="4209861"/>
            <a:ext cx="5133574" cy="2232684"/>
          </a:xfrm>
          <a:prstGeom prst="rect">
            <a:avLst/>
          </a:prstGeom>
        </p:spPr>
      </p:pic>
      <p:sp>
        <p:nvSpPr>
          <p:cNvPr id="10" name="TextBox 9">
            <a:extLst>
              <a:ext uri="{FF2B5EF4-FFF2-40B4-BE49-F238E27FC236}">
                <a16:creationId xmlns:a16="http://schemas.microsoft.com/office/drawing/2014/main" id="{94D1D65B-EBF5-BA9F-8C5C-7A703DB86BA7}"/>
              </a:ext>
            </a:extLst>
          </p:cNvPr>
          <p:cNvSpPr txBox="1"/>
          <p:nvPr/>
        </p:nvSpPr>
        <p:spPr>
          <a:xfrm>
            <a:off x="10933447" y="4020742"/>
            <a:ext cx="920445" cy="215444"/>
          </a:xfrm>
          <a:prstGeom prst="rect">
            <a:avLst/>
          </a:prstGeom>
          <a:noFill/>
        </p:spPr>
        <p:txBody>
          <a:bodyPr wrap="none" rtlCol="0">
            <a:spAutoFit/>
          </a:bodyPr>
          <a:lstStyle/>
          <a:p>
            <a:r>
              <a:rPr lang="en-US" sz="800" i="1" dirty="0">
                <a:latin typeface="Helvetica" pitchFamily="2" charset="0"/>
              </a:rPr>
              <a:t>Source: Snopes</a:t>
            </a:r>
          </a:p>
        </p:txBody>
      </p:sp>
    </p:spTree>
    <p:extLst>
      <p:ext uri="{BB962C8B-B14F-4D97-AF65-F5344CB8AC3E}">
        <p14:creationId xmlns:p14="http://schemas.microsoft.com/office/powerpoint/2010/main" val="88638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326E-341E-A1D7-444B-F1823EE3692F}"/>
              </a:ext>
            </a:extLst>
          </p:cNvPr>
          <p:cNvSpPr>
            <a:spLocks noGrp="1"/>
          </p:cNvSpPr>
          <p:nvPr>
            <p:ph type="title"/>
          </p:nvPr>
        </p:nvSpPr>
        <p:spPr>
          <a:xfrm>
            <a:off x="334631" y="28294"/>
            <a:ext cx="5948663" cy="1325563"/>
          </a:xfrm>
        </p:spPr>
        <p:txBody>
          <a:bodyPr>
            <a:normAutofit/>
          </a:bodyPr>
          <a:lstStyle/>
          <a:p>
            <a:r>
              <a:rPr lang="en-US" sz="3200" b="1" dirty="0">
                <a:latin typeface="Helvetica" pitchFamily="2" charset="0"/>
              </a:rPr>
              <a:t>Roadblock III: Generative AI and Misinformation</a:t>
            </a:r>
          </a:p>
        </p:txBody>
      </p:sp>
      <p:sp>
        <p:nvSpPr>
          <p:cNvPr id="3" name="Content Placeholder 2">
            <a:extLst>
              <a:ext uri="{FF2B5EF4-FFF2-40B4-BE49-F238E27FC236}">
                <a16:creationId xmlns:a16="http://schemas.microsoft.com/office/drawing/2014/main" id="{7ECC4F75-B44D-C378-5DCE-FB11A44B0BAD}"/>
              </a:ext>
            </a:extLst>
          </p:cNvPr>
          <p:cNvSpPr>
            <a:spLocks noGrp="1"/>
          </p:cNvSpPr>
          <p:nvPr>
            <p:ph idx="1"/>
          </p:nvPr>
        </p:nvSpPr>
        <p:spPr>
          <a:xfrm>
            <a:off x="489823" y="1245769"/>
            <a:ext cx="5948663" cy="5425374"/>
          </a:xfrm>
          <a:ln w="38100">
            <a:solidFill>
              <a:srgbClr val="0070C0"/>
            </a:solidFill>
          </a:ln>
        </p:spPr>
        <p:txBody>
          <a:bodyPr>
            <a:noAutofit/>
          </a:bodyPr>
          <a:lstStyle/>
          <a:p>
            <a:pPr>
              <a:lnSpc>
                <a:spcPct val="100000"/>
              </a:lnSpc>
              <a:spcBef>
                <a:spcPts val="0"/>
              </a:spcBef>
              <a:spcAft>
                <a:spcPts val="600"/>
              </a:spcAft>
            </a:pPr>
            <a:r>
              <a:rPr lang="en-US" sz="2000" dirty="0">
                <a:latin typeface="Arial" panose="020B0604020202020204" pitchFamily="34" charset="0"/>
                <a:cs typeface="Arial" panose="020B0604020202020204" pitchFamily="34" charset="0"/>
              </a:rPr>
              <a:t>Generative AI could massively expand how information is presented in misleading ways.</a:t>
            </a:r>
          </a:p>
          <a:p>
            <a:pPr lvl="1">
              <a:lnSpc>
                <a:spcPct val="100000"/>
              </a:lnSpc>
              <a:spcBef>
                <a:spcPts val="0"/>
              </a:spcBef>
              <a:spcAft>
                <a:spcPts val="600"/>
              </a:spcAft>
            </a:pPr>
            <a:r>
              <a:rPr lang="en-US" sz="2000" dirty="0">
                <a:latin typeface="Arial" panose="020B0604020202020204" pitchFamily="34" charset="0"/>
                <a:cs typeface="Arial" panose="020B0604020202020204" pitchFamily="34" charset="0"/>
              </a:rPr>
              <a:t>Much greater ability to manipulate via individually curated, emotionally charged material; deep fakes.</a:t>
            </a:r>
          </a:p>
          <a:p>
            <a:pPr lvl="1">
              <a:lnSpc>
                <a:spcPct val="100000"/>
              </a:lnSpc>
              <a:spcBef>
                <a:spcPts val="0"/>
              </a:spcBef>
              <a:spcAft>
                <a:spcPts val="600"/>
              </a:spcAft>
            </a:pPr>
            <a:r>
              <a:rPr lang="en-US" sz="2000" dirty="0">
                <a:latin typeface="Arial" panose="020B0604020202020204" pitchFamily="34" charset="0"/>
                <a:cs typeface="Arial" panose="020B0604020202020204" pitchFamily="34" charset="0"/>
              </a:rPr>
              <a:t>Creating ads that are “more immersive and tailored” using generative AI.</a:t>
            </a:r>
          </a:p>
          <a:p>
            <a:pPr>
              <a:lnSpc>
                <a:spcPct val="100000"/>
              </a:lnSpc>
              <a:spcBef>
                <a:spcPts val="0"/>
              </a:spcBef>
              <a:spcAft>
                <a:spcPts val="600"/>
              </a:spcAft>
            </a:pPr>
            <a:r>
              <a:rPr lang="en-US" sz="2000" dirty="0">
                <a:latin typeface="Arial" panose="020B0604020202020204" pitchFamily="34" charset="0"/>
                <a:cs typeface="Arial" panose="020B0604020202020204" pitchFamily="34" charset="0"/>
              </a:rPr>
              <a:t>In the short run, this may amplify the amount of misinformation and disinformation.</a:t>
            </a:r>
          </a:p>
          <a:p>
            <a:pPr>
              <a:lnSpc>
                <a:spcPct val="100000"/>
              </a:lnSpc>
              <a:spcBef>
                <a:spcPts val="0"/>
              </a:spcBef>
              <a:spcAft>
                <a:spcPts val="600"/>
              </a:spcAft>
            </a:pPr>
            <a:r>
              <a:rPr lang="en-US" sz="2000" dirty="0">
                <a:latin typeface="Arial" panose="020B0604020202020204" pitchFamily="34" charset="0"/>
                <a:cs typeface="Arial" panose="020B0604020202020204" pitchFamily="34" charset="0"/>
              </a:rPr>
              <a:t>In the medium run, we may be in a world that Hannah Arendt foresaw:</a:t>
            </a:r>
          </a:p>
          <a:p>
            <a:pPr marL="457200" lvl="1" indent="0">
              <a:lnSpc>
                <a:spcPct val="100000"/>
              </a:lnSpc>
              <a:spcBef>
                <a:spcPts val="0"/>
              </a:spcBef>
              <a:spcAft>
                <a:spcPts val="600"/>
              </a:spcAft>
              <a:buNone/>
            </a:pPr>
            <a:r>
              <a:rPr lang="en-US" sz="2000" i="1" dirty="0">
                <a:latin typeface="Arial" panose="020B0604020202020204" pitchFamily="34" charset="0"/>
                <a:cs typeface="Arial" panose="020B0604020202020204" pitchFamily="34" charset="0"/>
              </a:rPr>
              <a:t>“If everybody lies to you, the consequence is not that you believe the lies, but rather that nobody believes anything any longer.”</a:t>
            </a:r>
          </a:p>
        </p:txBody>
      </p:sp>
      <p:pic>
        <p:nvPicPr>
          <p:cNvPr id="3078" name="Picture 6" descr="Creator of viral Tom Cruise deepfakes speaks out">
            <a:extLst>
              <a:ext uri="{FF2B5EF4-FFF2-40B4-BE49-F238E27FC236}">
                <a16:creationId xmlns:a16="http://schemas.microsoft.com/office/drawing/2014/main" id="{8CB75097-899E-9222-5227-7AF8C420D9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98314" y="38100"/>
            <a:ext cx="5346929" cy="26734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DC8D3CC-F15C-A5A2-E3DA-9DF9F148DC87}"/>
              </a:ext>
            </a:extLst>
          </p:cNvPr>
          <p:cNvPicPr>
            <a:picLocks noChangeAspect="1"/>
          </p:cNvPicPr>
          <p:nvPr/>
        </p:nvPicPr>
        <p:blipFill>
          <a:blip r:embed="rId4"/>
          <a:stretch>
            <a:fillRect/>
          </a:stretch>
        </p:blipFill>
        <p:spPr>
          <a:xfrm>
            <a:off x="6842253" y="2735350"/>
            <a:ext cx="5075535" cy="1101806"/>
          </a:xfrm>
          <a:prstGeom prst="rect">
            <a:avLst/>
          </a:prstGeom>
          <a:solidFill>
            <a:schemeClr val="accent3">
              <a:lumMod val="40000"/>
              <a:lumOff val="60000"/>
            </a:schemeClr>
          </a:solidFill>
          <a:ln w="38100">
            <a:solidFill>
              <a:schemeClr val="tx1"/>
            </a:solidFill>
          </a:ln>
        </p:spPr>
      </p:pic>
      <p:pic>
        <p:nvPicPr>
          <p:cNvPr id="3080" name="Picture 8" descr="WPP Partners With NVIDIA to Build Generative AI-Enabled Content Engine for Digital Advertising">
            <a:extLst>
              <a:ext uri="{FF2B5EF4-FFF2-40B4-BE49-F238E27FC236}">
                <a16:creationId xmlns:a16="http://schemas.microsoft.com/office/drawing/2014/main" id="{080134CB-B025-1F07-8843-676872BB796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71471" y="3894725"/>
            <a:ext cx="4329220" cy="28927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8C9358-7873-52E6-35D5-02020D6D58BC}"/>
              </a:ext>
            </a:extLst>
          </p:cNvPr>
          <p:cNvSpPr txBox="1"/>
          <p:nvPr/>
        </p:nvSpPr>
        <p:spPr>
          <a:xfrm>
            <a:off x="11400691" y="6235125"/>
            <a:ext cx="880533" cy="584775"/>
          </a:xfrm>
          <a:prstGeom prst="rect">
            <a:avLst/>
          </a:prstGeom>
          <a:noFill/>
        </p:spPr>
        <p:txBody>
          <a:bodyPr wrap="square" rtlCol="0">
            <a:spAutoFit/>
          </a:bodyPr>
          <a:lstStyle/>
          <a:p>
            <a:r>
              <a:rPr lang="en-US" sz="800" b="0" i="1" dirty="0">
                <a:effectLst/>
                <a:latin typeface="Helvetica" pitchFamily="2" charset="0"/>
              </a:rPr>
              <a:t>Sources: Chris Ume (top) </a:t>
            </a:r>
          </a:p>
          <a:p>
            <a:r>
              <a:rPr lang="en-US" sz="800" b="0" i="1" dirty="0">
                <a:effectLst/>
                <a:latin typeface="Helvetica" pitchFamily="2" charset="0"/>
              </a:rPr>
              <a:t>NVIDIA and WPP (bottom)</a:t>
            </a:r>
            <a:endParaRPr lang="en-US" sz="800" i="1" dirty="0">
              <a:latin typeface="Helvetica" pitchFamily="2" charset="0"/>
            </a:endParaRPr>
          </a:p>
        </p:txBody>
      </p:sp>
    </p:spTree>
    <p:extLst>
      <p:ext uri="{BB962C8B-B14F-4D97-AF65-F5344CB8AC3E}">
        <p14:creationId xmlns:p14="http://schemas.microsoft.com/office/powerpoint/2010/main" val="2410275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FF31-E44A-4AF0-9FF6-73C4A70D55DB}"/>
              </a:ext>
            </a:extLst>
          </p:cNvPr>
          <p:cNvSpPr>
            <a:spLocks noGrp="1"/>
          </p:cNvSpPr>
          <p:nvPr>
            <p:ph type="title"/>
          </p:nvPr>
        </p:nvSpPr>
        <p:spPr>
          <a:xfrm>
            <a:off x="333201" y="143934"/>
            <a:ext cx="8230354" cy="656696"/>
          </a:xfrm>
        </p:spPr>
        <p:txBody>
          <a:bodyPr>
            <a:noAutofit/>
          </a:bodyPr>
          <a:lstStyle/>
          <a:p>
            <a:r>
              <a:rPr lang="en-US" sz="3200" b="1" dirty="0">
                <a:latin typeface="Helvetica" pitchFamily="2" charset="0"/>
              </a:rPr>
              <a:t>Roadblock IV: AI-Human Misalignment</a:t>
            </a:r>
          </a:p>
        </p:txBody>
      </p:sp>
      <p:sp>
        <p:nvSpPr>
          <p:cNvPr id="3" name="Content Placeholder 2">
            <a:extLst>
              <a:ext uri="{FF2B5EF4-FFF2-40B4-BE49-F238E27FC236}">
                <a16:creationId xmlns:a16="http://schemas.microsoft.com/office/drawing/2014/main" id="{187B197D-92B9-434A-AC0D-33A46FD659D9}"/>
              </a:ext>
            </a:extLst>
          </p:cNvPr>
          <p:cNvSpPr>
            <a:spLocks noGrp="1"/>
          </p:cNvSpPr>
          <p:nvPr>
            <p:ph idx="1"/>
          </p:nvPr>
        </p:nvSpPr>
        <p:spPr>
          <a:xfrm>
            <a:off x="185155" y="831316"/>
            <a:ext cx="5801587" cy="5882750"/>
          </a:xfrm>
          <a:ln w="38100">
            <a:solidFill>
              <a:srgbClr val="0070C0"/>
            </a:solidFill>
          </a:ln>
        </p:spPr>
        <p:txBody>
          <a:bodyPr>
            <a:noAutofit/>
          </a:bodyPr>
          <a:lstStyle/>
          <a:p>
            <a:r>
              <a:rPr lang="en-US" sz="2200" dirty="0">
                <a:latin typeface="Arial" panose="020B0604020202020204" pitchFamily="34" charset="0"/>
                <a:cs typeface="Arial" panose="020B0604020202020204" pitchFamily="34" charset="0"/>
              </a:rPr>
              <a:t>Input into human decision-making is useful to the extent that humans use it correctly.</a:t>
            </a:r>
          </a:p>
          <a:p>
            <a:r>
              <a:rPr lang="en-US" sz="2200" dirty="0">
                <a:latin typeface="Arial" panose="020B0604020202020204" pitchFamily="34" charset="0"/>
                <a:cs typeface="Arial" panose="020B0604020202020204" pitchFamily="34" charset="0"/>
              </a:rPr>
              <a:t>Cognitive misalignment is a major problem.</a:t>
            </a:r>
          </a:p>
          <a:p>
            <a:r>
              <a:rPr lang="en-US" sz="2200" dirty="0">
                <a:latin typeface="Arial" panose="020B0604020202020204" pitchFamily="34" charset="0"/>
                <a:cs typeface="Arial" panose="020B0604020202020204" pitchFamily="34" charset="0"/>
              </a:rPr>
              <a:t>Humans may misinterpret or mistrust algorithmic recommendations, or they may overreact to certain types of information and excessively change behavior.</a:t>
            </a:r>
          </a:p>
          <a:p>
            <a:r>
              <a:rPr lang="en-US" sz="2200" b="1" dirty="0">
                <a:latin typeface="Arial" panose="020B0604020202020204" pitchFamily="34" charset="0"/>
                <a:cs typeface="Arial" panose="020B0604020202020204" pitchFamily="34" charset="0"/>
              </a:rPr>
              <a:t>Learning from the past: </a:t>
            </a:r>
          </a:p>
          <a:p>
            <a:pPr lvl="1"/>
            <a:r>
              <a:rPr lang="en-US" sz="2200" dirty="0">
                <a:solidFill>
                  <a:srgbClr val="0070C0"/>
                </a:solidFill>
                <a:latin typeface="Arial" panose="020B0604020202020204" pitchFamily="34" charset="0"/>
                <a:cs typeface="Arial" panose="020B0604020202020204" pitchFamily="34" charset="0"/>
              </a:rPr>
              <a:t>Predictive policing:</a:t>
            </a:r>
            <a:r>
              <a:rPr lang="en-US" sz="2200" dirty="0">
                <a:latin typeface="Arial" panose="020B0604020202020204" pitchFamily="34" charset="0"/>
                <a:cs typeface="Arial" panose="020B0604020202020204" pitchFamily="34" charset="0"/>
              </a:rPr>
              <a:t> </a:t>
            </a:r>
            <a:r>
              <a:rPr lang="en-US" sz="2200" dirty="0">
                <a:solidFill>
                  <a:srgbClr val="008F00"/>
                </a:solidFill>
                <a:latin typeface="Arial" panose="020B0604020202020204" pitchFamily="34" charset="0"/>
                <a:cs typeface="Arial" panose="020B0604020202020204" pitchFamily="34" charset="0"/>
              </a:rPr>
              <a:t>Lum and Isaac (2016) </a:t>
            </a:r>
            <a:r>
              <a:rPr lang="en-US" sz="2200" dirty="0">
                <a:latin typeface="Arial" panose="020B0604020202020204" pitchFamily="34" charset="0"/>
                <a:cs typeface="Arial" panose="020B0604020202020204" pitchFamily="34" charset="0"/>
              </a:rPr>
              <a:t>find an overemphasis on where to expect crime will take place. </a:t>
            </a:r>
          </a:p>
          <a:p>
            <a:pPr lvl="1"/>
            <a:r>
              <a:rPr lang="en-US" sz="2200" dirty="0">
                <a:solidFill>
                  <a:srgbClr val="0070C0"/>
                </a:solidFill>
                <a:latin typeface="Arial" panose="020B0604020202020204" pitchFamily="34" charset="0"/>
                <a:cs typeface="Arial" panose="020B0604020202020204" pitchFamily="34" charset="0"/>
              </a:rPr>
              <a:t>Misuse admits calibration of information:</a:t>
            </a:r>
            <a:r>
              <a:rPr lang="en-US" sz="2200" dirty="0">
                <a:latin typeface="Arial" panose="020B0604020202020204" pitchFamily="34" charset="0"/>
                <a:cs typeface="Arial" panose="020B0604020202020204" pitchFamily="34" charset="0"/>
              </a:rPr>
              <a:t> </a:t>
            </a:r>
            <a:r>
              <a:rPr lang="en-US" sz="2200" dirty="0">
                <a:solidFill>
                  <a:srgbClr val="008F00"/>
                </a:solidFill>
                <a:latin typeface="Arial" panose="020B0604020202020204" pitchFamily="34" charset="0"/>
                <a:cs typeface="Arial" panose="020B0604020202020204" pitchFamily="34" charset="0"/>
              </a:rPr>
              <a:t>Agarwal et al. (2023)</a:t>
            </a:r>
            <a:r>
              <a:rPr lang="en-US" sz="2200" dirty="0">
                <a:latin typeface="Arial" panose="020B0604020202020204" pitchFamily="34" charset="0"/>
                <a:cs typeface="Arial" panose="020B0604020202020204" pitchFamily="34" charset="0"/>
              </a:rPr>
              <a:t> show that physicians put more weight on information that AI recommends, and they know already, and systematically underweight other information. </a:t>
            </a:r>
          </a:p>
        </p:txBody>
      </p:sp>
      <p:pic>
        <p:nvPicPr>
          <p:cNvPr id="8" name="Picture 7" descr="A screenshot of a map&#10;&#10;Description automatically generated with medium confidence">
            <a:extLst>
              <a:ext uri="{FF2B5EF4-FFF2-40B4-BE49-F238E27FC236}">
                <a16:creationId xmlns:a16="http://schemas.microsoft.com/office/drawing/2014/main" id="{9A35ED6F-6F64-1F30-911F-029F656D03AA}"/>
              </a:ext>
            </a:extLst>
          </p:cNvPr>
          <p:cNvPicPr>
            <a:picLocks noChangeAspect="1"/>
          </p:cNvPicPr>
          <p:nvPr/>
        </p:nvPicPr>
        <p:blipFill>
          <a:blip r:embed="rId3"/>
          <a:stretch>
            <a:fillRect/>
          </a:stretch>
        </p:blipFill>
        <p:spPr>
          <a:xfrm>
            <a:off x="6031350" y="826505"/>
            <a:ext cx="3166200" cy="5854173"/>
          </a:xfrm>
          <a:prstGeom prst="rect">
            <a:avLst/>
          </a:prstGeom>
        </p:spPr>
      </p:pic>
      <p:pic>
        <p:nvPicPr>
          <p:cNvPr id="10" name="Picture 9" descr="A screenshot of a map&#10;&#10;Description automatically generated with medium confidence">
            <a:extLst>
              <a:ext uri="{FF2B5EF4-FFF2-40B4-BE49-F238E27FC236}">
                <a16:creationId xmlns:a16="http://schemas.microsoft.com/office/drawing/2014/main" id="{FCDE51C0-ACC9-8296-A0C7-75EDF821DB86}"/>
              </a:ext>
            </a:extLst>
          </p:cNvPr>
          <p:cNvPicPr>
            <a:picLocks noChangeAspect="1"/>
          </p:cNvPicPr>
          <p:nvPr/>
        </p:nvPicPr>
        <p:blipFill>
          <a:blip r:embed="rId4"/>
          <a:stretch>
            <a:fillRect/>
          </a:stretch>
        </p:blipFill>
        <p:spPr>
          <a:xfrm>
            <a:off x="9211926" y="843757"/>
            <a:ext cx="2860708" cy="5781327"/>
          </a:xfrm>
          <a:prstGeom prst="rect">
            <a:avLst/>
          </a:prstGeom>
        </p:spPr>
      </p:pic>
    </p:spTree>
    <p:extLst>
      <p:ext uri="{BB962C8B-B14F-4D97-AF65-F5344CB8AC3E}">
        <p14:creationId xmlns:p14="http://schemas.microsoft.com/office/powerpoint/2010/main" val="181363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FF31-E44A-4AF0-9FF6-73C4A70D55DB}"/>
              </a:ext>
            </a:extLst>
          </p:cNvPr>
          <p:cNvSpPr>
            <a:spLocks noGrp="1"/>
          </p:cNvSpPr>
          <p:nvPr>
            <p:ph type="title"/>
          </p:nvPr>
        </p:nvSpPr>
        <p:spPr>
          <a:xfrm>
            <a:off x="358601" y="56442"/>
            <a:ext cx="8419639" cy="749830"/>
          </a:xfrm>
        </p:spPr>
        <p:txBody>
          <a:bodyPr>
            <a:normAutofit/>
          </a:bodyPr>
          <a:lstStyle/>
          <a:p>
            <a:r>
              <a:rPr lang="en-US" sz="3200" b="1" dirty="0">
                <a:latin typeface="Helvetica" pitchFamily="2" charset="0"/>
              </a:rPr>
              <a:t>Roadblock IV: Generative AI Misalignment</a:t>
            </a:r>
          </a:p>
        </p:txBody>
      </p:sp>
      <p:sp>
        <p:nvSpPr>
          <p:cNvPr id="3" name="Content Placeholder 2">
            <a:extLst>
              <a:ext uri="{FF2B5EF4-FFF2-40B4-BE49-F238E27FC236}">
                <a16:creationId xmlns:a16="http://schemas.microsoft.com/office/drawing/2014/main" id="{187B197D-92B9-434A-AC0D-33A46FD659D9}"/>
              </a:ext>
            </a:extLst>
          </p:cNvPr>
          <p:cNvSpPr>
            <a:spLocks noGrp="1"/>
          </p:cNvSpPr>
          <p:nvPr>
            <p:ph idx="1"/>
          </p:nvPr>
        </p:nvSpPr>
        <p:spPr>
          <a:xfrm>
            <a:off x="349048" y="1090104"/>
            <a:ext cx="6828129" cy="5103662"/>
          </a:xfrm>
          <a:ln w="38100">
            <a:solidFill>
              <a:srgbClr val="0070C0"/>
            </a:solidFill>
          </a:ln>
        </p:spPr>
        <p:txBody>
          <a:bodyPr>
            <a:noAutofit/>
          </a:bodyPr>
          <a:lstStyle/>
          <a:p>
            <a:r>
              <a:rPr lang="en-US" sz="2200" dirty="0">
                <a:solidFill>
                  <a:srgbClr val="C00000"/>
                </a:solidFill>
                <a:latin typeface="Arial" panose="020B0604020202020204" pitchFamily="34" charset="0"/>
                <a:cs typeface="Arial" panose="020B0604020202020204" pitchFamily="34" charset="0"/>
              </a:rPr>
              <a:t>Generative AI amplifies misalignment concerns:</a:t>
            </a:r>
            <a:endParaRPr lang="en-US" sz="2200" dirty="0">
              <a:latin typeface="Arial" panose="020B0604020202020204" pitchFamily="34" charset="0"/>
              <a:cs typeface="Arial" panose="020B0604020202020204" pitchFamily="34" charset="0"/>
            </a:endParaRPr>
          </a:p>
          <a:p>
            <a:pPr marL="914400" lvl="1" indent="-457200">
              <a:buFont typeface="+mj-lt"/>
              <a:buAutoNum type="arabicPeriod"/>
            </a:pPr>
            <a:r>
              <a:rPr lang="en-US" sz="2200" dirty="0">
                <a:latin typeface="Arial" panose="020B0604020202020204" pitchFamily="34" charset="0"/>
                <a:cs typeface="Arial" panose="020B0604020202020204" pitchFamily="34" charset="0"/>
              </a:rPr>
              <a:t>With better recommendations from generative AI tools, humans will </a:t>
            </a:r>
            <a:r>
              <a:rPr lang="en-US" sz="2200" b="1" dirty="0">
                <a:latin typeface="Arial" panose="020B0604020202020204" pitchFamily="34" charset="0"/>
                <a:cs typeface="Arial" panose="020B0604020202020204" pitchFamily="34" charset="0"/>
              </a:rPr>
              <a:t>rely more on these recommendations. </a:t>
            </a:r>
          </a:p>
          <a:p>
            <a:pPr lvl="2">
              <a:buFont typeface="System Font Regular"/>
              <a:buChar char="—"/>
            </a:pPr>
            <a:r>
              <a:rPr lang="en-US" sz="2200" dirty="0">
                <a:latin typeface="Arial" panose="020B0604020202020204" pitchFamily="34" charset="0"/>
                <a:cs typeface="Arial" panose="020B0604020202020204" pitchFamily="34" charset="0"/>
              </a:rPr>
              <a:t>Any negative feedback loop may be amplified.</a:t>
            </a:r>
          </a:p>
          <a:p>
            <a:pPr marL="914400" lvl="1" indent="-457200">
              <a:buFont typeface="+mj-lt"/>
              <a:buAutoNum type="arabicPeriod"/>
            </a:pPr>
            <a:r>
              <a:rPr lang="en-US" sz="2200" dirty="0">
                <a:latin typeface="Arial" panose="020B0604020202020204" pitchFamily="34" charset="0"/>
                <a:cs typeface="Arial" panose="020B0604020202020204" pitchFamily="34" charset="0"/>
              </a:rPr>
              <a:t>Bias may become </a:t>
            </a:r>
            <a:r>
              <a:rPr lang="en-US" sz="2200" b="1" dirty="0">
                <a:latin typeface="Arial" panose="020B0604020202020204" pitchFamily="34" charset="0"/>
                <a:cs typeface="Arial" panose="020B0604020202020204" pitchFamily="34" charset="0"/>
              </a:rPr>
              <a:t>more widespread</a:t>
            </a:r>
            <a:r>
              <a:rPr lang="en-US" sz="2200" dirty="0">
                <a:latin typeface="Arial" panose="020B0604020202020204" pitchFamily="34" charset="0"/>
                <a:cs typeface="Arial" panose="020B0604020202020204" pitchFamily="34" charset="0"/>
              </a:rPr>
              <a:t>. </a:t>
            </a:r>
          </a:p>
          <a:p>
            <a:pPr lvl="2">
              <a:buFont typeface="System Font Regular"/>
              <a:buChar char="—"/>
            </a:pPr>
            <a:r>
              <a:rPr lang="en-US" sz="2200" dirty="0">
                <a:latin typeface="Arial" panose="020B0604020202020204" pitchFamily="34" charset="0"/>
                <a:cs typeface="Arial" panose="020B0604020202020204" pitchFamily="34" charset="0"/>
              </a:rPr>
              <a:t>If humans use generative AI more, then biases in AI, resulting from input data or architecture, will become more widespread.</a:t>
            </a:r>
          </a:p>
          <a:p>
            <a:pPr marL="914400" lvl="1" indent="-457200">
              <a:buFont typeface="+mj-lt"/>
              <a:buAutoNum type="arabicPeriod"/>
            </a:pPr>
            <a:r>
              <a:rPr lang="en-US" sz="2200" dirty="0">
                <a:latin typeface="Arial" panose="020B0604020202020204" pitchFamily="34" charset="0"/>
                <a:cs typeface="Arial" panose="020B0604020202020204" pitchFamily="34" charset="0"/>
              </a:rPr>
              <a:t>Bias may become </a:t>
            </a:r>
            <a:r>
              <a:rPr lang="en-US" sz="2200" b="1" dirty="0">
                <a:latin typeface="Arial" panose="020B0604020202020204" pitchFamily="34" charset="0"/>
                <a:cs typeface="Arial" panose="020B0604020202020204" pitchFamily="34" charset="0"/>
              </a:rPr>
              <a:t>more legitimized</a:t>
            </a:r>
            <a:r>
              <a:rPr lang="en-US" sz="2200" dirty="0">
                <a:latin typeface="Arial" panose="020B0604020202020204" pitchFamily="34" charset="0"/>
                <a:cs typeface="Arial" panose="020B0604020202020204" pitchFamily="34" charset="0"/>
              </a:rPr>
              <a:t>. </a:t>
            </a:r>
          </a:p>
          <a:p>
            <a:pPr lvl="2">
              <a:buFont typeface="System Font Regular"/>
              <a:buChar char="—"/>
            </a:pPr>
            <a:r>
              <a:rPr lang="en-US" sz="2200" dirty="0">
                <a:latin typeface="Arial" panose="020B0604020202020204" pitchFamily="34" charset="0"/>
                <a:cs typeface="Arial" panose="020B0604020202020204" pitchFamily="34" charset="0"/>
              </a:rPr>
              <a:t>If humans start trusting generative AI more, biases in AI become more legitimized. </a:t>
            </a:r>
          </a:p>
          <a:p>
            <a:pPr lvl="2">
              <a:buFont typeface="System Font Regular"/>
              <a:buChar char="—"/>
            </a:pPr>
            <a:r>
              <a:rPr lang="en-US" sz="2200" dirty="0">
                <a:latin typeface="Arial" panose="020B0604020202020204" pitchFamily="34" charset="0"/>
                <a:cs typeface="Arial" panose="020B0604020202020204" pitchFamily="34" charset="0"/>
              </a:rPr>
              <a:t>Particularly problematic in race issues in both crime and hiring. </a:t>
            </a:r>
          </a:p>
        </p:txBody>
      </p:sp>
      <p:pic>
        <p:nvPicPr>
          <p:cNvPr id="8" name="Picture 7" descr="A picture containing text, screenshot, font, number&#10;&#10;Description automatically generated">
            <a:extLst>
              <a:ext uri="{FF2B5EF4-FFF2-40B4-BE49-F238E27FC236}">
                <a16:creationId xmlns:a16="http://schemas.microsoft.com/office/drawing/2014/main" id="{B84F6E8A-7929-0343-767E-96CA40D4521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562561" y="1557866"/>
            <a:ext cx="4404655" cy="5198533"/>
          </a:xfrm>
          <a:prstGeom prst="rect">
            <a:avLst/>
          </a:prstGeom>
        </p:spPr>
      </p:pic>
      <p:pic>
        <p:nvPicPr>
          <p:cNvPr id="9" name="Picture 8" descr="A picture containing text, screenshot, font, number&#10;&#10;Description automatically generated">
            <a:extLst>
              <a:ext uri="{FF2B5EF4-FFF2-40B4-BE49-F238E27FC236}">
                <a16:creationId xmlns:a16="http://schemas.microsoft.com/office/drawing/2014/main" id="{B81950C1-0D48-6866-6384-A8E7CEEB35B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72855" y="846666"/>
            <a:ext cx="4404655" cy="839211"/>
          </a:xfrm>
          <a:prstGeom prst="rect">
            <a:avLst/>
          </a:prstGeom>
        </p:spPr>
      </p:pic>
      <p:sp>
        <p:nvSpPr>
          <p:cNvPr id="10" name="TextBox 9">
            <a:extLst>
              <a:ext uri="{FF2B5EF4-FFF2-40B4-BE49-F238E27FC236}">
                <a16:creationId xmlns:a16="http://schemas.microsoft.com/office/drawing/2014/main" id="{828337E6-C921-8F38-5614-D707AA60F507}"/>
              </a:ext>
            </a:extLst>
          </p:cNvPr>
          <p:cNvSpPr txBox="1"/>
          <p:nvPr/>
        </p:nvSpPr>
        <p:spPr>
          <a:xfrm>
            <a:off x="0" y="6642556"/>
            <a:ext cx="4916731" cy="215444"/>
          </a:xfrm>
          <a:prstGeom prst="rect">
            <a:avLst/>
          </a:prstGeom>
          <a:noFill/>
        </p:spPr>
        <p:txBody>
          <a:bodyPr wrap="none" rtlCol="0">
            <a:spAutoFit/>
          </a:bodyPr>
          <a:lstStyle/>
          <a:p>
            <a:r>
              <a:rPr lang="en-US" sz="800" i="1" dirty="0">
                <a:latin typeface="Helvetica" pitchFamily="2" charset="0"/>
              </a:rPr>
              <a:t>Source: Pew Research Center, April 2023, “AI in Hiring and Evaluating Workers: What Americans Think”</a:t>
            </a:r>
          </a:p>
        </p:txBody>
      </p:sp>
    </p:spTree>
    <p:extLst>
      <p:ext uri="{BB962C8B-B14F-4D97-AF65-F5344CB8AC3E}">
        <p14:creationId xmlns:p14="http://schemas.microsoft.com/office/powerpoint/2010/main" val="3829224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326E-341E-A1D7-444B-F1823EE3692F}"/>
              </a:ext>
            </a:extLst>
          </p:cNvPr>
          <p:cNvSpPr>
            <a:spLocks noGrp="1"/>
          </p:cNvSpPr>
          <p:nvPr>
            <p:ph type="title"/>
          </p:nvPr>
        </p:nvSpPr>
        <p:spPr>
          <a:xfrm>
            <a:off x="418221" y="-198605"/>
            <a:ext cx="10515600" cy="1325563"/>
          </a:xfrm>
        </p:spPr>
        <p:txBody>
          <a:bodyPr>
            <a:normAutofit/>
          </a:bodyPr>
          <a:lstStyle/>
          <a:p>
            <a:pPr>
              <a:lnSpc>
                <a:spcPct val="100000"/>
              </a:lnSpc>
              <a:spcAft>
                <a:spcPts val="600"/>
              </a:spcAft>
            </a:pPr>
            <a:r>
              <a:rPr lang="en-US" sz="4000" b="1" dirty="0">
                <a:effectLst/>
                <a:latin typeface="Arial" panose="020B0604020202020204" pitchFamily="34" charset="0"/>
                <a:cs typeface="Arial" panose="020B0604020202020204" pitchFamily="34" charset="0"/>
              </a:rPr>
              <a:t>How to Do Generative AI Better?</a:t>
            </a:r>
          </a:p>
        </p:txBody>
      </p:sp>
      <p:sp>
        <p:nvSpPr>
          <p:cNvPr id="5" name="Content Placeholder 4">
            <a:extLst>
              <a:ext uri="{FF2B5EF4-FFF2-40B4-BE49-F238E27FC236}">
                <a16:creationId xmlns:a16="http://schemas.microsoft.com/office/drawing/2014/main" id="{0D67BD9E-E76D-DC65-C7FC-881788A601AA}"/>
              </a:ext>
            </a:extLst>
          </p:cNvPr>
          <p:cNvSpPr>
            <a:spLocks noGrp="1"/>
          </p:cNvSpPr>
          <p:nvPr>
            <p:ph idx="1"/>
          </p:nvPr>
        </p:nvSpPr>
        <p:spPr>
          <a:xfrm>
            <a:off x="418221" y="831679"/>
            <a:ext cx="11547934" cy="5664785"/>
          </a:xfrm>
        </p:spPr>
        <p:txBody>
          <a:bodyPr>
            <a:normAutofit/>
          </a:bodyPr>
          <a:lstStyle/>
          <a:p>
            <a:pPr>
              <a:lnSpc>
                <a:spcPct val="100000"/>
              </a:lnSpc>
              <a:spcAft>
                <a:spcPts val="600"/>
              </a:spcAft>
            </a:pPr>
            <a:r>
              <a:rPr lang="en-US" sz="2200" dirty="0">
                <a:effectLst/>
                <a:latin typeface="Arial" panose="020B0604020202020204" pitchFamily="34" charset="0"/>
                <a:cs typeface="Arial" panose="020B0604020202020204" pitchFamily="34" charset="0"/>
              </a:rPr>
              <a:t>Better architecture –  especially </a:t>
            </a:r>
            <a:r>
              <a:rPr lang="en-US" sz="2200" b="1" dirty="0">
                <a:solidFill>
                  <a:srgbClr val="C00000"/>
                </a:solidFill>
                <a:effectLst/>
                <a:latin typeface="Arial" panose="020B0604020202020204" pitchFamily="34" charset="0"/>
                <a:cs typeface="Arial" panose="020B0604020202020204" pitchFamily="34" charset="0"/>
              </a:rPr>
              <a:t>“legible AI” </a:t>
            </a:r>
            <a:r>
              <a:rPr lang="en-US" sz="2200" dirty="0">
                <a:effectLst/>
                <a:latin typeface="Arial" panose="020B0604020202020204" pitchFamily="34" charset="0"/>
                <a:cs typeface="Arial" panose="020B0604020202020204" pitchFamily="34" charset="0"/>
              </a:rPr>
              <a:t>– to keep humans in the driving seat.</a:t>
            </a:r>
          </a:p>
          <a:p>
            <a:pPr>
              <a:lnSpc>
                <a:spcPct val="100000"/>
              </a:lnSpc>
              <a:spcAft>
                <a:spcPts val="600"/>
              </a:spcAft>
            </a:pPr>
            <a:endParaRPr lang="en-US" sz="2000" dirty="0">
              <a:effectLst/>
              <a:latin typeface="Arial" panose="020B0604020202020204" pitchFamily="34" charset="0"/>
              <a:cs typeface="Arial" panose="020B0604020202020204" pitchFamily="34" charset="0"/>
            </a:endParaRPr>
          </a:p>
          <a:p>
            <a:pPr>
              <a:lnSpc>
                <a:spcPct val="100000"/>
              </a:lnSpc>
              <a:spcAft>
                <a:spcPts val="600"/>
              </a:spcAft>
            </a:pPr>
            <a:endParaRPr lang="en-US" sz="2000" dirty="0">
              <a:latin typeface="Arial" panose="020B0604020202020204" pitchFamily="34" charset="0"/>
              <a:cs typeface="Arial" panose="020B0604020202020204" pitchFamily="34" charset="0"/>
            </a:endParaRPr>
          </a:p>
          <a:p>
            <a:pPr>
              <a:lnSpc>
                <a:spcPct val="100000"/>
              </a:lnSpc>
              <a:spcAft>
                <a:spcPts val="600"/>
              </a:spcAft>
            </a:pPr>
            <a:endParaRPr lang="en-US" sz="1400" dirty="0">
              <a:effectLst/>
              <a:latin typeface="Arial" panose="020B0604020202020204" pitchFamily="34" charset="0"/>
              <a:cs typeface="Arial" panose="020B0604020202020204" pitchFamily="34" charset="0"/>
            </a:endParaRPr>
          </a:p>
          <a:p>
            <a:pPr>
              <a:lnSpc>
                <a:spcPct val="100000"/>
              </a:lnSpc>
              <a:spcAft>
                <a:spcPts val="600"/>
              </a:spcAft>
            </a:pPr>
            <a:endParaRPr lang="en-US" sz="1400" dirty="0">
              <a:latin typeface="Arial" panose="020B0604020202020204" pitchFamily="34" charset="0"/>
              <a:cs typeface="Arial" panose="020B0604020202020204" pitchFamily="34" charset="0"/>
            </a:endParaRPr>
          </a:p>
          <a:p>
            <a:pPr marL="0" indent="0">
              <a:lnSpc>
                <a:spcPct val="100000"/>
              </a:lnSpc>
              <a:spcAft>
                <a:spcPts val="600"/>
              </a:spcAft>
              <a:buNone/>
            </a:pPr>
            <a:endParaRPr lang="en-US" sz="1800" dirty="0">
              <a:effectLst/>
              <a:latin typeface="Arial" panose="020B0604020202020204" pitchFamily="34" charset="0"/>
              <a:cs typeface="Arial" panose="020B0604020202020204" pitchFamily="34" charset="0"/>
            </a:endParaRPr>
          </a:p>
          <a:p>
            <a:pPr>
              <a:lnSpc>
                <a:spcPct val="100000"/>
              </a:lnSpc>
              <a:spcAft>
                <a:spcPts val="600"/>
              </a:spcAft>
            </a:pPr>
            <a:endParaRPr lang="en-US" sz="2200" dirty="0">
              <a:effectLst/>
              <a:latin typeface="Arial" panose="020B0604020202020204" pitchFamily="34" charset="0"/>
              <a:cs typeface="Arial" panose="020B0604020202020204" pitchFamily="34" charset="0"/>
            </a:endParaRPr>
          </a:p>
          <a:p>
            <a:pPr>
              <a:lnSpc>
                <a:spcPct val="100000"/>
              </a:lnSpc>
              <a:spcAft>
                <a:spcPts val="600"/>
              </a:spcAft>
            </a:pPr>
            <a:endParaRPr lang="en-US" sz="2200" dirty="0">
              <a:effectLst/>
              <a:latin typeface="Arial" panose="020B0604020202020204" pitchFamily="34" charset="0"/>
              <a:cs typeface="Arial" panose="020B0604020202020204" pitchFamily="34" charset="0"/>
            </a:endParaRPr>
          </a:p>
          <a:p>
            <a:pPr>
              <a:lnSpc>
                <a:spcPct val="100000"/>
              </a:lnSpc>
              <a:spcAft>
                <a:spcPts val="600"/>
              </a:spcAft>
            </a:pPr>
            <a:r>
              <a:rPr lang="en-US" sz="2200" dirty="0">
                <a:effectLst/>
                <a:latin typeface="Arial" panose="020B0604020202020204" pitchFamily="34" charset="0"/>
                <a:cs typeface="Arial" panose="020B0604020202020204" pitchFamily="34" charset="0"/>
              </a:rPr>
              <a:t>There is the possibility of a </a:t>
            </a:r>
            <a:r>
              <a:rPr lang="en-US" sz="2200" b="1" dirty="0">
                <a:effectLst/>
                <a:latin typeface="Arial" panose="020B0604020202020204" pitchFamily="34" charset="0"/>
                <a:cs typeface="Arial" panose="020B0604020202020204" pitchFamily="34" charset="0"/>
              </a:rPr>
              <a:t>positive loop</a:t>
            </a:r>
            <a:r>
              <a:rPr lang="en-US" sz="2200" dirty="0">
                <a:effectLst/>
                <a:latin typeface="Arial" panose="020B0604020202020204" pitchFamily="34" charset="0"/>
                <a:cs typeface="Arial" panose="020B0604020202020204" pitchFamily="34" charset="0"/>
              </a:rPr>
              <a:t>: better architecture of LLMs enable businesses to use them more productively and encourage more useful technologies to develop. </a:t>
            </a:r>
          </a:p>
          <a:p>
            <a:pPr>
              <a:lnSpc>
                <a:spcPct val="100000"/>
              </a:lnSpc>
              <a:spcAft>
                <a:spcPts val="600"/>
              </a:spcAft>
            </a:pPr>
            <a:endParaRPr lang="en-US" sz="2000" dirty="0">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2E48CB7-5055-AC75-CD29-18D4FF8E0897}"/>
              </a:ext>
            </a:extLst>
          </p:cNvPr>
          <p:cNvSpPr txBox="1"/>
          <p:nvPr/>
        </p:nvSpPr>
        <p:spPr>
          <a:xfrm>
            <a:off x="618435" y="1270382"/>
            <a:ext cx="11404120" cy="3262432"/>
          </a:xfrm>
          <a:prstGeom prst="rect">
            <a:avLst/>
          </a:prstGeom>
          <a:noFill/>
          <a:ln w="38100">
            <a:solidFill>
              <a:srgbClr val="0070C0"/>
            </a:solidFill>
          </a:ln>
        </p:spPr>
        <p:txBody>
          <a:bodyPr wrap="square" rtlCol="0">
            <a:spAutoFit/>
          </a:bodyPr>
          <a:lstStyle/>
          <a:p>
            <a:pPr>
              <a:lnSpc>
                <a:spcPct val="100000"/>
              </a:lnSpc>
              <a:spcAft>
                <a:spcPts val="600"/>
              </a:spcAft>
            </a:pPr>
            <a:r>
              <a:rPr lang="en-US" sz="2200" dirty="0">
                <a:effectLst/>
                <a:latin typeface="Arial" panose="020B0604020202020204" pitchFamily="34" charset="0"/>
                <a:cs typeface="Arial" panose="020B0604020202020204" pitchFamily="34" charset="0"/>
              </a:rPr>
              <a:t>Some elements of such an architecture may be:</a:t>
            </a:r>
            <a:endParaRPr lang="en-US" sz="22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incorporate reliability scores together with accurate source information</a:t>
            </a:r>
          </a:p>
          <a:p>
            <a:pPr marL="342900" indent="-342900">
              <a:spcAft>
                <a:spcPts val="60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allow reasoning exchanges, sensitivity analysis and broader interrogation by humans</a:t>
            </a:r>
          </a:p>
          <a:p>
            <a:pPr marL="342900" indent="-342900">
              <a:spcAft>
                <a:spcPts val="60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structure that facilitates human-complementary applications</a:t>
            </a:r>
          </a:p>
          <a:p>
            <a:pPr marL="342900" indent="-342900">
              <a:spcAft>
                <a:spcPts val="60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more selective use of (higher-quality) data</a:t>
            </a:r>
          </a:p>
          <a:p>
            <a:pPr marL="342900" indent="-34290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domain specificity (for more interpretable and reliable recommendations)</a:t>
            </a:r>
            <a:endParaRPr lang="en-US" sz="2200" dirty="0">
              <a:effectLst/>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internal guardrails, perhaps with two LLMs consistently checking each other (to prevent venturing into excessive authoritativeness) and internal structure to facilitate regulation</a:t>
            </a:r>
          </a:p>
        </p:txBody>
      </p:sp>
      <p:sp>
        <p:nvSpPr>
          <p:cNvPr id="6" name="TextBox 5">
            <a:extLst>
              <a:ext uri="{FF2B5EF4-FFF2-40B4-BE49-F238E27FC236}">
                <a16:creationId xmlns:a16="http://schemas.microsoft.com/office/drawing/2014/main" id="{0AA749A4-AF27-43F0-B389-3AAD536E0728}"/>
              </a:ext>
            </a:extLst>
          </p:cNvPr>
          <p:cNvSpPr txBox="1"/>
          <p:nvPr/>
        </p:nvSpPr>
        <p:spPr>
          <a:xfrm>
            <a:off x="1054153" y="5594859"/>
            <a:ext cx="10426668" cy="1184940"/>
          </a:xfrm>
          <a:prstGeom prst="rect">
            <a:avLst/>
          </a:prstGeom>
          <a:noFill/>
          <a:ln w="38100">
            <a:solidFill>
              <a:srgbClr val="0070C0"/>
            </a:solidFill>
          </a:ln>
        </p:spPr>
        <p:txBody>
          <a:bodyPr wrap="square" rtlCol="0">
            <a:spAutoFit/>
          </a:bodyPr>
          <a:lstStyle/>
          <a:p>
            <a:pPr>
              <a:lnSpc>
                <a:spcPct val="100000"/>
              </a:lnSpc>
              <a:spcAft>
                <a:spcPts val="600"/>
              </a:spcAft>
            </a:pPr>
            <a:r>
              <a:rPr lang="en-US" sz="2200" dirty="0">
                <a:solidFill>
                  <a:schemeClr val="accent1"/>
                </a:solidFill>
                <a:effectLst/>
                <a:latin typeface="Arial" panose="020B0604020202020204" pitchFamily="34" charset="0"/>
                <a:cs typeface="Arial" panose="020B0604020202020204" pitchFamily="34" charset="0"/>
              </a:rPr>
              <a:t>Good news</a:t>
            </a:r>
            <a:r>
              <a:rPr lang="en-US" sz="2200" dirty="0">
                <a:effectLst/>
                <a:latin typeface="Arial" panose="020B0604020202020204" pitchFamily="34" charset="0"/>
                <a:cs typeface="Arial" panose="020B0604020202020204" pitchFamily="34" charset="0"/>
              </a:rPr>
              <a:t>: It is possible.</a:t>
            </a:r>
          </a:p>
          <a:p>
            <a:pPr>
              <a:lnSpc>
                <a:spcPct val="100000"/>
              </a:lnSpc>
              <a:spcAft>
                <a:spcPts val="600"/>
              </a:spcAft>
            </a:pPr>
            <a:r>
              <a:rPr lang="en-US" sz="2200" dirty="0">
                <a:solidFill>
                  <a:schemeClr val="accent1"/>
                </a:solidFill>
                <a:latin typeface="Arial" panose="020B0604020202020204" pitchFamily="34" charset="0"/>
                <a:cs typeface="Arial" panose="020B0604020202020204" pitchFamily="34" charset="0"/>
              </a:rPr>
              <a:t>Bad news</a:t>
            </a:r>
            <a:r>
              <a:rPr lang="en-US" sz="2200" dirty="0">
                <a:latin typeface="Arial" panose="020B0604020202020204" pitchFamily="34" charset="0"/>
                <a:cs typeface="Arial" panose="020B0604020202020204" pitchFamily="34" charset="0"/>
              </a:rPr>
              <a:t>: There is not where we are heading, for a variety of reasons (industry organization, the power of big tech companies and dominant visions in the field).</a:t>
            </a:r>
            <a:endParaRPr lang="en-US" sz="2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15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326E-341E-A1D7-444B-F1823EE3692F}"/>
              </a:ext>
            </a:extLst>
          </p:cNvPr>
          <p:cNvSpPr>
            <a:spLocks noGrp="1"/>
          </p:cNvSpPr>
          <p:nvPr>
            <p:ph type="title"/>
          </p:nvPr>
        </p:nvSpPr>
        <p:spPr>
          <a:xfrm>
            <a:off x="517358" y="0"/>
            <a:ext cx="3541295" cy="1325563"/>
          </a:xfrm>
        </p:spPr>
        <p:txBody>
          <a:bodyPr>
            <a:normAutofit/>
          </a:bodyPr>
          <a:lstStyle/>
          <a:p>
            <a:r>
              <a:rPr lang="en-US" sz="4000" b="1" dirty="0">
                <a:latin typeface="Helvetica" pitchFamily="2" charset="0"/>
              </a:rPr>
              <a:t>Promise of AI</a:t>
            </a:r>
          </a:p>
        </p:txBody>
      </p:sp>
      <p:sp>
        <p:nvSpPr>
          <p:cNvPr id="3" name="Content Placeholder 2">
            <a:extLst>
              <a:ext uri="{FF2B5EF4-FFF2-40B4-BE49-F238E27FC236}">
                <a16:creationId xmlns:a16="http://schemas.microsoft.com/office/drawing/2014/main" id="{7ECC4F75-B44D-C378-5DCE-FB11A44B0BAD}"/>
              </a:ext>
            </a:extLst>
          </p:cNvPr>
          <p:cNvSpPr>
            <a:spLocks noGrp="1"/>
          </p:cNvSpPr>
          <p:nvPr>
            <p:ph idx="1"/>
          </p:nvPr>
        </p:nvSpPr>
        <p:spPr>
          <a:xfrm>
            <a:off x="377873" y="5150009"/>
            <a:ext cx="11674642" cy="1485984"/>
          </a:xfrm>
          <a:ln w="38100">
            <a:solidFill>
              <a:srgbClr val="C00000"/>
            </a:solidFill>
          </a:ln>
        </p:spPr>
        <p:txBody>
          <a:bodyPr>
            <a:normAutofit/>
          </a:bodyPr>
          <a:lstStyle/>
          <a:p>
            <a:r>
              <a:rPr lang="en-US" sz="2200" dirty="0">
                <a:effectLst/>
                <a:latin typeface="Arial" panose="020B0604020202020204" pitchFamily="34" charset="0"/>
                <a:cs typeface="Arial" panose="020B0604020202020204" pitchFamily="34" charset="0"/>
              </a:rPr>
              <a:t>Can Generative AI and LLMs make this aspiration a reality?</a:t>
            </a:r>
          </a:p>
          <a:p>
            <a:r>
              <a:rPr lang="en-US" sz="2200" dirty="0">
                <a:latin typeface="Arial" panose="020B0604020202020204" pitchFamily="34" charset="0"/>
                <a:cs typeface="Arial" panose="020B0604020202020204" pitchFamily="34" charset="0"/>
              </a:rPr>
              <a:t>Yes, there is that promise, but also major roadblocks on the way.</a:t>
            </a:r>
          </a:p>
          <a:p>
            <a:r>
              <a:rPr lang="en-US" sz="2200" dirty="0">
                <a:effectLst/>
                <a:latin typeface="Arial" panose="020B0604020202020204" pitchFamily="34" charset="0"/>
                <a:cs typeface="Arial" panose="020B0604020202020204" pitchFamily="34" charset="0"/>
              </a:rPr>
              <a:t>It depends on the right vision, the right use, the right business models, the right regulation.</a:t>
            </a:r>
            <a:endParaRPr lang="en-US" sz="2000" dirty="0">
              <a:effectLst/>
              <a:latin typeface="Arial" panose="020B0604020202020204" pitchFamily="34" charset="0"/>
              <a:cs typeface="Arial" panose="020B0604020202020204" pitchFamily="34" charset="0"/>
            </a:endParaRPr>
          </a:p>
          <a:p>
            <a:endParaRPr lang="en-US" sz="2000" dirty="0"/>
          </a:p>
        </p:txBody>
      </p:sp>
      <p:sp>
        <p:nvSpPr>
          <p:cNvPr id="7" name="TextBox 6">
            <a:extLst>
              <a:ext uri="{FF2B5EF4-FFF2-40B4-BE49-F238E27FC236}">
                <a16:creationId xmlns:a16="http://schemas.microsoft.com/office/drawing/2014/main" id="{A2BC4B69-975A-C746-F2E6-C409C5EC1274}"/>
              </a:ext>
            </a:extLst>
          </p:cNvPr>
          <p:cNvSpPr txBox="1"/>
          <p:nvPr/>
        </p:nvSpPr>
        <p:spPr>
          <a:xfrm>
            <a:off x="377873" y="1410539"/>
            <a:ext cx="5790452" cy="2800767"/>
          </a:xfrm>
          <a:prstGeom prst="rect">
            <a:avLst/>
          </a:prstGeom>
          <a:noFill/>
          <a:ln w="38100">
            <a:solidFill>
              <a:srgbClr val="0070C0"/>
            </a:solidFill>
          </a:ln>
        </p:spPr>
        <p:txBody>
          <a:bodyPr wrap="square" rtlCol="0">
            <a:spAutoFit/>
          </a:bodyPr>
          <a:lstStyle/>
          <a:p>
            <a:pPr marL="285750" indent="-285750">
              <a:buFont typeface="Arial" panose="020B0604020202020204" pitchFamily="34" charset="0"/>
              <a:buChar char="•"/>
            </a:pPr>
            <a:r>
              <a:rPr lang="en-US" sz="2200" dirty="0">
                <a:effectLst/>
                <a:latin typeface="Arial" panose="020B0604020202020204" pitchFamily="34" charset="0"/>
                <a:cs typeface="Arial" panose="020B0604020202020204" pitchFamily="34" charset="0"/>
              </a:rPr>
              <a:t>Generative AI and large language models (LLMs) are now everywhere.</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effectLst/>
                <a:latin typeface="Arial" panose="020B0604020202020204" pitchFamily="34" charset="0"/>
                <a:cs typeface="Arial" panose="020B0604020202020204" pitchFamily="34" charset="0"/>
              </a:rPr>
              <a:t>The promise is intelligent, flexible and easily usable complementarity to human decision-making and creative tasks, such as programming, management, arts and sciences.</a:t>
            </a:r>
            <a:endParaRPr lang="en-US" sz="2000" dirty="0">
              <a:effectLst/>
              <a:latin typeface="Arial" panose="020B0604020202020204" pitchFamily="34" charset="0"/>
              <a:cs typeface="Arial" panose="020B0604020202020204" pitchFamily="34" charset="0"/>
            </a:endParaRPr>
          </a:p>
        </p:txBody>
      </p:sp>
      <p:pic>
        <p:nvPicPr>
          <p:cNvPr id="1026" name="Picture 2" descr="How Will ChatGPT Affect Your Job If You Work In Advertising And Marketing?">
            <a:extLst>
              <a:ext uri="{FF2B5EF4-FFF2-40B4-BE49-F238E27FC236}">
                <a16:creationId xmlns:a16="http://schemas.microsoft.com/office/drawing/2014/main" id="{16E916C0-69E9-D00B-CD2F-91107299778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96746" y="-1"/>
            <a:ext cx="5296790" cy="3273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tGPT: Educational friend or foe?">
            <a:extLst>
              <a:ext uri="{FF2B5EF4-FFF2-40B4-BE49-F238E27FC236}">
                <a16:creationId xmlns:a16="http://schemas.microsoft.com/office/drawing/2014/main" id="{8FA7B76F-33F4-A481-28AD-2F15628E38E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23523" y="2620612"/>
            <a:ext cx="344170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96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suit and tie&#10;&#10;Description automatically generated with medium confidence">
            <a:extLst>
              <a:ext uri="{FF2B5EF4-FFF2-40B4-BE49-F238E27FC236}">
                <a16:creationId xmlns:a16="http://schemas.microsoft.com/office/drawing/2014/main" id="{EF32E9A3-A8ED-BEAA-373D-D44F997AA161}"/>
              </a:ext>
            </a:extLst>
          </p:cNvPr>
          <p:cNvPicPr>
            <a:picLocks noChangeAspect="1"/>
          </p:cNvPicPr>
          <p:nvPr/>
        </p:nvPicPr>
        <p:blipFill>
          <a:blip r:embed="rId3"/>
          <a:stretch>
            <a:fillRect/>
          </a:stretch>
        </p:blipFill>
        <p:spPr>
          <a:xfrm>
            <a:off x="9504685" y="2593823"/>
            <a:ext cx="2593772" cy="3584448"/>
          </a:xfrm>
          <a:prstGeom prst="rect">
            <a:avLst/>
          </a:prstGeom>
        </p:spPr>
      </p:pic>
      <p:sp>
        <p:nvSpPr>
          <p:cNvPr id="2" name="Title 1">
            <a:extLst>
              <a:ext uri="{FF2B5EF4-FFF2-40B4-BE49-F238E27FC236}">
                <a16:creationId xmlns:a16="http://schemas.microsoft.com/office/drawing/2014/main" id="{4740326E-341E-A1D7-444B-F1823EE3692F}"/>
              </a:ext>
            </a:extLst>
          </p:cNvPr>
          <p:cNvSpPr>
            <a:spLocks noGrp="1"/>
          </p:cNvSpPr>
          <p:nvPr>
            <p:ph type="title"/>
          </p:nvPr>
        </p:nvSpPr>
        <p:spPr>
          <a:xfrm>
            <a:off x="454616" y="-127216"/>
            <a:ext cx="10515600" cy="1325563"/>
          </a:xfrm>
        </p:spPr>
        <p:txBody>
          <a:bodyPr>
            <a:normAutofit/>
          </a:bodyPr>
          <a:lstStyle/>
          <a:p>
            <a:r>
              <a:rPr lang="en-US" sz="4000" b="1" dirty="0">
                <a:latin typeface="Helvetica" pitchFamily="2" charset="0"/>
              </a:rPr>
              <a:t>AI Beginnings: The Battle of Two Visions</a:t>
            </a:r>
          </a:p>
        </p:txBody>
      </p:sp>
      <p:sp>
        <p:nvSpPr>
          <p:cNvPr id="5" name="TextBox 4">
            <a:extLst>
              <a:ext uri="{FF2B5EF4-FFF2-40B4-BE49-F238E27FC236}">
                <a16:creationId xmlns:a16="http://schemas.microsoft.com/office/drawing/2014/main" id="{E0311B8A-91C3-B1A7-0EA3-B54A44D4A6D6}"/>
              </a:ext>
            </a:extLst>
          </p:cNvPr>
          <p:cNvSpPr txBox="1"/>
          <p:nvPr/>
        </p:nvSpPr>
        <p:spPr>
          <a:xfrm>
            <a:off x="752724" y="990729"/>
            <a:ext cx="10686552" cy="1481303"/>
          </a:xfrm>
          <a:prstGeom prst="rect">
            <a:avLst/>
          </a:prstGeom>
          <a:noFill/>
          <a:ln w="38100">
            <a:solidFill>
              <a:srgbClr val="0070C0"/>
            </a:solidFill>
          </a:ln>
        </p:spPr>
        <p:txBody>
          <a:bodyPr wrap="square" rtlCol="0">
            <a:spAutoFit/>
          </a:bodyPr>
          <a:lstStyle/>
          <a:p>
            <a:pPr marL="0" indent="0">
              <a:lnSpc>
                <a:spcPct val="120000"/>
              </a:lnSpc>
              <a:spcAft>
                <a:spcPts val="600"/>
              </a:spcAft>
              <a:buNone/>
            </a:pPr>
            <a:r>
              <a:rPr lang="en-US" sz="2300" b="1" dirty="0">
                <a:effectLst/>
                <a:latin typeface="Arial" panose="020B0604020202020204" pitchFamily="34" charset="0"/>
                <a:cs typeface="Arial" panose="020B0604020202020204" pitchFamily="34" charset="0"/>
              </a:rPr>
              <a:t>Two fundamentally different visions of AI: </a:t>
            </a:r>
            <a:endParaRPr lang="en-US" sz="2300" b="1" dirty="0">
              <a:latin typeface="Arial" panose="020B0604020202020204" pitchFamily="34" charset="0"/>
              <a:cs typeface="Arial" panose="020B0604020202020204" pitchFamily="34" charset="0"/>
            </a:endParaRPr>
          </a:p>
          <a:p>
            <a:pPr marL="800100" lvl="1" indent="-342900">
              <a:lnSpc>
                <a:spcPct val="120000"/>
              </a:lnSpc>
              <a:spcAft>
                <a:spcPts val="600"/>
              </a:spcAft>
              <a:buFont typeface="+mj-lt"/>
              <a:buAutoNum type="arabicPeriod"/>
            </a:pPr>
            <a:r>
              <a:rPr lang="en-US" sz="2300" dirty="0">
                <a:effectLst/>
                <a:latin typeface="Arial" panose="020B0604020202020204" pitchFamily="34" charset="0"/>
                <a:cs typeface="Arial" panose="020B0604020202020204" pitchFamily="34" charset="0"/>
              </a:rPr>
              <a:t>Machines designed to be </a:t>
            </a:r>
            <a:r>
              <a:rPr lang="en-US" sz="2300" i="1" dirty="0">
                <a:effectLst/>
                <a:latin typeface="Arial" panose="020B0604020202020204" pitchFamily="34" charset="0"/>
                <a:cs typeface="Arial" panose="020B0604020202020204" pitchFamily="34" charset="0"/>
              </a:rPr>
              <a:t>smarter and more powerful</a:t>
            </a:r>
            <a:r>
              <a:rPr lang="en-US" sz="2300" dirty="0">
                <a:effectLst/>
                <a:latin typeface="Arial" panose="020B0604020202020204" pitchFamily="34" charset="0"/>
                <a:cs typeface="Arial" panose="020B0604020202020204" pitchFamily="34" charset="0"/>
              </a:rPr>
              <a:t> than (most) humans. </a:t>
            </a:r>
            <a:endParaRPr lang="en-US" sz="2300" dirty="0">
              <a:latin typeface="Arial" panose="020B0604020202020204" pitchFamily="34" charset="0"/>
              <a:cs typeface="Arial" panose="020B0604020202020204" pitchFamily="34" charset="0"/>
            </a:endParaRPr>
          </a:p>
          <a:p>
            <a:pPr marL="800100" lvl="1" indent="-342900">
              <a:lnSpc>
                <a:spcPct val="120000"/>
              </a:lnSpc>
              <a:spcAft>
                <a:spcPts val="600"/>
              </a:spcAft>
              <a:buFont typeface="+mj-lt"/>
              <a:buAutoNum type="arabicPeriod"/>
            </a:pPr>
            <a:endParaRPr lang="en-US" sz="2300" dirty="0">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8083061-6B0E-B21E-E13E-1C7553D86E8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253"/>
          <a:stretch/>
        </p:blipFill>
        <p:spPr>
          <a:xfrm>
            <a:off x="6524270" y="3921551"/>
            <a:ext cx="3371353" cy="2798738"/>
          </a:xfrm>
          <a:prstGeom prst="rect">
            <a:avLst/>
          </a:prstGeom>
          <a:effectLst>
            <a:innerShdw blurRad="381000" dist="571500" dir="16200000">
              <a:prstClr val="black">
                <a:alpha val="70000"/>
              </a:prstClr>
            </a:innerShdw>
          </a:effectLst>
        </p:spPr>
      </p:pic>
      <p:sp>
        <p:nvSpPr>
          <p:cNvPr id="7" name="TextBox 6">
            <a:extLst>
              <a:ext uri="{FF2B5EF4-FFF2-40B4-BE49-F238E27FC236}">
                <a16:creationId xmlns:a16="http://schemas.microsoft.com/office/drawing/2014/main" id="{17EA3083-1517-6938-CBCD-F62BDBDD10A4}"/>
              </a:ext>
            </a:extLst>
          </p:cNvPr>
          <p:cNvSpPr txBox="1"/>
          <p:nvPr/>
        </p:nvSpPr>
        <p:spPr>
          <a:xfrm>
            <a:off x="6769367" y="4018333"/>
            <a:ext cx="2758124" cy="266087"/>
          </a:xfrm>
          <a:prstGeom prst="rect">
            <a:avLst/>
          </a:prstGeom>
          <a:noFill/>
          <a:ln>
            <a:noFill/>
          </a:ln>
        </p:spPr>
        <p:txBody>
          <a:bodyPr wrap="square" anchor="ctr" anchorCtr="0">
            <a:noAutofit/>
          </a:bodyPr>
          <a:lstStyle/>
          <a:p>
            <a:pPr algn="ctr"/>
            <a:r>
              <a:rPr lang="en-US" sz="1400" b="1" dirty="0">
                <a:solidFill>
                  <a:schemeClr val="bg1"/>
                </a:solidFill>
                <a:latin typeface="Helvetica" pitchFamily="2" charset="0"/>
                <a:ea typeface="Corbel Bold" charset="0"/>
                <a:cs typeface="Corbel Bold" charset="0"/>
              </a:rPr>
              <a:t>Dartmouth Project on AI, 1956</a:t>
            </a:r>
          </a:p>
        </p:txBody>
      </p:sp>
      <p:sp>
        <p:nvSpPr>
          <p:cNvPr id="9" name="TextBox 8">
            <a:extLst>
              <a:ext uri="{FF2B5EF4-FFF2-40B4-BE49-F238E27FC236}">
                <a16:creationId xmlns:a16="http://schemas.microsoft.com/office/drawing/2014/main" id="{83BC4A92-D9BE-D582-E729-1DC58A5A6645}"/>
              </a:ext>
            </a:extLst>
          </p:cNvPr>
          <p:cNvSpPr txBox="1"/>
          <p:nvPr/>
        </p:nvSpPr>
        <p:spPr>
          <a:xfrm>
            <a:off x="10626637" y="5876002"/>
            <a:ext cx="1625278" cy="266087"/>
          </a:xfrm>
          <a:prstGeom prst="rect">
            <a:avLst/>
          </a:prstGeom>
          <a:noFill/>
          <a:ln>
            <a:noFill/>
          </a:ln>
        </p:spPr>
        <p:txBody>
          <a:bodyPr wrap="square" anchor="ctr" anchorCtr="0">
            <a:noAutofit/>
          </a:bodyPr>
          <a:lstStyle/>
          <a:p>
            <a:pPr algn="ctr"/>
            <a:r>
              <a:rPr lang="en-US" sz="1400" b="1" dirty="0">
                <a:solidFill>
                  <a:schemeClr val="bg1"/>
                </a:solidFill>
                <a:latin typeface="Helvetica" pitchFamily="2" charset="0"/>
                <a:ea typeface="Corbel Bold" charset="0"/>
                <a:cs typeface="Corbel Bold" charset="0"/>
              </a:rPr>
              <a:t>Alan Turing</a:t>
            </a:r>
          </a:p>
        </p:txBody>
      </p:sp>
      <p:sp>
        <p:nvSpPr>
          <p:cNvPr id="12" name="Content Placeholder 2">
            <a:extLst>
              <a:ext uri="{FF2B5EF4-FFF2-40B4-BE49-F238E27FC236}">
                <a16:creationId xmlns:a16="http://schemas.microsoft.com/office/drawing/2014/main" id="{80501D45-5DCA-7E84-3928-5192BD8BF555}"/>
              </a:ext>
            </a:extLst>
          </p:cNvPr>
          <p:cNvSpPr txBox="1">
            <a:spLocks/>
          </p:cNvSpPr>
          <p:nvPr/>
        </p:nvSpPr>
        <p:spPr>
          <a:xfrm>
            <a:off x="227229" y="2639896"/>
            <a:ext cx="6164046" cy="4080393"/>
          </a:xfrm>
          <a:prstGeom prst="rect">
            <a:avLst/>
          </a:prstGeom>
          <a:ln w="38100">
            <a:solidFill>
              <a:srgbClr val="C0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pPr>
            <a:r>
              <a:rPr lang="en-US" sz="2200" dirty="0">
                <a:latin typeface="Arial" panose="020B0604020202020204" pitchFamily="34" charset="0"/>
                <a:cs typeface="Arial" panose="020B0604020202020204" pitchFamily="34" charset="0"/>
              </a:rPr>
              <a:t>The first vision – </a:t>
            </a:r>
            <a:r>
              <a:rPr lang="en-US" sz="2200" dirty="0">
                <a:solidFill>
                  <a:srgbClr val="FF0000"/>
                </a:solidFill>
                <a:latin typeface="Arial" panose="020B0604020202020204" pitchFamily="34" charset="0"/>
                <a:cs typeface="Arial" panose="020B0604020202020204" pitchFamily="34" charset="0"/>
              </a:rPr>
              <a:t>machine intelligence </a:t>
            </a:r>
            <a:r>
              <a:rPr lang="en-US" sz="2200" dirty="0">
                <a:latin typeface="Arial" panose="020B0604020202020204" pitchFamily="34" charset="0"/>
                <a:cs typeface="Arial" panose="020B0604020202020204" pitchFamily="34" charset="0"/>
              </a:rPr>
              <a:t>– refers to Alan Turing’s conceptualization of how the mind works and how computers could imitate. </a:t>
            </a:r>
          </a:p>
        </p:txBody>
      </p:sp>
      <p:sp>
        <p:nvSpPr>
          <p:cNvPr id="6" name="TextBox 5">
            <a:extLst>
              <a:ext uri="{FF2B5EF4-FFF2-40B4-BE49-F238E27FC236}">
                <a16:creationId xmlns:a16="http://schemas.microsoft.com/office/drawing/2014/main" id="{21A01EDB-5B29-7E2C-F0D4-DF4E03D33A69}"/>
              </a:ext>
            </a:extLst>
          </p:cNvPr>
          <p:cNvSpPr txBox="1"/>
          <p:nvPr/>
        </p:nvSpPr>
        <p:spPr>
          <a:xfrm>
            <a:off x="6450588" y="6690113"/>
            <a:ext cx="2202847" cy="215444"/>
          </a:xfrm>
          <a:prstGeom prst="rect">
            <a:avLst/>
          </a:prstGeom>
          <a:noFill/>
        </p:spPr>
        <p:txBody>
          <a:bodyPr wrap="none" rtlCol="0">
            <a:spAutoFit/>
          </a:bodyPr>
          <a:lstStyle/>
          <a:p>
            <a:r>
              <a:rPr lang="en-US" sz="800" b="0" i="1" dirty="0">
                <a:effectLst/>
                <a:latin typeface="Helvetica" pitchFamily="2" charset="0"/>
              </a:rPr>
              <a:t>Source: American Academy of Achievement</a:t>
            </a:r>
            <a:endParaRPr lang="en-US" sz="800" i="1" dirty="0">
              <a:latin typeface="Helvetica" pitchFamily="2" charset="0"/>
            </a:endParaRPr>
          </a:p>
        </p:txBody>
      </p:sp>
    </p:spTree>
    <p:extLst>
      <p:ext uri="{BB962C8B-B14F-4D97-AF65-F5344CB8AC3E}">
        <p14:creationId xmlns:p14="http://schemas.microsoft.com/office/powerpoint/2010/main" val="33668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itting on the floor&#10;&#10;Description automatically generated with medium confidence">
            <a:extLst>
              <a:ext uri="{FF2B5EF4-FFF2-40B4-BE49-F238E27FC236}">
                <a16:creationId xmlns:a16="http://schemas.microsoft.com/office/drawing/2014/main" id="{724BBDAF-CB56-2725-5512-EAAC309A1BE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513635" y="4768810"/>
            <a:ext cx="2798064" cy="2031943"/>
          </a:xfrm>
          <a:prstGeom prst="rect">
            <a:avLst/>
          </a:prstGeom>
          <a:effectLst>
            <a:innerShdw blurRad="381000" dist="381000" dir="5400000">
              <a:prstClr val="black">
                <a:alpha val="70000"/>
              </a:prstClr>
            </a:innerShdw>
          </a:effectLst>
        </p:spPr>
      </p:pic>
      <p:pic>
        <p:nvPicPr>
          <p:cNvPr id="5" name="Picture 4" descr="A picture containing black and white, monochrome, ground&#10;&#10;Description automatically generated">
            <a:extLst>
              <a:ext uri="{FF2B5EF4-FFF2-40B4-BE49-F238E27FC236}">
                <a16:creationId xmlns:a16="http://schemas.microsoft.com/office/drawing/2014/main" id="{B67F2527-DEF4-B51F-4EA7-496168BF510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363082" y="4768810"/>
            <a:ext cx="2779775" cy="2032753"/>
          </a:xfrm>
          <a:prstGeom prst="rect">
            <a:avLst/>
          </a:prstGeom>
          <a:effectLst>
            <a:innerShdw blurRad="381000" dist="381000" dir="5400000">
              <a:schemeClr val="bg1">
                <a:alpha val="70000"/>
              </a:schemeClr>
            </a:innerShdw>
          </a:effectLst>
        </p:spPr>
      </p:pic>
      <p:sp>
        <p:nvSpPr>
          <p:cNvPr id="3" name="Content Placeholder 2">
            <a:extLst>
              <a:ext uri="{FF2B5EF4-FFF2-40B4-BE49-F238E27FC236}">
                <a16:creationId xmlns:a16="http://schemas.microsoft.com/office/drawing/2014/main" id="{7ECC4F75-B44D-C378-5DCE-FB11A44B0BAD}"/>
              </a:ext>
            </a:extLst>
          </p:cNvPr>
          <p:cNvSpPr>
            <a:spLocks noGrp="1"/>
          </p:cNvSpPr>
          <p:nvPr>
            <p:ph idx="1"/>
          </p:nvPr>
        </p:nvSpPr>
        <p:spPr>
          <a:xfrm>
            <a:off x="227229" y="2639896"/>
            <a:ext cx="6164046" cy="4080393"/>
          </a:xfrm>
          <a:ln w="38100">
            <a:solidFill>
              <a:srgbClr val="C00000"/>
            </a:solidFill>
          </a:ln>
        </p:spPr>
        <p:txBody>
          <a:bodyPr>
            <a:noAutofit/>
          </a:bodyPr>
          <a:lstStyle/>
          <a:p>
            <a:pPr>
              <a:lnSpc>
                <a:spcPct val="120000"/>
              </a:lnSpc>
              <a:spcAft>
                <a:spcPts val="600"/>
              </a:spcAft>
            </a:pPr>
            <a:r>
              <a:rPr lang="en-US" sz="2200" dirty="0">
                <a:effectLst/>
                <a:latin typeface="Arial" panose="020B0604020202020204" pitchFamily="34" charset="0"/>
                <a:cs typeface="Arial" panose="020B0604020202020204" pitchFamily="34" charset="0"/>
              </a:rPr>
              <a:t>The first vision – </a:t>
            </a:r>
            <a:r>
              <a:rPr lang="en-US" sz="2200" dirty="0">
                <a:solidFill>
                  <a:srgbClr val="FF0000"/>
                </a:solidFill>
                <a:effectLst/>
                <a:latin typeface="Arial" panose="020B0604020202020204" pitchFamily="34" charset="0"/>
                <a:cs typeface="Arial" panose="020B0604020202020204" pitchFamily="34" charset="0"/>
              </a:rPr>
              <a:t>machine intelligence</a:t>
            </a:r>
            <a:r>
              <a:rPr lang="en-US" sz="2200" dirty="0">
                <a:solidFill>
                  <a:srgbClr val="FF0000"/>
                </a:solidFill>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refers to </a:t>
            </a:r>
            <a:r>
              <a:rPr lang="en-US" sz="2200" dirty="0">
                <a:effectLst/>
                <a:latin typeface="Arial" panose="020B0604020202020204" pitchFamily="34" charset="0"/>
                <a:cs typeface="Arial" panose="020B0604020202020204" pitchFamily="34" charset="0"/>
              </a:rPr>
              <a:t>Alan Turing’s conceptualization of how the mind works and how computers could imitate. </a:t>
            </a:r>
          </a:p>
          <a:p>
            <a:pPr>
              <a:lnSpc>
                <a:spcPct val="120000"/>
              </a:lnSpc>
              <a:spcAft>
                <a:spcPts val="600"/>
              </a:spcAft>
            </a:pPr>
            <a:r>
              <a:rPr lang="en-US" sz="2200" dirty="0">
                <a:latin typeface="Arial" panose="020B0604020202020204" pitchFamily="34" charset="0"/>
                <a:cs typeface="Arial" panose="020B0604020202020204" pitchFamily="34" charset="0"/>
              </a:rPr>
              <a:t>The second vision </a:t>
            </a:r>
            <a:r>
              <a:rPr lang="en-US" sz="2200" dirty="0">
                <a:effectLst/>
                <a:latin typeface="Arial" panose="020B0604020202020204" pitchFamily="34" charset="0"/>
                <a:cs typeface="Arial" panose="020B0604020202020204" pitchFamily="34" charset="0"/>
              </a:rPr>
              <a:t>–  let’s call it </a:t>
            </a:r>
            <a:r>
              <a:rPr lang="en-US" sz="2200" dirty="0">
                <a:solidFill>
                  <a:srgbClr val="FF0000"/>
                </a:solidFill>
                <a:effectLst/>
                <a:latin typeface="Arial" panose="020B0604020202020204" pitchFamily="34" charset="0"/>
                <a:cs typeface="Arial" panose="020B0604020202020204" pitchFamily="34" charset="0"/>
              </a:rPr>
              <a:t>machine usefulness</a:t>
            </a:r>
            <a:r>
              <a:rPr lang="en-US" sz="2200" dirty="0">
                <a:effectLst/>
                <a:latin typeface="Arial" panose="020B0604020202020204" pitchFamily="34" charset="0"/>
                <a:cs typeface="Arial" panose="020B0604020202020204" pitchFamily="34" charset="0"/>
              </a:rPr>
              <a:t> or “</a:t>
            </a:r>
            <a:r>
              <a:rPr lang="en-US" sz="2200" dirty="0">
                <a:solidFill>
                  <a:srgbClr val="FF0000"/>
                </a:solidFill>
                <a:effectLst/>
                <a:latin typeface="Arial" panose="020B0604020202020204" pitchFamily="34" charset="0"/>
                <a:cs typeface="Arial" panose="020B0604020202020204" pitchFamily="34" charset="0"/>
              </a:rPr>
              <a:t>pro-human AI</a:t>
            </a:r>
            <a:r>
              <a:rPr lang="en-US" sz="2200" dirty="0">
                <a:effectLst/>
                <a:latin typeface="Arial" panose="020B0604020202020204" pitchFamily="34" charset="0"/>
                <a:cs typeface="Arial" panose="020B0604020202020204" pitchFamily="34" charset="0"/>
              </a:rPr>
              <a:t>”– starts with </a:t>
            </a:r>
            <a:r>
              <a:rPr lang="en-US" sz="2200" dirty="0">
                <a:latin typeface="Arial" panose="020B0604020202020204" pitchFamily="34" charset="0"/>
                <a:cs typeface="Arial" panose="020B0604020202020204" pitchFamily="34" charset="0"/>
              </a:rPr>
              <a:t>Norbert Wiener (but also Edgar Allan Poe).</a:t>
            </a:r>
          </a:p>
          <a:p>
            <a:pPr>
              <a:lnSpc>
                <a:spcPct val="120000"/>
              </a:lnSpc>
              <a:spcAft>
                <a:spcPts val="600"/>
              </a:spcAft>
            </a:pPr>
            <a:r>
              <a:rPr lang="en-US" sz="2200" dirty="0">
                <a:latin typeface="Arial" panose="020B0604020202020204" pitchFamily="34" charset="0"/>
                <a:cs typeface="Arial" panose="020B0604020202020204" pitchFamily="34" charset="0"/>
              </a:rPr>
              <a:t>Articulated and put into practice by computer scientists such as JCR Licklider and Douglas Engelbart </a:t>
            </a:r>
            <a:r>
              <a:rPr lang="en-US" sz="2200" dirty="0">
                <a:effectLst/>
                <a:latin typeface="Arial" panose="020B0604020202020204" pitchFamily="34" charset="0"/>
                <a:cs typeface="Arial" panose="020B0604020202020204" pitchFamily="34" charset="0"/>
              </a:rPr>
              <a:t>– </a:t>
            </a:r>
            <a:r>
              <a:rPr lang="en-US" sz="2200" dirty="0">
                <a:solidFill>
                  <a:srgbClr val="0070C0"/>
                </a:solidFill>
                <a:latin typeface="Arial" panose="020B0604020202020204" pitchFamily="34" charset="0"/>
                <a:cs typeface="Arial" panose="020B0604020202020204" pitchFamily="34" charset="0"/>
              </a:rPr>
              <a:t>“human-machine symbiosis” </a:t>
            </a:r>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695619-77C0-A45E-90B9-658E78C7BDFB}"/>
              </a:ext>
            </a:extLst>
          </p:cNvPr>
          <p:cNvSpPr txBox="1"/>
          <p:nvPr/>
        </p:nvSpPr>
        <p:spPr>
          <a:xfrm>
            <a:off x="752724" y="990729"/>
            <a:ext cx="10686552" cy="1481368"/>
          </a:xfrm>
          <a:prstGeom prst="rect">
            <a:avLst/>
          </a:prstGeom>
          <a:noFill/>
          <a:ln w="38100">
            <a:solidFill>
              <a:srgbClr val="0070C0"/>
            </a:solidFill>
          </a:ln>
        </p:spPr>
        <p:txBody>
          <a:bodyPr wrap="square" rtlCol="0">
            <a:spAutoFit/>
          </a:bodyPr>
          <a:lstStyle/>
          <a:p>
            <a:pPr marL="0" indent="0">
              <a:lnSpc>
                <a:spcPct val="120000"/>
              </a:lnSpc>
              <a:spcAft>
                <a:spcPts val="600"/>
              </a:spcAft>
              <a:buNone/>
            </a:pPr>
            <a:r>
              <a:rPr lang="en-US" sz="2300" b="1" dirty="0">
                <a:effectLst/>
                <a:latin typeface="Arial" panose="020B0604020202020204" pitchFamily="34" charset="0"/>
                <a:cs typeface="Arial" panose="020B0604020202020204" pitchFamily="34" charset="0"/>
              </a:rPr>
              <a:t>Two fundamentally different visions of AI: </a:t>
            </a:r>
            <a:endParaRPr lang="en-US" sz="2300" b="1" dirty="0">
              <a:latin typeface="Arial" panose="020B0604020202020204" pitchFamily="34" charset="0"/>
              <a:cs typeface="Arial" panose="020B0604020202020204" pitchFamily="34" charset="0"/>
            </a:endParaRPr>
          </a:p>
          <a:p>
            <a:pPr marL="800100" lvl="1" indent="-342900">
              <a:lnSpc>
                <a:spcPct val="120000"/>
              </a:lnSpc>
              <a:spcAft>
                <a:spcPts val="600"/>
              </a:spcAft>
              <a:buFont typeface="+mj-lt"/>
              <a:buAutoNum type="arabicPeriod"/>
            </a:pPr>
            <a:r>
              <a:rPr lang="en-US" sz="2300" dirty="0">
                <a:effectLst/>
                <a:latin typeface="Arial" panose="020B0604020202020204" pitchFamily="34" charset="0"/>
                <a:cs typeface="Arial" panose="020B0604020202020204" pitchFamily="34" charset="0"/>
              </a:rPr>
              <a:t>Machines designed to be </a:t>
            </a:r>
            <a:r>
              <a:rPr lang="en-US" sz="2300" i="1" dirty="0">
                <a:effectLst/>
                <a:latin typeface="Arial" panose="020B0604020202020204" pitchFamily="34" charset="0"/>
                <a:cs typeface="Arial" panose="020B0604020202020204" pitchFamily="34" charset="0"/>
              </a:rPr>
              <a:t>smarter and more powerful</a:t>
            </a:r>
            <a:r>
              <a:rPr lang="en-US" sz="2300" dirty="0">
                <a:effectLst/>
                <a:latin typeface="Arial" panose="020B0604020202020204" pitchFamily="34" charset="0"/>
                <a:cs typeface="Arial" panose="020B0604020202020204" pitchFamily="34" charset="0"/>
              </a:rPr>
              <a:t> than (most) humans. </a:t>
            </a:r>
          </a:p>
          <a:p>
            <a:pPr marL="800100" lvl="1" indent="-342900">
              <a:lnSpc>
                <a:spcPct val="120000"/>
              </a:lnSpc>
              <a:spcAft>
                <a:spcPts val="600"/>
              </a:spcAft>
              <a:buFont typeface="+mj-lt"/>
              <a:buAutoNum type="arabicPeriod"/>
            </a:pPr>
            <a:r>
              <a:rPr lang="en-US" sz="2300" dirty="0">
                <a:effectLst/>
                <a:latin typeface="Arial" panose="020B0604020202020204" pitchFamily="34" charset="0"/>
                <a:cs typeface="Arial" panose="020B0604020202020204" pitchFamily="34" charset="0"/>
              </a:rPr>
              <a:t>Machines to </a:t>
            </a:r>
            <a:r>
              <a:rPr lang="en-US" sz="2300" i="1" dirty="0">
                <a:effectLst/>
                <a:latin typeface="Arial" panose="020B0604020202020204" pitchFamily="34" charset="0"/>
                <a:cs typeface="Arial" panose="020B0604020202020204" pitchFamily="34" charset="0"/>
              </a:rPr>
              <a:t>complement </a:t>
            </a:r>
            <a:r>
              <a:rPr lang="en-US" sz="2300" dirty="0">
                <a:effectLst/>
                <a:latin typeface="Arial" panose="020B0604020202020204" pitchFamily="34" charset="0"/>
                <a:cs typeface="Arial" panose="020B0604020202020204" pitchFamily="34" charset="0"/>
              </a:rPr>
              <a:t>human abilities.</a:t>
            </a:r>
            <a:endParaRPr lang="en-US" sz="2300" dirty="0">
              <a:solidFill>
                <a:srgbClr val="FFFFFF"/>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83A4E70-F578-0981-81C6-97BE5FA48587}"/>
              </a:ext>
            </a:extLst>
          </p:cNvPr>
          <p:cNvSpPr txBox="1">
            <a:spLocks/>
          </p:cNvSpPr>
          <p:nvPr/>
        </p:nvSpPr>
        <p:spPr>
          <a:xfrm>
            <a:off x="454616" y="-1192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Helvetica" pitchFamily="2" charset="0"/>
              </a:rPr>
              <a:t>Better AI: A Pro-Human Vision</a:t>
            </a:r>
          </a:p>
        </p:txBody>
      </p:sp>
      <p:pic>
        <p:nvPicPr>
          <p:cNvPr id="7" name="Picture 2">
            <a:extLst>
              <a:ext uri="{FF2B5EF4-FFF2-40B4-BE49-F238E27FC236}">
                <a16:creationId xmlns:a16="http://schemas.microsoft.com/office/drawing/2014/main" id="{B0C8C6A6-C7F1-5155-F945-4B5D70786252}"/>
              </a:ext>
            </a:extLst>
          </p:cNvPr>
          <p:cNvPicPr>
            <a:picLocks noChangeAspect="1" noChangeArrowheads="1"/>
          </p:cNvPicPr>
          <p:nvPr/>
        </p:nvPicPr>
        <p:blipFill rotWithShape="1">
          <a:blip r:embed="rId5" cstate="hqprint">
            <a:alphaModFix/>
            <a:extLst>
              <a:ext uri="{28A0092B-C50C-407E-A947-70E740481C1C}">
                <a14:useLocalDpi xmlns:a14="http://schemas.microsoft.com/office/drawing/2010/main"/>
              </a:ext>
            </a:extLst>
          </a:blip>
          <a:srcRect/>
          <a:stretch/>
        </p:blipFill>
        <p:spPr bwMode="auto">
          <a:xfrm>
            <a:off x="9363082" y="2632440"/>
            <a:ext cx="2797192" cy="20978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1336FC9-3CD5-CE79-EF5F-CBC5C117034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513635" y="2632440"/>
            <a:ext cx="2797192" cy="2097894"/>
          </a:xfrm>
          <a:prstGeom prst="rect">
            <a:avLst/>
          </a:prstGeom>
          <a:effectLst>
            <a:innerShdw blurRad="381000" dist="508000" dir="5400000">
              <a:prstClr val="black">
                <a:alpha val="70000"/>
              </a:prstClr>
            </a:innerShdw>
          </a:effectLst>
        </p:spPr>
      </p:pic>
      <p:sp>
        <p:nvSpPr>
          <p:cNvPr id="14" name="TextBox 13">
            <a:extLst>
              <a:ext uri="{FF2B5EF4-FFF2-40B4-BE49-F238E27FC236}">
                <a16:creationId xmlns:a16="http://schemas.microsoft.com/office/drawing/2014/main" id="{CFA9CE2E-8127-8284-A68C-C54D380DA411}"/>
              </a:ext>
            </a:extLst>
          </p:cNvPr>
          <p:cNvSpPr txBox="1"/>
          <p:nvPr/>
        </p:nvSpPr>
        <p:spPr>
          <a:xfrm>
            <a:off x="9225949" y="6552957"/>
            <a:ext cx="3092478" cy="266087"/>
          </a:xfrm>
          <a:prstGeom prst="rect">
            <a:avLst/>
          </a:prstGeom>
          <a:noFill/>
          <a:ln>
            <a:noFill/>
          </a:ln>
        </p:spPr>
        <p:txBody>
          <a:bodyPr wrap="square" anchor="ctr" anchorCtr="0">
            <a:noAutofit/>
          </a:bodyPr>
          <a:lstStyle/>
          <a:p>
            <a:pPr algn="ctr"/>
            <a:r>
              <a:rPr lang="en-US" sz="1300" b="1" dirty="0">
                <a:latin typeface="Helvetica" pitchFamily="2" charset="0"/>
                <a:ea typeface="Corbel Bold" charset="0"/>
                <a:cs typeface="Corbel Bold" charset="0"/>
              </a:rPr>
              <a:t>Douglas Engelbart’s mouse, 1968</a:t>
            </a:r>
          </a:p>
        </p:txBody>
      </p:sp>
      <p:sp>
        <p:nvSpPr>
          <p:cNvPr id="15" name="TextBox 14">
            <a:extLst>
              <a:ext uri="{FF2B5EF4-FFF2-40B4-BE49-F238E27FC236}">
                <a16:creationId xmlns:a16="http://schemas.microsoft.com/office/drawing/2014/main" id="{A37E2355-82D2-3994-F2F5-0CFE14F4203B}"/>
              </a:ext>
            </a:extLst>
          </p:cNvPr>
          <p:cNvSpPr txBox="1"/>
          <p:nvPr/>
        </p:nvSpPr>
        <p:spPr>
          <a:xfrm>
            <a:off x="6430948" y="6531938"/>
            <a:ext cx="1481283" cy="266087"/>
          </a:xfrm>
          <a:prstGeom prst="rect">
            <a:avLst/>
          </a:prstGeom>
          <a:noFill/>
          <a:ln>
            <a:noFill/>
          </a:ln>
        </p:spPr>
        <p:txBody>
          <a:bodyPr wrap="square" anchor="ctr" anchorCtr="0">
            <a:noAutofit/>
          </a:bodyPr>
          <a:lstStyle/>
          <a:p>
            <a:pPr algn="ctr"/>
            <a:r>
              <a:rPr lang="en-US" sz="1400" b="1" dirty="0">
                <a:solidFill>
                  <a:schemeClr val="bg1"/>
                </a:solidFill>
                <a:latin typeface="Helvetica" pitchFamily="2" charset="0"/>
                <a:ea typeface="Corbel Bold" charset="0"/>
                <a:cs typeface="Corbel Bold" charset="0"/>
              </a:rPr>
              <a:t>JCR Licklider</a:t>
            </a:r>
          </a:p>
        </p:txBody>
      </p:sp>
      <p:sp>
        <p:nvSpPr>
          <p:cNvPr id="16" name="TextBox 15">
            <a:extLst>
              <a:ext uri="{FF2B5EF4-FFF2-40B4-BE49-F238E27FC236}">
                <a16:creationId xmlns:a16="http://schemas.microsoft.com/office/drawing/2014/main" id="{CD7A09BE-A407-3E9A-7839-8D800765668B}"/>
              </a:ext>
            </a:extLst>
          </p:cNvPr>
          <p:cNvSpPr txBox="1"/>
          <p:nvPr/>
        </p:nvSpPr>
        <p:spPr>
          <a:xfrm>
            <a:off x="6461380" y="4464247"/>
            <a:ext cx="1583915" cy="266087"/>
          </a:xfrm>
          <a:prstGeom prst="rect">
            <a:avLst/>
          </a:prstGeom>
          <a:noFill/>
          <a:ln>
            <a:noFill/>
          </a:ln>
        </p:spPr>
        <p:txBody>
          <a:bodyPr wrap="square" anchor="ctr" anchorCtr="0">
            <a:noAutofit/>
          </a:bodyPr>
          <a:lstStyle/>
          <a:p>
            <a:pPr algn="ctr"/>
            <a:r>
              <a:rPr lang="en-US" sz="1400" b="1" dirty="0">
                <a:solidFill>
                  <a:schemeClr val="bg1"/>
                </a:solidFill>
                <a:latin typeface="Helvetica" pitchFamily="2" charset="0"/>
                <a:ea typeface="Corbel Bold" charset="0"/>
                <a:cs typeface="Corbel Bold" charset="0"/>
              </a:rPr>
              <a:t>Norbert Wiener</a:t>
            </a:r>
          </a:p>
        </p:txBody>
      </p:sp>
      <p:sp>
        <p:nvSpPr>
          <p:cNvPr id="11" name="TextBox 10">
            <a:extLst>
              <a:ext uri="{FF2B5EF4-FFF2-40B4-BE49-F238E27FC236}">
                <a16:creationId xmlns:a16="http://schemas.microsoft.com/office/drawing/2014/main" id="{522CD31F-20A9-B42E-39BB-9333B1F6EF57}"/>
              </a:ext>
            </a:extLst>
          </p:cNvPr>
          <p:cNvSpPr txBox="1"/>
          <p:nvPr/>
        </p:nvSpPr>
        <p:spPr>
          <a:xfrm>
            <a:off x="5117230" y="6694395"/>
            <a:ext cx="1396536" cy="215444"/>
          </a:xfrm>
          <a:prstGeom prst="rect">
            <a:avLst/>
          </a:prstGeom>
          <a:noFill/>
        </p:spPr>
        <p:txBody>
          <a:bodyPr wrap="none" rtlCol="0">
            <a:spAutoFit/>
          </a:bodyPr>
          <a:lstStyle/>
          <a:p>
            <a:r>
              <a:rPr lang="en-US" sz="800" b="0" i="1" dirty="0">
                <a:effectLst/>
                <a:latin typeface="Helvetica" pitchFamily="2" charset="0"/>
              </a:rPr>
              <a:t>Source: Ben </a:t>
            </a:r>
            <a:r>
              <a:rPr lang="en-US" sz="800" b="0" i="1" dirty="0" err="1">
                <a:effectLst/>
                <a:latin typeface="Helvetica" pitchFamily="2" charset="0"/>
              </a:rPr>
              <a:t>Shneiderman</a:t>
            </a:r>
            <a:endParaRPr lang="en-US" sz="800" i="1" dirty="0">
              <a:latin typeface="Helvetica" pitchFamily="2" charset="0"/>
            </a:endParaRPr>
          </a:p>
        </p:txBody>
      </p:sp>
    </p:spTree>
    <p:extLst>
      <p:ext uri="{BB962C8B-B14F-4D97-AF65-F5344CB8AC3E}">
        <p14:creationId xmlns:p14="http://schemas.microsoft.com/office/powerpoint/2010/main" val="317343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FC01-D3A2-4627-99FA-728AD626C8A4}"/>
              </a:ext>
            </a:extLst>
          </p:cNvPr>
          <p:cNvSpPr>
            <a:spLocks noGrp="1"/>
          </p:cNvSpPr>
          <p:nvPr>
            <p:ph type="title"/>
          </p:nvPr>
        </p:nvSpPr>
        <p:spPr>
          <a:xfrm>
            <a:off x="418100" y="-128324"/>
            <a:ext cx="10515600" cy="1325563"/>
          </a:xfrm>
        </p:spPr>
        <p:txBody>
          <a:bodyPr>
            <a:normAutofit/>
          </a:bodyPr>
          <a:lstStyle/>
          <a:p>
            <a:r>
              <a:rPr lang="en-US" sz="4000" b="1" dirty="0">
                <a:latin typeface="Helvetica" pitchFamily="2" charset="0"/>
              </a:rPr>
              <a:t>Pro-Human Generative AI</a:t>
            </a:r>
          </a:p>
        </p:txBody>
      </p:sp>
      <p:sp>
        <p:nvSpPr>
          <p:cNvPr id="3" name="Content Placeholder 2">
            <a:extLst>
              <a:ext uri="{FF2B5EF4-FFF2-40B4-BE49-F238E27FC236}">
                <a16:creationId xmlns:a16="http://schemas.microsoft.com/office/drawing/2014/main" id="{5B14E663-E196-4FC7-83A8-D7DA3DB1DD53}"/>
              </a:ext>
            </a:extLst>
          </p:cNvPr>
          <p:cNvSpPr>
            <a:spLocks noGrp="1"/>
          </p:cNvSpPr>
          <p:nvPr>
            <p:ph idx="1"/>
          </p:nvPr>
        </p:nvSpPr>
        <p:spPr>
          <a:xfrm>
            <a:off x="488369" y="993965"/>
            <a:ext cx="11022677" cy="2112792"/>
          </a:xfrm>
          <a:ln w="38100">
            <a:solidFill>
              <a:srgbClr val="0070C0"/>
            </a:solidFill>
          </a:ln>
        </p:spPr>
        <p:txBody>
          <a:bodyPr>
            <a:normAutofit fontScale="25000" lnSpcReduction="20000"/>
          </a:bodyPr>
          <a:lstStyle/>
          <a:p>
            <a:pPr>
              <a:lnSpc>
                <a:spcPct val="120000"/>
              </a:lnSpc>
            </a:pPr>
            <a:r>
              <a:rPr lang="en-US" sz="9600" dirty="0">
                <a:latin typeface="Arial" panose="020B0604020202020204" pitchFamily="34" charset="0"/>
                <a:cs typeface="Arial" panose="020B0604020202020204" pitchFamily="34" charset="0"/>
              </a:rPr>
              <a:t>A simplified history of human activity:</a:t>
            </a:r>
          </a:p>
          <a:p>
            <a:pPr lvl="1">
              <a:lnSpc>
                <a:spcPct val="120000"/>
              </a:lnSpc>
              <a:buFont typeface="System Font Regular"/>
              <a:buChar char="—"/>
            </a:pPr>
            <a:r>
              <a:rPr lang="en-US" sz="9600" dirty="0">
                <a:latin typeface="Arial" panose="020B0604020202020204" pitchFamily="34" charset="0"/>
                <a:cs typeface="Arial" panose="020B0604020202020204" pitchFamily="34" charset="0"/>
              </a:rPr>
              <a:t>From around 100,000 BC to 1800s, mostly centered on food production.</a:t>
            </a:r>
          </a:p>
          <a:p>
            <a:pPr lvl="1">
              <a:lnSpc>
                <a:spcPct val="120000"/>
              </a:lnSpc>
              <a:buFont typeface="System Font Regular"/>
              <a:buChar char="—"/>
            </a:pPr>
            <a:r>
              <a:rPr lang="en-US" sz="9600" dirty="0">
                <a:latin typeface="Arial" panose="020B0604020202020204" pitchFamily="34" charset="0"/>
                <a:cs typeface="Arial" panose="020B0604020202020204" pitchFamily="34" charset="0"/>
              </a:rPr>
              <a:t>From 1800s to 1970s, growth of industrial production.</a:t>
            </a:r>
          </a:p>
          <a:p>
            <a:pPr lvl="1">
              <a:lnSpc>
                <a:spcPct val="120000"/>
              </a:lnSpc>
              <a:buFont typeface="System Font Regular"/>
              <a:buChar char="—"/>
            </a:pPr>
            <a:r>
              <a:rPr lang="en-US" sz="9600" dirty="0">
                <a:latin typeface="Arial" panose="020B0604020202020204" pitchFamily="34" charset="0"/>
                <a:cs typeface="Arial" panose="020B0604020202020204" pitchFamily="34" charset="0"/>
              </a:rPr>
              <a:t>From 1970s to today, growth of </a:t>
            </a:r>
            <a:r>
              <a:rPr lang="en-US" sz="9600" dirty="0">
                <a:solidFill>
                  <a:srgbClr val="FF0000"/>
                </a:solidFill>
                <a:latin typeface="Arial" panose="020B0604020202020204" pitchFamily="34" charset="0"/>
                <a:cs typeface="Arial" panose="020B0604020202020204" pitchFamily="34" charset="0"/>
              </a:rPr>
              <a:t>knowledge work </a:t>
            </a:r>
            <a:r>
              <a:rPr lang="en-US" sz="9600" dirty="0">
                <a:latin typeface="Arial" panose="020B0604020202020204" pitchFamily="34" charset="0"/>
                <a:cs typeface="Arial" panose="020B0604020202020204" pitchFamily="34" charset="0"/>
              </a:rPr>
              <a:t>—</a:t>
            </a:r>
            <a:r>
              <a:rPr lang="en-US" sz="9600" dirty="0">
                <a:solidFill>
                  <a:srgbClr val="FF0000"/>
                </a:solidFill>
                <a:latin typeface="Arial" panose="020B0604020202020204" pitchFamily="34" charset="0"/>
                <a:cs typeface="Arial" panose="020B0604020202020204" pitchFamily="34" charset="0"/>
              </a:rPr>
              <a:t> </a:t>
            </a:r>
            <a:r>
              <a:rPr lang="en-US" sz="9600" dirty="0">
                <a:latin typeface="Arial" panose="020B0604020202020204" pitchFamily="34" charset="0"/>
                <a:cs typeface="Arial" panose="020B0604020202020204" pitchFamily="34" charset="0"/>
              </a:rPr>
              <a:t>design, education, entertainment, health care, management, planning, programming…</a:t>
            </a:r>
          </a:p>
          <a:p>
            <a:pPr>
              <a:lnSpc>
                <a:spcPct val="120000"/>
              </a:lnSpc>
              <a:spcAft>
                <a:spcPts val="600"/>
              </a:spcAft>
            </a:pPr>
            <a:endParaRPr lang="en-US" sz="3500" dirty="0">
              <a:latin typeface="Arial" panose="020B0604020202020204" pitchFamily="34" charset="0"/>
              <a:cs typeface="Arial" panose="020B0604020202020204" pitchFamily="34" charset="0"/>
            </a:endParaRPr>
          </a:p>
          <a:p>
            <a:pPr>
              <a:lnSpc>
                <a:spcPct val="120000"/>
              </a:lnSpc>
              <a:spcAft>
                <a:spcPts val="600"/>
              </a:spcAft>
            </a:pPr>
            <a:endParaRPr lang="en-US" dirty="0"/>
          </a:p>
        </p:txBody>
      </p:sp>
      <p:sp>
        <p:nvSpPr>
          <p:cNvPr id="5" name="TextBox 4">
            <a:extLst>
              <a:ext uri="{FF2B5EF4-FFF2-40B4-BE49-F238E27FC236}">
                <a16:creationId xmlns:a16="http://schemas.microsoft.com/office/drawing/2014/main" id="{07BCCEC3-F9CF-8B4B-0DE7-EC14258FEE72}"/>
              </a:ext>
            </a:extLst>
          </p:cNvPr>
          <p:cNvSpPr txBox="1"/>
          <p:nvPr/>
        </p:nvSpPr>
        <p:spPr>
          <a:xfrm>
            <a:off x="488369" y="3196526"/>
            <a:ext cx="11022677" cy="3200876"/>
          </a:xfrm>
          <a:prstGeom prst="rect">
            <a:avLst/>
          </a:prstGeom>
          <a:noFill/>
          <a:ln w="38100">
            <a:solidFill>
              <a:srgbClr val="0070C0"/>
            </a:solidFill>
          </a:ln>
        </p:spPr>
        <p:txBody>
          <a:bodyPr wrap="square" rtlCol="0">
            <a:spAutoFit/>
          </a:bodyPr>
          <a:lstStyle/>
          <a:p>
            <a:pPr marL="285750" indent="-285750">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Generative AI could provide the tools for humans to get better in knowledge work.</a:t>
            </a:r>
          </a:p>
          <a:p>
            <a:pPr marL="285750" indent="-285750">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This is JCR </a:t>
            </a:r>
            <a:r>
              <a:rPr lang="en-US" sz="2300" dirty="0" err="1">
                <a:latin typeface="Arial" panose="020B0604020202020204" pitchFamily="34" charset="0"/>
                <a:cs typeface="Arial" panose="020B0604020202020204" pitchFamily="34" charset="0"/>
              </a:rPr>
              <a:t>Licklider’s</a:t>
            </a:r>
            <a:r>
              <a:rPr lang="en-US" sz="2300" dirty="0">
                <a:latin typeface="Arial" panose="020B0604020202020204" pitchFamily="34" charset="0"/>
                <a:cs typeface="Arial" panose="020B0604020202020204" pitchFamily="34" charset="0"/>
              </a:rPr>
              <a:t> vision from 60 years ago: </a:t>
            </a:r>
          </a:p>
          <a:p>
            <a:pPr marL="285750" indent="-285750">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Aft>
                <a:spcPts val="600"/>
              </a:spcAft>
            </a:pPr>
            <a:endParaRPr lang="en-US"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It requires generative AI tools to be useful to humans in better </a:t>
            </a:r>
            <a:r>
              <a:rPr lang="en-US" sz="2300" dirty="0">
                <a:solidFill>
                  <a:srgbClr val="FF0000"/>
                </a:solidFill>
                <a:latin typeface="Arial" panose="020B0604020202020204" pitchFamily="34" charset="0"/>
                <a:cs typeface="Arial" panose="020B0604020202020204" pitchFamily="34" charset="0"/>
              </a:rPr>
              <a:t>decision-making, information filtering, retrieval and curation, and performance of creative tasks.</a:t>
            </a:r>
          </a:p>
        </p:txBody>
      </p:sp>
      <p:sp>
        <p:nvSpPr>
          <p:cNvPr id="4" name="TextBox 3">
            <a:extLst>
              <a:ext uri="{FF2B5EF4-FFF2-40B4-BE49-F238E27FC236}">
                <a16:creationId xmlns:a16="http://schemas.microsoft.com/office/drawing/2014/main" id="{58CA00C9-81C3-4FF9-84F4-3BD907633860}"/>
              </a:ext>
            </a:extLst>
          </p:cNvPr>
          <p:cNvSpPr txBox="1"/>
          <p:nvPr/>
        </p:nvSpPr>
        <p:spPr>
          <a:xfrm>
            <a:off x="1525330" y="4109781"/>
            <a:ext cx="8948753" cy="1323439"/>
          </a:xfrm>
          <a:prstGeom prst="rect">
            <a:avLst/>
          </a:prstGeom>
          <a:solidFill>
            <a:schemeClr val="accent5">
              <a:lumMod val="20000"/>
              <a:lumOff val="80000"/>
            </a:schemeClr>
          </a:solidFill>
          <a:ln w="38100">
            <a:noFill/>
          </a:ln>
        </p:spPr>
        <p:txBody>
          <a:bodyPr wrap="square" rtlCol="0">
            <a:spAutoFit/>
          </a:bodyPr>
          <a:lstStyle/>
          <a:p>
            <a:r>
              <a:rPr lang="en-US" sz="2000" i="1" dirty="0">
                <a:latin typeface="Arial" panose="020B0604020202020204" pitchFamily="34" charset="0"/>
                <a:cs typeface="Arial" panose="020B0604020202020204" pitchFamily="34" charset="0"/>
              </a:rPr>
              <a:t>The hope is that, in not too many years, human brains and computing machines will be coupled together very tightly, and that the resulting partnership will think as no human brain has ever thought and process data in a way not approached by the information-handling machines we know today.</a:t>
            </a:r>
          </a:p>
        </p:txBody>
      </p:sp>
    </p:spTree>
    <p:extLst>
      <p:ext uri="{BB962C8B-B14F-4D97-AF65-F5344CB8AC3E}">
        <p14:creationId xmlns:p14="http://schemas.microsoft.com/office/powerpoint/2010/main" val="66571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tHub Copilot for Business is now available | The GitHub Blog">
            <a:extLst>
              <a:ext uri="{FF2B5EF4-FFF2-40B4-BE49-F238E27FC236}">
                <a16:creationId xmlns:a16="http://schemas.microsoft.com/office/drawing/2014/main" id="{32B97D3E-D98C-D5A8-D51B-FA34EAECD014}"/>
              </a:ext>
            </a:extLst>
          </p:cNvPr>
          <p:cNvPicPr>
            <a:picLocks noChangeAspect="1" noChangeArrowheads="1"/>
          </p:cNvPicPr>
          <p:nvPr/>
        </p:nvPicPr>
        <p:blipFill rotWithShape="1">
          <a:blip r:embed="rId3" cstate="hqprint">
            <a:alphaModFix/>
            <a:extLst>
              <a:ext uri="{28A0092B-C50C-407E-A947-70E740481C1C}">
                <a14:useLocalDpi xmlns:a14="http://schemas.microsoft.com/office/drawing/2010/main"/>
              </a:ext>
            </a:extLst>
          </a:blip>
          <a:srcRect/>
          <a:stretch/>
        </p:blipFill>
        <p:spPr bwMode="auto">
          <a:xfrm>
            <a:off x="688092" y="5197718"/>
            <a:ext cx="4986867" cy="15694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diagram, screenshot, plot&#10;&#10;Description automatically generated">
            <a:extLst>
              <a:ext uri="{FF2B5EF4-FFF2-40B4-BE49-F238E27FC236}">
                <a16:creationId xmlns:a16="http://schemas.microsoft.com/office/drawing/2014/main" id="{F30824AD-6E52-A95E-9895-CC89434933F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370" r="-1"/>
          <a:stretch/>
        </p:blipFill>
        <p:spPr>
          <a:xfrm>
            <a:off x="6224531" y="1229901"/>
            <a:ext cx="5967469" cy="5227321"/>
          </a:xfrm>
          <a:prstGeom prst="rect">
            <a:avLst/>
          </a:prstGeom>
        </p:spPr>
      </p:pic>
      <p:sp>
        <p:nvSpPr>
          <p:cNvPr id="2" name="Title 1">
            <a:extLst>
              <a:ext uri="{FF2B5EF4-FFF2-40B4-BE49-F238E27FC236}">
                <a16:creationId xmlns:a16="http://schemas.microsoft.com/office/drawing/2014/main" id="{6994FBB8-1653-4C49-AD6F-2135A11829E0}"/>
              </a:ext>
            </a:extLst>
          </p:cNvPr>
          <p:cNvSpPr>
            <a:spLocks noGrp="1"/>
          </p:cNvSpPr>
          <p:nvPr>
            <p:ph type="title"/>
          </p:nvPr>
        </p:nvSpPr>
        <p:spPr>
          <a:xfrm>
            <a:off x="436323" y="13840"/>
            <a:ext cx="11645340" cy="875558"/>
          </a:xfrm>
        </p:spPr>
        <p:txBody>
          <a:bodyPr>
            <a:noAutofit/>
          </a:bodyPr>
          <a:lstStyle/>
          <a:p>
            <a:r>
              <a:rPr lang="en-US" sz="3400" b="1" dirty="0">
                <a:latin typeface="Arial" panose="020B0604020202020204" pitchFamily="34" charset="0"/>
                <a:cs typeface="Arial" panose="020B0604020202020204" pitchFamily="34" charset="0"/>
              </a:rPr>
              <a:t>How Generative AI Can Help Human Decision-Making</a:t>
            </a:r>
          </a:p>
        </p:txBody>
      </p:sp>
      <p:sp>
        <p:nvSpPr>
          <p:cNvPr id="3" name="Content Placeholder 2">
            <a:extLst>
              <a:ext uri="{FF2B5EF4-FFF2-40B4-BE49-F238E27FC236}">
                <a16:creationId xmlns:a16="http://schemas.microsoft.com/office/drawing/2014/main" id="{7CAF6617-9385-4886-8A5B-2B1EA28A59D1}"/>
              </a:ext>
            </a:extLst>
          </p:cNvPr>
          <p:cNvSpPr>
            <a:spLocks noGrp="1"/>
          </p:cNvSpPr>
          <p:nvPr>
            <p:ph idx="1"/>
          </p:nvPr>
        </p:nvSpPr>
        <p:spPr>
          <a:xfrm>
            <a:off x="197792" y="956834"/>
            <a:ext cx="5967469" cy="2700763"/>
          </a:xfrm>
          <a:ln w="38100">
            <a:solidFill>
              <a:srgbClr val="0070C0"/>
            </a:solidFill>
          </a:ln>
        </p:spPr>
        <p:txBody>
          <a:bodyPr>
            <a:noAutofit/>
          </a:bodyPr>
          <a:lstStyle/>
          <a:p>
            <a:r>
              <a:rPr lang="en-US" sz="1900" b="1" dirty="0">
                <a:latin typeface="Arial" panose="020B0604020202020204" pitchFamily="34" charset="0"/>
                <a:cs typeface="Arial" panose="020B0604020202020204" pitchFamily="34" charset="0"/>
              </a:rPr>
              <a:t>Programming: </a:t>
            </a:r>
            <a:r>
              <a:rPr lang="en-US" sz="1900" dirty="0">
                <a:solidFill>
                  <a:srgbClr val="008F00"/>
                </a:solidFill>
                <a:latin typeface="Arial" panose="020B0604020202020204" pitchFamily="34" charset="0"/>
                <a:cs typeface="Arial" panose="020B0604020202020204" pitchFamily="34" charset="0"/>
              </a:rPr>
              <a:t>Peng et al. (2023) </a:t>
            </a:r>
            <a:r>
              <a:rPr lang="en-US" sz="1900" dirty="0">
                <a:latin typeface="Arial" panose="020B0604020202020204" pitchFamily="34" charset="0"/>
                <a:cs typeface="Arial" panose="020B0604020202020204" pitchFamily="34" charset="0"/>
              </a:rPr>
              <a:t>software engineers with GitHub Copilot can be twice as fast.</a:t>
            </a:r>
          </a:p>
          <a:p>
            <a:r>
              <a:rPr lang="en-US" sz="1900" b="1" dirty="0">
                <a:latin typeface="Arial" panose="020B0604020202020204" pitchFamily="34" charset="0"/>
                <a:cs typeface="Arial" panose="020B0604020202020204" pitchFamily="34" charset="0"/>
              </a:rPr>
              <a:t>Writing tasks</a:t>
            </a:r>
            <a:r>
              <a:rPr lang="en-US" sz="1900" dirty="0">
                <a:latin typeface="Arial" panose="020B0604020202020204" pitchFamily="34" charset="0"/>
                <a:cs typeface="Arial" panose="020B0604020202020204" pitchFamily="34" charset="0"/>
              </a:rPr>
              <a:t>: </a:t>
            </a:r>
            <a:r>
              <a:rPr lang="en-US" sz="1900" dirty="0">
                <a:solidFill>
                  <a:srgbClr val="008F00"/>
                </a:solidFill>
                <a:latin typeface="Arial" panose="020B0604020202020204" pitchFamily="34" charset="0"/>
                <a:cs typeface="Arial" panose="020B0604020202020204" pitchFamily="34" charset="0"/>
              </a:rPr>
              <a:t>Noy and Zhang (2023) </a:t>
            </a:r>
            <a:r>
              <a:rPr lang="en-US" sz="1900" dirty="0">
                <a:latin typeface="Arial" panose="020B0604020202020204" pitchFamily="34" charset="0"/>
                <a:cs typeface="Arial" panose="020B0604020202020204" pitchFamily="34" charset="0"/>
              </a:rPr>
              <a:t>show that lower-productivity workers, given access to ChatGPT, improve performance in writing tasks.</a:t>
            </a:r>
          </a:p>
          <a:p>
            <a:r>
              <a:rPr lang="en-US" sz="1900" b="1" dirty="0">
                <a:latin typeface="Arial" panose="020B0604020202020204" pitchFamily="34" charset="0"/>
                <a:cs typeface="Arial" panose="020B0604020202020204" pitchFamily="34" charset="0"/>
              </a:rPr>
              <a:t>Customer service</a:t>
            </a:r>
            <a:r>
              <a:rPr lang="en-US" sz="1900" dirty="0">
                <a:latin typeface="Arial" panose="020B0604020202020204" pitchFamily="34" charset="0"/>
                <a:cs typeface="Arial" panose="020B0604020202020204" pitchFamily="34" charset="0"/>
              </a:rPr>
              <a:t>: </a:t>
            </a:r>
            <a:r>
              <a:rPr lang="en-US" sz="1900" dirty="0">
                <a:solidFill>
                  <a:srgbClr val="008F00"/>
                </a:solidFill>
                <a:latin typeface="Arial" panose="020B0604020202020204" pitchFamily="34" charset="0"/>
                <a:cs typeface="Arial" panose="020B0604020202020204" pitchFamily="34" charset="0"/>
              </a:rPr>
              <a:t>Brynjolfsson, Li and Raymond (2023) </a:t>
            </a:r>
            <a:r>
              <a:rPr lang="en-US" sz="1900" dirty="0">
                <a:latin typeface="Arial" panose="020B0604020202020204" pitchFamily="34" charset="0"/>
                <a:cs typeface="Arial" panose="020B0604020202020204" pitchFamily="34" charset="0"/>
              </a:rPr>
              <a:t>show improvement in worker productivity when ChatGPT is used in a human complementary manner — to provide information to operators.</a:t>
            </a:r>
          </a:p>
        </p:txBody>
      </p:sp>
      <p:sp>
        <p:nvSpPr>
          <p:cNvPr id="4" name="TextBox 3">
            <a:extLst>
              <a:ext uri="{FF2B5EF4-FFF2-40B4-BE49-F238E27FC236}">
                <a16:creationId xmlns:a16="http://schemas.microsoft.com/office/drawing/2014/main" id="{5C6F71A6-1B8C-F9AA-121A-B2556FF8629C}"/>
              </a:ext>
            </a:extLst>
          </p:cNvPr>
          <p:cNvSpPr txBox="1"/>
          <p:nvPr/>
        </p:nvSpPr>
        <p:spPr>
          <a:xfrm>
            <a:off x="477811" y="3765938"/>
            <a:ext cx="5407430" cy="1323439"/>
          </a:xfrm>
          <a:prstGeom prst="rect">
            <a:avLst/>
          </a:prstGeom>
          <a:noFill/>
          <a:ln w="38100">
            <a:solidFill>
              <a:srgbClr val="C00000"/>
            </a:solidFill>
          </a:ln>
        </p:spPr>
        <p:txBody>
          <a:bodyPr wrap="square" rtlCol="0">
            <a:spAutoFit/>
          </a:bodyPr>
          <a:lstStyle/>
          <a:p>
            <a:pPr algn="ctr"/>
            <a:r>
              <a:rPr lang="en-US" sz="2000" dirty="0">
                <a:latin typeface="Arial" panose="020B0604020202020204" pitchFamily="34" charset="0"/>
                <a:cs typeface="Arial" panose="020B0604020202020204" pitchFamily="34" charset="0"/>
              </a:rPr>
              <a:t>Common element: the use of better information (from LLMs) as input for human decision-making to increase the effectiveness of human skills and expertise.</a:t>
            </a:r>
          </a:p>
        </p:txBody>
      </p:sp>
      <p:cxnSp>
        <p:nvCxnSpPr>
          <p:cNvPr id="10" name="Straight Arrow Connector 9">
            <a:extLst>
              <a:ext uri="{FF2B5EF4-FFF2-40B4-BE49-F238E27FC236}">
                <a16:creationId xmlns:a16="http://schemas.microsoft.com/office/drawing/2014/main" id="{6A4E0325-B3B1-25EF-5C6D-7553ECAC2050}"/>
              </a:ext>
            </a:extLst>
          </p:cNvPr>
          <p:cNvCxnSpPr>
            <a:cxnSpLocks/>
          </p:cNvCxnSpPr>
          <p:nvPr/>
        </p:nvCxnSpPr>
        <p:spPr>
          <a:xfrm flipH="1">
            <a:off x="7854211" y="4817331"/>
            <a:ext cx="96948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DAC0B6A-8C27-3DF4-3972-5922C3AA485D}"/>
              </a:ext>
            </a:extLst>
          </p:cNvPr>
          <p:cNvCxnSpPr>
            <a:cxnSpLocks/>
          </p:cNvCxnSpPr>
          <p:nvPr/>
        </p:nvCxnSpPr>
        <p:spPr>
          <a:xfrm flipH="1">
            <a:off x="9990360" y="4825595"/>
            <a:ext cx="969484" cy="0"/>
          </a:xfrm>
          <a:prstGeom prst="straightConnector1">
            <a:avLst/>
          </a:prstGeom>
          <a:ln w="38100">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20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6487-0318-4621-ACFE-F439065E63F5}"/>
              </a:ext>
            </a:extLst>
          </p:cNvPr>
          <p:cNvSpPr>
            <a:spLocks noGrp="1"/>
          </p:cNvSpPr>
          <p:nvPr>
            <p:ph type="title"/>
          </p:nvPr>
        </p:nvSpPr>
        <p:spPr>
          <a:xfrm>
            <a:off x="657875" y="206764"/>
            <a:ext cx="10879471" cy="1325563"/>
          </a:xfrm>
        </p:spPr>
        <p:txBody>
          <a:bodyPr>
            <a:normAutofit/>
          </a:bodyPr>
          <a:lstStyle/>
          <a:p>
            <a:r>
              <a:rPr lang="en-US" sz="3800" b="1" dirty="0">
                <a:latin typeface="Arial" panose="020B0604020202020204" pitchFamily="34" charset="0"/>
                <a:cs typeface="Arial" panose="020B0604020202020204" pitchFamily="34" charset="0"/>
              </a:rPr>
              <a:t>Roadblocks to the MIT Vision of Generative AI</a:t>
            </a:r>
          </a:p>
        </p:txBody>
      </p:sp>
      <p:sp>
        <p:nvSpPr>
          <p:cNvPr id="3" name="Content Placeholder 2">
            <a:extLst>
              <a:ext uri="{FF2B5EF4-FFF2-40B4-BE49-F238E27FC236}">
                <a16:creationId xmlns:a16="http://schemas.microsoft.com/office/drawing/2014/main" id="{3607AFFB-0F6E-424D-8E5D-1F0AE0758CEB}"/>
              </a:ext>
            </a:extLst>
          </p:cNvPr>
          <p:cNvSpPr>
            <a:spLocks noGrp="1"/>
          </p:cNvSpPr>
          <p:nvPr>
            <p:ph idx="1"/>
          </p:nvPr>
        </p:nvSpPr>
        <p:spPr>
          <a:xfrm>
            <a:off x="1026785" y="1532326"/>
            <a:ext cx="10000410" cy="4868473"/>
          </a:xfrm>
          <a:ln w="38100">
            <a:solidFill>
              <a:srgbClr val="C00000"/>
            </a:solidFill>
          </a:ln>
        </p:spPr>
        <p:txBody>
          <a:bodyPr>
            <a:normAutofit lnSpcReduction="10000"/>
          </a:bodyPr>
          <a:lstStyle/>
          <a:p>
            <a:pPr>
              <a:lnSpc>
                <a:spcPct val="100000"/>
              </a:lnSpc>
              <a:spcBef>
                <a:spcPts val="0"/>
              </a:spcBef>
              <a:spcAft>
                <a:spcPts val="1200"/>
              </a:spcAft>
            </a:pPr>
            <a:r>
              <a:rPr lang="en-US" sz="2200" dirty="0">
                <a:latin typeface="Arial" panose="020B0604020202020204" pitchFamily="34" charset="0"/>
                <a:cs typeface="Arial" panose="020B0604020202020204" pitchFamily="34" charset="0"/>
              </a:rPr>
              <a:t>Four related, but distinct, roadblocks can be identified:</a:t>
            </a:r>
          </a:p>
          <a:p>
            <a:pPr marL="914400" lvl="1" indent="-457200">
              <a:lnSpc>
                <a:spcPct val="100000"/>
              </a:lnSpc>
              <a:spcBef>
                <a:spcPts val="0"/>
              </a:spcBef>
              <a:spcAft>
                <a:spcPts val="1200"/>
              </a:spcAft>
              <a:buFont typeface="+mj-lt"/>
              <a:buAutoNum type="arabicPeriod"/>
            </a:pPr>
            <a:r>
              <a:rPr lang="en-US" sz="2200" dirty="0">
                <a:solidFill>
                  <a:srgbClr val="0070C0"/>
                </a:solidFill>
                <a:latin typeface="Arial" panose="020B0604020202020204" pitchFamily="34" charset="0"/>
                <a:cs typeface="Arial" panose="020B0604020202020204" pitchFamily="34" charset="0"/>
              </a:rPr>
              <a:t>Automation</a:t>
            </a:r>
            <a:r>
              <a:rPr lang="en-US" sz="2200" dirty="0">
                <a:latin typeface="Arial" panose="020B0604020202020204" pitchFamily="34" charset="0"/>
                <a:cs typeface="Arial" panose="020B0604020202020204" pitchFamily="34" charset="0"/>
              </a:rPr>
              <a:t> rather than input into human decision-making.</a:t>
            </a:r>
          </a:p>
          <a:p>
            <a:pPr marL="914400" lvl="1" indent="-457200">
              <a:lnSpc>
                <a:spcPct val="100000"/>
              </a:lnSpc>
              <a:spcBef>
                <a:spcPts val="0"/>
              </a:spcBef>
              <a:spcAft>
                <a:spcPts val="1200"/>
              </a:spcAft>
              <a:buFont typeface="+mj-lt"/>
              <a:buAutoNum type="arabicPeriod"/>
            </a:pPr>
            <a:r>
              <a:rPr lang="en-US" sz="2200" dirty="0">
                <a:solidFill>
                  <a:srgbClr val="0070C0"/>
                </a:solidFill>
                <a:latin typeface="Arial" panose="020B0604020202020204" pitchFamily="34" charset="0"/>
                <a:cs typeface="Arial" panose="020B0604020202020204" pitchFamily="34" charset="0"/>
              </a:rPr>
              <a:t>Unforeseen consequences of better information for humans </a:t>
            </a:r>
            <a:r>
              <a:rPr lang="en-US" sz="2200" dirty="0">
                <a:latin typeface="Arial" panose="020B0604020202020204" pitchFamily="34" charset="0"/>
                <a:cs typeface="Arial" panose="020B0604020202020204" pitchFamily="34" charset="0"/>
              </a:rPr>
              <a:t>— e.g., greater conformity, less diversity and externalities from new information.</a:t>
            </a:r>
          </a:p>
          <a:p>
            <a:pPr marL="914400" lvl="1" indent="-457200">
              <a:lnSpc>
                <a:spcPct val="100000"/>
              </a:lnSpc>
              <a:spcBef>
                <a:spcPts val="0"/>
              </a:spcBef>
              <a:spcAft>
                <a:spcPts val="1200"/>
              </a:spcAft>
              <a:buFont typeface="+mj-lt"/>
              <a:buAutoNum type="arabicPeriod"/>
            </a:pPr>
            <a:r>
              <a:rPr lang="en-US" sz="2200" dirty="0">
                <a:solidFill>
                  <a:srgbClr val="0070C0"/>
                </a:solidFill>
                <a:latin typeface="Arial" panose="020B0604020202020204" pitchFamily="34" charset="0"/>
                <a:cs typeface="Arial" panose="020B0604020202020204" pitchFamily="34" charset="0"/>
              </a:rPr>
              <a:t>Platform incentives to exploit information</a:t>
            </a:r>
            <a:r>
              <a:rPr lang="en-US" sz="2200" dirty="0">
                <a:latin typeface="Arial" panose="020B0604020202020204" pitchFamily="34" charset="0"/>
                <a:cs typeface="Arial" panose="020B0604020202020204" pitchFamily="34" charset="0"/>
              </a:rPr>
              <a:t> — e.g., information filtration and curation by generative AI to manipulate rather than help people.</a:t>
            </a:r>
          </a:p>
          <a:p>
            <a:pPr marL="914400" lvl="1" indent="-457200">
              <a:lnSpc>
                <a:spcPct val="100000"/>
              </a:lnSpc>
              <a:spcBef>
                <a:spcPts val="0"/>
              </a:spcBef>
              <a:spcAft>
                <a:spcPts val="1200"/>
              </a:spcAft>
              <a:buFont typeface="+mj-lt"/>
              <a:buAutoNum type="arabicPeriod"/>
            </a:pPr>
            <a:r>
              <a:rPr lang="en-US" sz="2200" dirty="0">
                <a:solidFill>
                  <a:srgbClr val="0070C0"/>
                </a:solidFill>
                <a:latin typeface="Arial" panose="020B0604020202020204" pitchFamily="34" charset="0"/>
                <a:cs typeface="Arial" panose="020B0604020202020204" pitchFamily="34" charset="0"/>
              </a:rPr>
              <a:t>Misalignment between human cognition</a:t>
            </a:r>
            <a:r>
              <a:rPr lang="en-US" sz="2200" b="1" dirty="0">
                <a:solidFill>
                  <a:srgbClr val="0070C0"/>
                </a:solidFill>
                <a:latin typeface="Arial" panose="020B0604020202020204" pitchFamily="34" charset="0"/>
                <a:cs typeface="Arial" panose="020B0604020202020204" pitchFamily="34" charset="0"/>
              </a:rPr>
              <a:t> </a:t>
            </a:r>
            <a:r>
              <a:rPr lang="en-US" sz="2200" dirty="0">
                <a:solidFill>
                  <a:srgbClr val="0070C0"/>
                </a:solidFill>
                <a:latin typeface="Arial" panose="020B0604020202020204" pitchFamily="34" charset="0"/>
                <a:cs typeface="Arial" panose="020B0604020202020204" pitchFamily="34" charset="0"/>
              </a:rPr>
              <a:t>and AI algorithms </a:t>
            </a:r>
            <a:r>
              <a:rPr lang="en-US" sz="2200" dirty="0">
                <a:latin typeface="Arial" panose="020B0604020202020204" pitchFamily="34" charset="0"/>
                <a:cs typeface="Arial" panose="020B0604020202020204" pitchFamily="34" charset="0"/>
              </a:rPr>
              <a:t>— e.g., incorrect perception or processing of AI inputs, in the limit leading to bad feedback loops between machine and human.</a:t>
            </a:r>
          </a:p>
          <a:p>
            <a:pPr marL="914400" lvl="1" indent="-457200">
              <a:lnSpc>
                <a:spcPct val="100000"/>
              </a:lnSpc>
              <a:spcBef>
                <a:spcPts val="0"/>
              </a:spcBef>
              <a:spcAft>
                <a:spcPts val="600"/>
              </a:spcAft>
              <a:buFont typeface="+mj-lt"/>
              <a:buAutoNum type="arabicPeriod"/>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All four of these roadblocks have parallels with (but also differences from) previous digital technologies and waves of AI, from which we can learn.</a:t>
            </a:r>
          </a:p>
        </p:txBody>
      </p:sp>
    </p:spTree>
    <p:extLst>
      <p:ext uri="{BB962C8B-B14F-4D97-AF65-F5344CB8AC3E}">
        <p14:creationId xmlns:p14="http://schemas.microsoft.com/office/powerpoint/2010/main" val="135326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326E-341E-A1D7-444B-F1823EE3692F}"/>
              </a:ext>
            </a:extLst>
          </p:cNvPr>
          <p:cNvSpPr>
            <a:spLocks noGrp="1"/>
          </p:cNvSpPr>
          <p:nvPr>
            <p:ph type="title"/>
          </p:nvPr>
        </p:nvSpPr>
        <p:spPr>
          <a:xfrm>
            <a:off x="103366" y="11360"/>
            <a:ext cx="11974665" cy="1325563"/>
          </a:xfrm>
        </p:spPr>
        <p:txBody>
          <a:bodyPr>
            <a:normAutofit/>
          </a:bodyPr>
          <a:lstStyle/>
          <a:p>
            <a:r>
              <a:rPr lang="en-US" sz="3400" b="1" dirty="0">
                <a:latin typeface="Helvetica" pitchFamily="2" charset="0"/>
              </a:rPr>
              <a:t>Roadblock I: Inequality in the Age of Digital Technologies</a:t>
            </a:r>
          </a:p>
        </p:txBody>
      </p:sp>
      <p:sp>
        <p:nvSpPr>
          <p:cNvPr id="10" name="TextBox 9">
            <a:extLst>
              <a:ext uri="{FF2B5EF4-FFF2-40B4-BE49-F238E27FC236}">
                <a16:creationId xmlns:a16="http://schemas.microsoft.com/office/drawing/2014/main" id="{59CC1CF2-23CB-AE16-F67E-2E1E217A4497}"/>
              </a:ext>
            </a:extLst>
          </p:cNvPr>
          <p:cNvSpPr txBox="1"/>
          <p:nvPr/>
        </p:nvSpPr>
        <p:spPr>
          <a:xfrm>
            <a:off x="969644" y="6074339"/>
            <a:ext cx="10627300" cy="461665"/>
          </a:xfrm>
          <a:prstGeom prst="rect">
            <a:avLst/>
          </a:prstGeom>
          <a:noFill/>
          <a:ln w="38100">
            <a:solidFill>
              <a:srgbClr val="C00000"/>
            </a:solidFill>
          </a:ln>
        </p:spPr>
        <p:txBody>
          <a:bodyPr wrap="square" rtlCol="0">
            <a:spAutoFit/>
          </a:bodyPr>
          <a:lstStyle/>
          <a:p>
            <a:pPr algn="ctr"/>
            <a:r>
              <a:rPr lang="en-US" sz="2400" dirty="0">
                <a:effectLst/>
                <a:latin typeface="Arial" panose="020B0604020202020204" pitchFamily="34" charset="0"/>
                <a:cs typeface="Arial" panose="020B0604020202020204" pitchFamily="34" charset="0"/>
              </a:rPr>
              <a:t>Breakdown of shared prosperity during the era of digital technologies</a:t>
            </a:r>
          </a:p>
        </p:txBody>
      </p:sp>
      <p:pic>
        <p:nvPicPr>
          <p:cNvPr id="13" name="Picture 12">
            <a:extLst>
              <a:ext uri="{FF2B5EF4-FFF2-40B4-BE49-F238E27FC236}">
                <a16:creationId xmlns:a16="http://schemas.microsoft.com/office/drawing/2014/main" id="{D6673680-EBA2-4101-8C1D-48B0104BFEC0}"/>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716048" y="962113"/>
            <a:ext cx="8759904" cy="5095291"/>
          </a:xfrm>
          <a:prstGeom prst="rect">
            <a:avLst/>
          </a:prstGeom>
        </p:spPr>
      </p:pic>
      <p:sp>
        <p:nvSpPr>
          <p:cNvPr id="3" name="object 85">
            <a:extLst>
              <a:ext uri="{FF2B5EF4-FFF2-40B4-BE49-F238E27FC236}">
                <a16:creationId xmlns:a16="http://schemas.microsoft.com/office/drawing/2014/main" id="{F0EA25C7-CE48-8CDE-E1B8-3791017770B6}"/>
              </a:ext>
            </a:extLst>
          </p:cNvPr>
          <p:cNvSpPr txBox="1"/>
          <p:nvPr/>
        </p:nvSpPr>
        <p:spPr>
          <a:xfrm>
            <a:off x="103366" y="6644865"/>
            <a:ext cx="7747000" cy="139975"/>
          </a:xfrm>
          <a:prstGeom prst="rect">
            <a:avLst/>
          </a:prstGeom>
        </p:spPr>
        <p:txBody>
          <a:bodyPr vert="horz" wrap="square" lIns="0" tIns="12700" rIns="0" bIns="0" rtlCol="0">
            <a:spAutoFit/>
          </a:bodyPr>
          <a:lstStyle/>
          <a:p>
            <a:pPr marL="12065" marR="5080">
              <a:lnSpc>
                <a:spcPct val="106500"/>
              </a:lnSpc>
              <a:spcBef>
                <a:spcPts val="100"/>
              </a:spcBef>
              <a:buClr>
                <a:srgbClr val="FF8300"/>
              </a:buClr>
              <a:tabLst>
                <a:tab pos="158115" algn="l"/>
              </a:tabLst>
            </a:pPr>
            <a:r>
              <a:rPr lang="en-US" sz="800" i="1" dirty="0">
                <a:latin typeface="Helvetica" pitchFamily="2" charset="0"/>
                <a:ea typeface="Corbel Bold" charset="0"/>
                <a:cs typeface="Corbel Bold" charset="0"/>
              </a:rPr>
              <a:t>Source</a:t>
            </a:r>
            <a:r>
              <a:rPr lang="en-US" sz="800" b="1" i="1" dirty="0">
                <a:latin typeface="Helvetica" pitchFamily="2" charset="0"/>
                <a:ea typeface="Corbel Bold" charset="0"/>
                <a:cs typeface="Corbel Bold" charset="0"/>
              </a:rPr>
              <a:t>: </a:t>
            </a:r>
            <a:r>
              <a:rPr sz="800" i="1" dirty="0">
                <a:latin typeface="Helvetica" pitchFamily="2" charset="0"/>
                <a:ea typeface="Corbel Regular" charset="0"/>
                <a:cs typeface="Corbel Regular" charset="0"/>
              </a:rPr>
              <a:t>Autor,</a:t>
            </a:r>
            <a:r>
              <a:rPr sz="800" i="1" spc="90"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David.</a:t>
            </a:r>
            <a:r>
              <a:rPr sz="800" i="1" spc="100"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2019.</a:t>
            </a:r>
            <a:r>
              <a:rPr sz="800" i="1" spc="-10"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"Work</a:t>
            </a:r>
            <a:r>
              <a:rPr sz="800" i="1" spc="-5"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of</a:t>
            </a:r>
            <a:r>
              <a:rPr sz="800" i="1" spc="-10"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the</a:t>
            </a:r>
            <a:r>
              <a:rPr sz="800" i="1" spc="-5"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Past,</a:t>
            </a:r>
            <a:r>
              <a:rPr sz="800" i="1" spc="-5"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Work</a:t>
            </a:r>
            <a:r>
              <a:rPr sz="800" i="1" spc="-5"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of</a:t>
            </a:r>
            <a:r>
              <a:rPr sz="800" i="1" spc="-10"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the</a:t>
            </a:r>
            <a:r>
              <a:rPr sz="800" i="1" spc="-5"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Future."</a:t>
            </a:r>
            <a:r>
              <a:rPr sz="800" i="1" spc="-5"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AEA</a:t>
            </a:r>
            <a:r>
              <a:rPr sz="800" i="1" spc="-5"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Papers</a:t>
            </a:r>
            <a:r>
              <a:rPr sz="800" i="1" spc="-5"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and</a:t>
            </a:r>
            <a:r>
              <a:rPr sz="800" i="1" spc="-10"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Proceedings,</a:t>
            </a:r>
            <a:r>
              <a:rPr sz="800" i="1" spc="-5" dirty="0">
                <a:latin typeface="Helvetica" pitchFamily="2" charset="0"/>
                <a:ea typeface="Corbel Regular" charset="0"/>
                <a:cs typeface="Corbel Regular" charset="0"/>
              </a:rPr>
              <a:t> </a:t>
            </a:r>
            <a:r>
              <a:rPr sz="800" i="1" dirty="0">
                <a:latin typeface="Helvetica" pitchFamily="2" charset="0"/>
                <a:ea typeface="Corbel Regular" charset="0"/>
                <a:cs typeface="Corbel Regular" charset="0"/>
              </a:rPr>
              <a:t>109:</a:t>
            </a:r>
            <a:r>
              <a:rPr sz="800" i="1" spc="-5" dirty="0">
                <a:latin typeface="Helvetica" pitchFamily="2" charset="0"/>
                <a:ea typeface="Corbel Regular" charset="0"/>
                <a:cs typeface="Corbel Regular" charset="0"/>
              </a:rPr>
              <a:t> </a:t>
            </a:r>
            <a:r>
              <a:rPr sz="800" i="1" spc="-10" dirty="0">
                <a:latin typeface="Helvetica" pitchFamily="2" charset="0"/>
                <a:ea typeface="Corbel Regular" charset="0"/>
                <a:cs typeface="Corbel Regular" charset="0"/>
              </a:rPr>
              <a:t>1–32.</a:t>
            </a:r>
            <a:endParaRPr sz="800" i="1" dirty="0">
              <a:latin typeface="Helvetica" pitchFamily="2" charset="0"/>
              <a:ea typeface="Corbel Regular" charset="0"/>
              <a:cs typeface="Corbel Regular" charset="0"/>
            </a:endParaRPr>
          </a:p>
        </p:txBody>
      </p:sp>
    </p:spTree>
    <p:extLst>
      <p:ext uri="{BB962C8B-B14F-4D97-AF65-F5344CB8AC3E}">
        <p14:creationId xmlns:p14="http://schemas.microsoft.com/office/powerpoint/2010/main" val="192720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326E-341E-A1D7-444B-F1823EE3692F}"/>
              </a:ext>
            </a:extLst>
          </p:cNvPr>
          <p:cNvSpPr>
            <a:spLocks noGrp="1"/>
          </p:cNvSpPr>
          <p:nvPr>
            <p:ph type="title"/>
          </p:nvPr>
        </p:nvSpPr>
        <p:spPr>
          <a:xfrm>
            <a:off x="223314" y="11360"/>
            <a:ext cx="6362501" cy="1325563"/>
          </a:xfrm>
        </p:spPr>
        <p:txBody>
          <a:bodyPr>
            <a:normAutofit fontScale="90000"/>
          </a:bodyPr>
          <a:lstStyle/>
          <a:p>
            <a:r>
              <a:rPr lang="en-US" sz="3200" b="1" dirty="0">
                <a:latin typeface="Helvetica" pitchFamily="2" charset="0"/>
              </a:rPr>
              <a:t>Roadblock I: Automation’s Effects: Inequality and Stagnation</a:t>
            </a:r>
          </a:p>
        </p:txBody>
      </p:sp>
      <p:sp>
        <p:nvSpPr>
          <p:cNvPr id="3" name="Content Placeholder 2">
            <a:extLst>
              <a:ext uri="{FF2B5EF4-FFF2-40B4-BE49-F238E27FC236}">
                <a16:creationId xmlns:a16="http://schemas.microsoft.com/office/drawing/2014/main" id="{7ECC4F75-B44D-C378-5DCE-FB11A44B0BAD}"/>
              </a:ext>
            </a:extLst>
          </p:cNvPr>
          <p:cNvSpPr>
            <a:spLocks noGrp="1"/>
          </p:cNvSpPr>
          <p:nvPr>
            <p:ph idx="1"/>
          </p:nvPr>
        </p:nvSpPr>
        <p:spPr>
          <a:xfrm>
            <a:off x="294676" y="1213381"/>
            <a:ext cx="6259552" cy="5391180"/>
          </a:xfrm>
          <a:ln w="38100">
            <a:solidFill>
              <a:srgbClr val="0070C0"/>
            </a:solidFill>
          </a:ln>
        </p:spPr>
        <p:txBody>
          <a:bodyPr>
            <a:noAutofit/>
          </a:bodyPr>
          <a:lstStyle/>
          <a:p>
            <a:pPr>
              <a:lnSpc>
                <a:spcPct val="100000"/>
              </a:lnSpc>
              <a:spcBef>
                <a:spcPts val="0"/>
              </a:spcBef>
              <a:spcAft>
                <a:spcPts val="1200"/>
              </a:spcAft>
            </a:pPr>
            <a:r>
              <a:rPr lang="en-US" sz="2200" dirty="0">
                <a:effectLst/>
                <a:latin typeface="Arial" panose="020B0604020202020204" pitchFamily="34" charset="0"/>
                <a:cs typeface="Arial" panose="020B0604020202020204" pitchFamily="34" charset="0"/>
              </a:rPr>
              <a:t>Companies may be tempted to use generative AI just for </a:t>
            </a:r>
            <a:r>
              <a:rPr lang="en-US" sz="2200" dirty="0">
                <a:solidFill>
                  <a:srgbClr val="FF0000"/>
                </a:solidFill>
                <a:effectLst/>
                <a:latin typeface="Arial" panose="020B0604020202020204" pitchFamily="34" charset="0"/>
                <a:cs typeface="Arial" panose="020B0604020202020204" pitchFamily="34" charset="0"/>
              </a:rPr>
              <a:t>automation.</a:t>
            </a:r>
            <a:r>
              <a:rPr lang="en-US" sz="2200" dirty="0">
                <a:solidFill>
                  <a:srgbClr val="FF0000"/>
                </a:solidFill>
                <a:latin typeface="Arial" panose="020B0604020202020204" pitchFamily="34" charset="0"/>
                <a:cs typeface="Arial" panose="020B0604020202020204" pitchFamily="34" charset="0"/>
              </a:rPr>
              <a:t> </a:t>
            </a:r>
          </a:p>
          <a:p>
            <a:pPr>
              <a:lnSpc>
                <a:spcPct val="100000"/>
              </a:lnSpc>
              <a:spcBef>
                <a:spcPts val="0"/>
              </a:spcBef>
              <a:spcAft>
                <a:spcPts val="1200"/>
              </a:spcAft>
            </a:pPr>
            <a:r>
              <a:rPr lang="en-US" sz="2200" dirty="0">
                <a:latin typeface="Arial" panose="020B0604020202020204" pitchFamily="34" charset="0"/>
                <a:cs typeface="Arial" panose="020B0604020202020204" pitchFamily="34" charset="0"/>
              </a:rPr>
              <a:t>This will not unleash the full potential of generative AI in complementing human-decision-making. A</a:t>
            </a:r>
            <a:r>
              <a:rPr lang="en-US" sz="2200" dirty="0">
                <a:effectLst/>
                <a:latin typeface="Arial" panose="020B0604020202020204" pitchFamily="34" charset="0"/>
                <a:cs typeface="Arial" panose="020B0604020202020204" pitchFamily="34" charset="0"/>
              </a:rPr>
              <a:t>nd it will likely create even more inequality.</a:t>
            </a:r>
          </a:p>
          <a:p>
            <a:pPr>
              <a:lnSpc>
                <a:spcPct val="100000"/>
              </a:lnSpc>
              <a:spcBef>
                <a:spcPts val="0"/>
              </a:spcBef>
              <a:spcAft>
                <a:spcPts val="600"/>
              </a:spcAft>
            </a:pPr>
            <a:r>
              <a:rPr lang="en-US" sz="2200" b="1" dirty="0">
                <a:latin typeface="Arial" panose="020B0604020202020204" pitchFamily="34" charset="0"/>
                <a:cs typeface="Arial" panose="020B0604020202020204" pitchFamily="34" charset="0"/>
              </a:rPr>
              <a:t>Learning from the past: </a:t>
            </a:r>
            <a:r>
              <a:rPr lang="en-US" sz="2200" dirty="0">
                <a:latin typeface="Arial" panose="020B0604020202020204" pitchFamily="34" charset="0"/>
                <a:cs typeface="Arial" panose="020B0604020202020204" pitchFamily="34" charset="0"/>
              </a:rPr>
              <a:t>Past digital technologies used for automation, with adverse distributional and wage consequences (</a:t>
            </a:r>
            <a:r>
              <a:rPr lang="en-US" sz="2200" dirty="0">
                <a:solidFill>
                  <a:srgbClr val="008F00"/>
                </a:solidFill>
                <a:latin typeface="Arial" panose="020B0604020202020204" pitchFamily="34" charset="0"/>
                <a:cs typeface="Arial" panose="020B0604020202020204" pitchFamily="34" charset="0"/>
              </a:rPr>
              <a:t>Acemoglu and Restrepo (2022)</a:t>
            </a:r>
            <a:r>
              <a:rPr lang="en-US" sz="2200" dirty="0">
                <a:latin typeface="Arial" panose="020B0604020202020204" pitchFamily="34" charset="0"/>
                <a:cs typeface="Arial" panose="020B0604020202020204" pitchFamily="34" charset="0"/>
              </a:rPr>
              <a:t>):</a:t>
            </a:r>
          </a:p>
          <a:p>
            <a:pPr marL="800100" lvl="1" indent="-342900">
              <a:lnSpc>
                <a:spcPct val="100000"/>
              </a:lnSpc>
              <a:spcBef>
                <a:spcPts val="0"/>
              </a:spcBef>
              <a:spcAft>
                <a:spcPts val="600"/>
              </a:spcAft>
              <a:buFont typeface="+mj-lt"/>
              <a:buAutoNum type="arabicPeriod"/>
            </a:pPr>
            <a:r>
              <a:rPr lang="en-US" sz="2200" dirty="0">
                <a:latin typeface="Arial" panose="020B0604020202020204" pitchFamily="34" charset="0"/>
                <a:cs typeface="Arial" panose="020B0604020202020204" pitchFamily="34" charset="0"/>
              </a:rPr>
              <a:t>Limited productivity benefits because of “so-so automation”</a:t>
            </a:r>
          </a:p>
          <a:p>
            <a:pPr marL="800100" lvl="1" indent="-342900">
              <a:lnSpc>
                <a:spcPct val="100000"/>
              </a:lnSpc>
              <a:spcBef>
                <a:spcPts val="0"/>
              </a:spcBef>
              <a:spcAft>
                <a:spcPts val="600"/>
              </a:spcAft>
              <a:buFont typeface="+mj-lt"/>
              <a:buAutoNum type="arabicPeriod"/>
            </a:pPr>
            <a:r>
              <a:rPr lang="en-US" sz="2200" dirty="0">
                <a:latin typeface="Arial" panose="020B0604020202020204" pitchFamily="34" charset="0"/>
                <a:cs typeface="Arial" panose="020B0604020202020204" pitchFamily="34" charset="0"/>
              </a:rPr>
              <a:t>Inequality: groups that were more affected by automation suffered wage declines</a:t>
            </a:r>
            <a:endParaRPr lang="en-US" sz="2200" dirty="0">
              <a:effectLst/>
              <a:latin typeface="Arial" panose="020B0604020202020204" pitchFamily="34" charset="0"/>
              <a:cs typeface="Arial" panose="020B0604020202020204" pitchFamily="34" charset="0"/>
            </a:endParaRPr>
          </a:p>
          <a:p>
            <a:pPr>
              <a:lnSpc>
                <a:spcPct val="100000"/>
              </a:lnSpc>
              <a:spcBef>
                <a:spcPts val="0"/>
              </a:spcBef>
              <a:spcAft>
                <a:spcPts val="1200"/>
              </a:spcAft>
            </a:pPr>
            <a:endParaRPr lang="en-US" sz="1800" dirty="0">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3C0769D-9627-0013-4927-7DD57393F6E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697132" y="1532868"/>
            <a:ext cx="5494867" cy="5023934"/>
          </a:xfrm>
          <a:prstGeom prst="rect">
            <a:avLst/>
          </a:prstGeom>
        </p:spPr>
      </p:pic>
      <p:grpSp>
        <p:nvGrpSpPr>
          <p:cNvPr id="5" name="Group 4">
            <a:extLst>
              <a:ext uri="{FF2B5EF4-FFF2-40B4-BE49-F238E27FC236}">
                <a16:creationId xmlns:a16="http://schemas.microsoft.com/office/drawing/2014/main" id="{EF3C550B-9430-24D5-5DDA-9A8173D61C9E}"/>
              </a:ext>
            </a:extLst>
          </p:cNvPr>
          <p:cNvGrpSpPr/>
          <p:nvPr/>
        </p:nvGrpSpPr>
        <p:grpSpPr>
          <a:xfrm>
            <a:off x="10648660" y="1475795"/>
            <a:ext cx="2243738" cy="1284130"/>
            <a:chOff x="10445460" y="1213328"/>
            <a:chExt cx="2243738" cy="1284130"/>
          </a:xfrm>
        </p:grpSpPr>
        <p:grpSp>
          <p:nvGrpSpPr>
            <p:cNvPr id="6" name="Group 5">
              <a:extLst>
                <a:ext uri="{FF2B5EF4-FFF2-40B4-BE49-F238E27FC236}">
                  <a16:creationId xmlns:a16="http://schemas.microsoft.com/office/drawing/2014/main" id="{2C88964E-8F76-7209-A671-2E805B9D8920}"/>
                </a:ext>
              </a:extLst>
            </p:cNvPr>
            <p:cNvGrpSpPr/>
            <p:nvPr/>
          </p:nvGrpSpPr>
          <p:grpSpPr>
            <a:xfrm>
              <a:off x="10445460" y="1213328"/>
              <a:ext cx="2243738" cy="181314"/>
              <a:chOff x="1037345" y="5941493"/>
              <a:chExt cx="2243738" cy="181314"/>
            </a:xfrm>
          </p:grpSpPr>
          <p:sp>
            <p:nvSpPr>
              <p:cNvPr id="20" name="TextBox 19">
                <a:extLst>
                  <a:ext uri="{FF2B5EF4-FFF2-40B4-BE49-F238E27FC236}">
                    <a16:creationId xmlns:a16="http://schemas.microsoft.com/office/drawing/2014/main" id="{F3773378-9679-4739-47D3-C02A0F448C24}"/>
                  </a:ext>
                </a:extLst>
              </p:cNvPr>
              <p:cNvSpPr txBox="1"/>
              <p:nvPr/>
            </p:nvSpPr>
            <p:spPr>
              <a:xfrm>
                <a:off x="1229064" y="5941493"/>
                <a:ext cx="2052019" cy="181314"/>
              </a:xfrm>
              <a:prstGeom prst="rect">
                <a:avLst/>
              </a:prstGeom>
            </p:spPr>
            <p:txBody>
              <a:bodyPr vert="horz" wrap="square" lIns="0" tIns="0" rIns="0" bIns="0" rtlCol="0" anchor="t">
                <a:noAutofit/>
              </a:bodyPr>
              <a:lstStyle/>
              <a:p>
                <a:pPr>
                  <a:tabLst>
                    <a:tab pos="855663" algn="l"/>
                  </a:tabLst>
                </a:pPr>
                <a:r>
                  <a:rPr lang="en-US" sz="1050" b="1" dirty="0">
                    <a:solidFill>
                      <a:schemeClr val="tx2"/>
                    </a:solidFill>
                    <a:latin typeface="Corbel Bold" charset="0"/>
                    <a:ea typeface="Corbel Bold" charset="0"/>
                    <a:cs typeface="Corbel Bold" charset="0"/>
                  </a:rPr>
                  <a:t>High School dropout</a:t>
                </a:r>
              </a:p>
            </p:txBody>
          </p:sp>
          <p:sp>
            <p:nvSpPr>
              <p:cNvPr id="21" name="Oval 20">
                <a:extLst>
                  <a:ext uri="{FF2B5EF4-FFF2-40B4-BE49-F238E27FC236}">
                    <a16:creationId xmlns:a16="http://schemas.microsoft.com/office/drawing/2014/main" id="{3F83FE17-610A-8BFC-9071-78C61DE6DC11}"/>
                  </a:ext>
                </a:extLst>
              </p:cNvPr>
              <p:cNvSpPr/>
              <p:nvPr/>
            </p:nvSpPr>
            <p:spPr>
              <a:xfrm>
                <a:off x="1037345" y="5961625"/>
                <a:ext cx="122944" cy="122944"/>
              </a:xfrm>
              <a:prstGeom prst="ellipse">
                <a:avLst/>
              </a:prstGeom>
              <a:solidFill>
                <a:srgbClr val="4CB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95A3A9E7-A214-6B19-8921-B9F052B9E3BC}"/>
                </a:ext>
              </a:extLst>
            </p:cNvPr>
            <p:cNvGrpSpPr/>
            <p:nvPr/>
          </p:nvGrpSpPr>
          <p:grpSpPr>
            <a:xfrm>
              <a:off x="10445460" y="2040440"/>
              <a:ext cx="2243738" cy="181314"/>
              <a:chOff x="1037345" y="5941493"/>
              <a:chExt cx="2243738" cy="181314"/>
            </a:xfrm>
          </p:grpSpPr>
          <p:sp>
            <p:nvSpPr>
              <p:cNvPr id="18" name="TextBox 17">
                <a:extLst>
                  <a:ext uri="{FF2B5EF4-FFF2-40B4-BE49-F238E27FC236}">
                    <a16:creationId xmlns:a16="http://schemas.microsoft.com/office/drawing/2014/main" id="{746ACC92-D3FC-EAA4-CAF2-927468A0F83A}"/>
                  </a:ext>
                </a:extLst>
              </p:cNvPr>
              <p:cNvSpPr txBox="1"/>
              <p:nvPr/>
            </p:nvSpPr>
            <p:spPr>
              <a:xfrm>
                <a:off x="1229064" y="5941493"/>
                <a:ext cx="2052019" cy="181314"/>
              </a:xfrm>
              <a:prstGeom prst="rect">
                <a:avLst/>
              </a:prstGeom>
            </p:spPr>
            <p:txBody>
              <a:bodyPr vert="horz" wrap="square" lIns="0" tIns="0" rIns="0" bIns="0" rtlCol="0" anchor="t">
                <a:noAutofit/>
              </a:bodyPr>
              <a:lstStyle/>
              <a:p>
                <a:pPr>
                  <a:tabLst>
                    <a:tab pos="855663" algn="l"/>
                  </a:tabLst>
                </a:pPr>
                <a:r>
                  <a:rPr lang="en-US" sz="1050" b="1" dirty="0">
                    <a:solidFill>
                      <a:schemeClr val="tx2"/>
                    </a:solidFill>
                    <a:latin typeface="Corbel Bold" charset="0"/>
                    <a:ea typeface="Corbel Bold" charset="0"/>
                    <a:cs typeface="Corbel Bold" charset="0"/>
                  </a:rPr>
                  <a:t>College degree</a:t>
                </a:r>
              </a:p>
            </p:txBody>
          </p:sp>
          <p:sp>
            <p:nvSpPr>
              <p:cNvPr id="19" name="Oval 18">
                <a:extLst>
                  <a:ext uri="{FF2B5EF4-FFF2-40B4-BE49-F238E27FC236}">
                    <a16:creationId xmlns:a16="http://schemas.microsoft.com/office/drawing/2014/main" id="{12833949-CEBE-93C9-3F67-61F603EC15D5}"/>
                  </a:ext>
                </a:extLst>
              </p:cNvPr>
              <p:cNvSpPr/>
              <p:nvPr/>
            </p:nvSpPr>
            <p:spPr>
              <a:xfrm>
                <a:off x="1037345" y="5961625"/>
                <a:ext cx="122944" cy="122944"/>
              </a:xfrm>
              <a:prstGeom prst="ellipse">
                <a:avLst/>
              </a:prstGeom>
              <a:solidFill>
                <a:srgbClr val="7F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3678820-8767-C9F3-7756-13EBF2507D8B}"/>
                </a:ext>
              </a:extLst>
            </p:cNvPr>
            <p:cNvGrpSpPr/>
            <p:nvPr/>
          </p:nvGrpSpPr>
          <p:grpSpPr>
            <a:xfrm>
              <a:off x="10445460" y="1489032"/>
              <a:ext cx="2243738" cy="181314"/>
              <a:chOff x="1037345" y="5941493"/>
              <a:chExt cx="2243738" cy="181314"/>
            </a:xfrm>
          </p:grpSpPr>
          <p:sp>
            <p:nvSpPr>
              <p:cNvPr id="16" name="TextBox 15">
                <a:extLst>
                  <a:ext uri="{FF2B5EF4-FFF2-40B4-BE49-F238E27FC236}">
                    <a16:creationId xmlns:a16="http://schemas.microsoft.com/office/drawing/2014/main" id="{9A9E7D6D-DB3E-21CC-796A-D25A184601FA}"/>
                  </a:ext>
                </a:extLst>
              </p:cNvPr>
              <p:cNvSpPr txBox="1"/>
              <p:nvPr/>
            </p:nvSpPr>
            <p:spPr>
              <a:xfrm>
                <a:off x="1229064" y="5941493"/>
                <a:ext cx="2052019" cy="181314"/>
              </a:xfrm>
              <a:prstGeom prst="rect">
                <a:avLst/>
              </a:prstGeom>
            </p:spPr>
            <p:txBody>
              <a:bodyPr vert="horz" wrap="square" lIns="0" tIns="0" rIns="0" bIns="0" rtlCol="0" anchor="t">
                <a:noAutofit/>
              </a:bodyPr>
              <a:lstStyle/>
              <a:p>
                <a:pPr>
                  <a:tabLst>
                    <a:tab pos="855663" algn="l"/>
                  </a:tabLst>
                </a:pPr>
                <a:r>
                  <a:rPr lang="en-US" sz="1050" b="1" dirty="0">
                    <a:solidFill>
                      <a:schemeClr val="tx2"/>
                    </a:solidFill>
                    <a:latin typeface="Corbel Bold" charset="0"/>
                    <a:ea typeface="Corbel Bold" charset="0"/>
                    <a:cs typeface="Corbel Bold" charset="0"/>
                  </a:rPr>
                  <a:t>High School graduate</a:t>
                </a:r>
              </a:p>
            </p:txBody>
          </p:sp>
          <p:sp>
            <p:nvSpPr>
              <p:cNvPr id="17" name="Oval 16">
                <a:extLst>
                  <a:ext uri="{FF2B5EF4-FFF2-40B4-BE49-F238E27FC236}">
                    <a16:creationId xmlns:a16="http://schemas.microsoft.com/office/drawing/2014/main" id="{40007783-DF3D-E7CA-F43B-409358FF6E7F}"/>
                  </a:ext>
                </a:extLst>
              </p:cNvPr>
              <p:cNvSpPr/>
              <p:nvPr/>
            </p:nvSpPr>
            <p:spPr>
              <a:xfrm>
                <a:off x="1037345" y="5961625"/>
                <a:ext cx="122944" cy="122944"/>
              </a:xfrm>
              <a:prstGeom prst="ellipse">
                <a:avLst/>
              </a:prstGeom>
              <a:solidFill>
                <a:srgbClr val="C2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2712801-57C5-1529-27BD-C5A8BB4AF71B}"/>
                </a:ext>
              </a:extLst>
            </p:cNvPr>
            <p:cNvGrpSpPr/>
            <p:nvPr/>
          </p:nvGrpSpPr>
          <p:grpSpPr>
            <a:xfrm>
              <a:off x="10445460" y="2316144"/>
              <a:ext cx="2243738" cy="181314"/>
              <a:chOff x="1037345" y="5941493"/>
              <a:chExt cx="2243738" cy="181314"/>
            </a:xfrm>
          </p:grpSpPr>
          <p:sp>
            <p:nvSpPr>
              <p:cNvPr id="14" name="TextBox 13">
                <a:extLst>
                  <a:ext uri="{FF2B5EF4-FFF2-40B4-BE49-F238E27FC236}">
                    <a16:creationId xmlns:a16="http://schemas.microsoft.com/office/drawing/2014/main" id="{ABE7FE59-630F-A029-1C8C-FCE4576957E2}"/>
                  </a:ext>
                </a:extLst>
              </p:cNvPr>
              <p:cNvSpPr txBox="1"/>
              <p:nvPr/>
            </p:nvSpPr>
            <p:spPr>
              <a:xfrm>
                <a:off x="1229064" y="5941493"/>
                <a:ext cx="2052019" cy="181314"/>
              </a:xfrm>
              <a:prstGeom prst="rect">
                <a:avLst/>
              </a:prstGeom>
            </p:spPr>
            <p:txBody>
              <a:bodyPr vert="horz" wrap="square" lIns="0" tIns="0" rIns="0" bIns="0" rtlCol="0" anchor="t">
                <a:noAutofit/>
              </a:bodyPr>
              <a:lstStyle/>
              <a:p>
                <a:pPr>
                  <a:tabLst>
                    <a:tab pos="855663" algn="l"/>
                  </a:tabLst>
                </a:pPr>
                <a:r>
                  <a:rPr lang="en-US" sz="1050" b="1" dirty="0">
                    <a:solidFill>
                      <a:schemeClr val="tx2"/>
                    </a:solidFill>
                    <a:latin typeface="Corbel Bold" charset="0"/>
                    <a:ea typeface="Corbel Bold" charset="0"/>
                    <a:cs typeface="Corbel Bold" charset="0"/>
                  </a:rPr>
                  <a:t>Graduate degree</a:t>
                </a:r>
              </a:p>
            </p:txBody>
          </p:sp>
          <p:sp>
            <p:nvSpPr>
              <p:cNvPr id="15" name="Oval 14">
                <a:extLst>
                  <a:ext uri="{FF2B5EF4-FFF2-40B4-BE49-F238E27FC236}">
                    <a16:creationId xmlns:a16="http://schemas.microsoft.com/office/drawing/2014/main" id="{2DD2CF1E-F6A5-DD1F-DF05-3E759DDBAFBD}"/>
                  </a:ext>
                </a:extLst>
              </p:cNvPr>
              <p:cNvSpPr/>
              <p:nvPr/>
            </p:nvSpPr>
            <p:spPr>
              <a:xfrm>
                <a:off x="1037345" y="5961625"/>
                <a:ext cx="122944" cy="122944"/>
              </a:xfrm>
              <a:prstGeom prst="ellipse">
                <a:avLst/>
              </a:prstGeom>
              <a:solidFill>
                <a:srgbClr val="F1B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592A438-434C-988F-56AA-2EF9E3EB92E7}"/>
                </a:ext>
              </a:extLst>
            </p:cNvPr>
            <p:cNvGrpSpPr/>
            <p:nvPr/>
          </p:nvGrpSpPr>
          <p:grpSpPr>
            <a:xfrm>
              <a:off x="10445460" y="1764736"/>
              <a:ext cx="2243738" cy="181314"/>
              <a:chOff x="1037345" y="5941493"/>
              <a:chExt cx="2243738" cy="181314"/>
            </a:xfrm>
          </p:grpSpPr>
          <p:sp>
            <p:nvSpPr>
              <p:cNvPr id="12" name="TextBox 11">
                <a:extLst>
                  <a:ext uri="{FF2B5EF4-FFF2-40B4-BE49-F238E27FC236}">
                    <a16:creationId xmlns:a16="http://schemas.microsoft.com/office/drawing/2014/main" id="{EDB086EF-5813-DCF8-7775-E8AA86A8C2BD}"/>
                  </a:ext>
                </a:extLst>
              </p:cNvPr>
              <p:cNvSpPr txBox="1"/>
              <p:nvPr/>
            </p:nvSpPr>
            <p:spPr>
              <a:xfrm>
                <a:off x="1229064" y="5941493"/>
                <a:ext cx="2052019" cy="181314"/>
              </a:xfrm>
              <a:prstGeom prst="rect">
                <a:avLst/>
              </a:prstGeom>
            </p:spPr>
            <p:txBody>
              <a:bodyPr vert="horz" wrap="square" lIns="0" tIns="0" rIns="0" bIns="0" rtlCol="0" anchor="t">
                <a:noAutofit/>
              </a:bodyPr>
              <a:lstStyle/>
              <a:p>
                <a:pPr>
                  <a:tabLst>
                    <a:tab pos="855663" algn="l"/>
                  </a:tabLst>
                </a:pPr>
                <a:r>
                  <a:rPr lang="en-US" sz="1050" b="1" dirty="0">
                    <a:solidFill>
                      <a:schemeClr val="tx2"/>
                    </a:solidFill>
                    <a:latin typeface="Corbel Bold" charset="0"/>
                    <a:ea typeface="Corbel Bold" charset="0"/>
                    <a:cs typeface="Corbel Bold" charset="0"/>
                  </a:rPr>
                  <a:t>Some College</a:t>
                </a:r>
              </a:p>
            </p:txBody>
          </p:sp>
          <p:sp>
            <p:nvSpPr>
              <p:cNvPr id="13" name="Oval 12">
                <a:extLst>
                  <a:ext uri="{FF2B5EF4-FFF2-40B4-BE49-F238E27FC236}">
                    <a16:creationId xmlns:a16="http://schemas.microsoft.com/office/drawing/2014/main" id="{D070DE92-175F-4DB6-1D12-1DFE450C671F}"/>
                  </a:ext>
                </a:extLst>
              </p:cNvPr>
              <p:cNvSpPr/>
              <p:nvPr/>
            </p:nvSpPr>
            <p:spPr>
              <a:xfrm>
                <a:off x="1037345" y="5961625"/>
                <a:ext cx="122944" cy="122944"/>
              </a:xfrm>
              <a:prstGeom prst="ellipse">
                <a:avLst/>
              </a:prstGeom>
              <a:solidFill>
                <a:srgbClr val="A3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itle 1">
            <a:extLst>
              <a:ext uri="{FF2B5EF4-FFF2-40B4-BE49-F238E27FC236}">
                <a16:creationId xmlns:a16="http://schemas.microsoft.com/office/drawing/2014/main" id="{58FC1DC8-4ACD-6D78-6C6A-66C845F8D64C}"/>
              </a:ext>
            </a:extLst>
          </p:cNvPr>
          <p:cNvSpPr txBox="1">
            <a:spLocks/>
          </p:cNvSpPr>
          <p:nvPr/>
        </p:nvSpPr>
        <p:spPr>
          <a:xfrm>
            <a:off x="7196668" y="559696"/>
            <a:ext cx="48385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i="1" dirty="0">
                <a:latin typeface="Helvetica" pitchFamily="2" charset="0"/>
              </a:rPr>
              <a:t>Changes in Real Wages due to Automation of Job Tasks</a:t>
            </a:r>
          </a:p>
        </p:txBody>
      </p:sp>
    </p:spTree>
    <p:extLst>
      <p:ext uri="{BB962C8B-B14F-4D97-AF65-F5344CB8AC3E}">
        <p14:creationId xmlns:p14="http://schemas.microsoft.com/office/powerpoint/2010/main" val="59605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3651</TotalTime>
  <Words>3148</Words>
  <Application>Microsoft Macintosh PowerPoint</Application>
  <PresentationFormat>Widescreen</PresentationFormat>
  <Paragraphs>219</Paragraphs>
  <Slides>18</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CNN Sans Display</vt:lpstr>
      <vt:lpstr>Corbel Bold</vt:lpstr>
      <vt:lpstr>Independent</vt:lpstr>
      <vt:lpstr>source-code-pro</vt:lpstr>
      <vt:lpstr>source-serif-pro</vt:lpstr>
      <vt:lpstr>System Font Regular</vt:lpstr>
      <vt:lpstr>Times</vt:lpstr>
      <vt:lpstr>Arial</vt:lpstr>
      <vt:lpstr>Calibri</vt:lpstr>
      <vt:lpstr>Calibri Light</vt:lpstr>
      <vt:lpstr>Helvetica</vt:lpstr>
      <vt:lpstr>Office Theme</vt:lpstr>
      <vt:lpstr>Rethinking AI </vt:lpstr>
      <vt:lpstr>Promise of AI</vt:lpstr>
      <vt:lpstr>AI Beginnings: The Battle of Two Visions</vt:lpstr>
      <vt:lpstr>PowerPoint Presentation</vt:lpstr>
      <vt:lpstr>Pro-Human Generative AI</vt:lpstr>
      <vt:lpstr>How Generative AI Can Help Human Decision-Making</vt:lpstr>
      <vt:lpstr>Roadblocks to the MIT Vision of Generative AI</vt:lpstr>
      <vt:lpstr>Roadblock I: Inequality in the Age of Digital Technologies</vt:lpstr>
      <vt:lpstr>Roadblock I: Automation’s Effects: Inequality and Stagnation</vt:lpstr>
      <vt:lpstr>Roadblock I: AI and Automation</vt:lpstr>
      <vt:lpstr>PowerPoint Presentation</vt:lpstr>
      <vt:lpstr>Roadblock II: Unforeseen Consequences of Better Information</vt:lpstr>
      <vt:lpstr>PowerPoint Presentation</vt:lpstr>
      <vt:lpstr>PowerPoint Presentation</vt:lpstr>
      <vt:lpstr>Roadblock III: Generative AI and Misinformation</vt:lpstr>
      <vt:lpstr>Roadblock IV: AI-Human Misalignment</vt:lpstr>
      <vt:lpstr>Roadblock IV: Generative AI Misalignment</vt:lpstr>
      <vt:lpstr>How to Do Generative AI Better?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societal implications of AI</dc:title>
  <dc:creator>Asu Ozdaglar</dc:creator>
  <cp:lastModifiedBy>Austin Lentsch</cp:lastModifiedBy>
  <cp:revision>152</cp:revision>
  <cp:lastPrinted>2023-06-06T18:11:50Z</cp:lastPrinted>
  <dcterms:created xsi:type="dcterms:W3CDTF">2023-04-22T15:09:14Z</dcterms:created>
  <dcterms:modified xsi:type="dcterms:W3CDTF">2023-06-09T14:19:52Z</dcterms:modified>
</cp:coreProperties>
</file>