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2" r:id="rId3"/>
    <p:sldId id="258" r:id="rId4"/>
    <p:sldId id="285" r:id="rId5"/>
    <p:sldId id="284" r:id="rId6"/>
    <p:sldId id="286" r:id="rId7"/>
    <p:sldId id="287" r:id="rId8"/>
    <p:sldId id="289" r:id="rId9"/>
    <p:sldId id="288" r:id="rId10"/>
    <p:sldId id="259" r:id="rId11"/>
    <p:sldId id="281" r:id="rId12"/>
    <p:sldId id="260" r:id="rId13"/>
    <p:sldId id="261" r:id="rId14"/>
    <p:sldId id="262" r:id="rId15"/>
    <p:sldId id="263" r:id="rId16"/>
    <p:sldId id="268" r:id="rId17"/>
    <p:sldId id="269" r:id="rId18"/>
    <p:sldId id="270" r:id="rId19"/>
    <p:sldId id="272" r:id="rId20"/>
    <p:sldId id="271" r:id="rId21"/>
    <p:sldId id="275" r:id="rId22"/>
    <p:sldId id="273" r:id="rId23"/>
    <p:sldId id="276" r:id="rId24"/>
    <p:sldId id="290" r:id="rId25"/>
    <p:sldId id="291" r:id="rId26"/>
    <p:sldId id="292" r:id="rId27"/>
    <p:sldId id="293" r:id="rId28"/>
    <p:sldId id="294" r:id="rId29"/>
    <p:sldId id="274" r:id="rId30"/>
    <p:sldId id="28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30" autoAdjust="0"/>
    <p:restoredTop sz="94660"/>
  </p:normalViewPr>
  <p:slideViewPr>
    <p:cSldViewPr snapToGrid="0">
      <p:cViewPr varScale="1">
        <p:scale>
          <a:sx n="110" d="100"/>
          <a:sy n="110" d="100"/>
        </p:scale>
        <p:origin x="13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A3CF5D0-D1B1-40A8-87AC-F4514C5F9E55}"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490851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3CF5D0-D1B1-40A8-87AC-F4514C5F9E55}"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29106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3CF5D0-D1B1-40A8-87AC-F4514C5F9E55}"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2895455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3CF5D0-D1B1-40A8-87AC-F4514C5F9E55}"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424379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3CF5D0-D1B1-40A8-87AC-F4514C5F9E55}"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259883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3CF5D0-D1B1-40A8-87AC-F4514C5F9E55}"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2548591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3CF5D0-D1B1-40A8-87AC-F4514C5F9E55}"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78656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3CF5D0-D1B1-40A8-87AC-F4514C5F9E55}"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3345677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3CF5D0-D1B1-40A8-87AC-F4514C5F9E55}"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329077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3CF5D0-D1B1-40A8-87AC-F4514C5F9E55}"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107151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3CF5D0-D1B1-40A8-87AC-F4514C5F9E55}"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AF14D-AF18-49F5-82AA-12FD6419831C}" type="slidenum">
              <a:rPr lang="en-US" smtClean="0"/>
              <a:t>‹#›</a:t>
            </a:fld>
            <a:endParaRPr lang="en-US"/>
          </a:p>
        </p:txBody>
      </p:sp>
    </p:spTree>
    <p:extLst>
      <p:ext uri="{BB962C8B-B14F-4D97-AF65-F5344CB8AC3E}">
        <p14:creationId xmlns:p14="http://schemas.microsoft.com/office/powerpoint/2010/main" val="125247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3CF5D0-D1B1-40A8-87AC-F4514C5F9E55}" type="datetimeFigureOut">
              <a:rPr lang="en-US" smtClean="0"/>
              <a:t>5/17/2023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AF14D-AF18-49F5-82AA-12FD6419831C}" type="slidenum">
              <a:rPr lang="en-US" smtClean="0"/>
              <a:t>‹#›</a:t>
            </a:fld>
            <a:endParaRPr lang="en-US"/>
          </a:p>
        </p:txBody>
      </p:sp>
    </p:spTree>
    <p:extLst>
      <p:ext uri="{BB962C8B-B14F-4D97-AF65-F5344CB8AC3E}">
        <p14:creationId xmlns:p14="http://schemas.microsoft.com/office/powerpoint/2010/main" val="1986931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869315"/>
          </a:xfrm>
        </p:spPr>
        <p:txBody>
          <a:bodyPr>
            <a:normAutofit/>
          </a:bodyPr>
          <a:lstStyle/>
          <a:p>
            <a:pPr algn="ctr"/>
            <a:r>
              <a:rPr lang="en-US" dirty="0"/>
              <a:t>Some Economics of Pandemic Policies</a:t>
            </a:r>
          </a:p>
        </p:txBody>
      </p:sp>
      <p:sp>
        <p:nvSpPr>
          <p:cNvPr id="5" name="Subtitle 4">
            <a:extLst>
              <a:ext uri="{FF2B5EF4-FFF2-40B4-BE49-F238E27FC236}">
                <a16:creationId xmlns:a16="http://schemas.microsoft.com/office/drawing/2014/main" id="{5CE26FB1-774B-4DF5-F6C4-AF818E17577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96175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4"/>
            <a:ext cx="10515600" cy="924336"/>
          </a:xfrm>
        </p:spPr>
        <p:txBody>
          <a:bodyPr/>
          <a:lstStyle/>
          <a:p>
            <a:r>
              <a:rPr lang="en-US" dirty="0"/>
              <a:t>Strategies for Tackling Pandemics</a:t>
            </a:r>
          </a:p>
        </p:txBody>
      </p:sp>
      <p:sp>
        <p:nvSpPr>
          <p:cNvPr id="3" name="Content Placeholder 2"/>
          <p:cNvSpPr>
            <a:spLocks noGrp="1"/>
          </p:cNvSpPr>
          <p:nvPr>
            <p:ph idx="1"/>
          </p:nvPr>
        </p:nvSpPr>
        <p:spPr>
          <a:xfrm>
            <a:off x="377687" y="1341782"/>
            <a:ext cx="10976113" cy="5237921"/>
          </a:xfrm>
        </p:spPr>
        <p:txBody>
          <a:bodyPr>
            <a:normAutofit fontScale="92500" lnSpcReduction="10000"/>
          </a:bodyPr>
          <a:lstStyle/>
          <a:p>
            <a:pPr marL="0" indent="0">
              <a:buNone/>
            </a:pPr>
            <a:r>
              <a:rPr lang="en-US" dirty="0"/>
              <a:t>Three primary strategies that were on the table:</a:t>
            </a:r>
          </a:p>
          <a:p>
            <a:pPr marL="514350" indent="-514350">
              <a:buFont typeface="+mj-lt"/>
              <a:buAutoNum type="arabicPeriod"/>
            </a:pPr>
            <a:r>
              <a:rPr lang="en-US" dirty="0"/>
              <a:t>Reductions in activity (forms of social distancing) for the general population that reduce the potential to spread the disease</a:t>
            </a:r>
          </a:p>
          <a:p>
            <a:pPr lvl="1"/>
            <a:r>
              <a:rPr lang="en-US" dirty="0"/>
              <a:t>Applied broadly (Large Scale SD) these types of restrictions are very costly because they are poorly targeted</a:t>
            </a:r>
          </a:p>
          <a:p>
            <a:pPr lvl="1"/>
            <a:r>
              <a:rPr lang="en-US" dirty="0"/>
              <a:t>May be effective at reducing/delaying the spread of the disease for a limited time, but are not viable long-run strategies</a:t>
            </a:r>
          </a:p>
          <a:p>
            <a:pPr lvl="1"/>
            <a:r>
              <a:rPr lang="en-US" dirty="0"/>
              <a:t>Focused SD policies targeted at the most vulnerable make sense </a:t>
            </a:r>
          </a:p>
          <a:p>
            <a:pPr marL="514350" indent="-514350">
              <a:buFont typeface="+mj-lt"/>
              <a:buAutoNum type="arabicPeriod"/>
            </a:pPr>
            <a:r>
              <a:rPr lang="en-US" dirty="0"/>
              <a:t>Targeted policies that </a:t>
            </a:r>
            <a:r>
              <a:rPr lang="en-US" u="sng" dirty="0"/>
              <a:t>screen</a:t>
            </a:r>
            <a:r>
              <a:rPr lang="en-US" dirty="0"/>
              <a:t> individuals, </a:t>
            </a:r>
            <a:r>
              <a:rPr lang="en-US" u="sng" dirty="0"/>
              <a:t>test</a:t>
            </a:r>
            <a:r>
              <a:rPr lang="en-US" dirty="0"/>
              <a:t> for infections, </a:t>
            </a:r>
            <a:r>
              <a:rPr lang="en-US" u="sng" dirty="0"/>
              <a:t>trace</a:t>
            </a:r>
            <a:r>
              <a:rPr lang="en-US" dirty="0"/>
              <a:t> movements and contacts, and </a:t>
            </a:r>
            <a:r>
              <a:rPr lang="en-US" u="sng" dirty="0"/>
              <a:t>quarantine</a:t>
            </a:r>
            <a:r>
              <a:rPr lang="en-US" dirty="0"/>
              <a:t> those found to be infected (STTQ)</a:t>
            </a:r>
          </a:p>
          <a:p>
            <a:pPr lvl="1"/>
            <a:r>
              <a:rPr lang="en-US" dirty="0"/>
              <a:t>STTQ can buy time or even keep an infection contained long-term</a:t>
            </a:r>
          </a:p>
          <a:p>
            <a:pPr marL="514350" indent="-514350">
              <a:buFont typeface="+mj-lt"/>
              <a:buAutoNum type="arabicPeriod"/>
            </a:pPr>
            <a:r>
              <a:rPr lang="en-US" dirty="0"/>
              <a:t>Efforts to find improved treatments, a cure, or a vaccine.  These complement the above by reducing the amount of time containment measures need to be applied</a:t>
            </a:r>
          </a:p>
        </p:txBody>
      </p:sp>
    </p:spTree>
    <p:extLst>
      <p:ext uri="{BB962C8B-B14F-4D97-AF65-F5344CB8AC3E}">
        <p14:creationId xmlns:p14="http://schemas.microsoft.com/office/powerpoint/2010/main" val="916805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LSSD and STTQ</a:t>
            </a:r>
          </a:p>
        </p:txBody>
      </p:sp>
      <p:sp>
        <p:nvSpPr>
          <p:cNvPr id="3" name="Content Placeholder 2"/>
          <p:cNvSpPr>
            <a:spLocks noGrp="1"/>
          </p:cNvSpPr>
          <p:nvPr>
            <p:ph idx="1"/>
          </p:nvPr>
        </p:nvSpPr>
        <p:spPr>
          <a:xfrm>
            <a:off x="248478" y="1825625"/>
            <a:ext cx="11105322" cy="4667250"/>
          </a:xfrm>
        </p:spPr>
        <p:txBody>
          <a:bodyPr>
            <a:normAutofit/>
          </a:bodyPr>
          <a:lstStyle/>
          <a:p>
            <a:r>
              <a:rPr lang="en-US" dirty="0"/>
              <a:t>LSSD is a fixed cost technology – cost of implementing is largely independent of the level of infection</a:t>
            </a:r>
          </a:p>
          <a:p>
            <a:r>
              <a:rPr lang="en-US" dirty="0"/>
              <a:t>STTQ has a significant variable component – costs more when there are more infections, less when there are fewer infections</a:t>
            </a:r>
          </a:p>
          <a:p>
            <a:r>
              <a:rPr lang="en-US" dirty="0"/>
              <a:t>LSSD has a comparative advantage when infection rates are high</a:t>
            </a:r>
          </a:p>
          <a:p>
            <a:r>
              <a:rPr lang="en-US" dirty="0"/>
              <a:t>STTQ has an advantage when infection rates are low</a:t>
            </a:r>
          </a:p>
          <a:p>
            <a:r>
              <a:rPr lang="en-US" dirty="0"/>
              <a:t>The high costs of LSSD make it unattractive for long-term application</a:t>
            </a:r>
          </a:p>
          <a:p>
            <a:r>
              <a:rPr lang="en-US" dirty="0"/>
              <a:t>STTQ can be applied long term if screening costs are relatively low</a:t>
            </a:r>
          </a:p>
          <a:p>
            <a:pPr lvl="1"/>
            <a:r>
              <a:rPr lang="en-US" dirty="0"/>
              <a:t>The “TTQ” components of costs are proportional to the infected population, which can be low for a contained pandemic</a:t>
            </a:r>
          </a:p>
        </p:txBody>
      </p:sp>
    </p:spTree>
    <p:extLst>
      <p:ext uri="{BB962C8B-B14F-4D97-AF65-F5344CB8AC3E}">
        <p14:creationId xmlns:p14="http://schemas.microsoft.com/office/powerpoint/2010/main" val="2717273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7266"/>
          </a:xfrm>
        </p:spPr>
        <p:txBody>
          <a:bodyPr/>
          <a:lstStyle/>
          <a:p>
            <a:r>
              <a:rPr lang="en-US" dirty="0"/>
              <a:t>Objectives for Limiting the Loss of life</a:t>
            </a:r>
          </a:p>
        </p:txBody>
      </p:sp>
      <p:sp>
        <p:nvSpPr>
          <p:cNvPr id="3" name="Content Placeholder 2"/>
          <p:cNvSpPr>
            <a:spLocks noGrp="1"/>
          </p:cNvSpPr>
          <p:nvPr>
            <p:ph idx="1"/>
          </p:nvPr>
        </p:nvSpPr>
        <p:spPr>
          <a:xfrm>
            <a:off x="327991" y="1432290"/>
            <a:ext cx="11025809" cy="5060584"/>
          </a:xfrm>
        </p:spPr>
        <p:txBody>
          <a:bodyPr/>
          <a:lstStyle/>
          <a:p>
            <a:r>
              <a:rPr lang="en-US" dirty="0"/>
              <a:t>Buy time to find a cure or effective treatment</a:t>
            </a:r>
          </a:p>
          <a:p>
            <a:r>
              <a:rPr lang="en-US" dirty="0"/>
              <a:t>Limit the speed of the infection in order to limit stress on the healthcare system.  Reduces mortality rates of those infected</a:t>
            </a:r>
          </a:p>
          <a:p>
            <a:r>
              <a:rPr lang="en-US" dirty="0"/>
              <a:t>Control deaths for a given level of infection by selectively isolating those most likely to have severe reactions to the disease.  Elderly and co-morbidities</a:t>
            </a:r>
          </a:p>
          <a:p>
            <a:r>
              <a:rPr lang="en-US" dirty="0"/>
              <a:t>Limiting overall mortality by managing the risks rather than simply delaying the costs of the pandemic.  Strategically flatten the curve while awaiting population immunity—natural or vaccine</a:t>
            </a:r>
          </a:p>
          <a:p>
            <a:r>
              <a:rPr lang="en-US" dirty="0"/>
              <a:t>Contain the virus long-term</a:t>
            </a:r>
          </a:p>
        </p:txBody>
      </p:sp>
    </p:spTree>
    <p:extLst>
      <p:ext uri="{BB962C8B-B14F-4D97-AF65-F5344CB8AC3E}">
        <p14:creationId xmlns:p14="http://schemas.microsoft.com/office/powerpoint/2010/main" val="924382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for limiting the economic costs</a:t>
            </a:r>
          </a:p>
        </p:txBody>
      </p:sp>
      <p:sp>
        <p:nvSpPr>
          <p:cNvPr id="3" name="Content Placeholder 2"/>
          <p:cNvSpPr>
            <a:spLocks noGrp="1"/>
          </p:cNvSpPr>
          <p:nvPr>
            <p:ph idx="1"/>
          </p:nvPr>
        </p:nvSpPr>
        <p:spPr>
          <a:xfrm>
            <a:off x="218661" y="1457877"/>
            <a:ext cx="11598965" cy="5201340"/>
          </a:xfrm>
        </p:spPr>
        <p:txBody>
          <a:bodyPr/>
          <a:lstStyle/>
          <a:p>
            <a:r>
              <a:rPr lang="en-US" dirty="0"/>
              <a:t>Focus on the low cost/high benefit actions</a:t>
            </a:r>
          </a:p>
          <a:p>
            <a:pPr lvl="1"/>
            <a:r>
              <a:rPr lang="en-US" dirty="0"/>
              <a:t>For covid, the costs of the disease vary greatly across individuals</a:t>
            </a:r>
          </a:p>
          <a:p>
            <a:pPr lvl="1"/>
            <a:r>
              <a:rPr lang="en-US" dirty="0"/>
              <a:t>Activities vary greatly in the impact they have on the spread of the disease</a:t>
            </a:r>
          </a:p>
          <a:p>
            <a:pPr lvl="1"/>
            <a:r>
              <a:rPr lang="en-US" dirty="0"/>
              <a:t>With large variation in both costs and effectiveness one-size-fits-all strategies (lockdowns) are highly inefficient</a:t>
            </a:r>
          </a:p>
          <a:p>
            <a:pPr lvl="1"/>
            <a:r>
              <a:rPr lang="en-US" dirty="0"/>
              <a:t>Policies that leverage individual information are likely to be helpful.  People engage in self-protection when they are aware of their own risks</a:t>
            </a:r>
          </a:p>
          <a:p>
            <a:r>
              <a:rPr lang="en-US" dirty="0"/>
              <a:t>Consider both current and future costs and benefits</a:t>
            </a:r>
          </a:p>
          <a:p>
            <a:pPr lvl="1"/>
            <a:r>
              <a:rPr lang="en-US" dirty="0"/>
              <a:t>Strategies that simply postpose costs a year or two provide little value</a:t>
            </a:r>
          </a:p>
          <a:p>
            <a:pPr lvl="1"/>
            <a:r>
              <a:rPr lang="en-US" dirty="0"/>
              <a:t>Both the pandemic and our responses are likely to affect our future productivity by reducing current investments in human and physical capital and by destroying the value of existing human and physical capital</a:t>
            </a:r>
          </a:p>
          <a:p>
            <a:endParaRPr lang="en-US" dirty="0"/>
          </a:p>
          <a:p>
            <a:endParaRPr lang="en-US" dirty="0"/>
          </a:p>
        </p:txBody>
      </p:sp>
    </p:spTree>
    <p:extLst>
      <p:ext uri="{BB962C8B-B14F-4D97-AF65-F5344CB8AC3E}">
        <p14:creationId xmlns:p14="http://schemas.microsoft.com/office/powerpoint/2010/main" val="1561025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critical role of uncertainty</a:t>
            </a:r>
          </a:p>
        </p:txBody>
      </p:sp>
      <p:sp>
        <p:nvSpPr>
          <p:cNvPr id="3" name="Content Placeholder 2"/>
          <p:cNvSpPr>
            <a:spLocks noGrp="1"/>
          </p:cNvSpPr>
          <p:nvPr>
            <p:ph idx="1"/>
          </p:nvPr>
        </p:nvSpPr>
        <p:spPr>
          <a:xfrm>
            <a:off x="258417" y="1489982"/>
            <a:ext cx="11095383" cy="5002893"/>
          </a:xfrm>
        </p:spPr>
        <p:txBody>
          <a:bodyPr>
            <a:normAutofit fontScale="92500"/>
          </a:bodyPr>
          <a:lstStyle/>
          <a:p>
            <a:r>
              <a:rPr lang="en-US" dirty="0"/>
              <a:t>Covid-19 pandemic was characterized by a high level of uncertainty, especially at the beginning</a:t>
            </a:r>
          </a:p>
          <a:p>
            <a:r>
              <a:rPr lang="en-US" dirty="0"/>
              <a:t>If we knew a vaccine was coming in 18 months then a strategy of buying time could be very successful, even if delaying on its own would not provide long-run protection from the disease.  </a:t>
            </a:r>
          </a:p>
          <a:p>
            <a:pPr lvl="1"/>
            <a:r>
              <a:rPr lang="en-US" dirty="0"/>
              <a:t>And it was—”Operation Warp Speed” yielded huge benefits</a:t>
            </a:r>
          </a:p>
          <a:p>
            <a:r>
              <a:rPr lang="en-US" dirty="0"/>
              <a:t>If a vaccine, effective treatment or cure is a long way off then a strategy of mitigating the overall cost of a pandemic that runs its course could be in order</a:t>
            </a:r>
          </a:p>
          <a:p>
            <a:r>
              <a:rPr lang="en-US" dirty="0"/>
              <a:t>Even if a vaccine were coming in 18 months, a long term lockdown is not a viable option– we still must manage the pandemic</a:t>
            </a:r>
          </a:p>
          <a:p>
            <a:r>
              <a:rPr lang="en-US" dirty="0"/>
              <a:t>When we don’t know which is coming, a strategy that attempts to both slow progression, while managing mortality and other costs is the best course</a:t>
            </a:r>
          </a:p>
        </p:txBody>
      </p:sp>
    </p:spTree>
    <p:extLst>
      <p:ext uri="{BB962C8B-B14F-4D97-AF65-F5344CB8AC3E}">
        <p14:creationId xmlns:p14="http://schemas.microsoft.com/office/powerpoint/2010/main" val="589026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the pandemic’s cost (overview) </a:t>
            </a:r>
          </a:p>
        </p:txBody>
      </p:sp>
      <p:sp>
        <p:nvSpPr>
          <p:cNvPr id="3" name="Content Placeholder 2"/>
          <p:cNvSpPr>
            <a:spLocks noGrp="1"/>
          </p:cNvSpPr>
          <p:nvPr>
            <p:ph idx="1"/>
          </p:nvPr>
        </p:nvSpPr>
        <p:spPr>
          <a:xfrm>
            <a:off x="327991" y="1502228"/>
            <a:ext cx="11469757" cy="5186807"/>
          </a:xfrm>
        </p:spPr>
        <p:txBody>
          <a:bodyPr>
            <a:normAutofit lnSpcReduction="10000"/>
          </a:bodyPr>
          <a:lstStyle/>
          <a:p>
            <a:r>
              <a:rPr lang="en-US" dirty="0"/>
              <a:t>Achieve containment at the lowest cost in terms of reduced activity and loss of life</a:t>
            </a:r>
          </a:p>
          <a:p>
            <a:r>
              <a:rPr lang="en-US" dirty="0"/>
              <a:t>Limit the long run loss of life by limiting the excess of infections over that required to contain the disease long-term</a:t>
            </a:r>
          </a:p>
          <a:p>
            <a:r>
              <a:rPr lang="en-US" dirty="0"/>
              <a:t>Limit infections among the groups most likely to be adversely affected by the disease while still building resistance to help limit the spread</a:t>
            </a:r>
          </a:p>
          <a:p>
            <a:r>
              <a:rPr lang="en-US" dirty="0"/>
              <a:t>If possible, limit the spread through testing, tracing and quarantining those infected and their contacts rather than broad restrictions (This is particularly true where and when the level of incidence is low)</a:t>
            </a:r>
          </a:p>
          <a:p>
            <a:r>
              <a:rPr lang="en-US" u="sng" dirty="0"/>
              <a:t>Impose broad restrictions only when they provide the greatest benefit</a:t>
            </a:r>
          </a:p>
          <a:p>
            <a:pPr lvl="1"/>
            <a:r>
              <a:rPr lang="en-US" dirty="0"/>
              <a:t>Target activities with the greatest externalities </a:t>
            </a:r>
          </a:p>
          <a:p>
            <a:pPr lvl="1"/>
            <a:r>
              <a:rPr lang="en-US" dirty="0"/>
              <a:t>Incur costs of restrictions when infection is wide-spread—shutdowns are very costly, so timing is key</a:t>
            </a:r>
          </a:p>
          <a:p>
            <a:pPr marL="0" indent="0">
              <a:buNone/>
            </a:pPr>
            <a:endParaRPr lang="en-US" dirty="0"/>
          </a:p>
        </p:txBody>
      </p:sp>
    </p:spTree>
    <p:extLst>
      <p:ext uri="{BB962C8B-B14F-4D97-AF65-F5344CB8AC3E}">
        <p14:creationId xmlns:p14="http://schemas.microsoft.com/office/powerpoint/2010/main" val="3102017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Opening the Economy</a:t>
            </a:r>
          </a:p>
        </p:txBody>
      </p:sp>
      <p:sp>
        <p:nvSpPr>
          <p:cNvPr id="3" name="Content Placeholder 2"/>
          <p:cNvSpPr>
            <a:spLocks noGrp="1"/>
          </p:cNvSpPr>
          <p:nvPr>
            <p:ph idx="1"/>
          </p:nvPr>
        </p:nvSpPr>
        <p:spPr>
          <a:xfrm>
            <a:off x="357809" y="1690688"/>
            <a:ext cx="10995991" cy="4486275"/>
          </a:xfrm>
        </p:spPr>
        <p:txBody>
          <a:bodyPr/>
          <a:lstStyle/>
          <a:p>
            <a:r>
              <a:rPr lang="en-US" dirty="0"/>
              <a:t>Maintaining the early lockdown until a vaccine arrives is not a viable option—the horizon was too long</a:t>
            </a:r>
          </a:p>
          <a:p>
            <a:pPr lvl="1"/>
            <a:r>
              <a:rPr lang="en-US" dirty="0"/>
              <a:t>The potential costs of the disease are high but the lockdown costs at least </a:t>
            </a:r>
            <a:r>
              <a:rPr lang="en-US" u="sng" dirty="0"/>
              <a:t>$20 billion per day</a:t>
            </a:r>
            <a:r>
              <a:rPr lang="en-US" dirty="0"/>
              <a:t> (and likely more once we factor in more long-term costs)</a:t>
            </a:r>
          </a:p>
          <a:p>
            <a:pPr lvl="1"/>
            <a:r>
              <a:rPr lang="en-US" dirty="0"/>
              <a:t>The per-day costs of lockdown will likely rise over time as the ability to shift economic activity over time is diminished</a:t>
            </a:r>
          </a:p>
          <a:p>
            <a:r>
              <a:rPr lang="en-US" dirty="0"/>
              <a:t>Even if all restrictions are removed the economy will still be far from full recovery </a:t>
            </a:r>
          </a:p>
        </p:txBody>
      </p:sp>
    </p:spTree>
    <p:extLst>
      <p:ext uri="{BB962C8B-B14F-4D97-AF65-F5344CB8AC3E}">
        <p14:creationId xmlns:p14="http://schemas.microsoft.com/office/powerpoint/2010/main" val="3260696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opening (continued)</a:t>
            </a:r>
          </a:p>
        </p:txBody>
      </p:sp>
      <p:sp>
        <p:nvSpPr>
          <p:cNvPr id="3" name="Content Placeholder 2"/>
          <p:cNvSpPr>
            <a:spLocks noGrp="1"/>
          </p:cNvSpPr>
          <p:nvPr>
            <p:ph idx="1"/>
          </p:nvPr>
        </p:nvSpPr>
        <p:spPr>
          <a:xfrm>
            <a:off x="298174" y="1491048"/>
            <a:ext cx="11055626" cy="5158229"/>
          </a:xfrm>
        </p:spPr>
        <p:txBody>
          <a:bodyPr>
            <a:normAutofit/>
          </a:bodyPr>
          <a:lstStyle/>
          <a:p>
            <a:r>
              <a:rPr lang="en-US" dirty="0"/>
              <a:t>When the disease burden is moderate—as it was in the early stages–the policy should be consistent with three broad goals</a:t>
            </a:r>
          </a:p>
          <a:p>
            <a:pPr lvl="1"/>
            <a:r>
              <a:rPr lang="en-US" dirty="0"/>
              <a:t>Limit infections of those most vulnerable</a:t>
            </a:r>
          </a:p>
          <a:p>
            <a:pPr lvl="1"/>
            <a:r>
              <a:rPr lang="en-US" dirty="0"/>
              <a:t>Shift the infection burden to those with the lowest cost of infection, who will obtain immunity for some time</a:t>
            </a:r>
          </a:p>
          <a:p>
            <a:pPr lvl="1"/>
            <a:r>
              <a:rPr lang="en-US" dirty="0"/>
              <a:t>Limit the spread by screening, testing and quarantining those in the active population found to be infected</a:t>
            </a:r>
          </a:p>
          <a:p>
            <a:pPr lvl="2"/>
            <a:r>
              <a:rPr lang="en-US" dirty="0"/>
              <a:t>Do random testing (both for infection and antibodies) of those that are socially active to monitor the spread of the virus </a:t>
            </a:r>
          </a:p>
          <a:p>
            <a:pPr lvl="2"/>
            <a:r>
              <a:rPr lang="en-US" dirty="0"/>
              <a:t>Focus restrictions on activities where individuals are likely to infect others – rely more on individual incentives to prevent individuals from getting infected to take advantage of individual information and incentives</a:t>
            </a:r>
          </a:p>
          <a:p>
            <a:pPr lvl="2"/>
            <a:r>
              <a:rPr lang="en-US" dirty="0"/>
              <a:t>Lower the cost to employers of testing and screening – rely on them as a source of testing for testing of the active population and to help with tracing (can help defer the costs of this)</a:t>
            </a:r>
          </a:p>
          <a:p>
            <a:pPr lvl="1"/>
            <a:endParaRPr lang="en-US" dirty="0"/>
          </a:p>
        </p:txBody>
      </p:sp>
    </p:spTree>
    <p:extLst>
      <p:ext uri="{BB962C8B-B14F-4D97-AF65-F5344CB8AC3E}">
        <p14:creationId xmlns:p14="http://schemas.microsoft.com/office/powerpoint/2010/main" val="2814129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Don’t stop learning and building capacity</a:t>
            </a:r>
          </a:p>
        </p:txBody>
      </p:sp>
      <p:sp>
        <p:nvSpPr>
          <p:cNvPr id="3" name="Content Placeholder 2"/>
          <p:cNvSpPr>
            <a:spLocks noGrp="1"/>
          </p:cNvSpPr>
          <p:nvPr>
            <p:ph idx="1"/>
          </p:nvPr>
        </p:nvSpPr>
        <p:spPr>
          <a:xfrm>
            <a:off x="288235" y="1620078"/>
            <a:ext cx="11430000" cy="4872797"/>
          </a:xfrm>
        </p:spPr>
        <p:txBody>
          <a:bodyPr>
            <a:normAutofit/>
          </a:bodyPr>
          <a:lstStyle/>
          <a:p>
            <a:r>
              <a:rPr lang="en-US" dirty="0"/>
              <a:t>Our early strategy profile was hampered by lack of knowledge and the capacity to manage the pandemic—everything was new</a:t>
            </a:r>
          </a:p>
          <a:p>
            <a:pPr lvl="1"/>
            <a:r>
              <a:rPr lang="en-US" dirty="0"/>
              <a:t>We needed to know more about the disease profile</a:t>
            </a:r>
          </a:p>
          <a:p>
            <a:pPr lvl="2"/>
            <a:r>
              <a:rPr lang="en-US" dirty="0"/>
              <a:t>How good are symptom profiles (rather than specific testing of the asymptomatic) at predicting who is likely contagious?</a:t>
            </a:r>
          </a:p>
          <a:p>
            <a:pPr lvl="2"/>
            <a:r>
              <a:rPr lang="en-US" dirty="0"/>
              <a:t>Are the recovered immune, and if so, for how long?</a:t>
            </a:r>
          </a:p>
          <a:p>
            <a:pPr lvl="2"/>
            <a:r>
              <a:rPr lang="en-US" dirty="0"/>
              <a:t>How do death rates vary across individuals and groups?</a:t>
            </a:r>
          </a:p>
          <a:p>
            <a:pPr lvl="2"/>
            <a:r>
              <a:rPr lang="en-US" dirty="0"/>
              <a:t>Others</a:t>
            </a:r>
          </a:p>
          <a:p>
            <a:pPr lvl="1"/>
            <a:r>
              <a:rPr lang="en-US" dirty="0"/>
              <a:t>We need to build the capacity to limit the burden of disease</a:t>
            </a:r>
          </a:p>
          <a:p>
            <a:pPr lvl="2"/>
            <a:r>
              <a:rPr lang="en-US" dirty="0"/>
              <a:t>Widespread testing and tracing will be needed to limit the spread of the disease and allow us to open further</a:t>
            </a:r>
          </a:p>
          <a:p>
            <a:pPr lvl="2"/>
            <a:r>
              <a:rPr lang="en-US" dirty="0"/>
              <a:t>Increased capacity to deal with those infected will allow us to open more broadly and limit activity for less time</a:t>
            </a:r>
          </a:p>
        </p:txBody>
      </p:sp>
    </p:spTree>
    <p:extLst>
      <p:ext uri="{BB962C8B-B14F-4D97-AF65-F5344CB8AC3E}">
        <p14:creationId xmlns:p14="http://schemas.microsoft.com/office/powerpoint/2010/main" val="190512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thoughts on re-opening</a:t>
            </a:r>
          </a:p>
        </p:txBody>
      </p:sp>
      <p:sp>
        <p:nvSpPr>
          <p:cNvPr id="3" name="Content Placeholder 2"/>
          <p:cNvSpPr>
            <a:spLocks noGrp="1"/>
          </p:cNvSpPr>
          <p:nvPr>
            <p:ph idx="1"/>
          </p:nvPr>
        </p:nvSpPr>
        <p:spPr/>
        <p:txBody>
          <a:bodyPr/>
          <a:lstStyle/>
          <a:p>
            <a:r>
              <a:rPr lang="en-US" dirty="0"/>
              <a:t>Focus on opening schools (for particularly for K-12 students – most importantly for those K-5) in the fall</a:t>
            </a:r>
          </a:p>
          <a:p>
            <a:pPr lvl="1"/>
            <a:r>
              <a:rPr lang="en-US" dirty="0"/>
              <a:t>They are losing a lot from being out of school – this will have large long-run consequences.  See above</a:t>
            </a:r>
          </a:p>
          <a:p>
            <a:pPr lvl="1"/>
            <a:r>
              <a:rPr lang="en-US" dirty="0"/>
              <a:t>Adopt a screening, testing, trace and quarantine policy for schools.</a:t>
            </a:r>
          </a:p>
          <a:p>
            <a:pPr marL="0" indent="0">
              <a:buNone/>
            </a:pP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649249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58117-DE9A-50ED-E445-85396EFB5021}"/>
              </a:ext>
            </a:extLst>
          </p:cNvPr>
          <p:cNvSpPr>
            <a:spLocks noGrp="1"/>
          </p:cNvSpPr>
          <p:nvPr>
            <p:ph type="title"/>
          </p:nvPr>
        </p:nvSpPr>
        <p:spPr/>
        <p:txBody>
          <a:bodyPr/>
          <a:lstStyle/>
          <a:p>
            <a:r>
              <a:rPr lang="en-US" dirty="0"/>
              <a:t>A Look-back at Our 2020 Look-forward</a:t>
            </a:r>
          </a:p>
        </p:txBody>
      </p:sp>
      <p:sp>
        <p:nvSpPr>
          <p:cNvPr id="3" name="Content Placeholder 2">
            <a:extLst>
              <a:ext uri="{FF2B5EF4-FFF2-40B4-BE49-F238E27FC236}">
                <a16:creationId xmlns:a16="http://schemas.microsoft.com/office/drawing/2014/main" id="{A0002AA6-714F-7B58-8FD9-7F0F87527018}"/>
              </a:ext>
            </a:extLst>
          </p:cNvPr>
          <p:cNvSpPr>
            <a:spLocks noGrp="1"/>
          </p:cNvSpPr>
          <p:nvPr>
            <p:ph idx="1"/>
          </p:nvPr>
        </p:nvSpPr>
        <p:spPr>
          <a:xfrm>
            <a:off x="546652" y="1798983"/>
            <a:ext cx="10807148" cy="4840356"/>
          </a:xfrm>
        </p:spPr>
        <p:txBody>
          <a:bodyPr/>
          <a:lstStyle/>
          <a:p>
            <a:r>
              <a:rPr lang="en-US" dirty="0"/>
              <a:t>Early in the Covid-19 pandemic 2020 we analyzed information challenges and policy alternatives</a:t>
            </a:r>
          </a:p>
          <a:p>
            <a:r>
              <a:rPr lang="en-US" dirty="0"/>
              <a:t>The pandemic was (is) a unique event, about which little was known (but much was learned)</a:t>
            </a:r>
          </a:p>
          <a:p>
            <a:r>
              <a:rPr lang="en-US" dirty="0"/>
              <a:t>Looking forward from today, it is unlikely to be “unique”</a:t>
            </a:r>
          </a:p>
          <a:p>
            <a:r>
              <a:rPr lang="en-US" dirty="0"/>
              <a:t>Despite mitigation efforts, from January 2020 to March 2023 the US suffered 1.8 million “excess deaths”, along with myriad other costs</a:t>
            </a:r>
          </a:p>
          <a:p>
            <a:r>
              <a:rPr lang="en-US" dirty="0"/>
              <a:t>Mortality was highly concentrated among the elderly</a:t>
            </a:r>
          </a:p>
          <a:p>
            <a:pPr lvl="1"/>
            <a:r>
              <a:rPr lang="en-US" dirty="0"/>
              <a:t>82% of excess deaths among among those aged 60 and over</a:t>
            </a:r>
          </a:p>
          <a:p>
            <a:pPr lvl="1"/>
            <a:r>
              <a:rPr lang="en-US" dirty="0"/>
              <a:t>Over half among those aged 75 and over</a:t>
            </a:r>
          </a:p>
          <a:p>
            <a:endParaRPr lang="en-US" dirty="0"/>
          </a:p>
        </p:txBody>
      </p:sp>
    </p:spTree>
    <p:extLst>
      <p:ext uri="{BB962C8B-B14F-4D97-AF65-F5344CB8AC3E}">
        <p14:creationId xmlns:p14="http://schemas.microsoft.com/office/powerpoint/2010/main" val="11560935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Policies for employers</a:t>
            </a:r>
          </a:p>
        </p:txBody>
      </p:sp>
      <p:sp>
        <p:nvSpPr>
          <p:cNvPr id="3" name="Content Placeholder 2"/>
          <p:cNvSpPr>
            <a:spLocks noGrp="1"/>
          </p:cNvSpPr>
          <p:nvPr>
            <p:ph idx="1"/>
          </p:nvPr>
        </p:nvSpPr>
        <p:spPr>
          <a:xfrm>
            <a:off x="238539" y="1690688"/>
            <a:ext cx="11430000" cy="4802187"/>
          </a:xfrm>
        </p:spPr>
        <p:txBody>
          <a:bodyPr/>
          <a:lstStyle/>
          <a:p>
            <a:r>
              <a:rPr lang="en-US" dirty="0"/>
              <a:t>Limit the range of employers that are forced to stay closed</a:t>
            </a:r>
          </a:p>
          <a:p>
            <a:pPr lvl="1"/>
            <a:r>
              <a:rPr lang="en-US" dirty="0"/>
              <a:t>Many of those that should stay closed/greatly reduce activity will do so anyway – airlines, hotels, movie theaters, sporting events</a:t>
            </a:r>
          </a:p>
          <a:p>
            <a:pPr lvl="1"/>
            <a:r>
              <a:rPr lang="en-US" dirty="0"/>
              <a:t>Focus restrictions on activities where the effects are less likely to be internalized (e.g. customer-customer transmission) though self-protection will help with this when infection levels are high</a:t>
            </a:r>
          </a:p>
          <a:p>
            <a:pPr lvl="1"/>
            <a:r>
              <a:rPr lang="en-US" dirty="0"/>
              <a:t>Restrictions will likely vary over time and space as the disease progresses</a:t>
            </a:r>
          </a:p>
          <a:p>
            <a:r>
              <a:rPr lang="en-US" dirty="0"/>
              <a:t>Require/encourage employers that open to</a:t>
            </a:r>
          </a:p>
          <a:p>
            <a:pPr lvl="1"/>
            <a:r>
              <a:rPr lang="en-US" dirty="0"/>
              <a:t>Engage in the screen, test, trace, and quarantine policy</a:t>
            </a:r>
          </a:p>
          <a:p>
            <a:pPr lvl="1"/>
            <a:r>
              <a:rPr lang="en-US" dirty="0"/>
              <a:t>Have some (maybe large employers) provide data to help with population monitoring – cover the costs to encourage participation </a:t>
            </a:r>
          </a:p>
          <a:p>
            <a:pPr marL="457200" lvl="1" indent="0">
              <a:buNone/>
            </a:pPr>
            <a:endParaRPr lang="en-US" dirty="0"/>
          </a:p>
          <a:p>
            <a:pPr lvl="1"/>
            <a:endParaRPr lang="en-US" dirty="0"/>
          </a:p>
        </p:txBody>
      </p:sp>
    </p:spTree>
    <p:extLst>
      <p:ext uri="{BB962C8B-B14F-4D97-AF65-F5344CB8AC3E}">
        <p14:creationId xmlns:p14="http://schemas.microsoft.com/office/powerpoint/2010/main" val="1309906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Potential Strategies</a:t>
            </a:r>
          </a:p>
        </p:txBody>
      </p:sp>
    </p:spTree>
    <p:extLst>
      <p:ext uri="{BB962C8B-B14F-4D97-AF65-F5344CB8AC3E}">
        <p14:creationId xmlns:p14="http://schemas.microsoft.com/office/powerpoint/2010/main" val="1693270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Containment Through a STTQ Regime</a:t>
            </a:r>
          </a:p>
        </p:txBody>
      </p:sp>
      <p:sp>
        <p:nvSpPr>
          <p:cNvPr id="3" name="Content Placeholder 2"/>
          <p:cNvSpPr>
            <a:spLocks noGrp="1"/>
          </p:cNvSpPr>
          <p:nvPr>
            <p:ph idx="1"/>
          </p:nvPr>
        </p:nvSpPr>
        <p:spPr>
          <a:xfrm>
            <a:off x="361122" y="1508182"/>
            <a:ext cx="11068878" cy="5101339"/>
          </a:xfrm>
        </p:spPr>
        <p:txBody>
          <a:bodyPr>
            <a:normAutofit/>
          </a:bodyPr>
          <a:lstStyle/>
          <a:p>
            <a:r>
              <a:rPr lang="en-US" dirty="0"/>
              <a:t>An STTQ regime is attractive for long-term use aimed at containment</a:t>
            </a:r>
          </a:p>
          <a:p>
            <a:r>
              <a:rPr lang="en-US" dirty="0"/>
              <a:t>Long-term containment requires maintaining active infections at a low level where STTQ has a significant cost advantage</a:t>
            </a:r>
          </a:p>
          <a:p>
            <a:pPr lvl="1"/>
            <a:r>
              <a:rPr lang="en-US" dirty="0"/>
              <a:t>Individual incentives to protect for the susceptible population are low in such a case requiring a policy to find and quarantine the infected</a:t>
            </a:r>
          </a:p>
          <a:p>
            <a:pPr lvl="1"/>
            <a:r>
              <a:rPr lang="en-US" dirty="0"/>
              <a:t>A STTQ policy that generates R&lt;1</a:t>
            </a:r>
          </a:p>
          <a:p>
            <a:pPr marL="1371600" lvl="2" indent="-457200">
              <a:buFont typeface="+mj-lt"/>
              <a:buAutoNum type="arabicPeriod"/>
            </a:pPr>
            <a:r>
              <a:rPr lang="en-US" dirty="0"/>
              <a:t>Reduces the cumulative number infected to CI</a:t>
            </a:r>
            <a:r>
              <a:rPr lang="en-US" baseline="30000" dirty="0"/>
              <a:t>0</a:t>
            </a:r>
            <a:r>
              <a:rPr lang="en-US" dirty="0"/>
              <a:t>+NI</a:t>
            </a:r>
            <a:r>
              <a:rPr lang="en-US" baseline="30000" dirty="0"/>
              <a:t>0</a:t>
            </a:r>
            <a:r>
              <a:rPr lang="en-US" dirty="0"/>
              <a:t>/(1-R) , where NI</a:t>
            </a:r>
            <a:r>
              <a:rPr lang="en-US" baseline="30000" dirty="0"/>
              <a:t>0</a:t>
            </a:r>
            <a:r>
              <a:rPr lang="en-US" dirty="0"/>
              <a:t> is the level of new infections at the time the policy is implemented and CI</a:t>
            </a:r>
            <a:r>
              <a:rPr lang="en-US" baseline="30000" dirty="0"/>
              <a:t>0</a:t>
            </a:r>
            <a:r>
              <a:rPr lang="en-US" dirty="0"/>
              <a:t> is the number previously infected</a:t>
            </a:r>
          </a:p>
          <a:p>
            <a:pPr marL="1371600" lvl="2" indent="-457200">
              <a:buFont typeface="+mj-lt"/>
              <a:buAutoNum type="arabicPeriod"/>
            </a:pPr>
            <a:r>
              <a:rPr lang="en-US" dirty="0"/>
              <a:t>Has declining costs over time as the infected population shrinks</a:t>
            </a:r>
          </a:p>
          <a:p>
            <a:pPr marL="1371600" lvl="2" indent="-457200">
              <a:buFont typeface="+mj-lt"/>
              <a:buAutoNum type="arabicPeriod"/>
            </a:pPr>
            <a:r>
              <a:rPr lang="en-US" dirty="0"/>
              <a:t>The fixed (e.g. screening) costs are the major long-run costs</a:t>
            </a:r>
          </a:p>
          <a:p>
            <a:pPr lvl="1"/>
            <a:r>
              <a:rPr lang="en-US" dirty="0"/>
              <a:t>A LSSD policy might be necessary up front if initial infections are high (where LSSD is cost efficient) or it takes time to develop and implement the STTQ strategy</a:t>
            </a:r>
          </a:p>
          <a:p>
            <a:pPr marL="1371600" lvl="2" indent="-457200">
              <a:buFont typeface="+mj-lt"/>
              <a:buAutoNum type="arabicPeriod"/>
            </a:pPr>
            <a:endParaRPr lang="en-US" baseline="30000" dirty="0"/>
          </a:p>
        </p:txBody>
      </p:sp>
    </p:spTree>
    <p:extLst>
      <p:ext uri="{BB962C8B-B14F-4D97-AF65-F5344CB8AC3E}">
        <p14:creationId xmlns:p14="http://schemas.microsoft.com/office/powerpoint/2010/main" val="4234259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Buying time for a vaccine</a:t>
            </a:r>
          </a:p>
        </p:txBody>
      </p:sp>
      <p:sp>
        <p:nvSpPr>
          <p:cNvPr id="3" name="Content Placeholder 2"/>
          <p:cNvSpPr>
            <a:spLocks noGrp="1"/>
          </p:cNvSpPr>
          <p:nvPr>
            <p:ph idx="1"/>
          </p:nvPr>
        </p:nvSpPr>
        <p:spPr/>
        <p:txBody>
          <a:bodyPr/>
          <a:lstStyle/>
          <a:p>
            <a:r>
              <a:rPr lang="en-US" dirty="0"/>
              <a:t>Very similar to long-term containment</a:t>
            </a:r>
          </a:p>
          <a:p>
            <a:r>
              <a:rPr lang="en-US" dirty="0"/>
              <a:t>Given plausible horizons STTQ is the core strategy</a:t>
            </a:r>
          </a:p>
          <a:p>
            <a:r>
              <a:rPr lang="en-US" dirty="0"/>
              <a:t>As with long-term containment LSSD largely a stop-gap measure </a:t>
            </a:r>
          </a:p>
          <a:p>
            <a:r>
              <a:rPr lang="en-US" dirty="0"/>
              <a:t>Best to apply STTQ strategy early</a:t>
            </a:r>
          </a:p>
          <a:p>
            <a:pPr lvl="1"/>
            <a:r>
              <a:rPr lang="en-US" dirty="0"/>
              <a:t>Limits overall cost by reducing I</a:t>
            </a:r>
            <a:r>
              <a:rPr lang="en-US" baseline="30000" dirty="0"/>
              <a:t>0</a:t>
            </a:r>
            <a:r>
              <a:rPr lang="en-US" dirty="0"/>
              <a:t> and NI</a:t>
            </a:r>
            <a:r>
              <a:rPr lang="en-US" baseline="30000" dirty="0"/>
              <a:t>0</a:t>
            </a:r>
          </a:p>
          <a:p>
            <a:pPr lvl="1"/>
            <a:r>
              <a:rPr lang="en-US" dirty="0"/>
              <a:t>This reduces both the loss of life and the costs of implementation </a:t>
            </a:r>
            <a:endParaRPr lang="en-US" baseline="30000" dirty="0"/>
          </a:p>
        </p:txBody>
      </p:sp>
    </p:spTree>
    <p:extLst>
      <p:ext uri="{BB962C8B-B14F-4D97-AF65-F5344CB8AC3E}">
        <p14:creationId xmlns:p14="http://schemas.microsoft.com/office/powerpoint/2010/main" val="1484180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D8D9833-CB48-8A0E-BE56-04E5F4D844D6}"/>
              </a:ext>
            </a:extLst>
          </p:cNvPr>
          <p:cNvPicPr>
            <a:picLocks noChangeAspect="1"/>
          </p:cNvPicPr>
          <p:nvPr/>
        </p:nvPicPr>
        <p:blipFill>
          <a:blip r:embed="rId2"/>
          <a:stretch>
            <a:fillRect/>
          </a:stretch>
        </p:blipFill>
        <p:spPr>
          <a:xfrm>
            <a:off x="208722" y="418320"/>
            <a:ext cx="7772400" cy="6021360"/>
          </a:xfrm>
          <a:prstGeom prst="rect">
            <a:avLst/>
          </a:prstGeom>
        </p:spPr>
      </p:pic>
      <p:sp>
        <p:nvSpPr>
          <p:cNvPr id="3" name="TextBox 2">
            <a:extLst>
              <a:ext uri="{FF2B5EF4-FFF2-40B4-BE49-F238E27FC236}">
                <a16:creationId xmlns:a16="http://schemas.microsoft.com/office/drawing/2014/main" id="{A72C2FEE-1098-1711-FA0C-999D156B669B}"/>
              </a:ext>
            </a:extLst>
          </p:cNvPr>
          <p:cNvSpPr txBox="1"/>
          <p:nvPr/>
        </p:nvSpPr>
        <p:spPr>
          <a:xfrm>
            <a:off x="8348870" y="1411357"/>
            <a:ext cx="3518452" cy="3693319"/>
          </a:xfrm>
          <a:prstGeom prst="rect">
            <a:avLst/>
          </a:prstGeom>
          <a:noFill/>
        </p:spPr>
        <p:txBody>
          <a:bodyPr wrap="square" rtlCol="0">
            <a:spAutoFit/>
          </a:bodyPr>
          <a:lstStyle/>
          <a:p>
            <a:r>
              <a:rPr lang="en-US" dirty="0"/>
              <a:t>When to incur costly restrictions?</a:t>
            </a:r>
          </a:p>
          <a:p>
            <a:endParaRPr lang="en-US" dirty="0"/>
          </a:p>
          <a:p>
            <a:r>
              <a:rPr lang="en-US" dirty="0"/>
              <a:t>When the restriction has the largest marginal impact</a:t>
            </a:r>
          </a:p>
          <a:p>
            <a:endParaRPr lang="en-US" dirty="0"/>
          </a:p>
          <a:p>
            <a:r>
              <a:rPr lang="en-US" dirty="0"/>
              <a:t>Example: 30 day restriction on interactions that reduces transmission by 50%</a:t>
            </a:r>
            <a:br>
              <a:rPr lang="en-US" dirty="0"/>
            </a:br>
            <a:endParaRPr lang="en-US" dirty="0"/>
          </a:p>
          <a:p>
            <a:r>
              <a:rPr lang="en-US" dirty="0"/>
              <a:t>Early in the pandemic (days 30-59) or later (days 60-89)</a:t>
            </a:r>
          </a:p>
          <a:p>
            <a:endParaRPr lang="en-US" dirty="0"/>
          </a:p>
          <a:p>
            <a:endParaRPr lang="en-US" dirty="0"/>
          </a:p>
        </p:txBody>
      </p:sp>
    </p:spTree>
    <p:extLst>
      <p:ext uri="{BB962C8B-B14F-4D97-AF65-F5344CB8AC3E}">
        <p14:creationId xmlns:p14="http://schemas.microsoft.com/office/powerpoint/2010/main" val="2091420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AA1BCFC-0DBE-81AA-58CA-4C2926752C98}"/>
              </a:ext>
            </a:extLst>
          </p:cNvPr>
          <p:cNvPicPr>
            <a:picLocks noChangeAspect="1"/>
          </p:cNvPicPr>
          <p:nvPr/>
        </p:nvPicPr>
        <p:blipFill>
          <a:blip r:embed="rId2"/>
          <a:stretch>
            <a:fillRect/>
          </a:stretch>
        </p:blipFill>
        <p:spPr>
          <a:xfrm>
            <a:off x="274983" y="332870"/>
            <a:ext cx="7772400" cy="6192259"/>
          </a:xfrm>
          <a:prstGeom prst="rect">
            <a:avLst/>
          </a:prstGeom>
        </p:spPr>
      </p:pic>
    </p:spTree>
    <p:extLst>
      <p:ext uri="{BB962C8B-B14F-4D97-AF65-F5344CB8AC3E}">
        <p14:creationId xmlns:p14="http://schemas.microsoft.com/office/powerpoint/2010/main" val="3134550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7C33E6B-49F6-E516-58D4-43543CC6402D}"/>
              </a:ext>
            </a:extLst>
          </p:cNvPr>
          <p:cNvPicPr>
            <a:picLocks noChangeAspect="1"/>
          </p:cNvPicPr>
          <p:nvPr/>
        </p:nvPicPr>
        <p:blipFill>
          <a:blip r:embed="rId2"/>
          <a:stretch>
            <a:fillRect/>
          </a:stretch>
        </p:blipFill>
        <p:spPr>
          <a:xfrm>
            <a:off x="386141" y="255104"/>
            <a:ext cx="5297214" cy="6347791"/>
          </a:xfrm>
          <a:prstGeom prst="rect">
            <a:avLst/>
          </a:prstGeom>
        </p:spPr>
      </p:pic>
    </p:spTree>
    <p:extLst>
      <p:ext uri="{BB962C8B-B14F-4D97-AF65-F5344CB8AC3E}">
        <p14:creationId xmlns:p14="http://schemas.microsoft.com/office/powerpoint/2010/main" val="4085314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CF31A6B-19BF-93D0-7369-C1A850EF2521}"/>
              </a:ext>
            </a:extLst>
          </p:cNvPr>
          <p:cNvPicPr>
            <a:picLocks noChangeAspect="1"/>
          </p:cNvPicPr>
          <p:nvPr/>
        </p:nvPicPr>
        <p:blipFill>
          <a:blip r:embed="rId2"/>
          <a:stretch>
            <a:fillRect/>
          </a:stretch>
        </p:blipFill>
        <p:spPr>
          <a:xfrm>
            <a:off x="341244" y="540035"/>
            <a:ext cx="7772400" cy="5768000"/>
          </a:xfrm>
          <a:prstGeom prst="rect">
            <a:avLst/>
          </a:prstGeom>
        </p:spPr>
      </p:pic>
    </p:spTree>
    <p:extLst>
      <p:ext uri="{BB962C8B-B14F-4D97-AF65-F5344CB8AC3E}">
        <p14:creationId xmlns:p14="http://schemas.microsoft.com/office/powerpoint/2010/main" val="3896683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A0919B-E6A7-342E-F2A7-9E6E7FC517CA}"/>
              </a:ext>
            </a:extLst>
          </p:cNvPr>
          <p:cNvPicPr>
            <a:picLocks noChangeAspect="1"/>
          </p:cNvPicPr>
          <p:nvPr/>
        </p:nvPicPr>
        <p:blipFill>
          <a:blip r:embed="rId2"/>
          <a:stretch>
            <a:fillRect/>
          </a:stretch>
        </p:blipFill>
        <p:spPr>
          <a:xfrm>
            <a:off x="221974" y="731683"/>
            <a:ext cx="9370495" cy="5394633"/>
          </a:xfrm>
          <a:prstGeom prst="rect">
            <a:avLst/>
          </a:prstGeom>
        </p:spPr>
      </p:pic>
    </p:spTree>
    <p:extLst>
      <p:ext uri="{BB962C8B-B14F-4D97-AF65-F5344CB8AC3E}">
        <p14:creationId xmlns:p14="http://schemas.microsoft.com/office/powerpoint/2010/main" val="4240052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Limiting the Long-Run Costs of A Pandemic</a:t>
            </a:r>
          </a:p>
        </p:txBody>
      </p:sp>
      <p:sp>
        <p:nvSpPr>
          <p:cNvPr id="3" name="Content Placeholder 2"/>
          <p:cNvSpPr>
            <a:spLocks noGrp="1"/>
          </p:cNvSpPr>
          <p:nvPr>
            <p:ph idx="1"/>
          </p:nvPr>
        </p:nvSpPr>
        <p:spPr>
          <a:xfrm>
            <a:off x="838200" y="1537487"/>
            <a:ext cx="10515600" cy="4639476"/>
          </a:xfrm>
        </p:spPr>
        <p:txBody>
          <a:bodyPr>
            <a:normAutofit fontScale="92500" lnSpcReduction="10000"/>
          </a:bodyPr>
          <a:lstStyle/>
          <a:p>
            <a:r>
              <a:rPr lang="en-US" dirty="0"/>
              <a:t>Strategically apply an LSSD policy to limit the excess of the long-term cumulative number infected over the minimum level needed to achieve herd immunity</a:t>
            </a:r>
          </a:p>
          <a:p>
            <a:pPr lvl="1"/>
            <a:r>
              <a:rPr lang="en-US" dirty="0"/>
              <a:t>Best applied when the level of infections is high and we are approaching population immunity</a:t>
            </a:r>
          </a:p>
          <a:p>
            <a:pPr lvl="1"/>
            <a:r>
              <a:rPr lang="en-US" dirty="0"/>
              <a:t>Very costly to apply for a long period</a:t>
            </a:r>
          </a:p>
          <a:p>
            <a:r>
              <a:rPr lang="en-US" dirty="0"/>
              <a:t>Limit total economic costs and loss of life by achieving immunity at the lowest cost</a:t>
            </a:r>
          </a:p>
          <a:p>
            <a:pPr lvl="1"/>
            <a:r>
              <a:rPr lang="en-US" dirty="0"/>
              <a:t>Limit infections of the most vulnerable (old &amp; individuals with comorbidities)</a:t>
            </a:r>
          </a:p>
          <a:p>
            <a:pPr lvl="1"/>
            <a:r>
              <a:rPr lang="en-US" dirty="0"/>
              <a:t>Quarantine those with the least cost of being inactive</a:t>
            </a:r>
          </a:p>
          <a:p>
            <a:pPr lvl="1"/>
            <a:r>
              <a:rPr lang="en-US" dirty="0"/>
              <a:t>Achieve immunity among those otherwise most likely to spread</a:t>
            </a:r>
          </a:p>
          <a:p>
            <a:r>
              <a:rPr lang="en-US" dirty="0"/>
              <a:t>Limit the loss of life by avoiding overloading the healthcare system (“flattening the curve”)</a:t>
            </a:r>
          </a:p>
        </p:txBody>
      </p:sp>
    </p:spTree>
    <p:extLst>
      <p:ext uri="{BB962C8B-B14F-4D97-AF65-F5344CB8AC3E}">
        <p14:creationId xmlns:p14="http://schemas.microsoft.com/office/powerpoint/2010/main" val="2357040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Primary Costs of The Pandemic</a:t>
            </a:r>
          </a:p>
        </p:txBody>
      </p:sp>
      <p:sp>
        <p:nvSpPr>
          <p:cNvPr id="3" name="Content Placeholder 2"/>
          <p:cNvSpPr>
            <a:spLocks noGrp="1"/>
          </p:cNvSpPr>
          <p:nvPr>
            <p:ph idx="1"/>
          </p:nvPr>
        </p:nvSpPr>
        <p:spPr>
          <a:xfrm>
            <a:off x="417443" y="1441174"/>
            <a:ext cx="11519453" cy="5051701"/>
          </a:xfrm>
        </p:spPr>
        <p:txBody>
          <a:bodyPr>
            <a:normAutofit/>
          </a:bodyPr>
          <a:lstStyle/>
          <a:p>
            <a:r>
              <a:rPr lang="en-US" dirty="0"/>
              <a:t>Three main costs of the pandemic</a:t>
            </a:r>
          </a:p>
          <a:p>
            <a:pPr lvl="1"/>
            <a:r>
              <a:rPr lang="en-US" dirty="0"/>
              <a:t>Loss of life, due to direct (disease) and indirect effects</a:t>
            </a:r>
          </a:p>
          <a:p>
            <a:pPr lvl="1"/>
            <a:r>
              <a:rPr lang="en-US" dirty="0"/>
              <a:t>Economic costs of reduced activity, present and future, including costs generated by poor policy choices</a:t>
            </a:r>
          </a:p>
          <a:p>
            <a:pPr lvl="1"/>
            <a:r>
              <a:rPr lang="en-US" dirty="0"/>
              <a:t>The lost value of human capital from reduced activity and education of the young.  </a:t>
            </a:r>
            <a:r>
              <a:rPr lang="en-US" u="sng" dirty="0"/>
              <a:t>These are permanent effects on a generation</a:t>
            </a:r>
            <a:br>
              <a:rPr lang="en-US" u="sng" dirty="0"/>
            </a:br>
            <a:endParaRPr lang="en-US" u="sng" dirty="0"/>
          </a:p>
          <a:p>
            <a:r>
              <a:rPr lang="en-US" dirty="0"/>
              <a:t>The direct resource costs of medical care, investments in capacity to treat and track the disease, etc. are likely small in comparison to these costs</a:t>
            </a:r>
            <a:br>
              <a:rPr lang="en-US" dirty="0"/>
            </a:br>
            <a:endParaRPr lang="en-US" dirty="0"/>
          </a:p>
          <a:p>
            <a:r>
              <a:rPr lang="en-US" dirty="0"/>
              <a:t>Regarding non-illness costs, it is important to recognize both current and long-term costs—many of which are policy-related</a:t>
            </a:r>
          </a:p>
        </p:txBody>
      </p:sp>
    </p:spTree>
    <p:extLst>
      <p:ext uri="{BB962C8B-B14F-4D97-AF65-F5344CB8AC3E}">
        <p14:creationId xmlns:p14="http://schemas.microsoft.com/office/powerpoint/2010/main" val="28687865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key takeaways</a:t>
            </a:r>
          </a:p>
        </p:txBody>
      </p:sp>
      <p:sp>
        <p:nvSpPr>
          <p:cNvPr id="3" name="Content Placeholder 2"/>
          <p:cNvSpPr>
            <a:spLocks noGrp="1"/>
          </p:cNvSpPr>
          <p:nvPr>
            <p:ph idx="1"/>
          </p:nvPr>
        </p:nvSpPr>
        <p:spPr>
          <a:xfrm>
            <a:off x="838200" y="1594338"/>
            <a:ext cx="10515600" cy="4582625"/>
          </a:xfrm>
        </p:spPr>
        <p:txBody>
          <a:bodyPr>
            <a:normAutofit fontScale="92500" lnSpcReduction="10000"/>
          </a:bodyPr>
          <a:lstStyle/>
          <a:p>
            <a:r>
              <a:rPr lang="en-US" dirty="0"/>
              <a:t>Fight hard early if you think you can win</a:t>
            </a:r>
          </a:p>
          <a:p>
            <a:r>
              <a:rPr lang="en-US" dirty="0"/>
              <a:t>Try to use LSSD when infection rates are high and STTQ when infection rates are low</a:t>
            </a:r>
          </a:p>
          <a:p>
            <a:r>
              <a:rPr lang="en-US" dirty="0"/>
              <a:t>An anticipation of using STTQ in the future pushes for reducing infections upfront</a:t>
            </a:r>
          </a:p>
          <a:p>
            <a:r>
              <a:rPr lang="en-US" dirty="0"/>
              <a:t>LSSD for the vulnerable is likely to be a part of any policy – it is relatively cost effective for them (maybe 20x) and reducing their exposure is important in any scenario</a:t>
            </a:r>
          </a:p>
          <a:p>
            <a:r>
              <a:rPr lang="en-US" dirty="0"/>
              <a:t>The slow growth scenario (limiting strain on the health system) likely calls for a mixed strategy (LSSD for the vulnerable and STTQ for the less vulnerable</a:t>
            </a:r>
          </a:p>
          <a:p>
            <a:r>
              <a:rPr lang="en-US" dirty="0"/>
              <a:t>More details in the paper</a:t>
            </a:r>
          </a:p>
        </p:txBody>
      </p:sp>
    </p:spTree>
    <p:extLst>
      <p:ext uri="{BB962C8B-B14F-4D97-AF65-F5344CB8AC3E}">
        <p14:creationId xmlns:p14="http://schemas.microsoft.com/office/powerpoint/2010/main" val="3383774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5509569-5133-57C0-48C1-782E9E5BF84C}"/>
              </a:ext>
            </a:extLst>
          </p:cNvPr>
          <p:cNvPicPr>
            <a:picLocks noChangeAspect="1"/>
          </p:cNvPicPr>
          <p:nvPr/>
        </p:nvPicPr>
        <p:blipFill>
          <a:blip r:embed="rId2"/>
          <a:stretch>
            <a:fillRect/>
          </a:stretch>
        </p:blipFill>
        <p:spPr>
          <a:xfrm>
            <a:off x="347868" y="964096"/>
            <a:ext cx="7639463" cy="5555973"/>
          </a:xfrm>
          <a:prstGeom prst="rect">
            <a:avLst/>
          </a:prstGeom>
        </p:spPr>
      </p:pic>
      <p:sp>
        <p:nvSpPr>
          <p:cNvPr id="3" name="TextBox 2">
            <a:extLst>
              <a:ext uri="{FF2B5EF4-FFF2-40B4-BE49-F238E27FC236}">
                <a16:creationId xmlns:a16="http://schemas.microsoft.com/office/drawing/2014/main" id="{C00E2116-3D99-597A-2F85-DAE424ED5B70}"/>
              </a:ext>
            </a:extLst>
          </p:cNvPr>
          <p:cNvSpPr txBox="1"/>
          <p:nvPr/>
        </p:nvSpPr>
        <p:spPr>
          <a:xfrm>
            <a:off x="8189844" y="1321904"/>
            <a:ext cx="3460174" cy="3785652"/>
          </a:xfrm>
          <a:prstGeom prst="rect">
            <a:avLst/>
          </a:prstGeom>
          <a:noFill/>
        </p:spPr>
        <p:txBody>
          <a:bodyPr wrap="square" rtlCol="0">
            <a:spAutoFit/>
          </a:bodyPr>
          <a:lstStyle/>
          <a:p>
            <a:r>
              <a:rPr lang="en-US" sz="2400" dirty="0"/>
              <a:t>“Excess”: relative to 2015-19 benchmark mortality rates</a:t>
            </a:r>
          </a:p>
          <a:p>
            <a:endParaRPr lang="en-US" sz="2400" dirty="0"/>
          </a:p>
          <a:p>
            <a:r>
              <a:rPr lang="en-US" sz="2400" dirty="0"/>
              <a:t>Cumulative Deaths 2020-2023:</a:t>
            </a:r>
          </a:p>
          <a:p>
            <a:endParaRPr lang="en-US" sz="2400" dirty="0"/>
          </a:p>
          <a:p>
            <a:r>
              <a:rPr lang="en-US" sz="2400" dirty="0"/>
              <a:t>Covid19: 1.2 million</a:t>
            </a:r>
          </a:p>
          <a:p>
            <a:endParaRPr lang="en-US" sz="2400" dirty="0"/>
          </a:p>
          <a:p>
            <a:r>
              <a:rPr lang="en-US" sz="2400" dirty="0"/>
              <a:t>”Excess”: 1.8 million</a:t>
            </a:r>
          </a:p>
        </p:txBody>
      </p:sp>
      <p:sp>
        <p:nvSpPr>
          <p:cNvPr id="4" name="TextBox 3">
            <a:extLst>
              <a:ext uri="{FF2B5EF4-FFF2-40B4-BE49-F238E27FC236}">
                <a16:creationId xmlns:a16="http://schemas.microsoft.com/office/drawing/2014/main" id="{10767ADF-739A-487D-2962-5BDA45061994}"/>
              </a:ext>
            </a:extLst>
          </p:cNvPr>
          <p:cNvSpPr txBox="1"/>
          <p:nvPr/>
        </p:nvSpPr>
        <p:spPr>
          <a:xfrm>
            <a:off x="964096" y="208721"/>
            <a:ext cx="10267121" cy="523220"/>
          </a:xfrm>
          <a:prstGeom prst="rect">
            <a:avLst/>
          </a:prstGeom>
          <a:noFill/>
        </p:spPr>
        <p:txBody>
          <a:bodyPr wrap="square" rtlCol="0">
            <a:spAutoFit/>
          </a:bodyPr>
          <a:lstStyle/>
          <a:p>
            <a:r>
              <a:rPr lang="en-US" sz="2800" dirty="0"/>
              <a:t>CDC Covid-identified and Total Excess Deaths During the Pandemic</a:t>
            </a:r>
          </a:p>
        </p:txBody>
      </p:sp>
    </p:spTree>
    <p:extLst>
      <p:ext uri="{BB962C8B-B14F-4D97-AF65-F5344CB8AC3E}">
        <p14:creationId xmlns:p14="http://schemas.microsoft.com/office/powerpoint/2010/main" val="1960574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FC70EFD-DE79-754C-C53D-0A4741B9075F}"/>
              </a:ext>
            </a:extLst>
          </p:cNvPr>
          <p:cNvPicPr>
            <a:picLocks noChangeAspect="1"/>
          </p:cNvPicPr>
          <p:nvPr/>
        </p:nvPicPr>
        <p:blipFill>
          <a:blip r:embed="rId2"/>
          <a:stretch>
            <a:fillRect/>
          </a:stretch>
        </p:blipFill>
        <p:spPr>
          <a:xfrm>
            <a:off x="238308" y="1170240"/>
            <a:ext cx="7660217" cy="5571067"/>
          </a:xfrm>
          <a:prstGeom prst="rect">
            <a:avLst/>
          </a:prstGeom>
        </p:spPr>
      </p:pic>
      <p:sp>
        <p:nvSpPr>
          <p:cNvPr id="4" name="TextBox 3">
            <a:extLst>
              <a:ext uri="{FF2B5EF4-FFF2-40B4-BE49-F238E27FC236}">
                <a16:creationId xmlns:a16="http://schemas.microsoft.com/office/drawing/2014/main" id="{53274C5B-AAEF-7603-3DE5-9E66DF095CF3}"/>
              </a:ext>
            </a:extLst>
          </p:cNvPr>
          <p:cNvSpPr txBox="1"/>
          <p:nvPr/>
        </p:nvSpPr>
        <p:spPr>
          <a:xfrm>
            <a:off x="530086" y="327991"/>
            <a:ext cx="9564670" cy="523220"/>
          </a:xfrm>
          <a:prstGeom prst="rect">
            <a:avLst/>
          </a:prstGeom>
          <a:noFill/>
        </p:spPr>
        <p:txBody>
          <a:bodyPr wrap="none" rtlCol="0">
            <a:spAutoFit/>
          </a:bodyPr>
          <a:lstStyle/>
          <a:p>
            <a:r>
              <a:rPr lang="en-US" sz="2800" dirty="0"/>
              <a:t>Pandemic-related mortality was concentrated among the elderly</a:t>
            </a:r>
          </a:p>
        </p:txBody>
      </p:sp>
      <p:sp>
        <p:nvSpPr>
          <p:cNvPr id="8" name="TextBox 7">
            <a:extLst>
              <a:ext uri="{FF2B5EF4-FFF2-40B4-BE49-F238E27FC236}">
                <a16:creationId xmlns:a16="http://schemas.microsoft.com/office/drawing/2014/main" id="{5B69A821-6255-9AAB-BA4C-BBABC361D5CD}"/>
              </a:ext>
            </a:extLst>
          </p:cNvPr>
          <p:cNvSpPr txBox="1"/>
          <p:nvPr/>
        </p:nvSpPr>
        <p:spPr>
          <a:xfrm>
            <a:off x="8491127" y="1649896"/>
            <a:ext cx="3207257" cy="3416320"/>
          </a:xfrm>
          <a:prstGeom prst="rect">
            <a:avLst/>
          </a:prstGeom>
          <a:noFill/>
        </p:spPr>
        <p:txBody>
          <a:bodyPr wrap="square" rtlCol="0">
            <a:spAutoFit/>
          </a:bodyPr>
          <a:lstStyle/>
          <a:p>
            <a:r>
              <a:rPr lang="en-US" dirty="0"/>
              <a:t>Age 75+ : &gt; 50% of all excess deaths</a:t>
            </a:r>
          </a:p>
          <a:p>
            <a:endParaRPr lang="en-US" dirty="0"/>
          </a:p>
          <a:p>
            <a:r>
              <a:rPr lang="en-US" dirty="0"/>
              <a:t>Age 60+:  &gt; 80% of all excess deaths</a:t>
            </a:r>
          </a:p>
          <a:p>
            <a:endParaRPr lang="en-US" dirty="0"/>
          </a:p>
          <a:p>
            <a:r>
              <a:rPr lang="en-US" dirty="0"/>
              <a:t>“Undercount” is often severe, including among the young</a:t>
            </a:r>
            <a:br>
              <a:rPr lang="en-US" dirty="0"/>
            </a:br>
            <a:endParaRPr lang="en-US" dirty="0"/>
          </a:p>
          <a:p>
            <a:r>
              <a:rPr lang="en-US" dirty="0"/>
              <a:t>Very young (0-14, not shown) had </a:t>
            </a:r>
            <a:r>
              <a:rPr lang="en-US" u="sng" dirty="0"/>
              <a:t>lower</a:t>
            </a:r>
            <a:r>
              <a:rPr lang="en-US" dirty="0"/>
              <a:t> mortality during the pandemic</a:t>
            </a:r>
          </a:p>
        </p:txBody>
      </p:sp>
    </p:spTree>
    <p:extLst>
      <p:ext uri="{BB962C8B-B14F-4D97-AF65-F5344CB8AC3E}">
        <p14:creationId xmlns:p14="http://schemas.microsoft.com/office/powerpoint/2010/main" val="32934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634D4C5-6BFC-A3B2-F192-C7E3AA1BA355}"/>
              </a:ext>
            </a:extLst>
          </p:cNvPr>
          <p:cNvPicPr>
            <a:picLocks noChangeAspect="1"/>
          </p:cNvPicPr>
          <p:nvPr/>
        </p:nvPicPr>
        <p:blipFill>
          <a:blip r:embed="rId2"/>
          <a:stretch>
            <a:fillRect/>
          </a:stretch>
        </p:blipFill>
        <p:spPr>
          <a:xfrm>
            <a:off x="331074" y="1268426"/>
            <a:ext cx="7202787" cy="5238391"/>
          </a:xfrm>
          <a:prstGeom prst="rect">
            <a:avLst/>
          </a:prstGeom>
        </p:spPr>
      </p:pic>
      <p:sp>
        <p:nvSpPr>
          <p:cNvPr id="3" name="TextBox 2">
            <a:extLst>
              <a:ext uri="{FF2B5EF4-FFF2-40B4-BE49-F238E27FC236}">
                <a16:creationId xmlns:a16="http://schemas.microsoft.com/office/drawing/2014/main" id="{71712FB4-D738-55DF-D82B-62B5FC53130A}"/>
              </a:ext>
            </a:extLst>
          </p:cNvPr>
          <p:cNvSpPr txBox="1"/>
          <p:nvPr/>
        </p:nvSpPr>
        <p:spPr>
          <a:xfrm>
            <a:off x="7752522" y="1106460"/>
            <a:ext cx="4283765" cy="5262979"/>
          </a:xfrm>
          <a:prstGeom prst="rect">
            <a:avLst/>
          </a:prstGeom>
          <a:noFill/>
        </p:spPr>
        <p:txBody>
          <a:bodyPr wrap="square" rtlCol="0">
            <a:spAutoFit/>
          </a:bodyPr>
          <a:lstStyle/>
          <a:p>
            <a:r>
              <a:rPr lang="en-US" sz="2400" dirty="0"/>
              <a:t>VSL at age “a” is present value of remaining life-years, VSL(a)</a:t>
            </a:r>
          </a:p>
          <a:p>
            <a:endParaRPr lang="en-US" sz="2400" dirty="0"/>
          </a:p>
          <a:p>
            <a:r>
              <a:rPr lang="en-US" sz="2400" dirty="0"/>
              <a:t>EPA average VSL for cost/benefit</a:t>
            </a:r>
          </a:p>
          <a:p>
            <a:r>
              <a:rPr lang="en-US" sz="2400" dirty="0"/>
              <a:t>analysis: about $11 million  </a:t>
            </a:r>
          </a:p>
          <a:p>
            <a:endParaRPr lang="en-US" sz="2400" dirty="0"/>
          </a:p>
          <a:p>
            <a:r>
              <a:rPr lang="en-US" sz="2400" dirty="0"/>
              <a:t>VSL(a) declines over lifecycle </a:t>
            </a:r>
          </a:p>
          <a:p>
            <a:r>
              <a:rPr lang="en-US" sz="2400" dirty="0"/>
              <a:t>for two reasons:</a:t>
            </a:r>
          </a:p>
          <a:p>
            <a:endParaRPr lang="en-US" sz="2400" dirty="0"/>
          </a:p>
          <a:p>
            <a:pPr marL="457200" indent="-457200">
              <a:buAutoNum type="arabicPeriod"/>
            </a:pPr>
            <a:r>
              <a:rPr lang="en-US" sz="2400" dirty="0"/>
              <a:t>Life-years at older ages </a:t>
            </a:r>
          </a:p>
          <a:p>
            <a:r>
              <a:rPr lang="en-US" sz="2400" dirty="0"/>
              <a:t>are less valuable</a:t>
            </a:r>
            <a:br>
              <a:rPr lang="en-US" sz="2400" dirty="0"/>
            </a:br>
            <a:endParaRPr lang="en-US" sz="2400" dirty="0"/>
          </a:p>
          <a:p>
            <a:pPr marL="457200" indent="-457200">
              <a:buAutoNum type="arabicPeriod" startAt="2"/>
            </a:pPr>
            <a:r>
              <a:rPr lang="en-US" sz="2400" dirty="0"/>
              <a:t>Fewer remaining years </a:t>
            </a:r>
          </a:p>
          <a:p>
            <a:r>
              <a:rPr lang="en-US" sz="2400" dirty="0"/>
              <a:t>of life at older ages</a:t>
            </a:r>
          </a:p>
        </p:txBody>
      </p:sp>
      <p:sp>
        <p:nvSpPr>
          <p:cNvPr id="4" name="TextBox 3">
            <a:extLst>
              <a:ext uri="{FF2B5EF4-FFF2-40B4-BE49-F238E27FC236}">
                <a16:creationId xmlns:a16="http://schemas.microsoft.com/office/drawing/2014/main" id="{1C758C14-CA5D-7427-F356-8284478455DA}"/>
              </a:ext>
            </a:extLst>
          </p:cNvPr>
          <p:cNvSpPr txBox="1"/>
          <p:nvPr/>
        </p:nvSpPr>
        <p:spPr>
          <a:xfrm>
            <a:off x="1063487" y="195471"/>
            <a:ext cx="8183972" cy="954107"/>
          </a:xfrm>
          <a:prstGeom prst="rect">
            <a:avLst/>
          </a:prstGeom>
          <a:noFill/>
        </p:spPr>
        <p:txBody>
          <a:bodyPr wrap="none" rtlCol="0">
            <a:spAutoFit/>
          </a:bodyPr>
          <a:lstStyle/>
          <a:p>
            <a:r>
              <a:rPr lang="en-US" sz="2800" dirty="0"/>
              <a:t>VSL: What are people willing to pay to avoid a risk that </a:t>
            </a:r>
          </a:p>
          <a:p>
            <a:r>
              <a:rPr lang="en-US" sz="2800" dirty="0"/>
              <a:t>would claim one life in a large population?</a:t>
            </a:r>
          </a:p>
        </p:txBody>
      </p:sp>
    </p:spTree>
    <p:extLst>
      <p:ext uri="{BB962C8B-B14F-4D97-AF65-F5344CB8AC3E}">
        <p14:creationId xmlns:p14="http://schemas.microsoft.com/office/powerpoint/2010/main" val="2775419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60FDFEA-5119-2903-9A81-BD2BDA682D97}"/>
              </a:ext>
            </a:extLst>
          </p:cNvPr>
          <p:cNvPicPr>
            <a:picLocks noChangeAspect="1"/>
          </p:cNvPicPr>
          <p:nvPr/>
        </p:nvPicPr>
        <p:blipFill>
          <a:blip r:embed="rId2"/>
          <a:stretch>
            <a:fillRect/>
          </a:stretch>
        </p:blipFill>
        <p:spPr>
          <a:xfrm>
            <a:off x="172278" y="1572790"/>
            <a:ext cx="6993836" cy="5086426"/>
          </a:xfrm>
          <a:prstGeom prst="rect">
            <a:avLst/>
          </a:prstGeom>
        </p:spPr>
      </p:pic>
      <p:sp>
        <p:nvSpPr>
          <p:cNvPr id="3" name="TextBox 2">
            <a:extLst>
              <a:ext uri="{FF2B5EF4-FFF2-40B4-BE49-F238E27FC236}">
                <a16:creationId xmlns:a16="http://schemas.microsoft.com/office/drawing/2014/main" id="{EC7B8236-952F-B05E-4991-494D5122854E}"/>
              </a:ext>
            </a:extLst>
          </p:cNvPr>
          <p:cNvSpPr txBox="1"/>
          <p:nvPr/>
        </p:nvSpPr>
        <p:spPr>
          <a:xfrm>
            <a:off x="815009" y="387626"/>
            <a:ext cx="8899937" cy="954107"/>
          </a:xfrm>
          <a:prstGeom prst="rect">
            <a:avLst/>
          </a:prstGeom>
          <a:noFill/>
        </p:spPr>
        <p:txBody>
          <a:bodyPr wrap="none" rtlCol="0">
            <a:spAutoFit/>
          </a:bodyPr>
          <a:lstStyle/>
          <a:p>
            <a:pPr algn="ctr"/>
            <a:r>
              <a:rPr lang="en-US" sz="2800" dirty="0"/>
              <a:t>Facing a Hard Tradeoff: </a:t>
            </a:r>
          </a:p>
          <a:p>
            <a:pPr algn="ctr"/>
            <a:r>
              <a:rPr lang="en-US" sz="2800" dirty="0"/>
              <a:t>Mortality Risks Were Highest Among Those with Lowest VSL</a:t>
            </a:r>
          </a:p>
        </p:txBody>
      </p:sp>
    </p:spTree>
    <p:extLst>
      <p:ext uri="{BB962C8B-B14F-4D97-AF65-F5344CB8AC3E}">
        <p14:creationId xmlns:p14="http://schemas.microsoft.com/office/powerpoint/2010/main" val="1148627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93735E0-643F-8AFF-DA66-8B7CE04B5F64}"/>
              </a:ext>
            </a:extLst>
          </p:cNvPr>
          <p:cNvPicPr>
            <a:picLocks noChangeAspect="1"/>
          </p:cNvPicPr>
          <p:nvPr/>
        </p:nvPicPr>
        <p:blipFill>
          <a:blip r:embed="rId2"/>
          <a:stretch>
            <a:fillRect/>
          </a:stretch>
        </p:blipFill>
        <p:spPr>
          <a:xfrm>
            <a:off x="99390" y="1642365"/>
            <a:ext cx="7066723" cy="5139435"/>
          </a:xfrm>
          <a:prstGeom prst="rect">
            <a:avLst/>
          </a:prstGeom>
        </p:spPr>
      </p:pic>
      <p:sp>
        <p:nvSpPr>
          <p:cNvPr id="3" name="TextBox 2">
            <a:extLst>
              <a:ext uri="{FF2B5EF4-FFF2-40B4-BE49-F238E27FC236}">
                <a16:creationId xmlns:a16="http://schemas.microsoft.com/office/drawing/2014/main" id="{C4284234-0E5C-50E0-079A-ACDAED35A30A}"/>
              </a:ext>
            </a:extLst>
          </p:cNvPr>
          <p:cNvSpPr txBox="1"/>
          <p:nvPr/>
        </p:nvSpPr>
        <p:spPr>
          <a:xfrm>
            <a:off x="7454347" y="1514062"/>
            <a:ext cx="4452731" cy="4801314"/>
          </a:xfrm>
          <a:prstGeom prst="rect">
            <a:avLst/>
          </a:prstGeom>
          <a:noFill/>
        </p:spPr>
        <p:txBody>
          <a:bodyPr wrap="square" rtlCol="0">
            <a:spAutoFit/>
          </a:bodyPr>
          <a:lstStyle/>
          <a:p>
            <a:r>
              <a:rPr lang="en-US" b="1" dirty="0"/>
              <a:t>Cumulative value of lives lost over all ages = $6.2 trillion</a:t>
            </a:r>
          </a:p>
          <a:p>
            <a:endParaRPr lang="en-US" dirty="0"/>
          </a:p>
          <a:p>
            <a:r>
              <a:rPr lang="en-US" dirty="0"/>
              <a:t>30% of annual US GDP</a:t>
            </a:r>
          </a:p>
          <a:p>
            <a:r>
              <a:rPr lang="en-US" dirty="0"/>
              <a:t>More than Federal Govt spending ($5.8T)</a:t>
            </a:r>
          </a:p>
          <a:p>
            <a:endParaRPr lang="en-US" dirty="0"/>
          </a:p>
          <a:p>
            <a:r>
              <a:rPr lang="en-US" dirty="0"/>
              <a:t>Despite declining VSL with age, strongly related to age except among the very oldest: </a:t>
            </a:r>
          </a:p>
          <a:p>
            <a:endParaRPr lang="en-US" dirty="0"/>
          </a:p>
          <a:p>
            <a:r>
              <a:rPr lang="en-US" dirty="0"/>
              <a:t>More than 1/3 among 60-74</a:t>
            </a:r>
          </a:p>
          <a:p>
            <a:r>
              <a:rPr lang="en-US" dirty="0"/>
              <a:t>More than 50% among 60+</a:t>
            </a:r>
            <a:br>
              <a:rPr lang="en-US" dirty="0"/>
            </a:br>
            <a:endParaRPr lang="en-US" dirty="0"/>
          </a:p>
          <a:p>
            <a:r>
              <a:rPr lang="en-US" dirty="0"/>
              <a:t>But the young were not spared …..</a:t>
            </a:r>
            <a:br>
              <a:rPr lang="en-US" dirty="0"/>
            </a:br>
            <a:endParaRPr lang="en-US" dirty="0"/>
          </a:p>
          <a:p>
            <a:endParaRPr lang="en-US" dirty="0"/>
          </a:p>
          <a:p>
            <a:endParaRPr lang="en-US" dirty="0"/>
          </a:p>
          <a:p>
            <a:r>
              <a:rPr lang="en-US" dirty="0"/>
              <a:t>	</a:t>
            </a:r>
          </a:p>
        </p:txBody>
      </p:sp>
      <p:sp>
        <p:nvSpPr>
          <p:cNvPr id="4" name="TextBox 3">
            <a:extLst>
              <a:ext uri="{FF2B5EF4-FFF2-40B4-BE49-F238E27FC236}">
                <a16:creationId xmlns:a16="http://schemas.microsoft.com/office/drawing/2014/main" id="{11DEE1D4-0931-53A2-7F22-BBB1B79AAD89}"/>
              </a:ext>
            </a:extLst>
          </p:cNvPr>
          <p:cNvSpPr txBox="1"/>
          <p:nvPr/>
        </p:nvSpPr>
        <p:spPr>
          <a:xfrm>
            <a:off x="496957" y="298174"/>
            <a:ext cx="10098156" cy="1384995"/>
          </a:xfrm>
          <a:prstGeom prst="rect">
            <a:avLst/>
          </a:prstGeom>
          <a:noFill/>
        </p:spPr>
        <p:txBody>
          <a:bodyPr wrap="square" rtlCol="0">
            <a:spAutoFit/>
          </a:bodyPr>
          <a:lstStyle/>
          <a:p>
            <a:r>
              <a:rPr lang="en-US" sz="2800" dirty="0"/>
              <a:t>Though VSL Declines with Age, Further Protection of the Elderly </a:t>
            </a:r>
          </a:p>
          <a:p>
            <a:r>
              <a:rPr lang="en-US" sz="2800" dirty="0"/>
              <a:t>Would Have Been Highly Valued</a:t>
            </a:r>
          </a:p>
          <a:p>
            <a:endParaRPr lang="en-US" sz="2800" dirty="0"/>
          </a:p>
        </p:txBody>
      </p:sp>
    </p:spTree>
    <p:extLst>
      <p:ext uri="{BB962C8B-B14F-4D97-AF65-F5344CB8AC3E}">
        <p14:creationId xmlns:p14="http://schemas.microsoft.com/office/powerpoint/2010/main" val="2799007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44DBD-6ECA-866D-55B7-E10548116CD0}"/>
              </a:ext>
            </a:extLst>
          </p:cNvPr>
          <p:cNvSpPr>
            <a:spLocks noGrp="1"/>
          </p:cNvSpPr>
          <p:nvPr>
            <p:ph type="title"/>
          </p:nvPr>
        </p:nvSpPr>
        <p:spPr>
          <a:xfrm>
            <a:off x="848138" y="278296"/>
            <a:ext cx="10899913" cy="999849"/>
          </a:xfrm>
        </p:spPr>
        <p:txBody>
          <a:bodyPr>
            <a:normAutofit/>
          </a:bodyPr>
          <a:lstStyle/>
          <a:p>
            <a:pPr algn="ctr"/>
            <a:r>
              <a:rPr lang="en-US" sz="3200" dirty="0"/>
              <a:t>The Young Were Not Spared: </a:t>
            </a:r>
            <a:br>
              <a:rPr lang="en-US" sz="3200" dirty="0"/>
            </a:br>
            <a:r>
              <a:rPr lang="en-US" sz="3200" dirty="0"/>
              <a:t>Loss of Human Capital May Exceed Mortality Costs</a:t>
            </a:r>
          </a:p>
        </p:txBody>
      </p:sp>
      <p:sp>
        <p:nvSpPr>
          <p:cNvPr id="3" name="Content Placeholder 2">
            <a:extLst>
              <a:ext uri="{FF2B5EF4-FFF2-40B4-BE49-F238E27FC236}">
                <a16:creationId xmlns:a16="http://schemas.microsoft.com/office/drawing/2014/main" id="{82702F31-7673-4634-D203-F86F343CB62B}"/>
              </a:ext>
            </a:extLst>
          </p:cNvPr>
          <p:cNvSpPr>
            <a:spLocks noGrp="1"/>
          </p:cNvSpPr>
          <p:nvPr>
            <p:ph idx="1"/>
          </p:nvPr>
        </p:nvSpPr>
        <p:spPr>
          <a:xfrm>
            <a:off x="258417" y="1364974"/>
            <a:ext cx="11675165" cy="5214730"/>
          </a:xfrm>
        </p:spPr>
        <p:txBody>
          <a:bodyPr>
            <a:normAutofit fontScale="92500" lnSpcReduction="10000"/>
          </a:bodyPr>
          <a:lstStyle/>
          <a:p>
            <a:r>
              <a:rPr lang="en-US" dirty="0"/>
              <a:t>Education</a:t>
            </a:r>
          </a:p>
          <a:p>
            <a:pPr lvl="1"/>
            <a:r>
              <a:rPr lang="en-US" dirty="0"/>
              <a:t>Kids were not at risk, </a:t>
            </a:r>
            <a:r>
              <a:rPr lang="en-US" u="sng" dirty="0"/>
              <a:t>and we knew it early on</a:t>
            </a:r>
            <a:r>
              <a:rPr lang="en-US" dirty="0"/>
              <a:t>.  Huge mistake to keep schools closed or remote</a:t>
            </a:r>
          </a:p>
          <a:p>
            <a:pPr lvl="1"/>
            <a:r>
              <a:rPr lang="en-US" dirty="0"/>
              <a:t>Hanushek: K-12 students lost about 0.7 years of effective education.  Permanent effect—equivalent to a 5.7% reduction in lifetime earnings</a:t>
            </a:r>
          </a:p>
          <a:p>
            <a:pPr lvl="1"/>
            <a:r>
              <a:rPr lang="en-US" dirty="0"/>
              <a:t>PV of lost earnings is about $140,000 reduction in lifetime wealth per student</a:t>
            </a:r>
          </a:p>
          <a:p>
            <a:pPr lvl="1"/>
            <a:r>
              <a:rPr lang="en-US" dirty="0"/>
              <a:t>With 55 million K-12 students the total loss of human capital is about </a:t>
            </a:r>
            <a:r>
              <a:rPr lang="en-US" u="sng" dirty="0"/>
              <a:t>$7 trillion</a:t>
            </a:r>
            <a:r>
              <a:rPr lang="en-US" dirty="0"/>
              <a:t>, even ignoring college students.  </a:t>
            </a:r>
            <a:r>
              <a:rPr lang="en-US" u="sng" dirty="0"/>
              <a:t>Comparable to mortality costs</a:t>
            </a:r>
            <a:r>
              <a:rPr lang="en-US" dirty="0"/>
              <a:t>.</a:t>
            </a:r>
            <a:br>
              <a:rPr lang="en-US" dirty="0"/>
            </a:br>
            <a:endParaRPr lang="en-US" dirty="0"/>
          </a:p>
          <a:p>
            <a:r>
              <a:rPr lang="en-US" dirty="0"/>
              <a:t>Loss of Labor Market Experience</a:t>
            </a:r>
          </a:p>
          <a:p>
            <a:pPr lvl="1"/>
            <a:r>
              <a:rPr lang="en-US" dirty="0"/>
              <a:t>Human capital (productivity) accumulates with work experience, with most rapid growth up to about age 35</a:t>
            </a:r>
          </a:p>
          <a:p>
            <a:pPr lvl="1"/>
            <a:r>
              <a:rPr lang="en-US" dirty="0"/>
              <a:t>”Shutting down” sacrificed that experience for a generation of young workers</a:t>
            </a:r>
            <a:br>
              <a:rPr lang="en-US" dirty="0"/>
            </a:br>
            <a:endParaRPr lang="en-US" dirty="0"/>
          </a:p>
          <a:p>
            <a:r>
              <a:rPr lang="en-US" dirty="0"/>
              <a:t>Other losses of human and physical capital, lower economic growth in the future</a:t>
            </a:r>
            <a:br>
              <a:rPr lang="en-US" dirty="0"/>
            </a:br>
            <a:endParaRPr lang="en-US" dirty="0"/>
          </a:p>
          <a:p>
            <a:endParaRPr lang="en-US" dirty="0"/>
          </a:p>
        </p:txBody>
      </p:sp>
    </p:spTree>
    <p:extLst>
      <p:ext uri="{BB962C8B-B14F-4D97-AF65-F5344CB8AC3E}">
        <p14:creationId xmlns:p14="http://schemas.microsoft.com/office/powerpoint/2010/main" val="1628552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11722</TotalTime>
  <Words>2459</Words>
  <Application>Microsoft Office PowerPoint</Application>
  <PresentationFormat>Widescreen</PresentationFormat>
  <Paragraphs>195</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Some Economics of Pandemic Policies</vt:lpstr>
      <vt:lpstr>A Look-back at Our 2020 Look-forward</vt:lpstr>
      <vt:lpstr>The Primary Costs of The Pandemic</vt:lpstr>
      <vt:lpstr>PowerPoint Presentation</vt:lpstr>
      <vt:lpstr>PowerPoint Presentation</vt:lpstr>
      <vt:lpstr>PowerPoint Presentation</vt:lpstr>
      <vt:lpstr>PowerPoint Presentation</vt:lpstr>
      <vt:lpstr>PowerPoint Presentation</vt:lpstr>
      <vt:lpstr>The Young Were Not Spared:  Loss of Human Capital May Exceed Mortality Costs</vt:lpstr>
      <vt:lpstr>Strategies for Tackling Pandemics</vt:lpstr>
      <vt:lpstr>Comparing LSSD and STTQ</vt:lpstr>
      <vt:lpstr>Objectives for Limiting the Loss of life</vt:lpstr>
      <vt:lpstr>Objectives for limiting the economic costs</vt:lpstr>
      <vt:lpstr>The critical role of uncertainty</vt:lpstr>
      <vt:lpstr>Managing the pandemic’s cost (overview) </vt:lpstr>
      <vt:lpstr>Strategies for Opening the Economy</vt:lpstr>
      <vt:lpstr>Strategies for opening (continued)</vt:lpstr>
      <vt:lpstr>Don’t stop learning and building capacity</vt:lpstr>
      <vt:lpstr>Other thoughts on re-opening</vt:lpstr>
      <vt:lpstr>Policies for employers</vt:lpstr>
      <vt:lpstr>Potential Strategies</vt:lpstr>
      <vt:lpstr>Containment Through a STTQ Regime</vt:lpstr>
      <vt:lpstr>Buying time for a vaccine</vt:lpstr>
      <vt:lpstr>PowerPoint Presentation</vt:lpstr>
      <vt:lpstr>PowerPoint Presentation</vt:lpstr>
      <vt:lpstr>PowerPoint Presentation</vt:lpstr>
      <vt:lpstr>PowerPoint Presentation</vt:lpstr>
      <vt:lpstr>PowerPoint Presentation</vt:lpstr>
      <vt:lpstr>Limiting the Long-Run Costs of A Pandemic</vt:lpstr>
      <vt:lpstr>Some 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Thoughts on Covid-19 Policy</dc:title>
  <dc:creator>Kevin Murphy</dc:creator>
  <cp:lastModifiedBy>Wojnilower, Joshua</cp:lastModifiedBy>
  <cp:revision>24</cp:revision>
  <dcterms:created xsi:type="dcterms:W3CDTF">2020-04-12T11:39:39Z</dcterms:created>
  <dcterms:modified xsi:type="dcterms:W3CDTF">2023-05-17T13:41:28Z</dcterms:modified>
</cp:coreProperties>
</file>