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87" r:id="rId2"/>
    <p:sldId id="506" r:id="rId3"/>
    <p:sldId id="528" r:id="rId4"/>
    <p:sldId id="406" r:id="rId5"/>
    <p:sldId id="520" r:id="rId6"/>
    <p:sldId id="533" r:id="rId7"/>
    <p:sldId id="532" r:id="rId8"/>
    <p:sldId id="507" r:id="rId9"/>
    <p:sldId id="508" r:id="rId10"/>
    <p:sldId id="529" r:id="rId11"/>
    <p:sldId id="490" r:id="rId12"/>
    <p:sldId id="491" r:id="rId13"/>
    <p:sldId id="492" r:id="rId14"/>
    <p:sldId id="525" r:id="rId15"/>
    <p:sldId id="493" r:id="rId16"/>
    <p:sldId id="526" r:id="rId17"/>
    <p:sldId id="527" r:id="rId18"/>
    <p:sldId id="519" r:id="rId19"/>
    <p:sldId id="514" r:id="rId20"/>
    <p:sldId id="521" r:id="rId21"/>
    <p:sldId id="510" r:id="rId22"/>
    <p:sldId id="530" r:id="rId23"/>
    <p:sldId id="531" r:id="rId2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mattedPresentation" id="{7F7E4036-A550-D341-B818-41E0438AC38A}">
          <p14:sldIdLst>
            <p14:sldId id="287"/>
            <p14:sldId id="506"/>
            <p14:sldId id="528"/>
            <p14:sldId id="406"/>
            <p14:sldId id="520"/>
            <p14:sldId id="533"/>
            <p14:sldId id="532"/>
            <p14:sldId id="507"/>
            <p14:sldId id="508"/>
            <p14:sldId id="529"/>
            <p14:sldId id="490"/>
            <p14:sldId id="491"/>
            <p14:sldId id="492"/>
            <p14:sldId id="525"/>
            <p14:sldId id="493"/>
            <p14:sldId id="526"/>
            <p14:sldId id="527"/>
            <p14:sldId id="519"/>
            <p14:sldId id="514"/>
            <p14:sldId id="521"/>
            <p14:sldId id="510"/>
            <p14:sldId id="530"/>
            <p14:sldId id="531"/>
          </p14:sldIdLst>
        </p14:section>
        <p14:section name="Sample Layouts" id="{48234FEF-1C6A-3644-B8AB-184D5820D34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7A21"/>
    <a:srgbClr val="A6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2982" autoAdjust="0"/>
  </p:normalViewPr>
  <p:slideViewPr>
    <p:cSldViewPr snapToGrid="0">
      <p:cViewPr varScale="1">
        <p:scale>
          <a:sx n="110" d="100"/>
          <a:sy n="110" d="100"/>
        </p:scale>
        <p:origin x="594" y="138"/>
      </p:cViewPr>
      <p:guideLst>
        <p:guide orient="horz" pos="2640"/>
        <p:guide pos="3840"/>
        <p:guide orient="horz" pos="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2436" y="-6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43344" cy="467072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3"/>
            <a:ext cx="3043344" cy="467072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r">
              <a:defRPr sz="1200"/>
            </a:lvl1pPr>
          </a:lstStyle>
          <a:p>
            <a:fld id="{17662484-B647-154B-8008-6C77C5ECBE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4" cy="467071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4" cy="467071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r">
              <a:defRPr sz="1200"/>
            </a:lvl1pPr>
          </a:lstStyle>
          <a:p>
            <a:fld id="{CADDD8F7-E139-B543-9B89-3A2FC348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43344" cy="467072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3"/>
            <a:ext cx="3043344" cy="467072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r">
              <a:defRPr sz="1200"/>
            </a:lvl1pPr>
          </a:lstStyle>
          <a:p>
            <a:fld id="{0A99F9B1-A119-5B4F-A253-3C28526DFA9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1" tIns="46660" rIns="93321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21" tIns="46660" rIns="93321" bIns="466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4" cy="467071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4" cy="467071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r">
              <a:defRPr sz="1200"/>
            </a:lvl1pPr>
          </a:lstStyle>
          <a:p>
            <a:fld id="{D0CB577C-39C0-1D4E-BAFA-A41C046D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B577C-39C0-1D4E-BAFA-A41C046D06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17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559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how and</a:t>
            </a:r>
            <a:r>
              <a:rPr lang="en-US" baseline="0" dirty="0"/>
              <a:t> why it was created?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2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how and</a:t>
            </a:r>
            <a:r>
              <a:rPr lang="en-US" baseline="0" dirty="0"/>
              <a:t> why it was created?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13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how and</a:t>
            </a:r>
            <a:r>
              <a:rPr lang="en-US" baseline="0" dirty="0"/>
              <a:t> why it was created?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13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how and</a:t>
            </a:r>
            <a:r>
              <a:rPr lang="en-US" baseline="0" dirty="0"/>
              <a:t> why it was created?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09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how and</a:t>
            </a:r>
            <a:r>
              <a:rPr lang="en-US" baseline="0" dirty="0"/>
              <a:t> why it was created?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392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how and</a:t>
            </a:r>
            <a:r>
              <a:rPr lang="en-US" baseline="0" dirty="0"/>
              <a:t> why it was created?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160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27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718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how and</a:t>
            </a:r>
            <a:r>
              <a:rPr lang="en-US" baseline="0" dirty="0"/>
              <a:t> why it was created?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39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251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how and</a:t>
            </a:r>
            <a:r>
              <a:rPr lang="en-US" baseline="0" dirty="0"/>
              <a:t> why it was created?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443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07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851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1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255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744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how and</a:t>
            </a:r>
            <a:r>
              <a:rPr lang="en-US" baseline="0" dirty="0"/>
              <a:t> why it was created?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278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how and</a:t>
            </a:r>
            <a:r>
              <a:rPr lang="en-US" baseline="0" dirty="0"/>
              <a:t> why it was created?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54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12192000" cy="5893905"/>
          </a:xfrm>
          <a:prstGeom prst="rect">
            <a:avLst/>
          </a:pr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23291" y="5943600"/>
            <a:ext cx="8823570" cy="914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0" rIns="0" bIns="91440" anchor="ctr">
            <a:noAutofit/>
          </a:bodyPr>
          <a:lstStyle>
            <a:lvl1pPr algn="l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723291" y="3086932"/>
            <a:ext cx="8823569" cy="2297514"/>
          </a:xfrm>
        </p:spPr>
        <p:txBody>
          <a:bodyPr lIns="0" tIns="365760" rIns="0" bIns="18288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50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300"/>
              </a:spcBef>
              <a:buFontTx/>
              <a:buNone/>
              <a:tabLst/>
              <a:defRPr sz="40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628843" y="-1589573"/>
            <a:ext cx="3572768" cy="5819600"/>
            <a:chOff x="-647973" y="-1233681"/>
            <a:chExt cx="3681456" cy="5996639"/>
          </a:xfrm>
        </p:grpSpPr>
        <p:sp>
          <p:nvSpPr>
            <p:cNvPr id="4" name="Triangle 3"/>
            <p:cNvSpPr/>
            <p:nvPr userDrawn="1"/>
          </p:nvSpPr>
          <p:spPr>
            <a:xfrm rot="5400000">
              <a:off x="-1805565" y="-76089"/>
              <a:ext cx="5996639" cy="3681456"/>
            </a:xfrm>
            <a:prstGeom prst="triangle">
              <a:avLst>
                <a:gd name="adj" fmla="val 50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805" b="-5018"/>
            <a:stretch/>
          </p:blipFill>
          <p:spPr>
            <a:xfrm>
              <a:off x="305553" y="1222638"/>
              <a:ext cx="2033316" cy="1172913"/>
            </a:xfrm>
            <a:prstGeom prst="rect">
              <a:avLst/>
            </a:prstGeom>
          </p:spPr>
        </p:pic>
      </p:grpSp>
      <p:sp>
        <p:nvSpPr>
          <p:cNvPr id="15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6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0" y="2205644"/>
            <a:ext cx="914400" cy="914400"/>
          </a:xfrm>
          <a:custGeom>
            <a:avLst/>
            <a:gdLst>
              <a:gd name="connsiteX0" fmla="*/ 0 w 1041648"/>
              <a:gd name="connsiteY0" fmla="*/ 0 h 1041648"/>
              <a:gd name="connsiteX1" fmla="*/ 1041648 w 1041648"/>
              <a:gd name="connsiteY1" fmla="*/ 0 h 1041648"/>
              <a:gd name="connsiteX2" fmla="*/ 1041648 w 1041648"/>
              <a:gd name="connsiteY2" fmla="*/ 1041648 h 1041648"/>
              <a:gd name="connsiteX3" fmla="*/ 0 w 1041648"/>
              <a:gd name="connsiteY3" fmla="*/ 1041648 h 1041648"/>
              <a:gd name="connsiteX4" fmla="*/ 0 w 1041648"/>
              <a:gd name="connsiteY4" fmla="*/ 0 h 1041648"/>
              <a:gd name="connsiteX0" fmla="*/ 0 w 1041648"/>
              <a:gd name="connsiteY0" fmla="*/ 0 h 1041648"/>
              <a:gd name="connsiteX1" fmla="*/ 1041648 w 1041648"/>
              <a:gd name="connsiteY1" fmla="*/ 0 h 1041648"/>
              <a:gd name="connsiteX2" fmla="*/ 0 w 1041648"/>
              <a:gd name="connsiteY2" fmla="*/ 1041648 h 1041648"/>
              <a:gd name="connsiteX3" fmla="*/ 0 w 1041648"/>
              <a:gd name="connsiteY3" fmla="*/ 0 h 1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648" h="1041648">
                <a:moveTo>
                  <a:pt x="0" y="0"/>
                </a:moveTo>
                <a:lnTo>
                  <a:pt x="1041648" y="0"/>
                </a:lnTo>
                <a:lnTo>
                  <a:pt x="0" y="104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5457211"/>
            <a:ext cx="121920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2205644"/>
            <a:ext cx="12192000" cy="3204186"/>
          </a:xfrm>
          <a:prstGeom prst="rect">
            <a:avLst/>
          </a:pr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47" y="442612"/>
            <a:ext cx="2441331" cy="1432248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73200" y="5457211"/>
            <a:ext cx="9144000" cy="914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0" rIns="0" bIns="91440" anchor="ctr">
            <a:noAutofit/>
          </a:bodyPr>
          <a:lstStyle>
            <a:lvl1pPr algn="r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473200" y="2205644"/>
            <a:ext cx="9144000" cy="3204186"/>
          </a:xfrm>
        </p:spPr>
        <p:txBody>
          <a:bodyPr lIns="0" tIns="365760" rIns="0" bIns="18288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50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300"/>
              </a:spcBef>
              <a:buFontTx/>
              <a:buNone/>
              <a:tabLst/>
              <a:defRPr sz="40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277600" y="5457211"/>
            <a:ext cx="914400" cy="914400"/>
          </a:xfrm>
          <a:custGeom>
            <a:avLst/>
            <a:gdLst>
              <a:gd name="connsiteX0" fmla="*/ 0 w 879231"/>
              <a:gd name="connsiteY0" fmla="*/ 0 h 879231"/>
              <a:gd name="connsiteX1" fmla="*/ 879231 w 879231"/>
              <a:gd name="connsiteY1" fmla="*/ 0 h 879231"/>
              <a:gd name="connsiteX2" fmla="*/ 879231 w 879231"/>
              <a:gd name="connsiteY2" fmla="*/ 879231 h 879231"/>
              <a:gd name="connsiteX3" fmla="*/ 0 w 879231"/>
              <a:gd name="connsiteY3" fmla="*/ 879231 h 879231"/>
              <a:gd name="connsiteX4" fmla="*/ 0 w 879231"/>
              <a:gd name="connsiteY4" fmla="*/ 0 h 879231"/>
              <a:gd name="connsiteX0" fmla="*/ 0 w 879231"/>
              <a:gd name="connsiteY0" fmla="*/ 879231 h 879231"/>
              <a:gd name="connsiteX1" fmla="*/ 879231 w 879231"/>
              <a:gd name="connsiteY1" fmla="*/ 0 h 879231"/>
              <a:gd name="connsiteX2" fmla="*/ 879231 w 879231"/>
              <a:gd name="connsiteY2" fmla="*/ 879231 h 879231"/>
              <a:gd name="connsiteX3" fmla="*/ 0 w 879231"/>
              <a:gd name="connsiteY3" fmla="*/ 879231 h 87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231" h="879231">
                <a:moveTo>
                  <a:pt x="0" y="879231"/>
                </a:moveTo>
                <a:lnTo>
                  <a:pt x="879231" y="0"/>
                </a:lnTo>
                <a:lnTo>
                  <a:pt x="879231" y="879231"/>
                </a:lnTo>
                <a:lnTo>
                  <a:pt x="0" y="879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892" y="365125"/>
            <a:ext cx="9828628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177" y="-36957"/>
            <a:ext cx="1380745" cy="2121789"/>
            <a:chOff x="-3177" y="-381"/>
            <a:chExt cx="1380745" cy="2121789"/>
          </a:xfrm>
        </p:grpSpPr>
        <p:sp>
          <p:nvSpPr>
            <p:cNvPr id="3" name="Triangle 2"/>
            <p:cNvSpPr/>
            <p:nvPr userDrawn="1"/>
          </p:nvSpPr>
          <p:spPr>
            <a:xfrm rot="5400000">
              <a:off x="-373699" y="370141"/>
              <a:ext cx="2121789" cy="1380745"/>
            </a:xfrm>
            <a:custGeom>
              <a:avLst/>
              <a:gdLst>
                <a:gd name="connsiteX0" fmla="*/ 0 w 2252240"/>
                <a:gd name="connsiteY0" fmla="*/ 1570892 h 1570892"/>
                <a:gd name="connsiteX1" fmla="*/ 1126120 w 2252240"/>
                <a:gd name="connsiteY1" fmla="*/ 0 h 1570892"/>
                <a:gd name="connsiteX2" fmla="*/ 2252240 w 2252240"/>
                <a:gd name="connsiteY2" fmla="*/ 1570892 h 1570892"/>
                <a:gd name="connsiteX3" fmla="*/ 0 w 2252240"/>
                <a:gd name="connsiteY3" fmla="*/ 1570892 h 1570892"/>
                <a:gd name="connsiteX0" fmla="*/ 0 w 2252240"/>
                <a:gd name="connsiteY0" fmla="*/ 1570892 h 1570892"/>
                <a:gd name="connsiteX1" fmla="*/ 246888 w 2252240"/>
                <a:gd name="connsiteY1" fmla="*/ 1250851 h 1570892"/>
                <a:gd name="connsiteX2" fmla="*/ 1126120 w 2252240"/>
                <a:gd name="connsiteY2" fmla="*/ 0 h 1570892"/>
                <a:gd name="connsiteX3" fmla="*/ 2252240 w 2252240"/>
                <a:gd name="connsiteY3" fmla="*/ 1570892 h 1570892"/>
                <a:gd name="connsiteX4" fmla="*/ 0 w 2252240"/>
                <a:gd name="connsiteY4" fmla="*/ 1570892 h 1570892"/>
                <a:gd name="connsiteX0" fmla="*/ 9144 w 2005352"/>
                <a:gd name="connsiteY0" fmla="*/ 1570892 h 1570892"/>
                <a:gd name="connsiteX1" fmla="*/ 0 w 2005352"/>
                <a:gd name="connsiteY1" fmla="*/ 1250851 h 1570892"/>
                <a:gd name="connsiteX2" fmla="*/ 879232 w 2005352"/>
                <a:gd name="connsiteY2" fmla="*/ 0 h 1570892"/>
                <a:gd name="connsiteX3" fmla="*/ 2005352 w 2005352"/>
                <a:gd name="connsiteY3" fmla="*/ 1570892 h 1570892"/>
                <a:gd name="connsiteX4" fmla="*/ 9144 w 2005352"/>
                <a:gd name="connsiteY4" fmla="*/ 1570892 h 1570892"/>
                <a:gd name="connsiteX0" fmla="*/ 0 w 2005733"/>
                <a:gd name="connsiteY0" fmla="*/ 1567717 h 1570892"/>
                <a:gd name="connsiteX1" fmla="*/ 381 w 2005733"/>
                <a:gd name="connsiteY1" fmla="*/ 1250851 h 1570892"/>
                <a:gd name="connsiteX2" fmla="*/ 879613 w 2005733"/>
                <a:gd name="connsiteY2" fmla="*/ 0 h 1570892"/>
                <a:gd name="connsiteX3" fmla="*/ 2005733 w 2005733"/>
                <a:gd name="connsiteY3" fmla="*/ 1570892 h 1570892"/>
                <a:gd name="connsiteX4" fmla="*/ 0 w 2005733"/>
                <a:gd name="connsiteY4" fmla="*/ 1567717 h 157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733" h="1570892">
                  <a:moveTo>
                    <a:pt x="0" y="1567717"/>
                  </a:moveTo>
                  <a:lnTo>
                    <a:pt x="381" y="1250851"/>
                  </a:lnTo>
                  <a:lnTo>
                    <a:pt x="879613" y="0"/>
                  </a:lnTo>
                  <a:lnTo>
                    <a:pt x="2005733" y="1570892"/>
                  </a:lnTo>
                  <a:lnTo>
                    <a:pt x="0" y="1567717"/>
                  </a:lnTo>
                  <a:close/>
                </a:path>
              </a:pathLst>
            </a:custGeom>
            <a:solidFill>
              <a:srgbClr val="FA7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9" y="594935"/>
              <a:ext cx="917234" cy="702204"/>
            </a:xfrm>
            <a:prstGeom prst="rect">
              <a:avLst/>
            </a:prstGeom>
          </p:spPr>
        </p:pic>
      </p:grp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1562100" y="1295400"/>
            <a:ext cx="9829800" cy="5032375"/>
          </a:xfrm>
        </p:spPr>
        <p:txBody>
          <a:bodyPr/>
          <a:lstStyle>
            <a:lvl1pPr>
              <a:spcBef>
                <a:spcPts val="30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0"/>
              </a:spcBef>
              <a:spcAft>
                <a:spcPts val="300"/>
              </a:spcAft>
              <a:defRPr/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  <a:lvl5pPr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66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98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1" y="365759"/>
            <a:ext cx="9830569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8951" y="1295400"/>
            <a:ext cx="4821180" cy="503506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200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000"/>
            </a:lvl2pPr>
            <a:lvl3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3pPr>
            <a:lvl4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4pPr>
            <a:lvl5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578340" y="1295400"/>
            <a:ext cx="4821180" cy="503506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200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000"/>
            </a:lvl2pPr>
            <a:lvl3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3pPr>
            <a:lvl4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4pPr>
            <a:lvl5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" y="558359"/>
            <a:ext cx="917234" cy="7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-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1" y="365759"/>
            <a:ext cx="9830569" cy="822960"/>
          </a:xfrm>
        </p:spPr>
        <p:txBody>
          <a:bodyPr/>
          <a:lstStyle>
            <a:lvl1pPr>
              <a:defRPr>
                <a:solidFill>
                  <a:srgbClr val="FA7A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8951" y="1398553"/>
            <a:ext cx="4821180" cy="422475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defRPr sz="2200" b="1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2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578340" y="1398553"/>
            <a:ext cx="4821180" cy="422475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defRPr sz="2200" b="1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2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68541" y="5701812"/>
            <a:ext cx="9831388" cy="628650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1pPr>
            <a:lvl2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2pPr>
            <a:lvl3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3pPr>
            <a:lvl4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4pPr>
            <a:lvl5pPr marL="0" indent="0" algn="ctr">
              <a:buFontTx/>
              <a:buNone/>
              <a:tabLst/>
              <a:defRPr sz="2800" b="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" y="558359"/>
            <a:ext cx="917234" cy="7022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">
    <p:bg>
      <p:bgPr>
        <a:solidFill>
          <a:srgbClr val="FA7A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0"/>
          </p:nvPr>
        </p:nvSpPr>
        <p:spPr>
          <a:xfrm>
            <a:off x="784225" y="546100"/>
            <a:ext cx="10650538" cy="577215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tabLst/>
              <a:defRPr sz="4000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2pPr>
            <a:lvl3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3pPr>
            <a:lvl4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4pPr>
            <a:lvl5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levelt</a:t>
            </a:r>
            <a:endParaRPr lang="en-US" dirty="0"/>
          </a:p>
        </p:txBody>
      </p:sp>
      <p:sp>
        <p:nvSpPr>
          <p:cNvPr id="13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557784"/>
            <a:ext cx="923544" cy="7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480" y="365126"/>
            <a:ext cx="10607040" cy="822960"/>
          </a:xfrm>
          <a:prstGeom prst="rect">
            <a:avLst/>
          </a:prstGeom>
          <a:effectLst/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1295400"/>
            <a:ext cx="10607040" cy="46482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C09EE-5BF7-654E-AEAA-20DD07D7BE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1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2" r:id="rId3"/>
    <p:sldLayoutId id="2147483673" r:id="rId4"/>
    <p:sldLayoutId id="2147483677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A7A2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2400"/>
        </a:spcBef>
        <a:buClr>
          <a:schemeClr val="accent1"/>
        </a:buClr>
        <a:buFont typeface="Wingdings" charset="2"/>
        <a:buNone/>
        <a:tabLst/>
        <a:defRPr sz="2400" b="1" kern="1200">
          <a:solidFill>
            <a:schemeClr val="accent6">
              <a:lumMod val="50000"/>
            </a:schemeClr>
          </a:solidFill>
          <a:latin typeface="+mj-lt"/>
          <a:ea typeface="+mn-ea"/>
          <a:cs typeface="+mn-cs"/>
        </a:defRPr>
      </a:lvl1pPr>
      <a:lvl2pPr marL="238125" indent="-223838" algn="l" defTabSz="914400" rtl="0" eaLnBrk="1" latinLnBrk="0" hangingPunct="1">
        <a:lnSpc>
          <a:spcPct val="95000"/>
        </a:lnSpc>
        <a:spcBef>
          <a:spcPts val="1200"/>
        </a:spcBef>
        <a:spcAft>
          <a:spcPts val="300"/>
        </a:spcAft>
        <a:buClr>
          <a:schemeClr val="accent3"/>
        </a:buClr>
        <a:buSzPct val="100000"/>
        <a:buFont typeface=".LucidaGrandeUI" charset="0"/>
        <a:buChar char="▸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461963" indent="-223838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Wingdings" charset="2"/>
        <a:buChar char="§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685800" indent="-238125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Arial"/>
        <a:buChar char="•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925513" indent="-239713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Arial"/>
        <a:buChar char="•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723291" y="5943600"/>
            <a:ext cx="9536110" cy="914400"/>
          </a:xfrm>
        </p:spPr>
        <p:txBody>
          <a:bodyPr/>
          <a:lstStyle/>
          <a:p>
            <a:r>
              <a:rPr lang="en-US" sz="2700" dirty="0">
                <a:latin typeface="Century Gothic" panose="020B0502020202020204" pitchFamily="34" charset="0"/>
              </a:rPr>
              <a:t>IEO/AU School of International Studies</a:t>
            </a:r>
            <a:r>
              <a:rPr lang="en-US" sz="2700" dirty="0">
                <a:solidFill>
                  <a:schemeClr val="accent6"/>
                </a:solidFill>
                <a:latin typeface="Century Gothic" panose="020B0502020202020204" pitchFamily="34" charset="0"/>
              </a:rPr>
              <a:t>|</a:t>
            </a:r>
            <a:r>
              <a:rPr lang="en-US" sz="2700" dirty="0">
                <a:latin typeface="Century Gothic" panose="020B0502020202020204" pitchFamily="34" charset="0"/>
              </a:rPr>
              <a:t> 14 Jan 2021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347632" y="738295"/>
            <a:ext cx="8691968" cy="1337554"/>
          </a:xfrm>
        </p:spPr>
        <p:txBody>
          <a:bodyPr/>
          <a:lstStyle/>
          <a:p>
            <a:r>
              <a:rPr lang="en-US" sz="3600" dirty="0">
                <a:latin typeface="Century Gothic" panose="020B0502020202020204" pitchFamily="34" charset="0"/>
              </a:rPr>
              <a:t>IMF COLLABORATION with </a:t>
            </a:r>
          </a:p>
          <a:p>
            <a:r>
              <a:rPr lang="en-US" sz="3600" dirty="0">
                <a:latin typeface="Century Gothic" panose="020B0502020202020204" pitchFamily="34" charset="0"/>
              </a:rPr>
              <a:t>the world bank ON </a:t>
            </a:r>
          </a:p>
          <a:p>
            <a:r>
              <a:rPr lang="en-US" sz="3600" dirty="0">
                <a:latin typeface="Century Gothic" panose="020B0502020202020204" pitchFamily="34" charset="0"/>
              </a:rPr>
              <a:t>MACRO-STRUCTURAL ISSUES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2C01D90-022B-4E86-91E1-A7CE0854EA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4" r="24802" b="69678"/>
          <a:stretch/>
        </p:blipFill>
        <p:spPr>
          <a:xfrm>
            <a:off x="1014974" y="3194464"/>
            <a:ext cx="1416634" cy="1337553"/>
          </a:xfrm>
          <a:prstGeom prst="rect">
            <a:avLst/>
          </a:prstGeom>
        </p:spPr>
      </p:pic>
      <p:pic>
        <p:nvPicPr>
          <p:cNvPr id="6" name="Picture 5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C70A00F7-1BEE-46CB-830E-B8CBF35C41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4835" r="22403" b="64360"/>
          <a:stretch/>
        </p:blipFill>
        <p:spPr>
          <a:xfrm>
            <a:off x="3165068" y="3194465"/>
            <a:ext cx="1430607" cy="1337553"/>
          </a:xfrm>
          <a:prstGeom prst="rect">
            <a:avLst/>
          </a:prstGeom>
        </p:spPr>
      </p:pic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81FD319-DAD5-4813-923A-937641D4C1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r="19778" b="62370"/>
          <a:stretch/>
        </p:blipFill>
        <p:spPr>
          <a:xfrm>
            <a:off x="9776282" y="3194467"/>
            <a:ext cx="1400744" cy="1337553"/>
          </a:xfrm>
          <a:prstGeom prst="rect">
            <a:avLst/>
          </a:prstGeom>
        </p:spPr>
      </p:pic>
      <p:pic>
        <p:nvPicPr>
          <p:cNvPr id="11" name="Picture 10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EA469F35-F110-40A0-AEC4-F144B76C55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8" r="9944" b="56741"/>
          <a:stretch/>
        </p:blipFill>
        <p:spPr>
          <a:xfrm>
            <a:off x="5374889" y="3194468"/>
            <a:ext cx="1442221" cy="1337553"/>
          </a:xfrm>
          <a:prstGeom prst="rect">
            <a:avLst/>
          </a:prstGeom>
        </p:spPr>
      </p:pic>
      <p:pic>
        <p:nvPicPr>
          <p:cNvPr id="14" name="Picture 13" descr="A person posing for a picture&#10;&#10;Description automatically generated">
            <a:extLst>
              <a:ext uri="{FF2B5EF4-FFF2-40B4-BE49-F238E27FC236}">
                <a16:creationId xmlns:a16="http://schemas.microsoft.com/office/drawing/2014/main" id="{7D5A3721-62C1-4248-9D1A-B4399C11F7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8" r="15507" b="63189"/>
          <a:stretch/>
        </p:blipFill>
        <p:spPr>
          <a:xfrm>
            <a:off x="7596324" y="3194466"/>
            <a:ext cx="1400744" cy="13375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CD97B9-19B5-424A-94A3-72A40CC96B46}"/>
              </a:ext>
            </a:extLst>
          </p:cNvPr>
          <p:cNvSpPr txBox="1"/>
          <p:nvPr/>
        </p:nvSpPr>
        <p:spPr>
          <a:xfrm>
            <a:off x="940544" y="4595403"/>
            <a:ext cx="156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Michael 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Kell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81F106-24F4-41A4-9C85-1569166F454F}"/>
              </a:ext>
            </a:extLst>
          </p:cNvPr>
          <p:cNvSpPr txBox="1"/>
          <p:nvPr/>
        </p:nvSpPr>
        <p:spPr>
          <a:xfrm>
            <a:off x="3097624" y="4591477"/>
            <a:ext cx="156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Louellen 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Stedman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A9337-5D08-4DB4-A7F5-1521F2D3A34F}"/>
              </a:ext>
            </a:extLst>
          </p:cNvPr>
          <p:cNvSpPr txBox="1"/>
          <p:nvPr/>
        </p:nvSpPr>
        <p:spPr>
          <a:xfrm>
            <a:off x="5313252" y="4595403"/>
            <a:ext cx="156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Alisa 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Abrams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2382C3-A151-4F6C-9CD8-89BDA00A64F5}"/>
              </a:ext>
            </a:extLst>
          </p:cNvPr>
          <p:cNvSpPr txBox="1"/>
          <p:nvPr/>
        </p:nvSpPr>
        <p:spPr>
          <a:xfrm>
            <a:off x="7513949" y="4587554"/>
            <a:ext cx="156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Roxana 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Pedraglio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78B39D-0CFB-4A62-B741-55F494ED6EB6}"/>
              </a:ext>
            </a:extLst>
          </p:cNvPr>
          <p:cNvSpPr txBox="1"/>
          <p:nvPr/>
        </p:nvSpPr>
        <p:spPr>
          <a:xfrm>
            <a:off x="9693907" y="4587554"/>
            <a:ext cx="156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Tamar 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Gutner</a:t>
            </a:r>
          </a:p>
        </p:txBody>
      </p:sp>
    </p:spTree>
    <p:extLst>
      <p:ext uri="{BB962C8B-B14F-4D97-AF65-F5344CB8AC3E}">
        <p14:creationId xmlns:p14="http://schemas.microsoft.com/office/powerpoint/2010/main" val="184705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7094" y="622737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Benefits of Bank-Fund Collaboration</a:t>
            </a:r>
            <a:br>
              <a:rPr lang="en-US" sz="3200" dirty="0">
                <a:latin typeface="Century Gothic" panose="020B0502020202020204" pitchFamily="34" charset="0"/>
              </a:rPr>
            </a:b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30072" y="1382486"/>
            <a:ext cx="10062671" cy="4724402"/>
          </a:xfrm>
        </p:spPr>
        <p:txBody>
          <a:bodyPr>
            <a:normAutofit/>
          </a:bodyPr>
          <a:lstStyle/>
          <a:p>
            <a:pPr marL="14287" lvl="1" indent="0">
              <a:buNone/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In interviews, 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Fund and Bank staff tended to emphasize that BFC helps credibility of both institutions with member countries, </a:t>
            </a:r>
            <a:r>
              <a:rPr lang="en-US" sz="23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eg</a:t>
            </a: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 by promoting consistency of advice, avoiding conflicting advice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Most IMF Board members and country authorities stressed that BFC helps operational efficiency of Fund and Bank by reducing duplication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Some also noted that collaboration between IFIs supports the credibility and effectiveness of the multilateral system, and therefore has the attributes of a global public good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091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0892" y="405020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Key Findings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62100" y="1625599"/>
            <a:ext cx="9829800" cy="4901950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BFC on MSI has been broad, but uneven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Informal collaboration is widespread</a:t>
            </a:r>
          </a:p>
          <a:p>
            <a:pPr lvl="2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but aspirations that the Fund would systematically leverage Bank expertise were not achieved</a:t>
            </a:r>
          </a:p>
          <a:p>
            <a:pPr lvl="2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and little “deep” collaboration (</a:t>
            </a:r>
            <a:r>
              <a:rPr lang="en-US" sz="1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eg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joint outputs)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Fund macro-structural work generally well-regarded, but little evidence that quality and impact have been greatly enhanced, or costs reduced, by BFC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Some cases of mixed messages on shared issues, and missed opportunities to exploit synergies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Benefits of collaboration have been clearer in some of the Fund’s other partnerships, such as with UN Women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712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0892" y="405020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Key Findings (2)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62100" y="1625599"/>
            <a:ext cx="9829800" cy="4901950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Unevenness of BFC on MSI reflects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Decentralized approach to MS pilots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Fund cultural tendency towards self-reliance, but also the importance of “personality” and other idiosyncratic factors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Challenges of working with another large organization (finding the right people, aligning goals and timetables)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Little systematic Fund consideration of incentives/constraints on Bank staff to collaborate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Extent of BFC beyond MSI varies widely across policy areas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Where deep – </a:t>
            </a:r>
            <a:r>
              <a:rPr lang="en-US" sz="1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eg</a:t>
            </a: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 debt and financial sector – it reflects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Clear messages from shareholders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Mutual organizational benefits from collaboration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Well-defined roles and tailored frameworks that have been adapted over time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545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0892" y="405020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Lessons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62100" y="1625599"/>
            <a:ext cx="9829800" cy="4901950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Collaboration can bring benefits, but is also difficult; not a panacea for addressing resource constraints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Fund should identify areas where returns to collaboration likely to be highest, based on an understanding of the business needs and constraints of partners and resource implications for the Fund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Frameworks for collaboration can be important, but should be tailored to each issue (and we don’t see a case for revising the Concordat)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Personalities and chemistry will always matter for effective collaboration, but incentives and culture can influence behavior</a:t>
            </a:r>
          </a:p>
        </p:txBody>
      </p:sp>
    </p:spTree>
    <p:extLst>
      <p:ext uri="{BB962C8B-B14F-4D97-AF65-F5344CB8AC3E}">
        <p14:creationId xmlns:p14="http://schemas.microsoft.com/office/powerpoint/2010/main" val="294762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0892" y="405020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Lessons (2)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62100" y="1625599"/>
            <a:ext cx="9829800" cy="4901950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BFC would be facilitated by easier access to basic information (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eg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where to find experts) and curated knowledge bases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Fund needs adequate in-house expertise on macro-structural issues to support effective collaboration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Management’s commitment to engage with partners is critical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The IMF Board could do more to help BFC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972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0892" y="405020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Recommendations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62100" y="1625599"/>
            <a:ext cx="9829800" cy="4901950"/>
          </a:xfrm>
        </p:spPr>
        <p:txBody>
          <a:bodyPr>
            <a:normAutofit/>
          </a:bodyPr>
          <a:lstStyle/>
          <a:p>
            <a:pPr marL="471487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Where collaboration judged to bring the greatest returns, agree tailored frameworks with partners (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eg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on climate action)</a:t>
            </a:r>
          </a:p>
          <a:p>
            <a:pPr marL="471487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Improve internal incentives to collaborate and address cultural reluctance to look outside for help</a:t>
            </a:r>
          </a:p>
          <a:p>
            <a:pPr marL="471487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Work with Bank to find ways to improve access to information and knowledge</a:t>
            </a:r>
          </a:p>
          <a:p>
            <a:pPr marL="471487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The Fund Board should strengthen its role in facilitating collaboration, through its oversight role, its scope to influence staff behavior and its direct engagement with the Bank Board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7219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0892" y="405020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Reactions and Next Steps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62100" y="1359807"/>
            <a:ext cx="9829800" cy="5167742"/>
          </a:xfrm>
        </p:spPr>
        <p:txBody>
          <a:bodyPr>
            <a:normAutofit fontScale="92500" lnSpcReduction="10000"/>
          </a:bodyPr>
          <a:lstStyle/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IMF Management</a:t>
            </a:r>
          </a:p>
          <a:p>
            <a:pPr lvl="2"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Broadly agreed with core messages</a:t>
            </a:r>
          </a:p>
          <a:p>
            <a:pPr lvl="2"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Support for recommendations, with qualifications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IMF Board</a:t>
            </a:r>
          </a:p>
          <a:p>
            <a:pPr lvl="2"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Endorsed the key findings</a:t>
            </a:r>
          </a:p>
          <a:p>
            <a:pPr lvl="2"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Recognized success hinges on agreement with Bank, but urged “active engagement” by Fund</a:t>
            </a:r>
          </a:p>
          <a:p>
            <a:pPr lvl="2"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Unanimously supported IEO recommendations</a:t>
            </a:r>
          </a:p>
          <a:p>
            <a:pPr lvl="2"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Some Directors proposed a high level joint management committee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Staff </a:t>
            </a:r>
          </a:p>
          <a:p>
            <a:pPr lvl="2">
              <a:spcAft>
                <a:spcPts val="1200"/>
              </a:spcAft>
            </a:pPr>
            <a:r>
              <a:rPr lang="en-US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Present Comprehensive Surveillance Review to Board in Spring 2021</a:t>
            </a:r>
          </a:p>
          <a:p>
            <a:pPr lvl="2">
              <a:spcAft>
                <a:spcPts val="1200"/>
              </a:spcAft>
            </a:pPr>
            <a:r>
              <a:rPr lang="en-US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Management Implementation Plan for Board consideration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3055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19397" y="1198880"/>
            <a:ext cx="11020302" cy="5154419"/>
          </a:xfrm>
        </p:spPr>
        <p:txBody>
          <a:bodyPr>
            <a:normAutofit fontScale="70000" lnSpcReduction="20000"/>
          </a:bodyPr>
          <a:lstStyle/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sz="5100" dirty="0">
                <a:latin typeface="Century Gothic" panose="020B0502020202020204" pitchFamily="34" charset="0"/>
              </a:rPr>
              <a:t>Thank you!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Visit us at ieo.imf.org</a:t>
            </a:r>
          </a:p>
          <a:p>
            <a:pPr lvl="1"/>
            <a:endParaRPr lang="en-US" dirty="0">
              <a:latin typeface="Century Gothic" panose="020B0502020202020204" pitchFamily="34" charset="0"/>
            </a:endParaRPr>
          </a:p>
          <a:p>
            <a:pPr lvl="1"/>
            <a:endParaRPr lang="en-US" sz="1800" dirty="0">
              <a:latin typeface="Century Gothic" panose="020B0502020202020204" pitchFamily="34" charset="0"/>
            </a:endParaRPr>
          </a:p>
          <a:p>
            <a:pPr lvl="1"/>
            <a:endParaRPr lang="en-US" sz="1800" dirty="0">
              <a:latin typeface="Century Gothic" panose="020B0502020202020204" pitchFamily="34" charset="0"/>
            </a:endParaRPr>
          </a:p>
          <a:p>
            <a:pPr lvl="1" algn="l"/>
            <a:r>
              <a:rPr lang="en-US" sz="2900" dirty="0">
                <a:latin typeface="Century Gothic" panose="020B0502020202020204" pitchFamily="34" charset="0"/>
              </a:rPr>
              <a:t>The BFC team would like to thank:</a:t>
            </a:r>
          </a:p>
          <a:p>
            <a:pPr lvl="1" algn="l"/>
            <a:r>
              <a:rPr lang="en-US" sz="2900" dirty="0">
                <a:latin typeface="Century Gothic" panose="020B0502020202020204" pitchFamily="34" charset="0"/>
              </a:rPr>
              <a:t>Jeff Chelsky and Alison Evans from the World Bank Independent Evaluation Group</a:t>
            </a:r>
          </a:p>
          <a:p>
            <a:pPr lvl="1" algn="l"/>
            <a:r>
              <a:rPr lang="en-US" sz="2900" dirty="0">
                <a:latin typeface="Century Gothic" panose="020B0502020202020204" pitchFamily="34" charset="0"/>
              </a:rPr>
              <a:t>Kwang Lee for research assistance,</a:t>
            </a:r>
          </a:p>
          <a:p>
            <a:pPr lvl="1" algn="l"/>
            <a:r>
              <a:rPr lang="en-US" sz="2900" dirty="0">
                <a:latin typeface="Century Gothic" panose="020B0502020202020204" pitchFamily="34" charset="0"/>
              </a:rPr>
              <a:t>Esha Ray for editorial assistance, </a:t>
            </a:r>
          </a:p>
          <a:p>
            <a:pPr lvl="1" algn="l"/>
            <a:r>
              <a:rPr lang="en-US" sz="2900" dirty="0">
                <a:latin typeface="Century Gothic" panose="020B0502020202020204" pitchFamily="34" charset="0"/>
              </a:rPr>
              <a:t>Annette Canizares, Arun Bhatnagar and Nicole Tumbaco for administrative assistance</a:t>
            </a:r>
          </a:p>
          <a:p>
            <a:pPr lvl="1" algn="l"/>
            <a:endParaRPr lang="en-US" sz="2900" dirty="0">
              <a:latin typeface="Century Gothic" panose="020B0502020202020204" pitchFamily="34" charset="0"/>
            </a:endParaRPr>
          </a:p>
          <a:p>
            <a:pPr lvl="1" algn="l"/>
            <a:r>
              <a:rPr lang="en-US" sz="2900" dirty="0">
                <a:latin typeface="Century Gothic" panose="020B0502020202020204" pitchFamily="34" charset="0"/>
              </a:rPr>
              <a:t>And also:</a:t>
            </a:r>
          </a:p>
          <a:p>
            <a:pPr lvl="1" algn="l"/>
            <a:endParaRPr lang="en-US" sz="2900" dirty="0">
              <a:latin typeface="Century Gothic" panose="020B0502020202020204" pitchFamily="34" charset="0"/>
            </a:endParaRPr>
          </a:p>
          <a:p>
            <a:pPr lvl="1" algn="l"/>
            <a:r>
              <a:rPr lang="en-US" sz="2900" dirty="0">
                <a:latin typeface="Century Gothic" panose="020B0502020202020204" pitchFamily="34" charset="0"/>
              </a:rPr>
              <a:t>IMF and World Bank staff who gave their time generously to answer our many questions and to respond to our surveys; </a:t>
            </a:r>
          </a:p>
          <a:p>
            <a:pPr lvl="1" algn="l"/>
            <a:r>
              <a:rPr lang="en-US" sz="2900" dirty="0">
                <a:latin typeface="Century Gothic" panose="020B0502020202020204" pitchFamily="34" charset="0"/>
              </a:rPr>
              <a:t>the numerous other people we interviewed; </a:t>
            </a:r>
          </a:p>
          <a:p>
            <a:pPr lvl="1" algn="l"/>
            <a:r>
              <a:rPr lang="en-US" sz="2900" dirty="0">
                <a:latin typeface="Century Gothic" panose="020B0502020202020204" pitchFamily="34" charset="0"/>
              </a:rPr>
              <a:t>and the participants in our internal workshops who read and commented on drafts.</a:t>
            </a:r>
          </a:p>
          <a:p>
            <a:pPr lvl="1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5355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4BED-E298-4735-941B-044F553773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Background slides</a:t>
            </a:r>
          </a:p>
        </p:txBody>
      </p:sp>
    </p:spTree>
    <p:extLst>
      <p:ext uri="{BB962C8B-B14F-4D97-AF65-F5344CB8AC3E}">
        <p14:creationId xmlns:p14="http://schemas.microsoft.com/office/powerpoint/2010/main" val="388077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7094" y="622737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Definitions</a:t>
            </a:r>
            <a:br>
              <a:rPr lang="en-US" sz="3200" dirty="0">
                <a:latin typeface="Century Gothic" panose="020B0502020202020204" pitchFamily="34" charset="0"/>
              </a:rPr>
            </a:b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30072" y="1382486"/>
            <a:ext cx="10062671" cy="4724402"/>
          </a:xfrm>
        </p:spPr>
        <p:txBody>
          <a:bodyPr>
            <a:normAutofit/>
          </a:bodyPr>
          <a:lstStyle/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Collaboration: “To work jointly with others or together especially in an intellectual endeavor”. 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Structural issues: “impediments to [the] efficient production of goods and services and the efficient allocation of resources”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An issue is “</a:t>
            </a:r>
            <a:r>
              <a:rPr lang="en-US" sz="23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macrocritical</a:t>
            </a: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 if it affects, or has the potential, to affect domestic or external stability, or global stability”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739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4182" y="424070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What the evaluation covered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62100" y="1513835"/>
            <a:ext cx="9217660" cy="4702175"/>
          </a:xfrm>
        </p:spPr>
        <p:txBody>
          <a:bodyPr>
            <a:normAutofit/>
          </a:bodyPr>
          <a:lstStyle/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Focused on collaboration with the World Bank as part </a:t>
            </a:r>
            <a:r>
              <a:rPr lang="en-US" sz="2300">
                <a:solidFill>
                  <a:schemeClr val="tx1"/>
                </a:solidFill>
                <a:latin typeface="Century Gothic" panose="020B0502020202020204" pitchFamily="34" charset="0"/>
              </a:rPr>
              <a:t>of four </a:t>
            </a: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IMF pilots on macro-structural issues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Inequality, Gender, Climate/Energy (2015-19)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Macro-structural reforms (2016-19)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Collaboration in context of surveillance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Also considered some longer-standing areas of Bank-Fund collaboration (</a:t>
            </a:r>
            <a:r>
              <a:rPr lang="en-US" sz="23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eg</a:t>
            </a: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, debt, tax) 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Focus on Bank, but also draw lessons from IMF working with other partners (OECD, ILO, WTO, UN agencies)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Evaluation period 2014 - 2019</a:t>
            </a:r>
          </a:p>
          <a:p>
            <a:pPr marL="14287" lvl="1" indent="0">
              <a:lnSpc>
                <a:spcPct val="120000"/>
              </a:lnSpc>
              <a:spcAft>
                <a:spcPts val="1200"/>
              </a:spcAft>
              <a:buNone/>
            </a:pP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7113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0892" y="405020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Framework for partnership with Bank on climate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62100" y="1625599"/>
            <a:ext cx="9829800" cy="4901950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Climate a good candidate for a tailored framework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Framework should</a:t>
            </a:r>
          </a:p>
          <a:p>
            <a:pPr lvl="3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set out goals for collaboration and roles of each institution</a:t>
            </a:r>
          </a:p>
          <a:p>
            <a:pPr lvl="3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establish appropriate incentives for staff</a:t>
            </a:r>
          </a:p>
          <a:p>
            <a:pPr lvl="3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have the strong endorsement of senior Fund and Bank managements and be presented to the Boards of both institutions.</a:t>
            </a:r>
          </a:p>
          <a:p>
            <a:pPr lvl="3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identify the minimum quantity and type, and best deployment, of specialist Fund expertise that is needed to help facilitate collaboration and mitigate risks </a:t>
            </a:r>
          </a:p>
          <a:p>
            <a:pPr lvl="3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identify senior individuals as focal points for external engagement.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1967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0892" y="405020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Surveys of Fund and Bank staff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62100" y="1625599"/>
            <a:ext cx="9829800" cy="4901950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Covered (</a:t>
            </a:r>
            <a:r>
              <a:rPr lang="en-US" sz="23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</a:t>
            </a: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) experience in collaborating over last five years; (ii) costs and benefits of collaboration; and (iii) knowledge sharing, incentives for working together, and HR issues.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Extensive help from IEG: identifying target groups, question design, terminology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Sent to 1,300 IMF staff, 2,260 Bank staff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Very low response rates:14% for Fund – typically 30-60% for other IEO surveys; 6% for Bank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But still valuable: triangulation, quantification</a:t>
            </a:r>
          </a:p>
          <a:p>
            <a:pPr marL="14287" lvl="1" indent="0">
              <a:buNone/>
            </a:pPr>
            <a:endParaRPr lang="en-US" sz="2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4287" lvl="1" indent="0">
              <a:buNone/>
            </a:pPr>
            <a:endParaRPr lang="en-US" sz="2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4287" lvl="1" indent="0">
              <a:buNone/>
            </a:pPr>
            <a:endParaRPr lang="en-US" sz="2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2737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0638" y="244460"/>
            <a:ext cx="9828628" cy="954787"/>
          </a:xfrm>
        </p:spPr>
        <p:txBody>
          <a:bodyPr anchor="t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Three words Bank staff use to describe collaborating with the Fund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21AD1-9BA1-4215-8FAA-0B3B336B3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119" y="1411061"/>
            <a:ext cx="6165396" cy="49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34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0638" y="244460"/>
            <a:ext cx="9828628" cy="954787"/>
          </a:xfrm>
        </p:spPr>
        <p:txBody>
          <a:bodyPr anchor="t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Three words Fund staff use to describe collaborating with the Bank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29E8B4-35CB-4E10-821C-2B472227C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513" y="1422626"/>
            <a:ext cx="6672943" cy="50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2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4182" y="424070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…and what it didn’t cover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487170" y="1731755"/>
            <a:ext cx="9217660" cy="4702175"/>
          </a:xfrm>
        </p:spPr>
        <p:txBody>
          <a:bodyPr>
            <a:normAutofit/>
          </a:bodyPr>
          <a:lstStyle/>
          <a:p>
            <a:pPr marL="14287" lvl="1" indent="0">
              <a:lnSpc>
                <a:spcPct val="105000"/>
              </a:lnSpc>
              <a:spcAft>
                <a:spcPts val="1200"/>
              </a:spcAft>
              <a:buNone/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Not</a:t>
            </a:r>
          </a:p>
          <a:p>
            <a:pPr lvl="2">
              <a:spcAft>
                <a:spcPts val="1200"/>
              </a:spcAft>
            </a:pPr>
            <a:r>
              <a:rPr lang="en-US" sz="2300" dirty="0">
                <a:solidFill>
                  <a:srgbClr val="000000"/>
                </a:solidFill>
                <a:latin typeface="Century Gothic" panose="020B0502020202020204" pitchFamily="34" charset="0"/>
              </a:rPr>
              <a:t>A comprehensive evaluation of all aspects of BFC</a:t>
            </a:r>
          </a:p>
          <a:p>
            <a:pPr lvl="2">
              <a:spcAft>
                <a:spcPts val="1200"/>
              </a:spcAft>
            </a:pPr>
            <a:r>
              <a:rPr lang="en-US" sz="2300" dirty="0">
                <a:solidFill>
                  <a:srgbClr val="000000"/>
                </a:solidFill>
                <a:latin typeface="Century Gothic" panose="020B0502020202020204" pitchFamily="34" charset="0"/>
              </a:rPr>
              <a:t>An evaluation of the quality/impact of IMF work on macro-structural issues</a:t>
            </a:r>
          </a:p>
          <a:p>
            <a:pPr lvl="2">
              <a:spcAft>
                <a:spcPts val="1200"/>
              </a:spcAft>
            </a:pPr>
            <a:r>
              <a:rPr lang="en-US" sz="2300" dirty="0">
                <a:solidFill>
                  <a:srgbClr val="000000"/>
                </a:solidFill>
                <a:latin typeface="Century Gothic" panose="020B0502020202020204" pitchFamily="34" charset="0"/>
              </a:rPr>
              <a:t>An evaluation of the Bank’s collaboration with the Fund</a:t>
            </a:r>
          </a:p>
          <a:p>
            <a:pPr marL="14287" lvl="1" indent="0">
              <a:spcAft>
                <a:spcPts val="1200"/>
              </a:spcAft>
              <a:buNone/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First of IEO’s shorter evaluations</a:t>
            </a:r>
          </a:p>
          <a:p>
            <a:pPr lvl="2">
              <a:spcAft>
                <a:spcPts val="1200"/>
              </a:spcAft>
            </a:pPr>
            <a:r>
              <a:rPr lang="en-US" sz="2300" dirty="0">
                <a:solidFill>
                  <a:srgbClr val="000000"/>
                </a:solidFill>
                <a:latin typeface="Century Gothic" panose="020B0502020202020204" pitchFamily="34" charset="0"/>
              </a:rPr>
              <a:t>12 months (rather than 18-24 months)</a:t>
            </a:r>
          </a:p>
          <a:p>
            <a:pPr lvl="2">
              <a:spcAft>
                <a:spcPts val="1200"/>
              </a:spcAft>
            </a:pPr>
            <a:r>
              <a:rPr lang="en-US" sz="2300" dirty="0">
                <a:solidFill>
                  <a:srgbClr val="000000"/>
                </a:solidFill>
                <a:latin typeface="Century Gothic" panose="020B0502020202020204" pitchFamily="34" charset="0"/>
              </a:rPr>
              <a:t>Fewer Background Papers</a:t>
            </a:r>
          </a:p>
          <a:p>
            <a:pPr lvl="2">
              <a:spcAft>
                <a:spcPts val="1200"/>
              </a:spcAft>
            </a:pPr>
            <a:r>
              <a:rPr lang="en-US" sz="2300" dirty="0">
                <a:solidFill>
                  <a:srgbClr val="000000"/>
                </a:solidFill>
                <a:latin typeface="Century Gothic" panose="020B0502020202020204" pitchFamily="34" charset="0"/>
              </a:rPr>
              <a:t>May or may not make recommendations</a:t>
            </a:r>
          </a:p>
          <a:p>
            <a:pPr marL="14287" lvl="1" indent="0">
              <a:buNone/>
            </a:pPr>
            <a:endParaRPr lang="en-US" sz="2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4287" lvl="1" indent="0">
              <a:lnSpc>
                <a:spcPct val="120000"/>
              </a:lnSpc>
              <a:spcAft>
                <a:spcPts val="1200"/>
              </a:spcAft>
              <a:buNone/>
            </a:pP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744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0892" y="405020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Why this evaluation and why now?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63272" y="1683602"/>
            <a:ext cx="9828628" cy="4539807"/>
          </a:xfrm>
        </p:spPr>
        <p:txBody>
          <a:bodyPr>
            <a:normAutofit/>
          </a:bodyPr>
          <a:lstStyle/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Long history of efforts to improve Bank-Fund collaboration (“BFC”), but no formal review since 2010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Several previous IEO evaluations have identified shortcomings in BFC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Board interest: 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increased Fund attention on macro-critical structural issues in recent years, but operational budget constrained. Collaboration with Bank and others promoted as a means to square the circle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Interest in strengthening BFC more generally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Timed to identify lessons to inform 2020 Comprehensive Surveillance Review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515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0892" y="405020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Evaluation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62100" y="1666239"/>
            <a:ext cx="9829800" cy="4702175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What role has collaboration with the World Bank played in the Fund’s work on macro-structural issues?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What was the Fund’s vision for collaboration?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How did it operationalize that?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What collaboration took place?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Was it effective, in terms of quality, influence and efficiency?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factors that support or hinder external collaboration?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What lessons are there for the Fund to strengthen collaboration?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879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7094" y="622737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History of Bank-Fund Collaboration</a:t>
            </a:r>
            <a:br>
              <a:rPr lang="en-US" sz="3200" dirty="0">
                <a:latin typeface="Century Gothic" panose="020B0502020202020204" pitchFamily="34" charset="0"/>
              </a:rPr>
            </a:b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30072" y="1382486"/>
            <a:ext cx="10062671" cy="4724402"/>
          </a:xfrm>
        </p:spPr>
        <p:txBody>
          <a:bodyPr>
            <a:normAutofit/>
          </a:bodyPr>
          <a:lstStyle/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Articles of Fund and Bank explicitly require cooperation with “international organizations having specialized responsibilities in related fields”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At least 25 agreements between Fund and Bank since 1940s, broadly four types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Information sharing (1946 agreement)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Demarcation of responsibilities (from 1960s, culminating in 1989 Concordat)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Joint working and complementarity in areas of shared responsibility (from 1990s; Malan Report, 2007)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Joint frameworks for specific issues,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eg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HIPC, FSAPs,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Deby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Vulnerabilities)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7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7094" y="622737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Identifying Bank-Fund Collaboration</a:t>
            </a:r>
            <a:br>
              <a:rPr lang="en-US" sz="3200" dirty="0">
                <a:latin typeface="Century Gothic" panose="020B0502020202020204" pitchFamily="34" charset="0"/>
              </a:rPr>
            </a:b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30072" y="1382486"/>
            <a:ext cx="10062671" cy="4724402"/>
          </a:xfrm>
        </p:spPr>
        <p:txBody>
          <a:bodyPr>
            <a:normAutofit/>
          </a:bodyPr>
          <a:lstStyle/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Collaboration: “To work jointly with others or together especially in an intellectual endeavor”. 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Range of activities</a:t>
            </a:r>
          </a:p>
          <a:p>
            <a:pPr lvl="2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drawing on publications, data, indicators; </a:t>
            </a:r>
          </a:p>
          <a:p>
            <a:pPr lvl="2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informal discussions and seeking comments on drafts; </a:t>
            </a:r>
          </a:p>
          <a:p>
            <a:pPr lvl="2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conferences and workshops with Bank, OECD and UN Women; </a:t>
            </a:r>
          </a:p>
          <a:p>
            <a:pPr lvl="2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Co-authoring or outsourcing reports;</a:t>
            </a:r>
          </a:p>
          <a:p>
            <a:pPr lvl="2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Joint missions and meetings with authorities;</a:t>
            </a:r>
          </a:p>
          <a:p>
            <a:pPr lvl="2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Developing joint assessment frameworks (</a:t>
            </a:r>
            <a:r>
              <a:rPr lang="en-US" sz="23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eg</a:t>
            </a: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 for CCPA)</a:t>
            </a:r>
          </a:p>
          <a:p>
            <a:pPr lvl="2"/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Joint work/reports within formalized structures (</a:t>
            </a:r>
            <a:r>
              <a:rPr lang="en-US" sz="23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eg</a:t>
            </a: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 DSAs, FSAPs)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275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0892" y="405020"/>
            <a:ext cx="98286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62100" y="1625599"/>
            <a:ext cx="9829800" cy="4901950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Document review </a:t>
            </a:r>
          </a:p>
          <a:p>
            <a:pPr lvl="1">
              <a:spcAft>
                <a:spcPts val="1200"/>
              </a:spcAft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Semi-structured interviews </a:t>
            </a:r>
          </a:p>
          <a:p>
            <a:pPr lvl="2"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160 in total</a:t>
            </a:r>
          </a:p>
          <a:p>
            <a:pPr lvl="2"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30 with Bank staff</a:t>
            </a:r>
          </a:p>
          <a:p>
            <a:pPr lvl="2"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few with country authorities (besides EDs)</a:t>
            </a:r>
          </a:p>
          <a:p>
            <a:pPr lvl="1">
              <a:spcAft>
                <a:spcPts val="1200"/>
              </a:spcAft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Linked surveys of Fund and Bank staff</a:t>
            </a:r>
          </a:p>
          <a:p>
            <a:pPr lvl="1">
              <a:spcAft>
                <a:spcPts val="1200"/>
              </a:spcAft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(Very) simple quantitative analysis</a:t>
            </a:r>
          </a:p>
          <a:p>
            <a:pPr marL="14287" lvl="1" indent="0">
              <a:buNone/>
            </a:pPr>
            <a:endParaRPr lang="en-US" sz="2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4287" lvl="1" indent="0">
              <a:buNone/>
            </a:pPr>
            <a:endParaRPr lang="en-US" sz="2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4287" lvl="1" indent="0">
              <a:buNone/>
            </a:pPr>
            <a:endParaRPr lang="en-US" sz="2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993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0892" y="405020"/>
            <a:ext cx="2869028" cy="95478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Quantifying collaboration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75D983-20A3-4994-B4F6-F6BB0B0D7A2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621647" y="3506107"/>
            <a:ext cx="4000171" cy="3351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69F87-CF3A-4F66-9B1B-632C94067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78" y="1556203"/>
            <a:ext cx="3473450" cy="3625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3DE12-EB8E-45BE-9962-CDB9B1892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78368"/>
            <a:ext cx="4295502" cy="322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28139"/>
      </p:ext>
    </p:extLst>
  </p:cSld>
  <p:clrMapOvr>
    <a:masterClrMapping/>
  </p:clrMapOvr>
</p:sld>
</file>

<file path=ppt/theme/theme1.xml><?xml version="1.0" encoding="utf-8"?>
<a:theme xmlns:a="http://schemas.openxmlformats.org/drawingml/2006/main" name="Building">
  <a:themeElements>
    <a:clrScheme name="Custom 43">
      <a:dk1>
        <a:srgbClr val="000000"/>
      </a:dk1>
      <a:lt1>
        <a:srgbClr val="FEFEFE"/>
      </a:lt1>
      <a:dk2>
        <a:srgbClr val="8CA7BB"/>
      </a:dk2>
      <a:lt2>
        <a:srgbClr val="E3EAF1"/>
      </a:lt2>
      <a:accent1>
        <a:srgbClr val="0093D5"/>
      </a:accent1>
      <a:accent2>
        <a:srgbClr val="003764"/>
      </a:accent2>
      <a:accent3>
        <a:srgbClr val="EF7521"/>
      </a:accent3>
      <a:accent4>
        <a:srgbClr val="8A8C8C"/>
      </a:accent4>
      <a:accent5>
        <a:srgbClr val="FB8E15"/>
      </a:accent5>
      <a:accent6>
        <a:srgbClr val="8A8B8B"/>
      </a:accent6>
      <a:hlink>
        <a:srgbClr val="006595"/>
      </a:hlink>
      <a:folHlink>
        <a:srgbClr val="E98B23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" id="{B478FCC9-2A36-1E4D-B3C8-62466929AF6B}" vid="{A532343C-A2F6-F343-82D1-DD3BE92638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Building</Template>
  <TotalTime>97505</TotalTime>
  <Words>1601</Words>
  <Application>Microsoft Office PowerPoint</Application>
  <PresentationFormat>Widescreen</PresentationFormat>
  <Paragraphs>214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.LucidaGrandeUI</vt:lpstr>
      <vt:lpstr>Arial</vt:lpstr>
      <vt:lpstr>Calibri</vt:lpstr>
      <vt:lpstr>Candara</vt:lpstr>
      <vt:lpstr>Century Gothic</vt:lpstr>
      <vt:lpstr>Wingdings</vt:lpstr>
      <vt:lpstr>Building</vt:lpstr>
      <vt:lpstr>PowerPoint Presentation</vt:lpstr>
      <vt:lpstr>What the evaluation covered</vt:lpstr>
      <vt:lpstr>…and what it didn’t cover</vt:lpstr>
      <vt:lpstr>Why this evaluation and why now?</vt:lpstr>
      <vt:lpstr>Evaluation questions</vt:lpstr>
      <vt:lpstr>History of Bank-Fund Collaboration </vt:lpstr>
      <vt:lpstr>Identifying Bank-Fund Collaboration </vt:lpstr>
      <vt:lpstr>Methods</vt:lpstr>
      <vt:lpstr>Quantifying collaboration</vt:lpstr>
      <vt:lpstr>Benefits of Bank-Fund Collaboration </vt:lpstr>
      <vt:lpstr>Key Findings (1)</vt:lpstr>
      <vt:lpstr>Key Findings (2)</vt:lpstr>
      <vt:lpstr>Lessons (1)</vt:lpstr>
      <vt:lpstr>Lessons (2)</vt:lpstr>
      <vt:lpstr>Recommendations </vt:lpstr>
      <vt:lpstr>Reactions and Next Steps</vt:lpstr>
      <vt:lpstr>PowerPoint Presentation</vt:lpstr>
      <vt:lpstr>PowerPoint Presentation</vt:lpstr>
      <vt:lpstr>Definitions </vt:lpstr>
      <vt:lpstr>Framework for partnership with Bank on climate </vt:lpstr>
      <vt:lpstr>Surveys of Fund and Bank staff</vt:lpstr>
      <vt:lpstr>Three words Bank staff use to describe collaborating with the Fund</vt:lpstr>
      <vt:lpstr>Three words Fund staff use to describe collaborating with the Bank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Kireyev, Alexei</dc:creator>
  <cp:lastModifiedBy>Wojnilower, Joshua</cp:lastModifiedBy>
  <cp:revision>604</cp:revision>
  <cp:lastPrinted>2019-09-18T12:47:41Z</cp:lastPrinted>
  <dcterms:created xsi:type="dcterms:W3CDTF">2016-11-19T18:32:40Z</dcterms:created>
  <dcterms:modified xsi:type="dcterms:W3CDTF">2021-01-14T16:02:56Z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eDOCS AutoSave">
    <vt:lpwstr/>
  </property>
</Properties>
</file>