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466" r:id="rId3"/>
    <p:sldId id="285" r:id="rId4"/>
    <p:sldId id="467" r:id="rId5"/>
    <p:sldId id="453" r:id="rId6"/>
    <p:sldId id="454" r:id="rId7"/>
    <p:sldId id="455" r:id="rId8"/>
    <p:sldId id="443" r:id="rId9"/>
    <p:sldId id="460" r:id="rId10"/>
    <p:sldId id="444" r:id="rId11"/>
    <p:sldId id="309" r:id="rId12"/>
    <p:sldId id="413" r:id="rId13"/>
    <p:sldId id="316" r:id="rId14"/>
    <p:sldId id="456" r:id="rId15"/>
    <p:sldId id="457" r:id="rId16"/>
    <p:sldId id="458" r:id="rId17"/>
    <p:sldId id="448" r:id="rId18"/>
    <p:sldId id="459" r:id="rId19"/>
    <p:sldId id="468" r:id="rId20"/>
    <p:sldId id="399" r:id="rId21"/>
    <p:sldId id="271" r:id="rId22"/>
    <p:sldId id="278" r:id="rId23"/>
    <p:sldId id="282" r:id="rId24"/>
    <p:sldId id="463" r:id="rId25"/>
    <p:sldId id="469" r:id="rId26"/>
    <p:sldId id="257" r:id="rId27"/>
    <p:sldId id="258" r:id="rId28"/>
    <p:sldId id="267" r:id="rId29"/>
    <p:sldId id="268" r:id="rId30"/>
    <p:sldId id="269" r:id="rId31"/>
    <p:sldId id="270" r:id="rId32"/>
    <p:sldId id="260" r:id="rId33"/>
    <p:sldId id="263" r:id="rId34"/>
    <p:sldId id="280" r:id="rId35"/>
    <p:sldId id="272" r:id="rId36"/>
    <p:sldId id="275" r:id="rId37"/>
    <p:sldId id="273" r:id="rId38"/>
    <p:sldId id="274" r:id="rId39"/>
    <p:sldId id="27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9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68D1E-63DF-F043-8AD6-A6F709ABC702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A502F-757F-D143-8139-CC53FE46E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A502F-757F-D143-8139-CC53FE46E7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2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542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69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845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9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4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5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5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1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3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584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osmedicine.org/article/info:doi/10.1371/journal.pmed.100164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h.gov/about-nih/who-we-are/nih-director/statements/nih-commitment-transparency-research-involving-potential-pandemic-pathogen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321AD-2C92-446F-AF58-8CAA634BF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A855B9-EE27-4441-846C-35DF1C648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iruses suspended on mid-air">
            <a:extLst>
              <a:ext uri="{FF2B5EF4-FFF2-40B4-BE49-F238E27FC236}">
                <a16:creationId xmlns:a16="http://schemas.microsoft.com/office/drawing/2014/main" id="{BFBB4EF3-69E8-798B-B8AE-FEF4DBA00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695" b="1230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0DA4A-629A-CBD2-4CE4-9D867FC82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142018" cy="2852928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FFFF"/>
                </a:solidFill>
              </a:rPr>
              <a:t>Reducing Pandemic Risk by regulating research with enhanced potential pandemic pathogens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ECEFC-86FF-5A49-0B32-3BB4ADB9D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4681727"/>
            <a:ext cx="7872413" cy="168754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Marc Lipsitch, </a:t>
            </a:r>
            <a:r>
              <a:rPr lang="en-US" dirty="0" err="1">
                <a:solidFill>
                  <a:srgbClr val="FFFFFF"/>
                </a:solidFill>
              </a:rPr>
              <a:t>D.phil.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Harvard University</a:t>
            </a:r>
          </a:p>
          <a:p>
            <a:r>
              <a:rPr lang="en-US" dirty="0">
                <a:solidFill>
                  <a:srgbClr val="FFFFFF"/>
                </a:solidFill>
              </a:rPr>
              <a:t>IMF</a:t>
            </a:r>
          </a:p>
          <a:p>
            <a:r>
              <a:rPr lang="en-US" dirty="0">
                <a:solidFill>
                  <a:srgbClr val="FFFFFF"/>
                </a:solidFill>
              </a:rPr>
              <a:t>May 16,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5D4DB-368A-4B23-81E4-E0454BAD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253" y="322803"/>
            <a:ext cx="642729" cy="2930667"/>
          </a:xfrm>
          <a:prstGeom prst="rect">
            <a:avLst/>
          </a:prstGeom>
          <a:blipFill dpi="0" rotWithShape="1"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6000" sy="6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72D7B9-36D5-4C1F-B7C9-36717C28F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29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Population-level risks: Potential pandemic pathogens and their enhanced versions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Readily transmissible in humans: or modified to be so</a:t>
            </a:r>
          </a:p>
          <a:p>
            <a:r>
              <a:rPr lang="en-US" dirty="0"/>
              <a:t>Virulent: not necessarily highly so</a:t>
            </a:r>
          </a:p>
          <a:p>
            <a:r>
              <a:rPr lang="en-US" dirty="0"/>
              <a:t>Public health risk</a:t>
            </a:r>
            <a:r>
              <a:rPr lang="en-US" dirty="0">
                <a:sym typeface="Wingdings" pitchFamily="2" charset="2"/>
              </a:rPr>
              <a:t>: Significant increase in risk over background from naturally occurring strains</a:t>
            </a:r>
          </a:p>
          <a:p>
            <a:r>
              <a:rPr lang="en-US" dirty="0">
                <a:sym typeface="Wingdings" pitchFamily="2" charset="2"/>
              </a:rPr>
              <a:t>Examples</a:t>
            </a:r>
          </a:p>
          <a:p>
            <a:pPr lvl="1"/>
            <a:r>
              <a:rPr lang="en-US" dirty="0">
                <a:sym typeface="Wingdings" pitchFamily="2" charset="2"/>
              </a:rPr>
              <a:t>Smallpox </a:t>
            </a:r>
          </a:p>
          <a:p>
            <a:pPr lvl="1"/>
            <a:r>
              <a:rPr lang="en-US" dirty="0">
                <a:sym typeface="Wingdings" pitchFamily="2" charset="2"/>
              </a:rPr>
              <a:t>Enhanced avian flu for human transmissibility</a:t>
            </a:r>
          </a:p>
          <a:p>
            <a:pPr lvl="1"/>
            <a:r>
              <a:rPr lang="en-US" dirty="0">
                <a:sym typeface="Wingdings" pitchFamily="2" charset="2"/>
              </a:rPr>
              <a:t>SARS1</a:t>
            </a:r>
          </a:p>
          <a:p>
            <a:pPr lvl="1"/>
            <a:r>
              <a:rPr lang="en-US" dirty="0">
                <a:sym typeface="Wingdings" pitchFamily="2" charset="2"/>
              </a:rPr>
              <a:t>Extinct flu (</a:t>
            </a:r>
            <a:r>
              <a:rPr lang="en-US" dirty="0" err="1">
                <a:sym typeface="Wingdings" pitchFamily="2" charset="2"/>
              </a:rPr>
              <a:t>eg</a:t>
            </a:r>
            <a:r>
              <a:rPr lang="en-US" dirty="0">
                <a:sym typeface="Wingdings" pitchFamily="2" charset="2"/>
              </a:rPr>
              <a:t> 1918 strain)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88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752600" y="1676400"/>
            <a:ext cx="4038600" cy="16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752600" y="3733800"/>
            <a:ext cx="4953000" cy="2590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39000" y="3352800"/>
            <a:ext cx="3429000" cy="2286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2" y="1828801"/>
            <a:ext cx="2133599" cy="1324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2362200"/>
            <a:ext cx="71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1" y="3810000"/>
            <a:ext cx="5194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Introduce genetic changes expected to </a:t>
            </a:r>
          </a:p>
          <a:p>
            <a:r>
              <a:rPr lang="en-US" dirty="0"/>
              <a:t>enhance mammalian transmission and/or select</a:t>
            </a:r>
          </a:p>
          <a:p>
            <a:r>
              <a:rPr lang="en-US" dirty="0"/>
              <a:t>for transmission via serial passage in mammals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800601"/>
            <a:ext cx="1854724" cy="13839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62800" y="3364468"/>
            <a:ext cx="363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Sequence and assay phenotypes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1" y="3886200"/>
            <a:ext cx="1216041" cy="838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3889" r="49957" b="54444"/>
          <a:stretch/>
        </p:blipFill>
        <p:spPr>
          <a:xfrm>
            <a:off x="8915400" y="3733800"/>
            <a:ext cx="1563624" cy="1447800"/>
          </a:xfrm>
          <a:prstGeom prst="rect">
            <a:avLst/>
          </a:prstGeom>
        </p:spPr>
      </p:pic>
      <p:sp>
        <p:nvSpPr>
          <p:cNvPr id="28" name="Bent Arrow 27"/>
          <p:cNvSpPr/>
          <p:nvPr/>
        </p:nvSpPr>
        <p:spPr>
          <a:xfrm flipH="1" flipV="1">
            <a:off x="6781800" y="5715000"/>
            <a:ext cx="1828800" cy="685800"/>
          </a:xfrm>
          <a:prstGeom prst="bentArrow">
            <a:avLst>
              <a:gd name="adj1" fmla="val 25000"/>
              <a:gd name="adj2" fmla="val 24074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3733800" y="3276600"/>
            <a:ext cx="5334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3260000">
            <a:off x="6713956" y="4386097"/>
            <a:ext cx="5334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10401" y="5791200"/>
            <a:ext cx="86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83059" y="381000"/>
            <a:ext cx="1219611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 of the modern controversy: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2011-12</a:t>
            </a:r>
          </a:p>
        </p:txBody>
      </p:sp>
    </p:spTree>
    <p:extLst>
      <p:ext uri="{BB962C8B-B14F-4D97-AF65-F5344CB8AC3E}">
        <p14:creationId xmlns:p14="http://schemas.microsoft.com/office/powerpoint/2010/main" val="14313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Biosafety and externalities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271791"/>
              </p:ext>
            </p:extLst>
          </p:nvPr>
        </p:nvGraphicFramePr>
        <p:xfrm>
          <a:off x="617837" y="1772268"/>
          <a:ext cx="10663882" cy="401893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331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1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08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Vast majority of research on dangerous pathogens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Potential pandemic pathogens: novel, virulent, transmissible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1136">
                <a:tc>
                  <a:txBody>
                    <a:bodyPr/>
                    <a:lstStyle/>
                    <a:p>
                      <a:r>
                        <a:rPr lang="en-US" sz="1800" b="0" dirty="0"/>
                        <a:t>90+%</a:t>
                      </a:r>
                      <a:r>
                        <a:rPr lang="en-US" sz="1800" b="0" baseline="0" dirty="0"/>
                        <a:t> of NIAID budget including &gt;200 influenza projects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smallpox +</a:t>
                      </a:r>
                      <a:r>
                        <a:rPr lang="en-US" sz="1800" b="0" baseline="0" dirty="0"/>
                        <a:t> </a:t>
                      </a:r>
                      <a:r>
                        <a:rPr lang="en-US" sz="1800" b="0" dirty="0"/>
                        <a:t>&lt;=12</a:t>
                      </a:r>
                      <a:r>
                        <a:rPr lang="en-US" sz="1800" b="0" baseline="0" dirty="0"/>
                        <a:t> current projects that may enhance transmissibility of </a:t>
                      </a:r>
                      <a:r>
                        <a:rPr lang="en-US" sz="1800" b="0" baseline="0" dirty="0" err="1"/>
                        <a:t>antigenically</a:t>
                      </a:r>
                      <a:r>
                        <a:rPr lang="en-US" sz="1800" b="0" baseline="0" dirty="0"/>
                        <a:t> novel flu strains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376">
                <a:tc>
                  <a:txBody>
                    <a:bodyPr/>
                    <a:lstStyle/>
                    <a:p>
                      <a:r>
                        <a:rPr lang="en-US" sz="1800" b="0" baseline="0" dirty="0"/>
                        <a:t>Occupational health: protect lab workers and immediate surroundings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Public health: risk</a:t>
                      </a:r>
                      <a:r>
                        <a:rPr lang="en-US" sz="1800" b="0" baseline="0" dirty="0"/>
                        <a:t> affects broader, potentially global public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957">
                <a:tc>
                  <a:txBody>
                    <a:bodyPr/>
                    <a:lstStyle/>
                    <a:p>
                      <a:r>
                        <a:rPr lang="en-US" sz="1800" b="0" dirty="0"/>
                        <a:t>Individual risk: Occupational health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Externality: Public health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376">
                <a:tc>
                  <a:txBody>
                    <a:bodyPr/>
                    <a:lstStyle/>
                    <a:p>
                      <a:r>
                        <a:rPr lang="en-US" sz="1800" b="0" dirty="0"/>
                        <a:t>Accept some accident rate for sake of scientific</a:t>
                      </a:r>
                      <a:r>
                        <a:rPr lang="en-US" sz="1800" b="0" baseline="0" dirty="0"/>
                        <a:t> progress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Same accident rate </a:t>
                      </a:r>
                      <a:r>
                        <a:rPr lang="en-US" sz="1800" b="0" baseline="0" dirty="0"/>
                        <a:t>may be unacceptable given much larger number affected</a:t>
                      </a:r>
                      <a:endParaRPr lang="en-US" sz="1800" b="0" i="0" dirty="0">
                        <a:latin typeface="Helvetica Light"/>
                        <a:cs typeface="Helvetica Light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6609" y="5867401"/>
            <a:ext cx="82808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i="1" dirty="0">
                <a:solidFill>
                  <a:srgbClr val="FF0000"/>
                </a:solidFill>
                <a:latin typeface="Helvetica Light"/>
                <a:cs typeface="Helvetica Light"/>
              </a:rPr>
              <a:t>Activities that threaten public health should face more stringent restrictions</a:t>
            </a:r>
          </a:p>
        </p:txBody>
      </p:sp>
    </p:spTree>
    <p:extLst>
      <p:ext uri="{BB962C8B-B14F-4D97-AF65-F5344CB8AC3E}">
        <p14:creationId xmlns:p14="http://schemas.microsoft.com/office/powerpoint/2010/main" val="3324185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238" y="1109575"/>
            <a:ext cx="11383339" cy="14384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Illustrative calculations: risk of lab-acquired infection / BSL-3 lab-year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855" y="3137596"/>
            <a:ext cx="8153400" cy="3505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US Select Agent labs 2004-10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&gt;4 LAI / 2044 BSL3-lab-years </a:t>
            </a:r>
            <a:r>
              <a:rPr lang="en-US" sz="2400" dirty="0"/>
              <a:t>= </a:t>
            </a:r>
            <a:r>
              <a:rPr lang="en-US" sz="2400" b="1" dirty="0"/>
              <a:t>0.2%/lab-</a:t>
            </a:r>
            <a:r>
              <a:rPr lang="en-US" sz="2400" b="1" dirty="0" err="1"/>
              <a:t>yr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NIAID intramural labs: </a:t>
            </a:r>
          </a:p>
          <a:p>
            <a:pPr marL="0" indent="0">
              <a:buNone/>
            </a:pPr>
            <a:r>
              <a:rPr lang="en-US" sz="2400" dirty="0"/>
              <a:t>3 </a:t>
            </a:r>
            <a:r>
              <a:rPr lang="en-US" sz="2400" dirty="0">
                <a:solidFill>
                  <a:srgbClr val="C00000"/>
                </a:solidFill>
              </a:rPr>
              <a:t>LAI / 317 BSL3-worker-years </a:t>
            </a:r>
          </a:p>
          <a:p>
            <a:pPr marL="0" indent="0">
              <a:buNone/>
            </a:pPr>
            <a:r>
              <a:rPr lang="en-US" sz="2400" dirty="0"/>
              <a:t>= </a:t>
            </a:r>
            <a:r>
              <a:rPr lang="en-US" sz="2400" b="1" dirty="0"/>
              <a:t>1%/ full-time BSL3-worker-year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96766" y="3289931"/>
            <a:ext cx="20778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2004-10 Henkel et al. </a:t>
            </a:r>
          </a:p>
          <a:p>
            <a:r>
              <a:rPr lang="en-US" sz="1400" i="1" dirty="0">
                <a:solidFill>
                  <a:srgbClr val="C00000"/>
                </a:solidFill>
              </a:rPr>
              <a:t>Applied Biosafety</a:t>
            </a:r>
            <a:r>
              <a:rPr lang="en-US" sz="1400" dirty="0">
                <a:solidFill>
                  <a:srgbClr val="C00000"/>
                </a:solidFill>
              </a:rPr>
              <a:t> 2012</a:t>
            </a:r>
          </a:p>
          <a:p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7843" y="5410136"/>
            <a:ext cx="36556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U.S. Department of Homeland Security, National Bio and</a:t>
            </a:r>
          </a:p>
          <a:p>
            <a:r>
              <a:rPr lang="en-US" sz="1200" dirty="0">
                <a:solidFill>
                  <a:srgbClr val="C00000"/>
                </a:solidFill>
              </a:rPr>
              <a:t>Agro-Defense Facility, Final Environmental Impact</a:t>
            </a:r>
          </a:p>
          <a:p>
            <a:r>
              <a:rPr lang="en-US" sz="1200" dirty="0">
                <a:solidFill>
                  <a:srgbClr val="C00000"/>
                </a:solidFill>
              </a:rPr>
              <a:t>Statement, Appendix B (2007); www.dhs.gov/xlibrary/</a:t>
            </a:r>
          </a:p>
          <a:p>
            <a:r>
              <a:rPr lang="en-US" sz="1200" dirty="0">
                <a:solidFill>
                  <a:srgbClr val="C00000"/>
                </a:solidFill>
              </a:rPr>
              <a:t>assets/nbaf_feis_appendix_b.pdf</a:t>
            </a:r>
          </a:p>
          <a:p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41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Pandemic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661" y="2019299"/>
            <a:ext cx="10905543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Probability of pandemic from one “unit” of GOF research</a:t>
            </a:r>
          </a:p>
          <a:p>
            <a:pPr marL="0" indent="0">
              <a:buNone/>
            </a:pPr>
            <a:r>
              <a:rPr lang="en-US" sz="2400" dirty="0"/>
              <a:t>0.2%/ BSL-3 lab-year x pandemic risk per LAI with contagious novel flu:</a:t>
            </a:r>
            <a:r>
              <a:rPr lang="en-US" sz="2400" dirty="0">
                <a:solidFill>
                  <a:srgbClr val="C00000"/>
                </a:solidFill>
              </a:rPr>
              <a:t> 5-60% </a:t>
            </a:r>
            <a:r>
              <a:rPr lang="en-US" sz="2400" dirty="0"/>
              <a:t>=  </a:t>
            </a:r>
          </a:p>
          <a:p>
            <a:pPr marL="0" indent="0">
              <a:buNone/>
            </a:pPr>
            <a:r>
              <a:rPr lang="en-US" sz="2400" b="1" dirty="0"/>
              <a:t>Pandemic probability 1/1000-1/10,000 / BSL-3 lab year </a:t>
            </a:r>
            <a:r>
              <a:rPr lang="en-US" sz="2400" dirty="0"/>
              <a:t>working on contagious novel flu</a:t>
            </a:r>
          </a:p>
          <a:p>
            <a:pPr marL="0" indent="0">
              <a:buNone/>
            </a:pPr>
            <a:r>
              <a:rPr lang="en-US" sz="2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679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7C01-9096-5F5D-6560-D29FF80FE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Pandemic death toll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B4B02-5DA6-BD73-9A59-18CF8605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20 million (SARS-CoV-2) – 1.6 billion (infect 3.2 billion ~ 1/3 of the planet, 50% lethal comparable to avian H5N1 in known human cases) </a:t>
            </a:r>
          </a:p>
        </p:txBody>
      </p:sp>
    </p:spTree>
    <p:extLst>
      <p:ext uri="{BB962C8B-B14F-4D97-AF65-F5344CB8AC3E}">
        <p14:creationId xmlns:p14="http://schemas.microsoft.com/office/powerpoint/2010/main" val="3303150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7C01-9096-5F5D-6560-D29FF80FE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= probability x consequence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B4B02-5DA6-BD73-9A59-18CF8605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Low estimate: 20m deaths x 1/10,000</a:t>
            </a:r>
          </a:p>
          <a:p>
            <a:pPr marL="0" indent="0">
              <a:buNone/>
            </a:pPr>
            <a:r>
              <a:rPr lang="en-US" sz="2400" dirty="0"/>
              <a:t>= 2000 expected fatalities per BSL3 lab-year</a:t>
            </a:r>
          </a:p>
        </p:txBody>
      </p:sp>
    </p:spTree>
    <p:extLst>
      <p:ext uri="{BB962C8B-B14F-4D97-AF65-F5344CB8AC3E}">
        <p14:creationId xmlns:p14="http://schemas.microsoft.com/office/powerpoint/2010/main" val="3647118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Dueling numbers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52601"/>
            <a:ext cx="5791200" cy="1817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648201"/>
            <a:ext cx="5715000" cy="1414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810000"/>
            <a:ext cx="5486400" cy="1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204F-AA87-017F-3E92-AC43B9C0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Recall: we AVOID experiments that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BDE24-71DB-4D21-8B3F-259281DAC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 undue stigma to tens of persons</a:t>
            </a:r>
          </a:p>
          <a:p>
            <a:r>
              <a:rPr lang="en-US" dirty="0"/>
              <a:t>Involve chimpanzees</a:t>
            </a:r>
          </a:p>
          <a:p>
            <a:r>
              <a:rPr lang="en-US" dirty="0"/>
              <a:t>Cause unnecessary suffering to tens of animals</a:t>
            </a:r>
          </a:p>
          <a:p>
            <a:r>
              <a:rPr lang="en-US" dirty="0"/>
              <a:t>In the US: place tens of consenting volunteers at 1/1000 mortality risk (no human challenge studies of SARS-CoV-2 in US)</a:t>
            </a:r>
          </a:p>
          <a:p>
            <a:r>
              <a:rPr lang="en-US" dirty="0"/>
              <a:t>Involve smallpox virus (outside 2 labs in the world)</a:t>
            </a:r>
          </a:p>
        </p:txBody>
      </p:sp>
    </p:spTree>
    <p:extLst>
      <p:ext uri="{BB962C8B-B14F-4D97-AF65-F5344CB8AC3E}">
        <p14:creationId xmlns:p14="http://schemas.microsoft.com/office/powerpoint/2010/main" val="252060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0F32-2F46-E2DD-7651-4319B276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C1D02-8D17-6317-9D13-666FD36DE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Laboratory-associated infections occur with surprising frequency, including in the highest-containment laboratories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90+% of virology, and a much higher proportion of biology, the risks are to lab workers – occupational health</a:t>
            </a: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some specific types of research, involving pathogens with virulence and human-to-human transmissibility, the risk extends beyond the laboratory to the public and, for novel, transmissible pathogens, to the globe</a:t>
            </a:r>
          </a:p>
          <a:p>
            <a:r>
              <a:rPr lang="en-US" b="1" dirty="0"/>
              <a:t>Public health benefits of these studies are limited and can typically be accomplished with safer approaches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 need to improve oversight of this limited class of studies to reduce the risk of an accidental pandemic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2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0F32-2F46-E2DD-7651-4319B276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C1D02-8D17-6317-9D13-666FD36DE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Laboratory-associated infections occur with surprising frequency, including in the highest-containment laboratories</a:t>
            </a:r>
          </a:p>
          <a:p>
            <a:r>
              <a:rPr lang="en-US" dirty="0"/>
              <a:t>For 90+% of virology, and a much higher proportion of biology, the risks are to lab workers – occupational health</a:t>
            </a:r>
          </a:p>
          <a:p>
            <a:r>
              <a:rPr lang="en-US" dirty="0"/>
              <a:t>In some specific types of research, involving pathogens with virulence and human-to-human transmissibility, the risk extends beyond the laboratory to the public and, for novel, transmissible pathogens, to the globe</a:t>
            </a:r>
          </a:p>
          <a:p>
            <a:r>
              <a:rPr lang="en-US" dirty="0"/>
              <a:t>Public health benefits of these studies are limited and can typically be accomplished with safer approaches</a:t>
            </a:r>
          </a:p>
          <a:p>
            <a:r>
              <a:rPr lang="en-US" dirty="0"/>
              <a:t>We need to improve oversight of this limited class of studies to reduce the risk of an accidental pandemic</a:t>
            </a:r>
          </a:p>
        </p:txBody>
      </p:sp>
    </p:spTree>
    <p:extLst>
      <p:ext uri="{BB962C8B-B14F-4D97-AF65-F5344CB8AC3E}">
        <p14:creationId xmlns:p14="http://schemas.microsoft.com/office/powerpoint/2010/main" val="22423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Alternative ways to study and </a:t>
            </a:r>
            <a:r>
              <a:rPr lang="en-US" i="1" dirty="0">
                <a:solidFill>
                  <a:srgbClr val="C00000"/>
                </a:solidFill>
              </a:rPr>
              <a:t>defeat</a:t>
            </a:r>
            <a:r>
              <a:rPr lang="en-US" dirty="0">
                <a:solidFill>
                  <a:srgbClr val="C00000"/>
                </a:solidFill>
              </a:rPr>
              <a:t> influenza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082169"/>
              </p:ext>
            </p:extLst>
          </p:nvPr>
        </p:nvGraphicFramePr>
        <p:xfrm>
          <a:off x="1423085" y="2035626"/>
          <a:ext cx="9016315" cy="36728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793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5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7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Approach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Risk to life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Generalizability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$$$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Defective viruses in vitro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Analysis of natural bird vs. human strains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Universal vaccine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$$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Accelerate vaccine production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$$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Host-targeted therapeutics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$$$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38400" y="5867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complete list w citations at </a:t>
            </a:r>
            <a:r>
              <a:rPr lang="en-US" dirty="0">
                <a:hlinkClick r:id="rId2"/>
              </a:rPr>
              <a:t>Lipsitch &amp; Galvani </a:t>
            </a:r>
            <a:r>
              <a:rPr lang="en-US" i="1" dirty="0" err="1">
                <a:hlinkClick r:id="rId2"/>
              </a:rPr>
              <a:t>PLoS</a:t>
            </a:r>
            <a:r>
              <a:rPr lang="en-US" i="1" dirty="0">
                <a:hlinkClick r:id="rId2"/>
              </a:rPr>
              <a:t> Med </a:t>
            </a:r>
            <a:r>
              <a:rPr lang="en-US" dirty="0">
                <a:hlinkClick r:id="rId2"/>
              </a:rPr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558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425-871D-98D9-E863-EB30F4C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Purported benefits of proposed </a:t>
            </a:r>
            <a:r>
              <a:rPr lang="en-US" dirty="0" err="1"/>
              <a:t>gofroc</a:t>
            </a:r>
            <a:r>
              <a:rPr lang="en-US" dirty="0"/>
              <a:t> should be…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D7786-F3B5-C9C7-6072-F9F3AD3F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90" y="2116281"/>
            <a:ext cx="5018474" cy="4114801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/>
              <a:t>Public health benefits (not solely scientific benefits)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Relative to equal-expenditure portfolio of alternatives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Specific and subject to scrutiny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74843-CAAD-A9BE-A732-0E87B5B8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369" y="2116281"/>
            <a:ext cx="6493071" cy="3770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56C47-CC98-986C-7FBE-82C96AD0CD12}"/>
              </a:ext>
            </a:extLst>
          </p:cNvPr>
          <p:cNvSpPr txBox="1"/>
          <p:nvPr/>
        </p:nvSpPr>
        <p:spPr>
          <a:xfrm>
            <a:off x="5986463" y="6472238"/>
            <a:ext cx="340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Lipsitch &amp; </a:t>
            </a:r>
            <a:r>
              <a:rPr lang="en-US" dirty="0" err="1"/>
              <a:t>Inglesby</a:t>
            </a:r>
            <a:r>
              <a:rPr lang="en-US" dirty="0"/>
              <a:t>, </a:t>
            </a:r>
            <a:r>
              <a:rPr lang="en-US" i="1" dirty="0"/>
              <a:t>mBio</a:t>
            </a:r>
            <a:r>
              <a:rPr lang="en-US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780094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2859-4061-200B-ECD1-A51CAD16C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FE1FA2-2484-0D2D-55AC-3FC03FE9B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092" y="2449906"/>
            <a:ext cx="11332804" cy="4206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967ED-3BDA-77B1-CE69-CA3024361D38}"/>
              </a:ext>
            </a:extLst>
          </p:cNvPr>
          <p:cNvSpPr txBox="1"/>
          <p:nvPr/>
        </p:nvSpPr>
        <p:spPr>
          <a:xfrm>
            <a:off x="808661" y="1803575"/>
            <a:ext cx="1062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2011-3 H5N1 studies identified no new mutations associated with transmission, facilitated misleading inference due to context  dependence.</a:t>
            </a:r>
          </a:p>
        </p:txBody>
      </p:sp>
    </p:spTree>
    <p:extLst>
      <p:ext uri="{BB962C8B-B14F-4D97-AF65-F5344CB8AC3E}">
        <p14:creationId xmlns:p14="http://schemas.microsoft.com/office/powerpoint/2010/main" val="3304388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17E1-9146-5A1C-76FC-845A7340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Must be precise About the specific contribution of the risky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CB64A-F19A-C6B1-B72A-4D6C5BDC6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2" y="2125876"/>
            <a:ext cx="8276294" cy="1438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973ED-B167-E569-33D2-DEF2B3DE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46206"/>
            <a:ext cx="2853376" cy="401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6250B-589C-FCBF-D86C-529F09C29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558186"/>
            <a:ext cx="2401330" cy="347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38F78F-5355-3151-BA92-595745917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" y="5030890"/>
            <a:ext cx="2401329" cy="176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E8DF8A-47EA-9CEE-8984-A7BEADB7B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055062"/>
            <a:ext cx="2685536" cy="298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15FA08-2BF4-57EE-D3B4-14704B007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00" y="5684360"/>
            <a:ext cx="2466202" cy="258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20F4B-0173-B8FD-79CD-F92D2EEC0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49" y="6395566"/>
            <a:ext cx="2523353" cy="308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096E66-CC59-1102-9785-5D631B78906C}"/>
              </a:ext>
            </a:extLst>
          </p:cNvPr>
          <p:cNvSpPr txBox="1"/>
          <p:nvPr/>
        </p:nvSpPr>
        <p:spPr>
          <a:xfrm>
            <a:off x="3435178" y="3832642"/>
            <a:ext cx="693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Needed epidemiology from 2009, did not require full 1918 virus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1ED9F7-C540-C26C-094A-0AD10BF2CE6A}"/>
              </a:ext>
            </a:extLst>
          </p:cNvPr>
          <p:cNvSpPr txBox="1"/>
          <p:nvPr/>
        </p:nvSpPr>
        <p:spPr>
          <a:xfrm>
            <a:off x="3435178" y="4470291"/>
            <a:ext cx="452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Needed HA crystal structure, not full virus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F626F-8424-97A8-688E-4BB0762878E2}"/>
              </a:ext>
            </a:extLst>
          </p:cNvPr>
          <p:cNvSpPr txBox="1"/>
          <p:nvPr/>
        </p:nvSpPr>
        <p:spPr>
          <a:xfrm>
            <a:off x="3435178" y="4872732"/>
            <a:ext cx="446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Needed genome sequence, not full virus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C160ED-E7B9-FBB1-8DFA-7C6281559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799" y="5304718"/>
            <a:ext cx="2526273" cy="2790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F3C5EF-16E0-A471-7D6F-EDBCA7D19DE4}"/>
              </a:ext>
            </a:extLst>
          </p:cNvPr>
          <p:cNvSpPr txBox="1"/>
          <p:nvPr/>
        </p:nvSpPr>
        <p:spPr>
          <a:xfrm>
            <a:off x="3435178" y="5239084"/>
            <a:ext cx="580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Scientific knowledge; public health benefit not shown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97A843-AF16-E0CE-8E3B-C6A5A2ACACE1}"/>
              </a:ext>
            </a:extLst>
          </p:cNvPr>
          <p:cNvSpPr txBox="1"/>
          <p:nvPr/>
        </p:nvSpPr>
        <p:spPr>
          <a:xfrm>
            <a:off x="3435178" y="5943420"/>
            <a:ext cx="450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Needed autopsy specimens, not full virus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CC9E07-E630-3840-46F1-5B101FFDC187}"/>
              </a:ext>
            </a:extLst>
          </p:cNvPr>
          <p:cNvSpPr txBox="1"/>
          <p:nvPr/>
        </p:nvSpPr>
        <p:spPr>
          <a:xfrm>
            <a:off x="3435178" y="5591897"/>
            <a:ext cx="281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Needed HA, not full virus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5B553D-C13C-CE0C-30C4-9ECC63037B0F}"/>
              </a:ext>
            </a:extLst>
          </p:cNvPr>
          <p:cNvSpPr txBox="1"/>
          <p:nvPr/>
        </p:nvSpPr>
        <p:spPr>
          <a:xfrm>
            <a:off x="3479076" y="6320737"/>
            <a:ext cx="580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Scientific knowledge; public health benefit not shown</a:t>
            </a:r>
          </a:p>
        </p:txBody>
      </p:sp>
    </p:spTree>
    <p:extLst>
      <p:ext uri="{BB962C8B-B14F-4D97-AF65-F5344CB8AC3E}">
        <p14:creationId xmlns:p14="http://schemas.microsoft.com/office/powerpoint/2010/main" val="754939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662E37-67E8-24A0-3AD6-59A2499B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849" y="-288177"/>
            <a:ext cx="9634151" cy="7434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61027D-4BF8-B861-3BD0-046D38B06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59" y="1415450"/>
            <a:ext cx="6178438" cy="1438450"/>
          </a:xfrm>
        </p:spPr>
        <p:txBody>
          <a:bodyPr>
            <a:normAutofit fontScale="90000"/>
          </a:bodyPr>
          <a:lstStyle/>
          <a:p>
            <a:r>
              <a:rPr lang="en-US" dirty="0"/>
              <a:t>Public health Benefits of transmission enhancement unclear</a:t>
            </a:r>
          </a:p>
        </p:txBody>
      </p:sp>
      <p:pic>
        <p:nvPicPr>
          <p:cNvPr id="5" name="Picture 2" descr="Line graph - Free arrows icons">
            <a:extLst>
              <a:ext uri="{FF2B5EF4-FFF2-40B4-BE49-F238E27FC236}">
                <a16:creationId xmlns:a16="http://schemas.microsoft.com/office/drawing/2014/main" id="{E65B8CBF-0D3D-63FB-6532-832E8C475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50" y="3933257"/>
            <a:ext cx="764817" cy="7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accine ">
            <a:extLst>
              <a:ext uri="{FF2B5EF4-FFF2-40B4-BE49-F238E27FC236}">
                <a16:creationId xmlns:a16="http://schemas.microsoft.com/office/drawing/2014/main" id="{3FA324A7-569B-80A2-5B0E-75AE5C62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656" y="3974208"/>
            <a:ext cx="671141" cy="6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830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0F32-2F46-E2DD-7651-4319B276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C1D02-8D17-6317-9D13-666FD36DE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Laboratory-associated infections occur with surprising frequency, including in the highest-containment laboratories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90+% of virology, and a much higher proportion of biology, the risks are to lab workers – occupational health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some specific types of research, involving pathogens with virulence and human-to-human transmissibility, the risk extends beyond the laboratory to the public and, for novel, transmissible pathogens, to the globe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Public health benefits of these studies are limited and can typically be accomplished with safer approaches</a:t>
            </a:r>
          </a:p>
          <a:p>
            <a:r>
              <a:rPr lang="en-US" b="1" dirty="0"/>
              <a:t>We need to improve oversight of this limited class of studies to reduce the risk of an accidental pandemic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53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0912-DF47-C40C-2740-BD93AA0B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93D5-2A8B-170F-1CDD-4D90434BE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2001: IL-4 mousepox recombinant raises biosecurity fears</a:t>
            </a:r>
          </a:p>
          <a:p>
            <a:r>
              <a:rPr lang="en-US" sz="2400" dirty="0"/>
              <a:t>2003-4: SARS-CoV-1 accidental infections in 3 different labs</a:t>
            </a:r>
          </a:p>
          <a:p>
            <a:r>
              <a:rPr lang="en-US" sz="2400" dirty="0"/>
              <a:t>2005: 1918 H1N1 reconstructed by US CDC+NIH, published in </a:t>
            </a:r>
            <a:r>
              <a:rPr lang="en-US" sz="2400" i="1" dirty="0"/>
              <a:t>Science</a:t>
            </a:r>
          </a:p>
          <a:p>
            <a:r>
              <a:rPr lang="en-US" sz="2400" dirty="0"/>
              <a:t>2007: Pirbright laboratory-associated FMDV outbreak</a:t>
            </a:r>
          </a:p>
          <a:p>
            <a:r>
              <a:rPr lang="en-US" sz="2400" dirty="0"/>
              <a:t>2011: Controversy over H5N1 enhancement papers, published 2012; debate continues</a:t>
            </a:r>
          </a:p>
          <a:p>
            <a:r>
              <a:rPr lang="en-US" sz="2400" dirty="0"/>
              <a:t>2014: Cambridge Working Group formed, adds emphasis on biosafety to existing biosecurity concerns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i="1" dirty="0"/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701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0912-DF47-C40C-2740-BD93AA0B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Policy History (US focus)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93D5-2A8B-170F-1CDD-4D90434BE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2014: US government funding pause on research that enhances pathogenicity or droplet spread, deliberative process</a:t>
            </a:r>
          </a:p>
          <a:p>
            <a:r>
              <a:rPr lang="en-US" sz="2400" dirty="0"/>
              <a:t>2017: Funding pause lifted, P3CO guidance in place: “reasonably anticipated” language</a:t>
            </a:r>
          </a:p>
          <a:p>
            <a:r>
              <a:rPr lang="en-US" sz="2400" dirty="0"/>
              <a:t>2019: COVID-19 pandemic interrupts policy development process</a:t>
            </a:r>
          </a:p>
          <a:p>
            <a:r>
              <a:rPr lang="en-US" sz="2400" dirty="0"/>
              <a:t>2021: US HHS states that 3 projects have been subjected to review</a:t>
            </a:r>
          </a:p>
          <a:p>
            <a:r>
              <a:rPr lang="en-US" sz="2400" dirty="0"/>
              <a:t>2022: US NSABB resumes discussion of regulatory stance</a:t>
            </a:r>
          </a:p>
          <a:p>
            <a:r>
              <a:rPr lang="en-US" sz="2400" dirty="0"/>
              <a:t>2023 US NSABB final report on oversight framework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i="1" dirty="0"/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442637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98DB-C09F-9C6B-DC13-CD64337FE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48" y="762842"/>
            <a:ext cx="11483351" cy="1438450"/>
          </a:xfrm>
        </p:spPr>
        <p:txBody>
          <a:bodyPr>
            <a:normAutofit fontScale="90000"/>
          </a:bodyPr>
          <a:lstStyle/>
          <a:p>
            <a:r>
              <a:rPr lang="en-US" dirty="0"/>
              <a:t>The us is moving toward an pretty good definition of </a:t>
            </a:r>
            <a:r>
              <a:rPr lang="en-US" dirty="0" err="1"/>
              <a:t>gofroc</a:t>
            </a:r>
            <a:r>
              <a:rPr lang="en-US" dirty="0"/>
              <a:t> requiring enhanced review – on paper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4F302-D7EA-A8AB-7D14-A023DC294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04" y="2139949"/>
            <a:ext cx="7878794" cy="3224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329B2-2AB5-4F97-19A1-5675FF8C3908}"/>
              </a:ext>
            </a:extLst>
          </p:cNvPr>
          <p:cNvSpPr txBox="1"/>
          <p:nvPr/>
        </p:nvSpPr>
        <p:spPr>
          <a:xfrm>
            <a:off x="5086350" y="6329363"/>
            <a:ext cx="409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NSABB Final report, January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76DDE-1737-AFAB-0487-9268989F5341}"/>
              </a:ext>
            </a:extLst>
          </p:cNvPr>
          <p:cNvSpPr txBox="1"/>
          <p:nvPr/>
        </p:nvSpPr>
        <p:spPr>
          <a:xfrm>
            <a:off x="333632" y="5597611"/>
            <a:ext cx="5696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Not perfectly sensitive (will miss some risky research)</a:t>
            </a:r>
          </a:p>
          <a:p>
            <a:r>
              <a:rPr lang="en-US" i="1" dirty="0"/>
              <a:t>But pretty good – if applied will reduce risk</a:t>
            </a:r>
          </a:p>
        </p:txBody>
      </p:sp>
    </p:spTree>
    <p:extLst>
      <p:ext uri="{BB962C8B-B14F-4D97-AF65-F5344CB8AC3E}">
        <p14:creationId xmlns:p14="http://schemas.microsoft.com/office/powerpoint/2010/main" val="1912295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3D15-5C44-E58E-8FFC-1F7BE305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2" y="979488"/>
            <a:ext cx="10357666" cy="1438450"/>
          </a:xfrm>
        </p:spPr>
        <p:txBody>
          <a:bodyPr>
            <a:normAutofit/>
          </a:bodyPr>
          <a:lstStyle/>
          <a:p>
            <a:r>
              <a:rPr lang="en-US" dirty="0"/>
              <a:t>GOFROC is slipping through the cracks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FFC2BB-DBB0-3D14-3C2C-421048FE9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2" t="43824" r="27513" b="12352"/>
          <a:stretch/>
        </p:blipFill>
        <p:spPr>
          <a:xfrm>
            <a:off x="7076642" y="2791969"/>
            <a:ext cx="3757613" cy="21288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AD420-315C-6928-4A80-231809499263}"/>
              </a:ext>
            </a:extLst>
          </p:cNvPr>
          <p:cNvSpPr txBox="1"/>
          <p:nvPr/>
        </p:nvSpPr>
        <p:spPr>
          <a:xfrm>
            <a:off x="427328" y="2520150"/>
            <a:ext cx="50313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projects reviewed in the special HHS process from 2014 to September 2021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NOT REVIEWED: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Wuhan Institute of Virology bat </a:t>
            </a:r>
            <a:r>
              <a:rPr lang="en-US" dirty="0" err="1"/>
              <a:t>CoV</a:t>
            </a:r>
            <a:r>
              <a:rPr lang="en-US" dirty="0"/>
              <a:t> recombination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Immune escape selection experiments on SARS-CoV-2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Monkeypox recombination experiments (at NIAID)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SARS-CoV-2 recombination experiments (the Boston University controversy)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of a measles virus that escapes vaccine immunity (</a:t>
            </a:r>
            <a:r>
              <a:rPr lang="en-US" i="1" dirty="0"/>
              <a:t>Cell Reports</a:t>
            </a:r>
            <a:r>
              <a:rPr lang="en-US" dirty="0"/>
              <a:t>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41CB04-BE73-0922-C35B-3D15749D6771}"/>
              </a:ext>
            </a:extLst>
          </p:cNvPr>
          <p:cNvSpPr txBox="1"/>
          <p:nvPr/>
        </p:nvSpPr>
        <p:spPr>
          <a:xfrm>
            <a:off x="-2114550" y="-1485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9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5826-4939-F6AC-28A0-27096218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not arguing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8F95-9056-221E-1925-C486B556E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…that SARS-CoV-2 came from a lab or was engineered</a:t>
            </a:r>
          </a:p>
          <a:p>
            <a:pPr lvl="1"/>
            <a:r>
              <a:rPr lang="en-US" dirty="0"/>
              <a:t>I believe it probably originated from a nonhuman animal, though a lab origin is plausible.</a:t>
            </a:r>
          </a:p>
          <a:p>
            <a:pPr lvl="1"/>
            <a:r>
              <a:rPr lang="en-US" dirty="0"/>
              <a:t>The fact that a lab origin is a plausible hypothesis is a particular case of why careful review is needed</a:t>
            </a:r>
          </a:p>
          <a:p>
            <a:r>
              <a:rPr lang="en-US" dirty="0"/>
              <a:t>…that all “gain-of-function” research should be stopped</a:t>
            </a:r>
          </a:p>
          <a:p>
            <a:pPr lvl="1"/>
            <a:r>
              <a:rPr lang="en-US" dirty="0"/>
              <a:t>This broad term encompasses mostly safe, often useful research that is not the topic; my claims are about research that could start an accidental pandemic</a:t>
            </a:r>
          </a:p>
          <a:p>
            <a:pPr lvl="1"/>
            <a:r>
              <a:rPr lang="en-US" dirty="0"/>
              <a:t>Even some research that poses risk of an accidental pandemic may be of sufficient public health value to be worth the risk, though claims of benefit should be rigorously evaluated.</a:t>
            </a:r>
          </a:p>
        </p:txBody>
      </p:sp>
    </p:spTree>
    <p:extLst>
      <p:ext uri="{BB962C8B-B14F-4D97-AF65-F5344CB8AC3E}">
        <p14:creationId xmlns:p14="http://schemas.microsoft.com/office/powerpoint/2010/main" val="2406869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EBAD-A029-C3D2-1DA9-F0403F62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Gaps in the US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0263E-C89F-259A-8B76-E6F42D497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5176502" cy="411480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US reviews only HHS-sponsored research</a:t>
            </a:r>
          </a:p>
          <a:p>
            <a:r>
              <a:rPr lang="en-US"/>
              <a:t>Review is at the time of proposal, doesn’t keep up with changing aims</a:t>
            </a:r>
            <a:r>
              <a:rPr lang="en-US">
                <a:solidFill>
                  <a:srgbClr val="C00000"/>
                </a:solidFill>
              </a:rPr>
              <a:t>*</a:t>
            </a:r>
          </a:p>
          <a:p>
            <a:r>
              <a:rPr lang="en-US"/>
              <a:t>Funder incentives appear to favor finding ways to keep proposed work out of the system – extensive discretion about what gets reviewed</a:t>
            </a:r>
          </a:p>
          <a:p>
            <a:r>
              <a:rPr lang="en-US"/>
              <a:t>For now, must reasonably anticipate high virulence and transmissibility</a:t>
            </a:r>
            <a:r>
              <a:rPr lang="en-US">
                <a:solidFill>
                  <a:srgbClr val="C00000"/>
                </a:solidFill>
              </a:rPr>
              <a:t>*</a:t>
            </a:r>
          </a:p>
          <a:p>
            <a:pPr marL="0" indent="0">
              <a:buNone/>
            </a:pPr>
            <a:r>
              <a:rPr lang="en-US" sz="1700" i="1">
                <a:solidFill>
                  <a:srgbClr val="C00000"/>
                </a:solidFill>
              </a:rPr>
              <a:t>* Jan 2023 recommendations from NSABB address this issue</a:t>
            </a:r>
            <a:endParaRPr lang="en-US" sz="1700" i="1" dirty="0">
              <a:solidFill>
                <a:srgbClr val="C00000"/>
              </a:solidFill>
            </a:endParaRPr>
          </a:p>
        </p:txBody>
      </p:sp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1D2F60B-EABB-E74E-ACF3-5AEC64A4F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4" t="16192" r="19639" b="8215"/>
          <a:stretch/>
        </p:blipFill>
        <p:spPr>
          <a:xfrm>
            <a:off x="6206838" y="2019299"/>
            <a:ext cx="5212428" cy="3867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AE02AB-11FD-7414-569D-E2A02F209811}"/>
              </a:ext>
            </a:extLst>
          </p:cNvPr>
          <p:cNvSpPr txBox="1"/>
          <p:nvPr/>
        </p:nvSpPr>
        <p:spPr>
          <a:xfrm>
            <a:off x="6206838" y="6049786"/>
            <a:ext cx="526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Infection control in the 1918 influenza pandemic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33054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7721B-7EB8-B3E0-2F6F-52C3F8A7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</a:t>
            </a:r>
            <a:r>
              <a:rPr lang="en-US" dirty="0" err="1"/>
              <a:t>gofroc</a:t>
            </a:r>
            <a:r>
              <a:rPr lang="en-US" dirty="0"/>
              <a:t> should be reviewed but some should then proceed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C4F06-0FD4-F95F-FC8C-4865A9B72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757262" cy="4628636"/>
          </a:xfrm>
        </p:spPr>
        <p:txBody>
          <a:bodyPr>
            <a:normAutofit fontScale="92500"/>
          </a:bodyPr>
          <a:lstStyle/>
          <a:p>
            <a:r>
              <a:rPr lang="en-US" dirty="0"/>
              <a:t>Risk-benefit weighing is hard, but not impossible</a:t>
            </a:r>
          </a:p>
          <a:p>
            <a:r>
              <a:rPr lang="en-US" dirty="0"/>
              <a:t>Risks are smaller, and benefits larger, when dealing with a current threat rather than a potential one</a:t>
            </a:r>
          </a:p>
          <a:p>
            <a:pPr lvl="1"/>
            <a:r>
              <a:rPr lang="en-US" dirty="0"/>
              <a:t>In particular, laboratory selection for immune escape in SARS-CoV-2 is potentially risky, should be reviewed, but has many potential and actual benefits and is important to pursue</a:t>
            </a:r>
          </a:p>
          <a:p>
            <a:pPr lvl="1"/>
            <a:r>
              <a:rPr lang="en-US" dirty="0"/>
              <a:t>Similarly, I advocated removing the SARS-1 and MERS mouse adaptation experiments from the 2014 funding pause as less risky and more beneficial for countermeasure development vs. proven threats</a:t>
            </a:r>
          </a:p>
          <a:p>
            <a:r>
              <a:rPr lang="en-US" dirty="0"/>
              <a:t>Transparency not “transparency”</a:t>
            </a:r>
          </a:p>
          <a:p>
            <a:pPr lvl="1"/>
            <a:r>
              <a:rPr lang="en-US" dirty="0"/>
              <a:t>US “transparency statement” cites candor, confidentiality as reasons for hiding the names and content of deliberations</a:t>
            </a:r>
          </a:p>
          <a:p>
            <a:pPr lvl="1"/>
            <a:r>
              <a:rPr lang="en-US" dirty="0"/>
              <a:t>These are unconvincing – we hold civil and criminal trials in public!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11614-8452-B4E6-DCEB-900452F39B55}"/>
              </a:ext>
            </a:extLst>
          </p:cNvPr>
          <p:cNvSpPr txBox="1"/>
          <p:nvPr/>
        </p:nvSpPr>
        <p:spPr>
          <a:xfrm>
            <a:off x="-2059" y="6647935"/>
            <a:ext cx="117162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linkClick r:id="rId2"/>
              </a:rPr>
              <a:t>https://www.nih.gov/about-nih/who-we-are/nih-director/statements/nih-commitment-transparency-research-involving-potential-pandemic-pathogens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948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752F-6357-911A-5055-DF004A8E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pandemic Risk concerns should be on par with other concerns that constrain research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E116BC7-FE49-6C18-7166-F31705C4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" y="1978077"/>
            <a:ext cx="4306888" cy="307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itutional Animal Care And Use Committee - Montclair State University">
            <a:extLst>
              <a:ext uri="{FF2B5EF4-FFF2-40B4-BE49-F238E27FC236}">
                <a16:creationId xmlns:a16="http://schemas.microsoft.com/office/drawing/2014/main" id="{2D03DDF7-83AA-4697-157A-B995E75D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9" y="2749832"/>
            <a:ext cx="5792788" cy="31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52A582-7826-D52A-3079-AED67DC52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288" y="4301471"/>
            <a:ext cx="7772400" cy="2408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E607D-DD84-540A-C9C5-2545A9BB474E}"/>
              </a:ext>
            </a:extLst>
          </p:cNvPr>
          <p:cNvSpPr txBox="1"/>
          <p:nvPr/>
        </p:nvSpPr>
        <p:spPr>
          <a:xfrm>
            <a:off x="0" y="5269102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Human subjects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89376-1C51-B404-FC16-7577FFFB147A}"/>
              </a:ext>
            </a:extLst>
          </p:cNvPr>
          <p:cNvSpPr txBox="1"/>
          <p:nvPr/>
        </p:nvSpPr>
        <p:spPr>
          <a:xfrm>
            <a:off x="2039144" y="5806646"/>
            <a:ext cx="20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Animal protection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CD1AA-DC74-BF42-6394-5C164BBBD393}"/>
              </a:ext>
            </a:extLst>
          </p:cNvPr>
          <p:cNvSpPr txBox="1"/>
          <p:nvPr/>
        </p:nvSpPr>
        <p:spPr>
          <a:xfrm>
            <a:off x="3076768" y="64109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Money</a:t>
            </a:r>
          </a:p>
        </p:txBody>
      </p:sp>
      <p:pic>
        <p:nvPicPr>
          <p:cNvPr id="10" name="Picture 9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8015F62B-C9AB-122C-E388-98CBCF5C4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295" y="1978077"/>
            <a:ext cx="5190705" cy="227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57EF-A16C-E219-158A-0F8F24AA4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GOFROC collides with incentives, habits, biases, COI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D030B-5300-C0E6-CFCF-B5467CC5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4477713" cy="4114801"/>
          </a:xfrm>
        </p:spPr>
        <p:txBody>
          <a:bodyPr>
            <a:noAutofit/>
          </a:bodyPr>
          <a:lstStyle/>
          <a:p>
            <a:r>
              <a:rPr lang="en-US" sz="2400" dirty="0"/>
              <a:t>Academic/scientific freedom</a:t>
            </a:r>
          </a:p>
          <a:p>
            <a:r>
              <a:rPr lang="en-US" sz="2400" dirty="0"/>
              <a:t>Notion that science may have enormous, unpredictable benefits</a:t>
            </a:r>
          </a:p>
          <a:p>
            <a:r>
              <a:rPr lang="en-US" sz="2400" dirty="0"/>
              <a:t>The urge to act against a threat, even when it’s not wise to do so (HT: Nir </a:t>
            </a:r>
            <a:r>
              <a:rPr lang="en-US" sz="2400" dirty="0" err="1"/>
              <a:t>Eyal</a:t>
            </a:r>
            <a:r>
              <a:rPr lang="en-US" sz="2400" dirty="0"/>
              <a:t> and Adam Lerner, Rutgers)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D85CD-3CF9-6D52-7B8C-9E7E0CF36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38" y="4919575"/>
            <a:ext cx="5261251" cy="157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0DE006-22F0-29DF-89C6-427759CF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28" y="1851199"/>
            <a:ext cx="4451736" cy="25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2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639426-1EBA-1AC6-E946-F8D86D08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0237"/>
            <a:ext cx="5557838" cy="2524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857EF-A16C-E219-158A-0F8F24AA4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GOFROC collides with incentives, habits, biases, COI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D030B-5300-C0E6-CFCF-B5467CC5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4477713" cy="4114801"/>
          </a:xfrm>
        </p:spPr>
        <p:txBody>
          <a:bodyPr>
            <a:normAutofit/>
          </a:bodyPr>
          <a:lstStyle/>
          <a:p>
            <a:r>
              <a:rPr lang="en-US" dirty="0"/>
              <a:t>Unfamiliarity of regulating research risks to nonparticipants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90DB4-4DF5-629F-4778-7B783E0D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919" y="2694821"/>
            <a:ext cx="6003104" cy="4121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9BF36A-00EA-DC77-0508-344B1F87D3A5}"/>
              </a:ext>
            </a:extLst>
          </p:cNvPr>
          <p:cNvSpPr txBox="1"/>
          <p:nvPr/>
        </p:nvSpPr>
        <p:spPr>
          <a:xfrm>
            <a:off x="10445318" y="6169709"/>
            <a:ext cx="93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PNAS</a:t>
            </a:r>
            <a:r>
              <a:rPr lang="en-US" dirty="0"/>
              <a:t>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B89A8-EB59-AB0C-B178-2323360E5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52" y="6231621"/>
            <a:ext cx="2820194" cy="422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41F73-D757-83FC-EB3F-C301B3525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741" y="6178550"/>
            <a:ext cx="720014" cy="6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97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57EF-A16C-E219-158A-0F8F24AA4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GOFROC collides with incentives, habits, biases, COI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D030B-5300-C0E6-CFCF-B5467CC5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6663701" cy="41148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Funder/institutional/investigator incentives to do/fund/publish high-profile research in synergy with:</a:t>
            </a:r>
          </a:p>
          <a:p>
            <a:r>
              <a:rPr lang="en-US" sz="2400" dirty="0"/>
              <a:t>Entrenched positions and false entanglement with other issues </a:t>
            </a:r>
            <a:r>
              <a:rPr lang="en-US" sz="2400" dirty="0" err="1"/>
              <a:t>eg</a:t>
            </a:r>
            <a:r>
              <a:rPr lang="en-US" sz="2400" dirty="0"/>
              <a:t> COVID-origins</a:t>
            </a:r>
          </a:p>
          <a:p>
            <a:r>
              <a:rPr lang="en-US" sz="2400" dirty="0"/>
              <a:t>Tendency to underestimate small probabilities</a:t>
            </a:r>
          </a:p>
          <a:p>
            <a:r>
              <a:rPr lang="en-US" sz="2400" dirty="0"/>
              <a:t>Incentives to take inadequate care of small probabilities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3EDA4-8A40-F88C-5B90-787FBB615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242" y="5509506"/>
            <a:ext cx="5318508" cy="1249187"/>
          </a:xfrm>
          <a:prstGeom prst="rect">
            <a:avLst/>
          </a:prstGeom>
        </p:spPr>
      </p:pic>
      <p:pic>
        <p:nvPicPr>
          <p:cNvPr id="7" name="Picture 6" descr="A picture containing ax, tool, vector graphics, pinwheel&#10;&#10;Description automatically generated">
            <a:extLst>
              <a:ext uri="{FF2B5EF4-FFF2-40B4-BE49-F238E27FC236}">
                <a16:creationId xmlns:a16="http://schemas.microsoft.com/office/drawing/2014/main" id="{C4AE3C3F-3476-9FBD-6940-88B7FA5DF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63" y="3700463"/>
            <a:ext cx="1105832" cy="9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2D3B-FADE-2AB1-C8DE-1BBE482B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questions lurk over the horizon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9ABD0-B226-FA79-9BB8-6CD8F9620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4877761" cy="41148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Most controversies to date have concerned</a:t>
            </a:r>
          </a:p>
          <a:p>
            <a:r>
              <a:rPr lang="en-US" dirty="0"/>
              <a:t>Known, named pathogens</a:t>
            </a:r>
          </a:p>
          <a:p>
            <a:r>
              <a:rPr lang="en-US" dirty="0"/>
              <a:t>Expensive, government-funded studies in universities or government labs</a:t>
            </a:r>
          </a:p>
          <a:p>
            <a:r>
              <a:rPr lang="en-US" dirty="0"/>
              <a:t>Limited profit motive: public goods vs. public risks</a:t>
            </a:r>
          </a:p>
          <a:p>
            <a:r>
              <a:rPr lang="en-US" dirty="0"/>
              <a:t>Alteration experiments, not prospecting, surveillance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Many or all of these could change and some already are, reducing our leverage and complicating the considerations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022A54-BB5A-4C07-7551-0894A3F69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913" y="1282521"/>
            <a:ext cx="2853700" cy="2686316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976778-AC95-358C-5A7C-7B47320AC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" t="14902" r="775" b="11470"/>
          <a:stretch/>
        </p:blipFill>
        <p:spPr>
          <a:xfrm>
            <a:off x="5686423" y="4076699"/>
            <a:ext cx="5811215" cy="27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>
            <a:extLst>
              <a:ext uri="{FF2B5EF4-FFF2-40B4-BE49-F238E27FC236}">
                <a16:creationId xmlns:a16="http://schemas.microsoft.com/office/drawing/2014/main" id="{CDE81502-6CD3-8301-EC94-49B57AFBE01E}"/>
              </a:ext>
            </a:extLst>
          </p:cNvPr>
          <p:cNvSpPr/>
          <p:nvPr/>
        </p:nvSpPr>
        <p:spPr>
          <a:xfrm>
            <a:off x="9484667" y="1357313"/>
            <a:ext cx="2526876" cy="221456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BF7CE-BEDC-4D4C-3428-9785F6A0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Journals can play a Critical  role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800E13-B0D8-58D5-3B04-6B59F7330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40" y="2019299"/>
            <a:ext cx="7934172" cy="41148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Ability to publish (in a prestigious place) is a major motivator for scientists</a:t>
            </a:r>
          </a:p>
          <a:p>
            <a:r>
              <a:rPr lang="en-US" dirty="0"/>
              <a:t>Irrespective of funding, we cannot publish anywhere respectable if we don’t have human subjects approval</a:t>
            </a:r>
          </a:p>
          <a:p>
            <a:r>
              <a:rPr lang="en-US" dirty="0"/>
              <a:t>Increasingly, same is true about making data and code available</a:t>
            </a:r>
          </a:p>
          <a:p>
            <a:r>
              <a:rPr lang="en-US" dirty="0"/>
              <a:t>Journals’ insistence on certification of proper review of biosafety and biosecurity would be a huge incentive to do so. Not perfect, but better</a:t>
            </a:r>
          </a:p>
          <a:p>
            <a:r>
              <a:rPr lang="en-US" dirty="0"/>
              <a:t>Would have effects globally and irrespective of funders</a:t>
            </a:r>
          </a:p>
          <a:p>
            <a:r>
              <a:rPr lang="en-US" dirty="0"/>
              <a:t>Journal policies would help to educate about the issue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78FAD4C-8564-E9FC-1FC6-BDE9497A4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65" y="1625101"/>
            <a:ext cx="1155079" cy="16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aniel Bernoulli - Sawan Books">
            <a:extLst>
              <a:ext uri="{FF2B5EF4-FFF2-40B4-BE49-F238E27FC236}">
                <a16:creationId xmlns:a16="http://schemas.microsoft.com/office/drawing/2014/main" id="{CCE83338-C6C5-182D-73D9-CDBC07DAA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12" y="3925269"/>
            <a:ext cx="2498252" cy="293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o Publish or Not to Publish: Is That the Question? - Revista Mètode">
            <a:extLst>
              <a:ext uri="{FF2B5EF4-FFF2-40B4-BE49-F238E27FC236}">
                <a16:creationId xmlns:a16="http://schemas.microsoft.com/office/drawing/2014/main" id="{D59BB35F-F1C4-EBCC-3F67-C00CB291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069" y="1659568"/>
            <a:ext cx="2419474" cy="16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2819-2071-0481-165C-9C30A236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cooperation is key, AND local action helps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832CB-6108-D7A0-8C32-A791E632B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Action by research-leading countries will set a global example </a:t>
            </a:r>
          </a:p>
          <a:p>
            <a:r>
              <a:rPr lang="en-US" dirty="0"/>
              <a:t>This is a hard problem (getting harder) and we’ll need wisdom from around the globe to solve it</a:t>
            </a:r>
          </a:p>
          <a:p>
            <a:r>
              <a:rPr lang="en-US" dirty="0"/>
              <a:t>Those affected are literally everywhere, irrespective of where the work is being done or funded</a:t>
            </a:r>
          </a:p>
          <a:p>
            <a:r>
              <a:rPr lang="en-US" dirty="0"/>
              <a:t>Funding crosses borders</a:t>
            </a:r>
          </a:p>
          <a:p>
            <a:r>
              <a:rPr lang="en-US" dirty="0"/>
              <a:t>This is not about the North/West teaching the South/East – it’s a new challenge for everyone </a:t>
            </a:r>
          </a:p>
          <a:p>
            <a:r>
              <a:rPr lang="en-US" dirty="0"/>
              <a:t>Still, action in one country reduces risk – don’t wait for perfection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81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FB95-95C8-5C85-B8FA-FCFB0C33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ECF29-49B4-BE97-D9DB-A9DEAB7D9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1" y="2019299"/>
            <a:ext cx="10707063" cy="4473576"/>
          </a:xfrm>
        </p:spPr>
        <p:txBody>
          <a:bodyPr>
            <a:normAutofit/>
          </a:bodyPr>
          <a:lstStyle/>
          <a:p>
            <a:r>
              <a:rPr lang="en-US" sz="1600" dirty="0"/>
              <a:t>COVID-19 brings new salience to the need to prevent accidental pandemics</a:t>
            </a:r>
          </a:p>
          <a:p>
            <a:r>
              <a:rPr lang="en-US" sz="1600" dirty="0"/>
              <a:t>This meeting has assembled a “reasonable middle” that needs to take the leading role in shaping policy</a:t>
            </a:r>
          </a:p>
          <a:p>
            <a:r>
              <a:rPr lang="en-US" sz="1600" dirty="0"/>
              <a:t>Numerous research projects continue that have little or no public health benefit and create risks of accidental outbreaks or pandemics</a:t>
            </a:r>
          </a:p>
          <a:p>
            <a:r>
              <a:rPr lang="en-US" sz="1600" dirty="0"/>
              <a:t>Yet must preserve a a way to do experiments with real public health benefits  while minimizing risks is critical too</a:t>
            </a:r>
          </a:p>
          <a:p>
            <a:r>
              <a:rPr lang="en-US" sz="1600" dirty="0"/>
              <a:t>There are many loopholes to close in the US rules and – as this meeting exemplifies – an opportunity and a need for concerted international action.</a:t>
            </a:r>
          </a:p>
          <a:p>
            <a:r>
              <a:rPr lang="en-US" sz="1600" dirty="0"/>
              <a:t>Risk-benefit weighing is hard but not impossible: defining how should be one of our key tasks</a:t>
            </a:r>
          </a:p>
          <a:p>
            <a:r>
              <a:rPr lang="en-US" sz="1600" dirty="0"/>
              <a:t>Much more thought/analysis needed about viral discovery risks and benefits</a:t>
            </a:r>
          </a:p>
          <a:p>
            <a:r>
              <a:rPr lang="en-US" sz="1600" dirty="0"/>
              <a:t>Now is the time to act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8394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1172-E2ED-4C0C-89B4-17BCBED7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56D14-E00D-1E14-A838-73FE1BA4D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“gain of function”: A common experimental technique in biology whereby organisms/viruses acquire a new function. Almost always, this is safe or poses at most occupational risk, almost never needs more scrutiny</a:t>
            </a:r>
          </a:p>
          <a:p>
            <a:r>
              <a:rPr lang="en-US" dirty="0"/>
              <a:t>“gain of function of concern” (GOFROC): a small class of research that uses, or risks  creating biological entities in which the function gained confers or increases risk of a public health disaster, such as a pandemic</a:t>
            </a:r>
          </a:p>
          <a:p>
            <a:r>
              <a:rPr lang="en-US" dirty="0"/>
              <a:t>“enhanced potential pandemic pathogen”: the thing that may be produced or is used in GOFROC </a:t>
            </a:r>
          </a:p>
        </p:txBody>
      </p:sp>
    </p:spTree>
    <p:extLst>
      <p:ext uri="{BB962C8B-B14F-4D97-AF65-F5344CB8AC3E}">
        <p14:creationId xmlns:p14="http://schemas.microsoft.com/office/powerpoint/2010/main" val="156155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0F32-2F46-E2DD-7651-4319B276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C1D02-8D17-6317-9D13-666FD36DE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Laboratory-associated infections occur with surprising frequency, including in the highest-containment laboratories</a:t>
            </a:r>
          </a:p>
          <a:p>
            <a:r>
              <a:rPr lang="en-US" b="1" dirty="0"/>
              <a:t>For 90+% of virology, and a much higher proportion of biology, the risks are to lab workers – occupational health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some specific types of research, involving pathogens with virulence and human-to-human transmissibility, the risk extends beyond the laboratory to the public and, for novel, transmissible pathogens, to the globe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Public health benefits of these studies are limited and can typically be accomplished with safer approaches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 need to improve oversight of this limited class of studies to reduce the risk of an accidental pandemic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5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21C4-C413-8A4E-5AE1-42F4EAFE1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Laboratory incidents and accidents are common, and rarely transparently reported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521D5-71E4-41F0-A513-0ABDE2AE1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454" y="2068726"/>
            <a:ext cx="7409873" cy="47892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2004-15 Army Dugway Proving Ground accidentally shipped live anthrax to every state and 9 other countries</a:t>
            </a:r>
          </a:p>
          <a:p>
            <a:pPr marL="0" indent="0">
              <a:buNone/>
            </a:pPr>
            <a:r>
              <a:rPr lang="en-US" dirty="0"/>
              <a:t>2014: Smallpox, Q fever, other pathogens found outside biocontainment at NIH</a:t>
            </a:r>
          </a:p>
          <a:p>
            <a:pPr marL="0" indent="0">
              <a:buNone/>
            </a:pPr>
            <a:r>
              <a:rPr lang="en-US" dirty="0"/>
              <a:t>2014: 75 CDC employees potentially exposed to anthrax due to failed decontamination</a:t>
            </a:r>
          </a:p>
          <a:p>
            <a:pPr marL="0" indent="0">
              <a:buNone/>
            </a:pPr>
            <a:r>
              <a:rPr lang="en-US" dirty="0"/>
              <a:t>2014: CDC accidentally shipped highly pathogenic avian flu as a contaminant of a lower-risk flu strain</a:t>
            </a:r>
          </a:p>
          <a:p>
            <a:pPr marL="0" indent="0">
              <a:buNone/>
            </a:pPr>
            <a:r>
              <a:rPr lang="en-US" dirty="0"/>
              <a:t>2014: CDC workers exposed to Ebola due to vial </a:t>
            </a:r>
            <a:r>
              <a:rPr lang="en-US" dirty="0" err="1"/>
              <a:t>mixup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2014-5: Tulane B. </a:t>
            </a:r>
            <a:r>
              <a:rPr lang="en-US" dirty="0" err="1"/>
              <a:t>pseudomallei</a:t>
            </a:r>
            <a:r>
              <a:rPr lang="en-US" dirty="0"/>
              <a:t> outbreak in monkeys due to unexplained infections with laboratory strain</a:t>
            </a:r>
          </a:p>
          <a:p>
            <a:pPr marL="0" indent="0">
              <a:buNone/>
            </a:pPr>
            <a:r>
              <a:rPr lang="en-US" dirty="0"/>
              <a:t>2018: USAMRIID large escape of unsterilized wastewater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9DF5D1-8AC2-0D5F-9729-6C1A2929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3" y="1940011"/>
            <a:ext cx="3255891" cy="49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3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FFDD-13F8-321D-7009-48755D2B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subset of these cause infections, sometimes fatal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E2E3A-D3CC-45DE-8B1D-B6DA3B864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3230 infections, 41 deaths 1979-2015</a:t>
            </a:r>
          </a:p>
          <a:p>
            <a:r>
              <a:rPr lang="en-US" dirty="0"/>
              <a:t>Including some with potential for significant spread</a:t>
            </a:r>
          </a:p>
          <a:p>
            <a:pPr lvl="1"/>
            <a:r>
              <a:rPr lang="en-US" dirty="0"/>
              <a:t>1977 influenza H1N1 reemergence from a frozen 1950s strain</a:t>
            </a:r>
          </a:p>
          <a:p>
            <a:pPr lvl="1"/>
            <a:r>
              <a:rPr lang="en-US" dirty="0"/>
              <a:t>Taiwan, Singapore SARS 2003</a:t>
            </a:r>
          </a:p>
          <a:p>
            <a:pPr lvl="1"/>
            <a:r>
              <a:rPr lang="en-US" dirty="0"/>
              <a:t>Beijing SARS 2004. 2 primary, 7 secondary cases</a:t>
            </a:r>
          </a:p>
          <a:p>
            <a:pPr lvl="1"/>
            <a:r>
              <a:rPr lang="en-US" dirty="0"/>
              <a:t>2007 FMDV release from Pirbright: major agricultural consequences</a:t>
            </a:r>
          </a:p>
          <a:p>
            <a:pPr lvl="1"/>
            <a:r>
              <a:rPr lang="en-US" dirty="0"/>
              <a:t>2019-20: Brucella outbreak in Lanzhou from vaccine production: 10,000 infections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39F43-404B-4CB2-F5B9-7BBAC9A7EB07}"/>
              </a:ext>
            </a:extLst>
          </p:cNvPr>
          <p:cNvSpPr txBox="1"/>
          <p:nvPr/>
        </p:nvSpPr>
        <p:spPr>
          <a:xfrm>
            <a:off x="2310714" y="6059391"/>
            <a:ext cx="8186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 Light"/>
                <a:cs typeface="Helvetica Light"/>
              </a:rPr>
              <a:t>Harding and Byers 2006. in Biological Safety Principles and Practices ed. D Fleming &amp; D Hunt. ASM Press</a:t>
            </a:r>
          </a:p>
          <a:p>
            <a:r>
              <a:rPr lang="en-US" sz="1100" dirty="0">
                <a:latin typeface="Helvetica Light"/>
                <a:cs typeface="Helvetica Light"/>
              </a:rPr>
              <a:t>Young, Pandora’s Gamble 2023 </a:t>
            </a:r>
          </a:p>
          <a:p>
            <a:endParaRPr lang="en-US" sz="11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443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Although serious, such releases in most cases pose little risk to the globe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Many pathogens under study in high-containment labs are </a:t>
            </a:r>
            <a:r>
              <a:rPr lang="en-US" sz="2400" dirty="0" err="1"/>
              <a:t>nontransmissible</a:t>
            </a:r>
            <a:r>
              <a:rPr lang="en-US" sz="2400" dirty="0"/>
              <a:t> or poorly transmissible in developed settings 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Anthrax etc</a:t>
            </a:r>
            <a:r>
              <a:rPr lang="en-US" sz="2200" dirty="0"/>
              <a:t>. not transmissible</a:t>
            </a:r>
          </a:p>
          <a:p>
            <a:pPr lvl="1"/>
            <a:r>
              <a:rPr lang="en-US" sz="2200" dirty="0">
                <a:solidFill>
                  <a:srgbClr val="008000"/>
                </a:solidFill>
              </a:rPr>
              <a:t>Ebola etc.</a:t>
            </a:r>
            <a:r>
              <a:rPr lang="en-US" sz="2200" dirty="0"/>
              <a:t> readily contained with enough resources</a:t>
            </a:r>
          </a:p>
          <a:p>
            <a:r>
              <a:rPr lang="en-US" sz="2600" dirty="0"/>
              <a:t>Other pathogens under study are already locally common, along with immunity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Respiratory pathogens </a:t>
            </a:r>
            <a:r>
              <a:rPr lang="en-US" sz="2200" dirty="0" err="1"/>
              <a:t>eg</a:t>
            </a:r>
            <a:r>
              <a:rPr lang="en-US" sz="2200" dirty="0"/>
              <a:t> seasonal flu: already common everywhere, as is immunity</a:t>
            </a:r>
          </a:p>
          <a:p>
            <a:pPr lvl="1"/>
            <a:r>
              <a:rPr lang="en-US" sz="2200" dirty="0">
                <a:solidFill>
                  <a:schemeClr val="accent1"/>
                </a:solidFill>
              </a:rPr>
              <a:t>Vector-borne pathogens</a:t>
            </a:r>
            <a:r>
              <a:rPr lang="en-US" sz="2200" dirty="0"/>
              <a:t>: either vector is rare/absent or pathogen is already present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52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0F32-2F46-E2DD-7651-4319B276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C1D02-8D17-6317-9D13-666FD36DE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Laboratory-associated infections occur with surprising frequency, including in the highest-containment laboratories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90+% of virology, and a much higher proportion of biology, the risks are to lab workers – occupational health</a:t>
            </a:r>
          </a:p>
          <a:p>
            <a:r>
              <a:rPr lang="en-US" b="1" dirty="0"/>
              <a:t>In some specific types of research, involving pathogens with virulence and human-to-human transmissibility, the risk extends beyond the laboratory to the public and, for novel, transmissible pathogens, to the globe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Public health benefits of these studies are limited and can typically be accomplished with safer approaches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 need to improve oversight of this limited class of studies to reduce the risk of an accidental pandemic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92388"/>
      </p:ext>
    </p:extLst>
  </p:cSld>
  <p:clrMapOvr>
    <a:masterClrMapping/>
  </p:clrMapOvr>
</p:sld>
</file>

<file path=ppt/theme/theme1.xml><?xml version="1.0" encoding="utf-8"?>
<a:theme xmlns:a="http://schemas.openxmlformats.org/drawingml/2006/main" name="VeniceBeachVTI">
  <a:themeElements>
    <a:clrScheme name="AnalogousFromLightSeedLeftStep">
      <a:dk1>
        <a:srgbClr val="000000"/>
      </a:dk1>
      <a:lt1>
        <a:srgbClr val="FFFFFF"/>
      </a:lt1>
      <a:dk2>
        <a:srgbClr val="41242F"/>
      </a:dk2>
      <a:lt2>
        <a:srgbClr val="E2E4E8"/>
      </a:lt2>
      <a:accent1>
        <a:srgbClr val="C6992F"/>
      </a:accent1>
      <a:accent2>
        <a:srgbClr val="EB7B4E"/>
      </a:accent2>
      <a:accent3>
        <a:srgbClr val="EE6E7F"/>
      </a:accent3>
      <a:accent4>
        <a:srgbClr val="EB4EA4"/>
      </a:accent4>
      <a:accent5>
        <a:srgbClr val="EE6EEA"/>
      </a:accent5>
      <a:accent6>
        <a:srgbClr val="AF4EEB"/>
      </a:accent6>
      <a:hlink>
        <a:srgbClr val="697EAE"/>
      </a:hlink>
      <a:folHlink>
        <a:srgbClr val="7F7F7F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5157</TotalTime>
  <Words>2687</Words>
  <Application>Microsoft Office PowerPoint</Application>
  <PresentationFormat>Widescreen</PresentationFormat>
  <Paragraphs>293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Avenir Next LT Pro</vt:lpstr>
      <vt:lpstr>Avenir Next LT Pro Light</vt:lpstr>
      <vt:lpstr>Calibri</vt:lpstr>
      <vt:lpstr>Helvetica Light</vt:lpstr>
      <vt:lpstr>VeniceBeachVTI</vt:lpstr>
      <vt:lpstr>Reducing Pandemic Risk by regulating research with enhanced potential pandemic pathogens</vt:lpstr>
      <vt:lpstr>summary</vt:lpstr>
      <vt:lpstr>I am not arguing</vt:lpstr>
      <vt:lpstr>terms</vt:lpstr>
      <vt:lpstr>summary</vt:lpstr>
      <vt:lpstr>Laboratory incidents and accidents are common, and rarely transparently reported</vt:lpstr>
      <vt:lpstr>A subset of these cause infections, sometimes fatal</vt:lpstr>
      <vt:lpstr>Although serious, such releases in most cases pose little risk to the globe </vt:lpstr>
      <vt:lpstr>summary</vt:lpstr>
      <vt:lpstr>Population-level risks: Potential pandemic pathogens and their enhanced versions</vt:lpstr>
      <vt:lpstr>Start of the modern controversy:  2011-12</vt:lpstr>
      <vt:lpstr>Biosafety and externalities </vt:lpstr>
      <vt:lpstr>Illustrative calculations: risk of lab-acquired infection / BSL-3 lab-year</vt:lpstr>
      <vt:lpstr>Pandemic probability</vt:lpstr>
      <vt:lpstr>Pandemic death toll</vt:lpstr>
      <vt:lpstr>Risk = probability x consequence</vt:lpstr>
      <vt:lpstr>Dueling numbers</vt:lpstr>
      <vt:lpstr>Recall: we AVOID experiments that</vt:lpstr>
      <vt:lpstr>summary</vt:lpstr>
      <vt:lpstr>Alternative ways to study and defeat influenza</vt:lpstr>
      <vt:lpstr>Purported benefits of proposed gofroc should be…</vt:lpstr>
      <vt:lpstr>For example</vt:lpstr>
      <vt:lpstr>Must be precise About the specific contribution of the risky study</vt:lpstr>
      <vt:lpstr>Public health Benefits of transmission enhancement unclear</vt:lpstr>
      <vt:lpstr>summary</vt:lpstr>
      <vt:lpstr>Policy History</vt:lpstr>
      <vt:lpstr>Recent Policy History (US focus)</vt:lpstr>
      <vt:lpstr>The us is moving toward an pretty good definition of gofroc requiring enhanced review – on paper</vt:lpstr>
      <vt:lpstr>GOFROC is slipping through the cracks</vt:lpstr>
      <vt:lpstr>Gaps in the US Process</vt:lpstr>
      <vt:lpstr>All gofroc should be reviewed but some should then proceed</vt:lpstr>
      <vt:lpstr>pandemic Risk concerns should be on par with other concerns that constrain research</vt:lpstr>
      <vt:lpstr>GOFROC collides with incentives, habits, biases, COI</vt:lpstr>
      <vt:lpstr>GOFROC collides with incentives, habits, biases, COI</vt:lpstr>
      <vt:lpstr>GOFROC collides with incentives, habits, biases, COI</vt:lpstr>
      <vt:lpstr>Hard questions lurk over the horizon</vt:lpstr>
      <vt:lpstr>Journals can play a Critical  role</vt:lpstr>
      <vt:lpstr>Global cooperation is key, AND local action helps</vt:lpstr>
      <vt:lpstr>Concluding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Pathogen enhancement and its regulation after the COVID pandemic</dc:title>
  <dc:creator>Lipsitch, Marc</dc:creator>
  <cp:lastModifiedBy>Wojnilower, Joshua</cp:lastModifiedBy>
  <cp:revision>35</cp:revision>
  <dcterms:created xsi:type="dcterms:W3CDTF">2023-04-10T02:23:51Z</dcterms:created>
  <dcterms:modified xsi:type="dcterms:W3CDTF">2023-05-17T13:42:01Z</dcterms:modified>
</cp:coreProperties>
</file>