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45" r:id="rId2"/>
    <p:sldId id="645" r:id="rId3"/>
    <p:sldId id="632" r:id="rId4"/>
    <p:sldId id="633" r:id="rId5"/>
    <p:sldId id="650" r:id="rId6"/>
    <p:sldId id="652" r:id="rId7"/>
    <p:sldId id="635" r:id="rId8"/>
    <p:sldId id="641" r:id="rId9"/>
    <p:sldId id="642" r:id="rId10"/>
    <p:sldId id="643" r:id="rId11"/>
    <p:sldId id="646" r:id="rId12"/>
    <p:sldId id="648" r:id="rId13"/>
    <p:sldId id="649" r:id="rId14"/>
    <p:sldId id="659" r:id="rId15"/>
    <p:sldId id="660" r:id="rId16"/>
    <p:sldId id="653" r:id="rId17"/>
    <p:sldId id="654" r:id="rId18"/>
    <p:sldId id="655" r:id="rId19"/>
    <p:sldId id="657" r:id="rId20"/>
    <p:sldId id="658" r:id="rId21"/>
  </p:sldIdLst>
  <p:sldSz cx="9144000" cy="6858000" type="screen4x3"/>
  <p:notesSz cx="7023100" cy="9309100"/>
  <p:defaultTextStyle>
    <a:defPPr>
      <a:defRPr lang="en-US"/>
    </a:defPPr>
    <a:lvl1pPr marL="0" algn="l" defTabSz="914340" rtl="0" eaLnBrk="1" latinLnBrk="0" hangingPunct="1">
      <a:defRPr sz="1800" kern="1200">
        <a:solidFill>
          <a:schemeClr val="tx1"/>
        </a:solidFill>
        <a:latin typeface="+mn-lt"/>
        <a:ea typeface="+mn-ea"/>
        <a:cs typeface="+mn-cs"/>
      </a:defRPr>
    </a:lvl1pPr>
    <a:lvl2pPr marL="457170" algn="l" defTabSz="914340" rtl="0" eaLnBrk="1" latinLnBrk="0" hangingPunct="1">
      <a:defRPr sz="1800" kern="1200">
        <a:solidFill>
          <a:schemeClr val="tx1"/>
        </a:solidFill>
        <a:latin typeface="+mn-lt"/>
        <a:ea typeface="+mn-ea"/>
        <a:cs typeface="+mn-cs"/>
      </a:defRPr>
    </a:lvl2pPr>
    <a:lvl3pPr marL="914340" algn="l" defTabSz="914340" rtl="0" eaLnBrk="1" latinLnBrk="0" hangingPunct="1">
      <a:defRPr sz="1800" kern="1200">
        <a:solidFill>
          <a:schemeClr val="tx1"/>
        </a:solidFill>
        <a:latin typeface="+mn-lt"/>
        <a:ea typeface="+mn-ea"/>
        <a:cs typeface="+mn-cs"/>
      </a:defRPr>
    </a:lvl3pPr>
    <a:lvl4pPr marL="1371510" algn="l" defTabSz="914340" rtl="0" eaLnBrk="1" latinLnBrk="0" hangingPunct="1">
      <a:defRPr sz="1800" kern="1200">
        <a:solidFill>
          <a:schemeClr val="tx1"/>
        </a:solidFill>
        <a:latin typeface="+mn-lt"/>
        <a:ea typeface="+mn-ea"/>
        <a:cs typeface="+mn-cs"/>
      </a:defRPr>
    </a:lvl4pPr>
    <a:lvl5pPr marL="1828680" algn="l" defTabSz="914340" rtl="0" eaLnBrk="1" latinLnBrk="0" hangingPunct="1">
      <a:defRPr sz="1800" kern="1200">
        <a:solidFill>
          <a:schemeClr val="tx1"/>
        </a:solidFill>
        <a:latin typeface="+mn-lt"/>
        <a:ea typeface="+mn-ea"/>
        <a:cs typeface="+mn-cs"/>
      </a:defRPr>
    </a:lvl5pPr>
    <a:lvl6pPr marL="2285850" algn="l" defTabSz="914340" rtl="0" eaLnBrk="1" latinLnBrk="0" hangingPunct="1">
      <a:defRPr sz="1800" kern="1200">
        <a:solidFill>
          <a:schemeClr val="tx1"/>
        </a:solidFill>
        <a:latin typeface="+mn-lt"/>
        <a:ea typeface="+mn-ea"/>
        <a:cs typeface="+mn-cs"/>
      </a:defRPr>
    </a:lvl6pPr>
    <a:lvl7pPr marL="2743020" algn="l" defTabSz="914340" rtl="0" eaLnBrk="1" latinLnBrk="0" hangingPunct="1">
      <a:defRPr sz="1800" kern="1200">
        <a:solidFill>
          <a:schemeClr val="tx1"/>
        </a:solidFill>
        <a:latin typeface="+mn-lt"/>
        <a:ea typeface="+mn-ea"/>
        <a:cs typeface="+mn-cs"/>
      </a:defRPr>
    </a:lvl7pPr>
    <a:lvl8pPr marL="3200187" algn="l" defTabSz="914340" rtl="0" eaLnBrk="1" latinLnBrk="0" hangingPunct="1">
      <a:defRPr sz="1800" kern="1200">
        <a:solidFill>
          <a:schemeClr val="tx1"/>
        </a:solidFill>
        <a:latin typeface="+mn-lt"/>
        <a:ea typeface="+mn-ea"/>
        <a:cs typeface="+mn-cs"/>
      </a:defRPr>
    </a:lvl8pPr>
    <a:lvl9pPr marL="3657359" algn="l" defTabSz="91434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700" autoAdjust="0"/>
  </p:normalViewPr>
  <p:slideViewPr>
    <p:cSldViewPr>
      <p:cViewPr varScale="1">
        <p:scale>
          <a:sx n="59" d="100"/>
          <a:sy n="59" d="100"/>
        </p:scale>
        <p:origin x="728" y="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5455"/>
          </a:xfrm>
          <a:prstGeom prst="rect">
            <a:avLst/>
          </a:prstGeom>
        </p:spPr>
        <p:txBody>
          <a:bodyPr vert="horz" lIns="93321" tIns="46660" rIns="93321" bIns="46660" rtlCol="0"/>
          <a:lstStyle>
            <a:lvl1pPr algn="l">
              <a:defRPr sz="1200"/>
            </a:lvl1pPr>
          </a:lstStyle>
          <a:p>
            <a:endParaRPr lang="en-US" dirty="0"/>
          </a:p>
        </p:txBody>
      </p:sp>
      <p:sp>
        <p:nvSpPr>
          <p:cNvPr id="3" name="Date Placeholder 2"/>
          <p:cNvSpPr>
            <a:spLocks noGrp="1"/>
          </p:cNvSpPr>
          <p:nvPr>
            <p:ph type="dt" idx="1"/>
          </p:nvPr>
        </p:nvSpPr>
        <p:spPr>
          <a:xfrm>
            <a:off x="3978132" y="1"/>
            <a:ext cx="3043343" cy="465455"/>
          </a:xfrm>
          <a:prstGeom prst="rect">
            <a:avLst/>
          </a:prstGeom>
        </p:spPr>
        <p:txBody>
          <a:bodyPr vert="horz" lIns="93321" tIns="46660" rIns="93321" bIns="46660" rtlCol="0"/>
          <a:lstStyle>
            <a:lvl1pPr algn="r">
              <a:defRPr sz="1200"/>
            </a:lvl1pPr>
          </a:lstStyle>
          <a:p>
            <a:fld id="{904D7E0A-0EF1-46AB-BFB7-65FD9703C676}" type="datetimeFigureOut">
              <a:rPr lang="en-US" smtClean="0"/>
              <a:pPr/>
              <a:t>1/11/2021</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1" tIns="46660" rIns="93321" bIns="46660" rtlCol="0" anchor="ctr"/>
          <a:lstStyle/>
          <a:p>
            <a:endParaRPr lang="en-US" dirty="0"/>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321" tIns="46660" rIns="93321" bIns="4666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0"/>
            <a:ext cx="3043343" cy="465455"/>
          </a:xfrm>
          <a:prstGeom prst="rect">
            <a:avLst/>
          </a:prstGeom>
        </p:spPr>
        <p:txBody>
          <a:bodyPr vert="horz" lIns="93321" tIns="46660" rIns="93321" bIns="4666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21" tIns="46660" rIns="93321" bIns="46660" rtlCol="0" anchor="b"/>
          <a:lstStyle>
            <a:lvl1pPr algn="r">
              <a:defRPr sz="1200"/>
            </a:lvl1pPr>
          </a:lstStyle>
          <a:p>
            <a:fld id="{CB2AD4E8-F76A-4C09-99BF-C3045193D367}"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40" rtl="0" eaLnBrk="1" latinLnBrk="0" hangingPunct="1">
      <a:defRPr sz="1200" kern="1200">
        <a:solidFill>
          <a:schemeClr val="tx1"/>
        </a:solidFill>
        <a:latin typeface="+mn-lt"/>
        <a:ea typeface="+mn-ea"/>
        <a:cs typeface="+mn-cs"/>
      </a:defRPr>
    </a:lvl1pPr>
    <a:lvl2pPr marL="457170" algn="l" defTabSz="914340" rtl="0" eaLnBrk="1" latinLnBrk="0" hangingPunct="1">
      <a:defRPr sz="1200" kern="1200">
        <a:solidFill>
          <a:schemeClr val="tx1"/>
        </a:solidFill>
        <a:latin typeface="+mn-lt"/>
        <a:ea typeface="+mn-ea"/>
        <a:cs typeface="+mn-cs"/>
      </a:defRPr>
    </a:lvl2pPr>
    <a:lvl3pPr marL="914340" algn="l" defTabSz="914340" rtl="0" eaLnBrk="1" latinLnBrk="0" hangingPunct="1">
      <a:defRPr sz="1200" kern="1200">
        <a:solidFill>
          <a:schemeClr val="tx1"/>
        </a:solidFill>
        <a:latin typeface="+mn-lt"/>
        <a:ea typeface="+mn-ea"/>
        <a:cs typeface="+mn-cs"/>
      </a:defRPr>
    </a:lvl3pPr>
    <a:lvl4pPr marL="1371510" algn="l" defTabSz="914340" rtl="0" eaLnBrk="1" latinLnBrk="0" hangingPunct="1">
      <a:defRPr sz="1200" kern="1200">
        <a:solidFill>
          <a:schemeClr val="tx1"/>
        </a:solidFill>
        <a:latin typeface="+mn-lt"/>
        <a:ea typeface="+mn-ea"/>
        <a:cs typeface="+mn-cs"/>
      </a:defRPr>
    </a:lvl4pPr>
    <a:lvl5pPr marL="1828680" algn="l" defTabSz="914340" rtl="0" eaLnBrk="1" latinLnBrk="0" hangingPunct="1">
      <a:defRPr sz="1200" kern="1200">
        <a:solidFill>
          <a:schemeClr val="tx1"/>
        </a:solidFill>
        <a:latin typeface="+mn-lt"/>
        <a:ea typeface="+mn-ea"/>
        <a:cs typeface="+mn-cs"/>
      </a:defRPr>
    </a:lvl5pPr>
    <a:lvl6pPr marL="2285850" algn="l" defTabSz="914340" rtl="0" eaLnBrk="1" latinLnBrk="0" hangingPunct="1">
      <a:defRPr sz="1200" kern="1200">
        <a:solidFill>
          <a:schemeClr val="tx1"/>
        </a:solidFill>
        <a:latin typeface="+mn-lt"/>
        <a:ea typeface="+mn-ea"/>
        <a:cs typeface="+mn-cs"/>
      </a:defRPr>
    </a:lvl6pPr>
    <a:lvl7pPr marL="2743020" algn="l" defTabSz="914340" rtl="0" eaLnBrk="1" latinLnBrk="0" hangingPunct="1">
      <a:defRPr sz="1200" kern="1200">
        <a:solidFill>
          <a:schemeClr val="tx1"/>
        </a:solidFill>
        <a:latin typeface="+mn-lt"/>
        <a:ea typeface="+mn-ea"/>
        <a:cs typeface="+mn-cs"/>
      </a:defRPr>
    </a:lvl7pPr>
    <a:lvl8pPr marL="3200187" algn="l" defTabSz="914340" rtl="0" eaLnBrk="1" latinLnBrk="0" hangingPunct="1">
      <a:defRPr sz="1200" kern="1200">
        <a:solidFill>
          <a:schemeClr val="tx1"/>
        </a:solidFill>
        <a:latin typeface="+mn-lt"/>
        <a:ea typeface="+mn-ea"/>
        <a:cs typeface="+mn-cs"/>
      </a:defRPr>
    </a:lvl8pPr>
    <a:lvl9pPr marL="3657359" algn="l" defTabSz="91434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6852F251-4B64-4312-A0AB-2D63DE53B991}" type="slidenum">
              <a:rPr lang="en-US" smtClean="0">
                <a:latin typeface="Helvetica 65 Medium"/>
                <a:cs typeface="Arial" pitchFamily="34" charset="0"/>
              </a:rPr>
              <a:pPr/>
              <a:t>7</a:t>
            </a:fld>
            <a:endParaRPr lang="en-US" dirty="0">
              <a:latin typeface="Helvetica 65 Medium"/>
              <a:cs typeface="Arial" pitchFamily="34"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fr-FR" dirty="0">
              <a:latin typeface="Helvetica 65 Medium"/>
              <a:cs typeface="Arial" pitchFamily="34" charset="0"/>
            </a:endParaRPr>
          </a:p>
        </p:txBody>
      </p:sp>
    </p:spTree>
    <p:extLst>
      <p:ext uri="{BB962C8B-B14F-4D97-AF65-F5344CB8AC3E}">
        <p14:creationId xmlns:p14="http://schemas.microsoft.com/office/powerpoint/2010/main" val="2463036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6852F251-4B64-4312-A0AB-2D63DE53B991}" type="slidenum">
              <a:rPr lang="en-US" smtClean="0">
                <a:latin typeface="Helvetica 65 Medium"/>
                <a:cs typeface="Arial" pitchFamily="34" charset="0"/>
              </a:rPr>
              <a:pPr/>
              <a:t>8</a:t>
            </a:fld>
            <a:endParaRPr lang="en-US" dirty="0">
              <a:latin typeface="Helvetica 65 Medium"/>
              <a:cs typeface="Arial" pitchFamily="34"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fr-FR" dirty="0">
              <a:latin typeface="Helvetica 65 Medium"/>
              <a:cs typeface="Arial" pitchFamily="34" charset="0"/>
            </a:endParaRPr>
          </a:p>
        </p:txBody>
      </p:sp>
    </p:spTree>
    <p:extLst>
      <p:ext uri="{BB962C8B-B14F-4D97-AF65-F5344CB8AC3E}">
        <p14:creationId xmlns:p14="http://schemas.microsoft.com/office/powerpoint/2010/main" val="2128615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AA7F1DF4-234F-4EFE-8443-B151CE4AA8E2}" type="slidenum">
              <a:rPr lang="en-US" smtClean="0">
                <a:latin typeface="Helvetica 65 Medium"/>
                <a:cs typeface="Arial" pitchFamily="34" charset="0"/>
              </a:rPr>
              <a:pPr/>
              <a:t>9</a:t>
            </a:fld>
            <a:endParaRPr lang="en-US" dirty="0">
              <a:latin typeface="Helvetica 65 Medium"/>
              <a:cs typeface="Arial" pitchFamily="3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fr-FR" dirty="0">
              <a:latin typeface="Helvetica 65 Medium"/>
              <a:cs typeface="Arial" pitchFamily="34" charset="0"/>
            </a:endParaRPr>
          </a:p>
        </p:txBody>
      </p:sp>
    </p:spTree>
    <p:extLst>
      <p:ext uri="{BB962C8B-B14F-4D97-AF65-F5344CB8AC3E}">
        <p14:creationId xmlns:p14="http://schemas.microsoft.com/office/powerpoint/2010/main" val="1449216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AA7F1DF4-234F-4EFE-8443-B151CE4AA8E2}" type="slidenum">
              <a:rPr lang="en-US" smtClean="0">
                <a:latin typeface="Helvetica 65 Medium"/>
                <a:cs typeface="Arial" pitchFamily="34" charset="0"/>
              </a:rPr>
              <a:pPr/>
              <a:t>10</a:t>
            </a:fld>
            <a:endParaRPr lang="en-US" dirty="0">
              <a:latin typeface="Helvetica 65 Medium"/>
              <a:cs typeface="Arial" pitchFamily="3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fr-FR" dirty="0">
              <a:latin typeface="Helvetica 65 Medium"/>
              <a:cs typeface="Arial" pitchFamily="34" charset="0"/>
            </a:endParaRPr>
          </a:p>
        </p:txBody>
      </p:sp>
    </p:spTree>
    <p:extLst>
      <p:ext uri="{BB962C8B-B14F-4D97-AF65-F5344CB8AC3E}">
        <p14:creationId xmlns:p14="http://schemas.microsoft.com/office/powerpoint/2010/main" val="2078015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6852F251-4B64-4312-A0AB-2D63DE53B991}" type="slidenum">
              <a:rPr lang="en-US" smtClean="0">
                <a:latin typeface="Helvetica 65 Medium"/>
                <a:cs typeface="Arial" pitchFamily="34" charset="0"/>
              </a:rPr>
              <a:pPr/>
              <a:t>13</a:t>
            </a:fld>
            <a:endParaRPr lang="en-US" dirty="0">
              <a:latin typeface="Helvetica 65 Medium"/>
              <a:cs typeface="Arial" pitchFamily="34"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fr-FR" dirty="0">
              <a:latin typeface="Helvetica 65 Medium"/>
              <a:cs typeface="Arial" pitchFamily="34" charset="0"/>
            </a:endParaRPr>
          </a:p>
        </p:txBody>
      </p:sp>
    </p:spTree>
    <p:extLst>
      <p:ext uri="{BB962C8B-B14F-4D97-AF65-F5344CB8AC3E}">
        <p14:creationId xmlns:p14="http://schemas.microsoft.com/office/powerpoint/2010/main" val="4001526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6852F251-4B64-4312-A0AB-2D63DE53B991}" type="slidenum">
              <a:rPr lang="en-US" smtClean="0">
                <a:latin typeface="Helvetica 65 Medium"/>
                <a:cs typeface="Arial" pitchFamily="34" charset="0"/>
              </a:rPr>
              <a:pPr/>
              <a:t>14</a:t>
            </a:fld>
            <a:endParaRPr lang="en-US" dirty="0">
              <a:latin typeface="Helvetica 65 Medium"/>
              <a:cs typeface="Arial" pitchFamily="34"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fr-FR" dirty="0">
              <a:latin typeface="Helvetica 65 Medium"/>
              <a:cs typeface="Arial" pitchFamily="34" charset="0"/>
            </a:endParaRPr>
          </a:p>
        </p:txBody>
      </p:sp>
    </p:spTree>
    <p:extLst>
      <p:ext uri="{BB962C8B-B14F-4D97-AF65-F5344CB8AC3E}">
        <p14:creationId xmlns:p14="http://schemas.microsoft.com/office/powerpoint/2010/main" val="2596848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70" indent="0" algn="ctr">
              <a:buNone/>
              <a:defRPr>
                <a:solidFill>
                  <a:schemeClr val="tx1">
                    <a:tint val="75000"/>
                  </a:schemeClr>
                </a:solidFill>
              </a:defRPr>
            </a:lvl2pPr>
            <a:lvl3pPr marL="914340" indent="0" algn="ctr">
              <a:buNone/>
              <a:defRPr>
                <a:solidFill>
                  <a:schemeClr val="tx1">
                    <a:tint val="75000"/>
                  </a:schemeClr>
                </a:solidFill>
              </a:defRPr>
            </a:lvl3pPr>
            <a:lvl4pPr marL="1371510" indent="0" algn="ctr">
              <a:buNone/>
              <a:defRPr>
                <a:solidFill>
                  <a:schemeClr val="tx1">
                    <a:tint val="75000"/>
                  </a:schemeClr>
                </a:solidFill>
              </a:defRPr>
            </a:lvl4pPr>
            <a:lvl5pPr marL="1828680" indent="0" algn="ctr">
              <a:buNone/>
              <a:defRPr>
                <a:solidFill>
                  <a:schemeClr val="tx1">
                    <a:tint val="75000"/>
                  </a:schemeClr>
                </a:solidFill>
              </a:defRPr>
            </a:lvl5pPr>
            <a:lvl6pPr marL="2285850" indent="0" algn="ctr">
              <a:buNone/>
              <a:defRPr>
                <a:solidFill>
                  <a:schemeClr val="tx1">
                    <a:tint val="75000"/>
                  </a:schemeClr>
                </a:solidFill>
              </a:defRPr>
            </a:lvl6pPr>
            <a:lvl7pPr marL="2743020" indent="0" algn="ctr">
              <a:buNone/>
              <a:defRPr>
                <a:solidFill>
                  <a:schemeClr val="tx1">
                    <a:tint val="75000"/>
                  </a:schemeClr>
                </a:solidFill>
              </a:defRPr>
            </a:lvl7pPr>
            <a:lvl8pPr marL="3200187" indent="0" algn="ctr">
              <a:buNone/>
              <a:defRPr>
                <a:solidFill>
                  <a:schemeClr val="tx1">
                    <a:tint val="75000"/>
                  </a:schemeClr>
                </a:solidFill>
              </a:defRPr>
            </a:lvl8pPr>
            <a:lvl9pPr marL="365735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1208B5B-47E3-4E16-BD7A-FAC1564793AB}" type="datetime1">
              <a:rPr lang="en-US" smtClean="0"/>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D86E98-B725-488F-89EF-8A0F373A848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F41B69-3D7A-4875-9AF2-F230F221178D}" type="datetime1">
              <a:rPr lang="en-US" smtClean="0"/>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D86E98-B725-488F-89EF-8A0F373A848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109184-FD65-485F-83FE-F02C9BE3463A}" type="datetime1">
              <a:rPr lang="en-US" smtClean="0"/>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D86E98-B725-488F-89EF-8A0F373A848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4FFC58-115A-41BE-BDDD-FD81C5AF0A8F}" type="datetime1">
              <a:rPr lang="en-US" smtClean="0"/>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D86E98-B725-488F-89EF-8A0F373A848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70" indent="0">
              <a:buNone/>
              <a:defRPr sz="1800">
                <a:solidFill>
                  <a:schemeClr val="tx1">
                    <a:tint val="75000"/>
                  </a:schemeClr>
                </a:solidFill>
              </a:defRPr>
            </a:lvl2pPr>
            <a:lvl3pPr marL="914340" indent="0">
              <a:buNone/>
              <a:defRPr sz="1600">
                <a:solidFill>
                  <a:schemeClr val="tx1">
                    <a:tint val="75000"/>
                  </a:schemeClr>
                </a:solidFill>
              </a:defRPr>
            </a:lvl3pPr>
            <a:lvl4pPr marL="1371510" indent="0">
              <a:buNone/>
              <a:defRPr sz="1400">
                <a:solidFill>
                  <a:schemeClr val="tx1">
                    <a:tint val="75000"/>
                  </a:schemeClr>
                </a:solidFill>
              </a:defRPr>
            </a:lvl4pPr>
            <a:lvl5pPr marL="1828680" indent="0">
              <a:buNone/>
              <a:defRPr sz="1400">
                <a:solidFill>
                  <a:schemeClr val="tx1">
                    <a:tint val="75000"/>
                  </a:schemeClr>
                </a:solidFill>
              </a:defRPr>
            </a:lvl5pPr>
            <a:lvl6pPr marL="2285850" indent="0">
              <a:buNone/>
              <a:defRPr sz="1400">
                <a:solidFill>
                  <a:schemeClr val="tx1">
                    <a:tint val="75000"/>
                  </a:schemeClr>
                </a:solidFill>
              </a:defRPr>
            </a:lvl6pPr>
            <a:lvl7pPr marL="2743020" indent="0">
              <a:buNone/>
              <a:defRPr sz="1400">
                <a:solidFill>
                  <a:schemeClr val="tx1">
                    <a:tint val="75000"/>
                  </a:schemeClr>
                </a:solidFill>
              </a:defRPr>
            </a:lvl7pPr>
            <a:lvl8pPr marL="3200187" indent="0">
              <a:buNone/>
              <a:defRPr sz="1400">
                <a:solidFill>
                  <a:schemeClr val="tx1">
                    <a:tint val="75000"/>
                  </a:schemeClr>
                </a:solidFill>
              </a:defRPr>
            </a:lvl8pPr>
            <a:lvl9pPr marL="365735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A90AEB-78F5-4EC8-B812-AA7E6E01425E}" type="datetime1">
              <a:rPr lang="en-US" smtClean="0"/>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D86E98-B725-488F-89EF-8A0F373A848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27BA107-9610-4D6F-9BF4-F26B09214779}" type="datetime1">
              <a:rPr lang="en-US" smtClean="0"/>
              <a:t>1/11/2021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D86E98-B725-488F-89EF-8A0F373A848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0" indent="0">
              <a:buNone/>
              <a:defRPr sz="2000" b="1"/>
            </a:lvl2pPr>
            <a:lvl3pPr marL="914340" indent="0">
              <a:buNone/>
              <a:defRPr sz="1800" b="1"/>
            </a:lvl3pPr>
            <a:lvl4pPr marL="1371510" indent="0">
              <a:buNone/>
              <a:defRPr sz="1600" b="1"/>
            </a:lvl4pPr>
            <a:lvl5pPr marL="1828680" indent="0">
              <a:buNone/>
              <a:defRPr sz="1600" b="1"/>
            </a:lvl5pPr>
            <a:lvl6pPr marL="2285850" indent="0">
              <a:buNone/>
              <a:defRPr sz="1600" b="1"/>
            </a:lvl6pPr>
            <a:lvl7pPr marL="2743020" indent="0">
              <a:buNone/>
              <a:defRPr sz="1600" b="1"/>
            </a:lvl7pPr>
            <a:lvl8pPr marL="3200187" indent="0">
              <a:buNone/>
              <a:defRPr sz="1600" b="1"/>
            </a:lvl8pPr>
            <a:lvl9pPr marL="365735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170" indent="0">
              <a:buNone/>
              <a:defRPr sz="2000" b="1"/>
            </a:lvl2pPr>
            <a:lvl3pPr marL="914340" indent="0">
              <a:buNone/>
              <a:defRPr sz="1800" b="1"/>
            </a:lvl3pPr>
            <a:lvl4pPr marL="1371510" indent="0">
              <a:buNone/>
              <a:defRPr sz="1600" b="1"/>
            </a:lvl4pPr>
            <a:lvl5pPr marL="1828680" indent="0">
              <a:buNone/>
              <a:defRPr sz="1600" b="1"/>
            </a:lvl5pPr>
            <a:lvl6pPr marL="2285850" indent="0">
              <a:buNone/>
              <a:defRPr sz="1600" b="1"/>
            </a:lvl6pPr>
            <a:lvl7pPr marL="2743020" indent="0">
              <a:buNone/>
              <a:defRPr sz="1600" b="1"/>
            </a:lvl7pPr>
            <a:lvl8pPr marL="3200187" indent="0">
              <a:buNone/>
              <a:defRPr sz="1600" b="1"/>
            </a:lvl8pPr>
            <a:lvl9pPr marL="365735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4C50F3-02B4-4E00-8973-62AC98D80065}" type="datetime1">
              <a:rPr lang="en-US" smtClean="0"/>
              <a:t>1/11/2021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1D86E98-B725-488F-89EF-8A0F373A848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818CD8-7ECD-47D3-A170-A252ADE51257}" type="datetime1">
              <a:rPr lang="en-US" smtClean="0"/>
              <a:t>1/11/2021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1D86E98-B725-488F-89EF-8A0F373A848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958698-82BA-42F9-A42A-541E16A48A63}" type="datetime1">
              <a:rPr lang="en-US" smtClean="0"/>
              <a:t>1/11/2021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1D86E98-B725-488F-89EF-8A0F373A848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170" indent="0">
              <a:buNone/>
              <a:defRPr sz="1200"/>
            </a:lvl2pPr>
            <a:lvl3pPr marL="914340" indent="0">
              <a:buNone/>
              <a:defRPr sz="1000"/>
            </a:lvl3pPr>
            <a:lvl4pPr marL="1371510" indent="0">
              <a:buNone/>
              <a:defRPr sz="900"/>
            </a:lvl4pPr>
            <a:lvl5pPr marL="1828680" indent="0">
              <a:buNone/>
              <a:defRPr sz="900"/>
            </a:lvl5pPr>
            <a:lvl6pPr marL="2285850" indent="0">
              <a:buNone/>
              <a:defRPr sz="900"/>
            </a:lvl6pPr>
            <a:lvl7pPr marL="2743020" indent="0">
              <a:buNone/>
              <a:defRPr sz="900"/>
            </a:lvl7pPr>
            <a:lvl8pPr marL="3200187" indent="0">
              <a:buNone/>
              <a:defRPr sz="900"/>
            </a:lvl8pPr>
            <a:lvl9pPr marL="365735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265E79-0F29-4F06-B85B-273164E9E8D0}" type="datetime1">
              <a:rPr lang="en-US" smtClean="0"/>
              <a:t>1/11/2021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D86E98-B725-488F-89EF-8A0F373A848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0" indent="0">
              <a:buNone/>
              <a:defRPr sz="2800"/>
            </a:lvl2pPr>
            <a:lvl3pPr marL="914340" indent="0">
              <a:buNone/>
              <a:defRPr sz="2400"/>
            </a:lvl3pPr>
            <a:lvl4pPr marL="1371510" indent="0">
              <a:buNone/>
              <a:defRPr sz="2000"/>
            </a:lvl4pPr>
            <a:lvl5pPr marL="1828680" indent="0">
              <a:buNone/>
              <a:defRPr sz="2000"/>
            </a:lvl5pPr>
            <a:lvl6pPr marL="2285850" indent="0">
              <a:buNone/>
              <a:defRPr sz="2000"/>
            </a:lvl6pPr>
            <a:lvl7pPr marL="2743020" indent="0">
              <a:buNone/>
              <a:defRPr sz="2000"/>
            </a:lvl7pPr>
            <a:lvl8pPr marL="3200187" indent="0">
              <a:buNone/>
              <a:defRPr sz="2000"/>
            </a:lvl8pPr>
            <a:lvl9pPr marL="3657359"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0" indent="0">
              <a:buNone/>
              <a:defRPr sz="1200"/>
            </a:lvl2pPr>
            <a:lvl3pPr marL="914340" indent="0">
              <a:buNone/>
              <a:defRPr sz="1000"/>
            </a:lvl3pPr>
            <a:lvl4pPr marL="1371510" indent="0">
              <a:buNone/>
              <a:defRPr sz="900"/>
            </a:lvl4pPr>
            <a:lvl5pPr marL="1828680" indent="0">
              <a:buNone/>
              <a:defRPr sz="900"/>
            </a:lvl5pPr>
            <a:lvl6pPr marL="2285850" indent="0">
              <a:buNone/>
              <a:defRPr sz="900"/>
            </a:lvl6pPr>
            <a:lvl7pPr marL="2743020" indent="0">
              <a:buNone/>
              <a:defRPr sz="900"/>
            </a:lvl7pPr>
            <a:lvl8pPr marL="3200187" indent="0">
              <a:buNone/>
              <a:defRPr sz="900"/>
            </a:lvl8pPr>
            <a:lvl9pPr marL="365735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576E3F-17C5-4572-B33E-3F71F67CC5A0}" type="datetime1">
              <a:rPr lang="en-US" smtClean="0"/>
              <a:t>1/11/2021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D86E98-B725-488F-89EF-8A0F373A848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4" tIns="45717" rIns="91434" bIns="45717" rtlCol="0" anchor="ctr">
            <a:normAutofit/>
          </a:bodyPr>
          <a:lstStyle/>
          <a:p>
            <a:r>
              <a:rPr lang="en-US"/>
              <a:t>Click to edit Master title style</a:t>
            </a:r>
          </a:p>
        </p:txBody>
      </p:sp>
      <p:sp>
        <p:nvSpPr>
          <p:cNvPr id="3" name="Text Placeholder 2"/>
          <p:cNvSpPr>
            <a:spLocks noGrp="1"/>
          </p:cNvSpPr>
          <p:nvPr>
            <p:ph type="body" idx="1"/>
          </p:nvPr>
        </p:nvSpPr>
        <p:spPr>
          <a:xfrm>
            <a:off x="457200" y="1600203"/>
            <a:ext cx="8229600" cy="4525963"/>
          </a:xfrm>
          <a:prstGeom prst="rect">
            <a:avLst/>
          </a:prstGeom>
        </p:spPr>
        <p:txBody>
          <a:bodyPr vert="horz" lIns="91434" tIns="45717" rIns="91434" bIns="457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3"/>
            <a:ext cx="2133600" cy="365125"/>
          </a:xfrm>
          <a:prstGeom prst="rect">
            <a:avLst/>
          </a:prstGeom>
        </p:spPr>
        <p:txBody>
          <a:bodyPr vert="horz" lIns="91434" tIns="45717" rIns="91434" bIns="45717" rtlCol="0" anchor="ctr"/>
          <a:lstStyle>
            <a:lvl1pPr algn="l">
              <a:defRPr sz="1200">
                <a:solidFill>
                  <a:schemeClr val="tx1">
                    <a:tint val="75000"/>
                  </a:schemeClr>
                </a:solidFill>
              </a:defRPr>
            </a:lvl1pPr>
          </a:lstStyle>
          <a:p>
            <a:fld id="{DF5F4E9B-76E9-4B33-8EF9-53B81510C452}" type="datetime1">
              <a:rPr lang="en-US" smtClean="0"/>
              <a:t>1/11/2021</a:t>
            </a:fld>
            <a:endParaRPr lang="en-US" dirty="0"/>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34" tIns="45717" rIns="91434" bIns="45717"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34" tIns="45717" rIns="91434" bIns="45717" rtlCol="0" anchor="ctr"/>
          <a:lstStyle>
            <a:lvl1pPr algn="r">
              <a:defRPr sz="1200">
                <a:solidFill>
                  <a:schemeClr val="tx1">
                    <a:tint val="75000"/>
                  </a:schemeClr>
                </a:solidFill>
              </a:defRPr>
            </a:lvl1pPr>
          </a:lstStyle>
          <a:p>
            <a:fld id="{F1D86E98-B725-488F-89EF-8A0F373A848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340" rtl="0" eaLnBrk="1" latinLnBrk="0" hangingPunct="1">
        <a:spcBef>
          <a:spcPct val="0"/>
        </a:spcBef>
        <a:buNone/>
        <a:defRPr sz="4400" kern="1200">
          <a:solidFill>
            <a:schemeClr val="tx1"/>
          </a:solidFill>
          <a:latin typeface="+mj-lt"/>
          <a:ea typeface="+mj-ea"/>
          <a:cs typeface="+mj-cs"/>
        </a:defRPr>
      </a:lvl1pPr>
    </p:titleStyle>
    <p:bodyStyle>
      <a:lvl1pPr marL="342878" indent="-342878" algn="l" defTabSz="91434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01" indent="-285732" algn="l" defTabSz="91434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25" indent="-228585" algn="l" defTabSz="91434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95" indent="-228585" algn="l" defTabSz="91434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65" indent="-228585" algn="l" defTabSz="91434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35" indent="-228585" algn="l" defTabSz="91434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05" indent="-228585" algn="l" defTabSz="91434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75" indent="-228585" algn="l" defTabSz="91434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43" indent="-228585" algn="l" defTabSz="91434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40" rtl="0" eaLnBrk="1" latinLnBrk="0" hangingPunct="1">
        <a:defRPr sz="1800" kern="1200">
          <a:solidFill>
            <a:schemeClr val="tx1"/>
          </a:solidFill>
          <a:latin typeface="+mn-lt"/>
          <a:ea typeface="+mn-ea"/>
          <a:cs typeface="+mn-cs"/>
        </a:defRPr>
      </a:lvl1pPr>
      <a:lvl2pPr marL="457170" algn="l" defTabSz="914340" rtl="0" eaLnBrk="1" latinLnBrk="0" hangingPunct="1">
        <a:defRPr sz="1800" kern="1200">
          <a:solidFill>
            <a:schemeClr val="tx1"/>
          </a:solidFill>
          <a:latin typeface="+mn-lt"/>
          <a:ea typeface="+mn-ea"/>
          <a:cs typeface="+mn-cs"/>
        </a:defRPr>
      </a:lvl2pPr>
      <a:lvl3pPr marL="914340" algn="l" defTabSz="914340" rtl="0" eaLnBrk="1" latinLnBrk="0" hangingPunct="1">
        <a:defRPr sz="1800" kern="1200">
          <a:solidFill>
            <a:schemeClr val="tx1"/>
          </a:solidFill>
          <a:latin typeface="+mn-lt"/>
          <a:ea typeface="+mn-ea"/>
          <a:cs typeface="+mn-cs"/>
        </a:defRPr>
      </a:lvl3pPr>
      <a:lvl4pPr marL="1371510" algn="l" defTabSz="914340" rtl="0" eaLnBrk="1" latinLnBrk="0" hangingPunct="1">
        <a:defRPr sz="1800" kern="1200">
          <a:solidFill>
            <a:schemeClr val="tx1"/>
          </a:solidFill>
          <a:latin typeface="+mn-lt"/>
          <a:ea typeface="+mn-ea"/>
          <a:cs typeface="+mn-cs"/>
        </a:defRPr>
      </a:lvl4pPr>
      <a:lvl5pPr marL="1828680" algn="l" defTabSz="914340" rtl="0" eaLnBrk="1" latinLnBrk="0" hangingPunct="1">
        <a:defRPr sz="1800" kern="1200">
          <a:solidFill>
            <a:schemeClr val="tx1"/>
          </a:solidFill>
          <a:latin typeface="+mn-lt"/>
          <a:ea typeface="+mn-ea"/>
          <a:cs typeface="+mn-cs"/>
        </a:defRPr>
      </a:lvl5pPr>
      <a:lvl6pPr marL="2285850" algn="l" defTabSz="914340" rtl="0" eaLnBrk="1" latinLnBrk="0" hangingPunct="1">
        <a:defRPr sz="1800" kern="1200">
          <a:solidFill>
            <a:schemeClr val="tx1"/>
          </a:solidFill>
          <a:latin typeface="+mn-lt"/>
          <a:ea typeface="+mn-ea"/>
          <a:cs typeface="+mn-cs"/>
        </a:defRPr>
      </a:lvl6pPr>
      <a:lvl7pPr marL="2743020" algn="l" defTabSz="914340" rtl="0" eaLnBrk="1" latinLnBrk="0" hangingPunct="1">
        <a:defRPr sz="1800" kern="1200">
          <a:solidFill>
            <a:schemeClr val="tx1"/>
          </a:solidFill>
          <a:latin typeface="+mn-lt"/>
          <a:ea typeface="+mn-ea"/>
          <a:cs typeface="+mn-cs"/>
        </a:defRPr>
      </a:lvl7pPr>
      <a:lvl8pPr marL="3200187" algn="l" defTabSz="914340" rtl="0" eaLnBrk="1" latinLnBrk="0" hangingPunct="1">
        <a:defRPr sz="1800" kern="1200">
          <a:solidFill>
            <a:schemeClr val="tx1"/>
          </a:solidFill>
          <a:latin typeface="+mn-lt"/>
          <a:ea typeface="+mn-ea"/>
          <a:cs typeface="+mn-cs"/>
        </a:defRPr>
      </a:lvl8pPr>
      <a:lvl9pPr marL="3657359" algn="l" defTabSz="91434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blogs.ft.com/gavyndavies/2012/10/21/high-fiscal-multipliers-undermine-austerity-programm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5.xml"/><Relationship Id="rId5" Type="http://schemas.openxmlformats.org/officeDocument/2006/relationships/image" Target="../media/image6.jpe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1219200"/>
            <a:ext cx="8610600" cy="1143000"/>
          </a:xfrm>
        </p:spPr>
        <p:txBody>
          <a:bodyPr>
            <a:normAutofit fontScale="90000"/>
          </a:bodyPr>
          <a:lstStyle/>
          <a:p>
            <a:pPr algn="ctr"/>
            <a:r>
              <a:rPr lang="en-US" sz="5300" dirty="0">
                <a:solidFill>
                  <a:srgbClr val="0070C0"/>
                </a:solidFill>
              </a:rPr>
              <a:t>IMF Views on Fiscal Policy</a:t>
            </a:r>
            <a:br>
              <a:rPr lang="en-US" sz="5300" dirty="0">
                <a:solidFill>
                  <a:srgbClr val="0070C0"/>
                </a:solidFill>
              </a:rPr>
            </a:br>
            <a:endParaRPr lang="en-US" sz="3600" dirty="0">
              <a:solidFill>
                <a:srgbClr val="0070C0"/>
              </a:solidFill>
            </a:endParaRPr>
          </a:p>
        </p:txBody>
      </p:sp>
      <p:sp>
        <p:nvSpPr>
          <p:cNvPr id="8" name="Text Placeholder 7"/>
          <p:cNvSpPr>
            <a:spLocks noGrp="1"/>
          </p:cNvSpPr>
          <p:nvPr>
            <p:ph type="body" idx="1"/>
          </p:nvPr>
        </p:nvSpPr>
        <p:spPr>
          <a:xfrm>
            <a:off x="228600" y="2466978"/>
            <a:ext cx="8458200" cy="1800222"/>
          </a:xfrm>
        </p:spPr>
        <p:style>
          <a:lnRef idx="2">
            <a:schemeClr val="accent1"/>
          </a:lnRef>
          <a:fillRef idx="1">
            <a:schemeClr val="lt1"/>
          </a:fillRef>
          <a:effectRef idx="0">
            <a:schemeClr val="accent1"/>
          </a:effectRef>
          <a:fontRef idx="minor">
            <a:schemeClr val="dk1"/>
          </a:fontRef>
        </p:style>
        <p:txBody>
          <a:bodyPr>
            <a:noAutofit/>
          </a:bodyPr>
          <a:lstStyle/>
          <a:p>
            <a:endParaRPr lang="en-US" sz="2400" dirty="0">
              <a:solidFill>
                <a:srgbClr val="0070C0"/>
              </a:solidFill>
            </a:endParaRPr>
          </a:p>
          <a:p>
            <a:pPr>
              <a:tabLst>
                <a:tab pos="4800600" algn="l"/>
              </a:tabLst>
            </a:pPr>
            <a:endParaRPr lang="en-US" sz="2400" dirty="0">
              <a:solidFill>
                <a:srgbClr val="0070C0"/>
              </a:solidFill>
            </a:endParaRPr>
          </a:p>
          <a:p>
            <a:endParaRPr lang="en-US" sz="2400" dirty="0">
              <a:solidFill>
                <a:srgbClr val="0070C0"/>
              </a:solidFill>
            </a:endParaRPr>
          </a:p>
          <a:p>
            <a:endParaRPr lang="en-US" sz="2400" dirty="0">
              <a:solidFill>
                <a:srgbClr val="0070C0"/>
              </a:solidFill>
            </a:endParaRPr>
          </a:p>
          <a:p>
            <a:endParaRPr lang="en-US" sz="2400" dirty="0">
              <a:solidFill>
                <a:srgbClr val="0070C0"/>
              </a:solidFill>
            </a:endParaRPr>
          </a:p>
          <a:p>
            <a:pPr algn="ctr"/>
            <a:r>
              <a:rPr lang="en-US" sz="2800" dirty="0">
                <a:solidFill>
                  <a:srgbClr val="0070C0"/>
                </a:solidFill>
              </a:rPr>
              <a:t>Prakash Loungani </a:t>
            </a:r>
          </a:p>
          <a:p>
            <a:pPr algn="ctr"/>
            <a:r>
              <a:rPr lang="en-US" dirty="0">
                <a:solidFill>
                  <a:srgbClr val="0070C0"/>
                </a:solidFill>
              </a:rPr>
              <a:t>Assistant Director, IMF, Independent Evaluation Office (IEO)</a:t>
            </a:r>
          </a:p>
          <a:p>
            <a:pPr algn="ctr"/>
            <a:r>
              <a:rPr lang="en-US" b="1" dirty="0">
                <a:solidFill>
                  <a:schemeClr val="accent1"/>
                </a:solidFill>
              </a:rPr>
              <a:t>January 13, 2021 </a:t>
            </a:r>
            <a:br>
              <a:rPr lang="en-US" dirty="0">
                <a:solidFill>
                  <a:srgbClr val="7030A0"/>
                </a:solidFill>
              </a:rPr>
            </a:br>
            <a:endParaRPr lang="en-US" dirty="0">
              <a:solidFill>
                <a:srgbClr val="7030A0"/>
              </a:solidFill>
            </a:endParaRPr>
          </a:p>
        </p:txBody>
      </p:sp>
      <p:sp>
        <p:nvSpPr>
          <p:cNvPr id="12" name="Subtitle 4"/>
          <p:cNvSpPr txBox="1">
            <a:spLocks/>
          </p:cNvSpPr>
          <p:nvPr/>
        </p:nvSpPr>
        <p:spPr>
          <a:xfrm>
            <a:off x="0" y="5105400"/>
            <a:ext cx="9144000" cy="1752600"/>
          </a:xfrm>
          <a:prstGeom prst="rect">
            <a:avLst/>
          </a:prstGeom>
          <a:solidFill>
            <a:srgbClr val="F9D1D3">
              <a:alpha val="47843"/>
            </a:srgbClr>
          </a:solidFill>
          <a:effectLst>
            <a:softEdge rad="31750"/>
          </a:effectLst>
        </p:spPr>
        <p:txBody>
          <a:bodyPr vert="horz" lIns="91434" tIns="45717" rIns="91434" bIns="45717" rtlCol="0" anchor="ctr" anchorCtr="1">
            <a:normAutofit fontScale="25000" lnSpcReduction="20000"/>
          </a:bodyPr>
          <a:lstStyle/>
          <a:p>
            <a:pPr marL="57147">
              <a:spcBef>
                <a:spcPct val="20000"/>
              </a:spcBef>
              <a:defRPr/>
            </a:pPr>
            <a:endParaRPr lang="en-US" sz="2300" b="1" cap="small" dirty="0">
              <a:solidFill>
                <a:srgbClr val="0070C0"/>
              </a:solidFill>
            </a:endParaRPr>
          </a:p>
          <a:p>
            <a:pPr marL="57147">
              <a:spcBef>
                <a:spcPct val="20000"/>
              </a:spcBef>
              <a:defRPr/>
            </a:pPr>
            <a:r>
              <a:rPr lang="en-US" sz="9000" b="1" cap="small" dirty="0">
                <a:solidFill>
                  <a:srgbClr val="0070C0"/>
                </a:solidFill>
              </a:rPr>
              <a:t>Views expressed are those of the presenter and should not be attributed to the IMF or the IEO. </a:t>
            </a:r>
          </a:p>
          <a:p>
            <a:pPr marL="57147">
              <a:spcBef>
                <a:spcPct val="20000"/>
              </a:spcBef>
              <a:defRPr/>
            </a:pPr>
            <a:r>
              <a:rPr lang="en-US" sz="9000" b="1" cap="small" dirty="0">
                <a:solidFill>
                  <a:srgbClr val="0070C0"/>
                </a:solidFill>
              </a:rPr>
              <a:t>This presentation and talk are </a:t>
            </a:r>
            <a:r>
              <a:rPr lang="en-US" sz="9000" b="1" i="1" cap="small" dirty="0">
                <a:solidFill>
                  <a:srgbClr val="0070C0"/>
                </a:solidFill>
              </a:rPr>
              <a:t>not</a:t>
            </a:r>
            <a:r>
              <a:rPr lang="en-US" sz="9000" b="1" cap="small" dirty="0">
                <a:solidFill>
                  <a:srgbClr val="0070C0"/>
                </a:solidFill>
              </a:rPr>
              <a:t> part of an ongoing IEO evaluation.  </a:t>
            </a:r>
          </a:p>
          <a:p>
            <a:pPr marL="57147">
              <a:spcBef>
                <a:spcPct val="20000"/>
              </a:spcBef>
              <a:defRPr/>
            </a:pPr>
            <a:endParaRPr lang="en-US" sz="2300" b="1" cap="small" dirty="0">
              <a:solidFill>
                <a:srgbClr val="0070C0"/>
              </a:solidFill>
            </a:endParaRPr>
          </a:p>
          <a:p>
            <a:pPr marL="57147">
              <a:spcBef>
                <a:spcPct val="20000"/>
              </a:spcBef>
              <a:defRPr/>
            </a:pPr>
            <a:endParaRPr lang="en-US" sz="1200" dirty="0">
              <a:solidFill>
                <a:srgbClr val="0070C0"/>
              </a:solidFill>
            </a:endParaRPr>
          </a:p>
          <a:p>
            <a:pPr marL="57147">
              <a:spcBef>
                <a:spcPct val="20000"/>
              </a:spcBef>
              <a:defRPr/>
            </a:pPr>
            <a:r>
              <a:rPr lang="en-US" sz="2300" dirty="0">
                <a:solidFill>
                  <a:srgbClr val="0070C0"/>
                </a:solidFill>
              </a:rPr>
              <a:t> </a:t>
            </a:r>
          </a:p>
          <a:p>
            <a:pPr marL="57147">
              <a:spcBef>
                <a:spcPct val="20000"/>
              </a:spcBef>
              <a:defRPr/>
            </a:pPr>
            <a:br>
              <a:rPr lang="en-US" sz="1900" dirty="0">
                <a:solidFill>
                  <a:schemeClr val="tx2"/>
                </a:solidFill>
              </a:rPr>
            </a:br>
            <a:endParaRPr lang="en-US" sz="1900" dirty="0">
              <a:solidFill>
                <a:schemeClr val="tx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C19357-3461-4DFD-8D5A-2FBDC9458425}"/>
              </a:ext>
            </a:extLst>
          </p:cNvPr>
          <p:cNvSpPr>
            <a:spLocks noGrp="1"/>
          </p:cNvSpPr>
          <p:nvPr>
            <p:ph type="title"/>
          </p:nvPr>
        </p:nvSpPr>
        <p:spPr>
          <a:xfrm>
            <a:off x="381000" y="274638"/>
            <a:ext cx="8305800" cy="593731"/>
          </a:xfrm>
        </p:spPr>
        <p:style>
          <a:lnRef idx="2">
            <a:schemeClr val="accent3"/>
          </a:lnRef>
          <a:fillRef idx="1">
            <a:schemeClr val="lt1"/>
          </a:fillRef>
          <a:effectRef idx="0">
            <a:schemeClr val="accent3"/>
          </a:effectRef>
          <a:fontRef idx="minor">
            <a:schemeClr val="dk1"/>
          </a:fontRef>
        </p:style>
        <p:txBody>
          <a:bodyPr>
            <a:normAutofit fontScale="90000"/>
          </a:bodyPr>
          <a:lstStyle/>
          <a:p>
            <a:r>
              <a:rPr lang="en-US" dirty="0"/>
              <a:t>IMF Staff Views in 2010</a:t>
            </a:r>
          </a:p>
        </p:txBody>
      </p:sp>
      <p:sp>
        <p:nvSpPr>
          <p:cNvPr id="3075" name="Rectangle 5"/>
          <p:cNvSpPr>
            <a:spLocks noGrp="1" noChangeArrowheads="1"/>
          </p:cNvSpPr>
          <p:nvPr>
            <p:ph idx="1"/>
          </p:nvPr>
        </p:nvSpPr>
        <p:spPr>
          <a:xfrm>
            <a:off x="914400" y="1071546"/>
            <a:ext cx="7772400" cy="5649931"/>
          </a:xfrm>
        </p:spPr>
        <p:style>
          <a:lnRef idx="2">
            <a:schemeClr val="accent3"/>
          </a:lnRef>
          <a:fillRef idx="1">
            <a:schemeClr val="lt1"/>
          </a:fillRef>
          <a:effectRef idx="0">
            <a:schemeClr val="accent3"/>
          </a:effectRef>
          <a:fontRef idx="minor">
            <a:schemeClr val="dk1"/>
          </a:fontRef>
        </p:style>
        <p:txBody>
          <a:bodyPr>
            <a:normAutofit fontScale="92500" lnSpcReduction="10000"/>
          </a:bodyPr>
          <a:lstStyle/>
          <a:p>
            <a:pPr marL="0" indent="0" algn="just">
              <a:lnSpc>
                <a:spcPct val="90000"/>
              </a:lnSpc>
              <a:buNone/>
            </a:pPr>
            <a:r>
              <a:rPr lang="en-US" sz="2400" dirty="0">
                <a:solidFill>
                  <a:schemeClr val="tx1"/>
                </a:solidFill>
              </a:rPr>
              <a:t>“Fiscal strategies should aim at gradually -- but steadily and significantly -- reducing public debt ratios, rather than just stabilizing them at their elevated post-crisis levels”</a:t>
            </a:r>
          </a:p>
          <a:p>
            <a:pPr marL="0" indent="0" algn="just">
              <a:lnSpc>
                <a:spcPct val="90000"/>
              </a:lnSpc>
              <a:buNone/>
            </a:pPr>
            <a:r>
              <a:rPr lang="en-US" sz="2400" dirty="0">
                <a:solidFill>
                  <a:schemeClr val="tx1"/>
                </a:solidFill>
              </a:rPr>
              <a:t>	Inaugural issue of the </a:t>
            </a:r>
            <a:r>
              <a:rPr lang="en-US" sz="2400" i="1" dirty="0">
                <a:solidFill>
                  <a:schemeClr val="tx1"/>
                </a:solidFill>
              </a:rPr>
              <a:t>Fiscal Monitor</a:t>
            </a:r>
            <a:r>
              <a:rPr lang="en-US" sz="2400" dirty="0">
                <a:solidFill>
                  <a:schemeClr val="tx1"/>
                </a:solidFill>
              </a:rPr>
              <a:t>, May 2010</a:t>
            </a:r>
          </a:p>
          <a:p>
            <a:pPr marL="0" indent="0" algn="just">
              <a:lnSpc>
                <a:spcPct val="90000"/>
              </a:lnSpc>
              <a:buNone/>
            </a:pPr>
            <a:endParaRPr lang="en-US" sz="2400" dirty="0">
              <a:solidFill>
                <a:schemeClr val="tx1"/>
              </a:solidFill>
            </a:endParaRPr>
          </a:p>
          <a:p>
            <a:pPr marL="0" indent="0" algn="just">
              <a:lnSpc>
                <a:spcPct val="90000"/>
              </a:lnSpc>
              <a:buNone/>
            </a:pPr>
            <a:r>
              <a:rPr lang="en-US" sz="2400" dirty="0">
                <a:solidFill>
                  <a:schemeClr val="tx1"/>
                </a:solidFill>
              </a:rPr>
              <a:t>“Immediate action is needed to establish fiscal sustainability”</a:t>
            </a:r>
          </a:p>
          <a:p>
            <a:pPr marL="0" indent="0" algn="just">
              <a:lnSpc>
                <a:spcPct val="90000"/>
              </a:lnSpc>
              <a:buNone/>
            </a:pPr>
            <a:r>
              <a:rPr lang="en-US" sz="2400" dirty="0">
                <a:solidFill>
                  <a:schemeClr val="tx1"/>
                </a:solidFill>
              </a:rPr>
              <a:t>	Article IV Euro Area Consultation, July 2010</a:t>
            </a:r>
          </a:p>
          <a:p>
            <a:pPr marL="0" indent="0" algn="just">
              <a:lnSpc>
                <a:spcPct val="90000"/>
              </a:lnSpc>
              <a:buNone/>
            </a:pPr>
            <a:endParaRPr lang="en-US" sz="2400" dirty="0">
              <a:solidFill>
                <a:schemeClr val="tx1"/>
              </a:solidFill>
            </a:endParaRPr>
          </a:p>
          <a:p>
            <a:pPr marL="0" indent="0" algn="just">
              <a:lnSpc>
                <a:spcPct val="90000"/>
              </a:lnSpc>
              <a:buNone/>
            </a:pPr>
            <a:r>
              <a:rPr lang="en-US" sz="2400" dirty="0">
                <a:solidFill>
                  <a:schemeClr val="tx1"/>
                </a:solidFill>
              </a:rPr>
              <a:t>“What is essential is not so much phasing out fiscal stimulus now, but offering credible medium-term plans for debt stabilization and, eventually, debt reduction.” </a:t>
            </a:r>
          </a:p>
          <a:p>
            <a:pPr marL="0" indent="0" algn="just">
              <a:lnSpc>
                <a:spcPct val="90000"/>
              </a:lnSpc>
              <a:buNone/>
            </a:pPr>
            <a:r>
              <a:rPr lang="en-US" sz="2400" dirty="0">
                <a:solidFill>
                  <a:schemeClr val="tx1"/>
                </a:solidFill>
              </a:rPr>
              <a:t>	</a:t>
            </a:r>
            <a:r>
              <a:rPr lang="en-US" sz="2400" i="1" dirty="0">
                <a:solidFill>
                  <a:schemeClr val="tx1"/>
                </a:solidFill>
              </a:rPr>
              <a:t>WEO</a:t>
            </a:r>
            <a:r>
              <a:rPr lang="en-US" sz="2400" dirty="0">
                <a:solidFill>
                  <a:schemeClr val="tx1"/>
                </a:solidFill>
              </a:rPr>
              <a:t>, October 2010</a:t>
            </a:r>
          </a:p>
          <a:p>
            <a:pPr marL="0" indent="0" algn="just">
              <a:lnSpc>
                <a:spcPct val="90000"/>
              </a:lnSpc>
              <a:buNone/>
            </a:pPr>
            <a:endParaRPr lang="en-US" sz="2400" dirty="0">
              <a:solidFill>
                <a:schemeClr val="tx1"/>
              </a:solidFill>
            </a:endParaRPr>
          </a:p>
          <a:p>
            <a:pPr marL="0" indent="0" algn="just">
              <a:lnSpc>
                <a:spcPct val="90000"/>
              </a:lnSpc>
              <a:buNone/>
            </a:pPr>
            <a:r>
              <a:rPr lang="en-US" sz="2400" dirty="0"/>
              <a:t>“Fiscal consolidation typically has a contractionary effect on output. A fiscal consolidation equal to 1 percent of GDP typically reduces GDP by about 0.5 percent within two years.”</a:t>
            </a:r>
          </a:p>
          <a:p>
            <a:pPr marL="0" indent="0" algn="just">
              <a:lnSpc>
                <a:spcPct val="90000"/>
              </a:lnSpc>
              <a:buNone/>
            </a:pPr>
            <a:r>
              <a:rPr lang="en-US" sz="2400" dirty="0">
                <a:solidFill>
                  <a:schemeClr val="tx1"/>
                </a:solidFill>
              </a:rPr>
              <a:t>	</a:t>
            </a:r>
            <a:r>
              <a:rPr lang="en-US" sz="2400" i="1" dirty="0">
                <a:solidFill>
                  <a:schemeClr val="tx1"/>
                </a:solidFill>
              </a:rPr>
              <a:t>WEO</a:t>
            </a:r>
            <a:r>
              <a:rPr lang="en-US" sz="2400" dirty="0">
                <a:solidFill>
                  <a:schemeClr val="tx1"/>
                </a:solidFill>
              </a:rPr>
              <a:t>, October 2010, Chapter 3, “Will it Hurt?” </a:t>
            </a:r>
          </a:p>
          <a:p>
            <a:pPr marL="0" indent="0" algn="just">
              <a:lnSpc>
                <a:spcPct val="90000"/>
              </a:lnSpc>
              <a:buNone/>
            </a:pPr>
            <a:endParaRPr lang="en-US" sz="2400" dirty="0">
              <a:solidFill>
                <a:schemeClr val="tx1"/>
              </a:solidFill>
            </a:endParaRPr>
          </a:p>
          <a:p>
            <a:pPr marL="0" indent="0" algn="just">
              <a:lnSpc>
                <a:spcPct val="90000"/>
              </a:lnSpc>
              <a:buNone/>
            </a:pPr>
            <a:endParaRPr lang="en-US" sz="2400" dirty="0">
              <a:solidFill>
                <a:schemeClr val="tx1"/>
              </a:solidFill>
            </a:endParaRPr>
          </a:p>
          <a:p>
            <a:pPr marL="0" indent="0" algn="just">
              <a:lnSpc>
                <a:spcPct val="90000"/>
              </a:lnSpc>
              <a:buNone/>
            </a:pPr>
            <a:endParaRPr lang="en-US" sz="2400" dirty="0">
              <a:solidFill>
                <a:schemeClr val="tx1"/>
              </a:solidFill>
            </a:endParaRPr>
          </a:p>
          <a:p>
            <a:pPr marL="0" indent="0" algn="just">
              <a:lnSpc>
                <a:spcPct val="90000"/>
              </a:lnSpc>
              <a:buNone/>
            </a:pPr>
            <a:endParaRPr lang="en-US" sz="2400" dirty="0">
              <a:solidFill>
                <a:schemeClr val="tx1"/>
              </a:solidFill>
            </a:endParaRPr>
          </a:p>
          <a:p>
            <a:pPr algn="just">
              <a:lnSpc>
                <a:spcPct val="90000"/>
              </a:lnSpc>
            </a:pPr>
            <a:endParaRPr lang="en-US" sz="2400" dirty="0">
              <a:solidFill>
                <a:schemeClr val="tx1"/>
              </a:solidFill>
            </a:endParaRPr>
          </a:p>
          <a:p>
            <a:pPr algn="just">
              <a:lnSpc>
                <a:spcPct val="90000"/>
              </a:lnSpc>
            </a:pPr>
            <a:endParaRPr lang="en-US" sz="1200" dirty="0">
              <a:solidFill>
                <a:schemeClr val="tx1"/>
              </a:solidFill>
            </a:endParaRPr>
          </a:p>
          <a:p>
            <a:pPr algn="just">
              <a:lnSpc>
                <a:spcPct val="90000"/>
              </a:lnSpc>
            </a:pPr>
            <a:endParaRPr lang="en-US" sz="2400" dirty="0">
              <a:solidFill>
                <a:schemeClr val="tx1"/>
              </a:solidFill>
            </a:endParaRPr>
          </a:p>
          <a:p>
            <a:pPr algn="just">
              <a:lnSpc>
                <a:spcPct val="90000"/>
              </a:lnSpc>
            </a:pPr>
            <a:endParaRPr lang="en-US" sz="2400" dirty="0">
              <a:solidFill>
                <a:schemeClr val="tx1"/>
              </a:solidFill>
            </a:endParaRPr>
          </a:p>
          <a:p>
            <a:pPr lvl="1" algn="just">
              <a:lnSpc>
                <a:spcPct val="90000"/>
              </a:lnSpc>
            </a:pPr>
            <a:endParaRPr lang="en-US" sz="2000" dirty="0">
              <a:solidFill>
                <a:schemeClr val="tx1"/>
              </a:solidFill>
            </a:endParaRPr>
          </a:p>
        </p:txBody>
      </p:sp>
      <p:sp>
        <p:nvSpPr>
          <p:cNvPr id="2" name="Slide Number Placeholder 1">
            <a:extLst>
              <a:ext uri="{FF2B5EF4-FFF2-40B4-BE49-F238E27FC236}">
                <a16:creationId xmlns:a16="http://schemas.microsoft.com/office/drawing/2014/main" id="{33EFE82C-5A1B-4F29-A6E6-CAAF1604CD4E}"/>
              </a:ext>
            </a:extLst>
          </p:cNvPr>
          <p:cNvSpPr>
            <a:spLocks noGrp="1"/>
          </p:cNvSpPr>
          <p:nvPr>
            <p:ph type="sldNum" sz="quarter" idx="12"/>
          </p:nvPr>
        </p:nvSpPr>
        <p:spPr/>
        <p:txBody>
          <a:bodyPr/>
          <a:lstStyle/>
          <a:p>
            <a:fld id="{F1D86E98-B725-488F-89EF-8A0F373A8483}" type="slidenum">
              <a:rPr lang="en-US" smtClean="0"/>
              <a:pPr/>
              <a:t>10</a:t>
            </a:fld>
            <a:endParaRPr lang="en-US" dirty="0"/>
          </a:p>
        </p:txBody>
      </p:sp>
      <p:sp>
        <p:nvSpPr>
          <p:cNvPr id="5" name="TextBox 4"/>
          <p:cNvSpPr txBox="1"/>
          <p:nvPr/>
        </p:nvSpPr>
        <p:spPr>
          <a:xfrm>
            <a:off x="0" y="1071546"/>
            <a:ext cx="615553" cy="5786454"/>
          </a:xfrm>
          <a:prstGeom prst="rect">
            <a:avLst/>
          </a:prstGeom>
          <a:solidFill>
            <a:schemeClr val="accent3">
              <a:lumMod val="75000"/>
            </a:schemeClr>
          </a:solidFill>
          <a:ln>
            <a:solidFill>
              <a:schemeClr val="accent3">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vert="vert270">
            <a:spAutoFit/>
          </a:bodyPr>
          <a:lstStyle/>
          <a:p>
            <a:pPr algn="ctr">
              <a:defRPr/>
            </a:pPr>
            <a:r>
              <a:rPr lang="en-US" sz="2800" dirty="0"/>
              <a:t>New Austerity</a:t>
            </a:r>
          </a:p>
        </p:txBody>
      </p:sp>
    </p:spTree>
    <p:extLst>
      <p:ext uri="{BB962C8B-B14F-4D97-AF65-F5344CB8AC3E}">
        <p14:creationId xmlns:p14="http://schemas.microsoft.com/office/powerpoint/2010/main" val="2304590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FB4EF-C8A1-49F2-ABE8-E40F6F3D4521}"/>
              </a:ext>
            </a:extLst>
          </p:cNvPr>
          <p:cNvSpPr>
            <a:spLocks noGrp="1"/>
          </p:cNvSpPr>
          <p:nvPr>
            <p:ph type="title"/>
          </p:nvPr>
        </p:nvSpPr>
        <p:spPr>
          <a:xfrm>
            <a:off x="457200" y="274638"/>
            <a:ext cx="8229600" cy="792162"/>
          </a:xfrm>
        </p:spPr>
        <p:style>
          <a:lnRef idx="3">
            <a:schemeClr val="lt1"/>
          </a:lnRef>
          <a:fillRef idx="1">
            <a:schemeClr val="accent1"/>
          </a:fillRef>
          <a:effectRef idx="1">
            <a:schemeClr val="accent1"/>
          </a:effectRef>
          <a:fontRef idx="minor">
            <a:schemeClr val="lt1"/>
          </a:fontRef>
        </p:style>
        <p:txBody>
          <a:bodyPr/>
          <a:lstStyle/>
          <a:p>
            <a:r>
              <a:rPr lang="en-US" dirty="0"/>
              <a:t>Recalibration in 2011-12</a:t>
            </a:r>
          </a:p>
        </p:txBody>
      </p:sp>
      <p:sp>
        <p:nvSpPr>
          <p:cNvPr id="3" name="Content Placeholder 2">
            <a:extLst>
              <a:ext uri="{FF2B5EF4-FFF2-40B4-BE49-F238E27FC236}">
                <a16:creationId xmlns:a16="http://schemas.microsoft.com/office/drawing/2014/main" id="{7C78BEB6-C20D-451B-B36E-372B41F0E239}"/>
              </a:ext>
            </a:extLst>
          </p:cNvPr>
          <p:cNvSpPr>
            <a:spLocks noGrp="1"/>
          </p:cNvSpPr>
          <p:nvPr>
            <p:ph idx="1"/>
          </p:nvPr>
        </p:nvSpPr>
        <p:spPr>
          <a:xfrm>
            <a:off x="457200" y="1371601"/>
            <a:ext cx="8229600" cy="4754566"/>
          </a:xfrm>
        </p:spPr>
        <p:style>
          <a:lnRef idx="2">
            <a:schemeClr val="accent1"/>
          </a:lnRef>
          <a:fillRef idx="1">
            <a:schemeClr val="lt1"/>
          </a:fillRef>
          <a:effectRef idx="0">
            <a:schemeClr val="accent1"/>
          </a:effectRef>
          <a:fontRef idx="minor">
            <a:schemeClr val="dk1"/>
          </a:fontRef>
        </p:style>
        <p:txBody>
          <a:bodyPr/>
          <a:lstStyle/>
          <a:p>
            <a:pPr marL="0" indent="0">
              <a:buNone/>
            </a:pPr>
            <a:r>
              <a:rPr lang="en-US" dirty="0"/>
              <a:t>the slowdown in advanced economies was “a development we largely failed to perceive as it was happening”</a:t>
            </a:r>
          </a:p>
          <a:p>
            <a:pPr marL="457169" lvl="1" indent="0">
              <a:buNone/>
            </a:pPr>
            <a:r>
              <a:rPr lang="en-US" dirty="0"/>
              <a:t>		WEO, Sep. 2011</a:t>
            </a:r>
          </a:p>
          <a:p>
            <a:pPr marL="457169" lvl="1" indent="0">
              <a:buNone/>
            </a:pPr>
            <a:endParaRPr lang="en-US" dirty="0"/>
          </a:p>
          <a:p>
            <a:pPr marL="57146" indent="0">
              <a:buNone/>
            </a:pPr>
            <a:r>
              <a:rPr lang="en-US" dirty="0"/>
              <a:t>markets “react badly when [fiscal] consolidation leads to lower growth”</a:t>
            </a:r>
          </a:p>
          <a:p>
            <a:pPr marL="57146" indent="0">
              <a:buNone/>
            </a:pPr>
            <a:r>
              <a:rPr lang="en-US" dirty="0"/>
              <a:t>		</a:t>
            </a:r>
            <a:r>
              <a:rPr lang="en-US" sz="2800" dirty="0"/>
              <a:t>WEO, Apr. 2012</a:t>
            </a:r>
          </a:p>
        </p:txBody>
      </p:sp>
      <p:sp>
        <p:nvSpPr>
          <p:cNvPr id="4" name="Slide Number Placeholder 3">
            <a:extLst>
              <a:ext uri="{FF2B5EF4-FFF2-40B4-BE49-F238E27FC236}">
                <a16:creationId xmlns:a16="http://schemas.microsoft.com/office/drawing/2014/main" id="{9A2FDC29-95B9-426D-9749-F5FD9CA1E3C5}"/>
              </a:ext>
            </a:extLst>
          </p:cNvPr>
          <p:cNvSpPr>
            <a:spLocks noGrp="1"/>
          </p:cNvSpPr>
          <p:nvPr>
            <p:ph type="sldNum" sz="quarter" idx="12"/>
          </p:nvPr>
        </p:nvSpPr>
        <p:spPr/>
        <p:txBody>
          <a:bodyPr/>
          <a:lstStyle/>
          <a:p>
            <a:fld id="{F1D86E98-B725-488F-89EF-8A0F373A8483}" type="slidenum">
              <a:rPr lang="en-US" smtClean="0"/>
              <a:pPr/>
              <a:t>11</a:t>
            </a:fld>
            <a:endParaRPr lang="en-US" dirty="0"/>
          </a:p>
        </p:txBody>
      </p:sp>
    </p:spTree>
    <p:extLst>
      <p:ext uri="{BB962C8B-B14F-4D97-AF65-F5344CB8AC3E}">
        <p14:creationId xmlns:p14="http://schemas.microsoft.com/office/powerpoint/2010/main" val="154087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74638"/>
            <a:ext cx="8610600" cy="639762"/>
          </a:xfrm>
        </p:spPr>
        <p:style>
          <a:lnRef idx="2">
            <a:schemeClr val="accent3"/>
          </a:lnRef>
          <a:fillRef idx="1">
            <a:schemeClr val="lt1"/>
          </a:fillRef>
          <a:effectRef idx="0">
            <a:schemeClr val="accent3"/>
          </a:effectRef>
          <a:fontRef idx="minor">
            <a:schemeClr val="dk1"/>
          </a:fontRef>
        </p:style>
        <p:txBody>
          <a:bodyPr>
            <a:noAutofit/>
          </a:bodyPr>
          <a:lstStyle/>
          <a:p>
            <a:r>
              <a:rPr lang="en-US" sz="3600" dirty="0">
                <a:solidFill>
                  <a:schemeClr val="tx1"/>
                </a:solidFill>
              </a:rPr>
              <a:t>Perceptions of IMF: 2013 Spring Meetings</a:t>
            </a:r>
          </a:p>
        </p:txBody>
      </p:sp>
      <p:sp>
        <p:nvSpPr>
          <p:cNvPr id="5" name="Content Placeholder 4"/>
          <p:cNvSpPr>
            <a:spLocks noGrp="1"/>
          </p:cNvSpPr>
          <p:nvPr>
            <p:ph sz="half" idx="1"/>
          </p:nvPr>
        </p:nvSpPr>
        <p:spPr>
          <a:xfrm>
            <a:off x="838200" y="1600203"/>
            <a:ext cx="3657600" cy="4525964"/>
          </a:xfrm>
        </p:spPr>
        <p:style>
          <a:lnRef idx="2">
            <a:schemeClr val="accent3"/>
          </a:lnRef>
          <a:fillRef idx="1">
            <a:schemeClr val="lt1"/>
          </a:fillRef>
          <a:effectRef idx="0">
            <a:schemeClr val="accent3"/>
          </a:effectRef>
          <a:fontRef idx="minor">
            <a:schemeClr val="dk1"/>
          </a:fontRef>
        </p:style>
        <p:txBody>
          <a:bodyPr>
            <a:normAutofit fontScale="70000" lnSpcReduction="20000"/>
          </a:bodyPr>
          <a:lstStyle/>
          <a:p>
            <a:endParaRPr lang="en-US" b="1" dirty="0"/>
          </a:p>
          <a:p>
            <a:pPr>
              <a:buNone/>
            </a:pPr>
            <a:r>
              <a:rPr lang="en-US" b="1" dirty="0"/>
              <a:t>	</a:t>
            </a:r>
            <a:r>
              <a:rPr lang="en-US" b="1" i="1" dirty="0">
                <a:solidFill>
                  <a:srgbClr val="0070C0"/>
                </a:solidFill>
              </a:rPr>
              <a:t>How the IMF became the friend who wants us to work less and drink more</a:t>
            </a:r>
          </a:p>
          <a:p>
            <a:pPr>
              <a:buNone/>
            </a:pPr>
            <a:r>
              <a:rPr lang="en-US" b="1" i="1" dirty="0">
                <a:solidFill>
                  <a:srgbClr val="0070C0"/>
                </a:solidFill>
              </a:rPr>
              <a:t>		-- </a:t>
            </a:r>
            <a:r>
              <a:rPr lang="en-US" i="1" dirty="0">
                <a:solidFill>
                  <a:srgbClr val="0070C0"/>
                </a:solidFill>
              </a:rPr>
              <a:t>Washington Post </a:t>
            </a:r>
          </a:p>
          <a:p>
            <a:pPr>
              <a:buNone/>
            </a:pPr>
            <a:r>
              <a:rPr lang="en-US" i="1" dirty="0">
                <a:solidFill>
                  <a:srgbClr val="0070C0"/>
                </a:solidFill>
              </a:rPr>
              <a:t>		April 16, 2013</a:t>
            </a:r>
          </a:p>
          <a:p>
            <a:pPr>
              <a:buNone/>
            </a:pPr>
            <a:endParaRPr lang="en-US" b="1" i="1" dirty="0">
              <a:solidFill>
                <a:srgbClr val="0070C0"/>
              </a:solidFill>
            </a:endParaRPr>
          </a:p>
          <a:p>
            <a:pPr>
              <a:buNone/>
            </a:pPr>
            <a:r>
              <a:rPr lang="en-US" dirty="0">
                <a:solidFill>
                  <a:srgbClr val="0070C0"/>
                </a:solidFill>
              </a:rPr>
              <a:t>	“It is to the credit of the economists at the Fund that their recommendations to policymakers have adapted to this strange world we’re living in rather than sticking with their more normal, doctrinaire advocacy of monetary and fiscal restraint.”</a:t>
            </a:r>
            <a:endParaRPr lang="en-US" b="1" i="1" dirty="0">
              <a:solidFill>
                <a:srgbClr val="0070C0"/>
              </a:solidFill>
            </a:endParaRPr>
          </a:p>
        </p:txBody>
      </p:sp>
      <p:sp>
        <p:nvSpPr>
          <p:cNvPr id="6" name="Content Placeholder 5"/>
          <p:cNvSpPr>
            <a:spLocks noGrp="1"/>
          </p:cNvSpPr>
          <p:nvPr>
            <p:ph sz="half" idx="2"/>
          </p:nvPr>
        </p:nvSpPr>
        <p:spPr>
          <a:xfrm>
            <a:off x="4953000" y="1600203"/>
            <a:ext cx="3886200" cy="4525963"/>
          </a:xfrm>
        </p:spPr>
        <p:style>
          <a:lnRef idx="2">
            <a:schemeClr val="accent3"/>
          </a:lnRef>
          <a:fillRef idx="1">
            <a:schemeClr val="lt1"/>
          </a:fillRef>
          <a:effectRef idx="0">
            <a:schemeClr val="accent3"/>
          </a:effectRef>
          <a:fontRef idx="minor">
            <a:schemeClr val="dk1"/>
          </a:fontRef>
        </p:style>
        <p:txBody>
          <a:bodyPr>
            <a:normAutofit fontScale="70000" lnSpcReduction="20000"/>
          </a:bodyPr>
          <a:lstStyle/>
          <a:p>
            <a:pPr>
              <a:buNone/>
            </a:pPr>
            <a:r>
              <a:rPr lang="en-US" dirty="0"/>
              <a:t>	</a:t>
            </a:r>
          </a:p>
          <a:p>
            <a:pPr>
              <a:buNone/>
            </a:pPr>
            <a:r>
              <a:rPr lang="en-US" b="1" i="1" dirty="0">
                <a:solidFill>
                  <a:srgbClr val="FF0000"/>
                </a:solidFill>
              </a:rPr>
              <a:t>IMF Renews Push Against Austerity</a:t>
            </a:r>
          </a:p>
          <a:p>
            <a:pPr>
              <a:buNone/>
            </a:pPr>
            <a:endParaRPr lang="en-US" dirty="0">
              <a:solidFill>
                <a:srgbClr val="FF0000"/>
              </a:solidFill>
            </a:endParaRPr>
          </a:p>
          <a:p>
            <a:pPr algn="ctr">
              <a:buNone/>
            </a:pPr>
            <a:r>
              <a:rPr lang="en-US" dirty="0">
                <a:solidFill>
                  <a:srgbClr val="FF0000"/>
                </a:solidFill>
              </a:rPr>
              <a:t>-- Wall Street Journal</a:t>
            </a:r>
          </a:p>
          <a:p>
            <a:pPr algn="ctr">
              <a:buNone/>
            </a:pPr>
            <a:r>
              <a:rPr lang="en-US" dirty="0">
                <a:solidFill>
                  <a:srgbClr val="FF0000"/>
                </a:solidFill>
              </a:rPr>
              <a:t>April 17, 2013</a:t>
            </a:r>
          </a:p>
          <a:p>
            <a:pPr algn="ctr">
              <a:buNone/>
            </a:pPr>
            <a:endParaRPr lang="en-US" dirty="0">
              <a:solidFill>
                <a:srgbClr val="FF0000"/>
              </a:solidFill>
            </a:endParaRPr>
          </a:p>
          <a:p>
            <a:pPr>
              <a:buNone/>
            </a:pPr>
            <a:endParaRPr lang="en-US" dirty="0">
              <a:solidFill>
                <a:srgbClr val="FF0000"/>
              </a:solidFill>
            </a:endParaRPr>
          </a:p>
          <a:p>
            <a:pPr>
              <a:buNone/>
            </a:pPr>
            <a:r>
              <a:rPr lang="en-US" dirty="0">
                <a:solidFill>
                  <a:srgbClr val="FF0000"/>
                </a:solidFill>
              </a:rPr>
              <a:t>“ … the International Monetary Fund called on countries that can afford it -- including the U.S. and Britain -- to slow the pace of their austerity measures.” </a:t>
            </a:r>
            <a:br>
              <a:rPr lang="en-US" dirty="0"/>
            </a:br>
            <a:endParaRPr lang="en-US" sz="3400" dirty="0">
              <a:solidFill>
                <a:srgbClr val="FF0000"/>
              </a:solidFill>
            </a:endParaRPr>
          </a:p>
        </p:txBody>
      </p:sp>
      <p:sp>
        <p:nvSpPr>
          <p:cNvPr id="2" name="Slide Number Placeholder 1">
            <a:extLst>
              <a:ext uri="{FF2B5EF4-FFF2-40B4-BE49-F238E27FC236}">
                <a16:creationId xmlns:a16="http://schemas.microsoft.com/office/drawing/2014/main" id="{7E625FDC-1D54-4BE9-8FA7-EA35F245B31D}"/>
              </a:ext>
            </a:extLst>
          </p:cNvPr>
          <p:cNvSpPr>
            <a:spLocks noGrp="1"/>
          </p:cNvSpPr>
          <p:nvPr>
            <p:ph type="sldNum" sz="quarter" idx="12"/>
          </p:nvPr>
        </p:nvSpPr>
        <p:spPr/>
        <p:txBody>
          <a:bodyPr/>
          <a:lstStyle/>
          <a:p>
            <a:fld id="{F1D86E98-B725-488F-89EF-8A0F373A8483}" type="slidenum">
              <a:rPr lang="en-US" smtClean="0"/>
              <a:pPr/>
              <a:t>12</a:t>
            </a:fld>
            <a:endParaRPr lang="en-US" dirty="0"/>
          </a:p>
        </p:txBody>
      </p:sp>
      <p:sp>
        <p:nvSpPr>
          <p:cNvPr id="8" name="TextBox 7">
            <a:extLst>
              <a:ext uri="{FF2B5EF4-FFF2-40B4-BE49-F238E27FC236}">
                <a16:creationId xmlns:a16="http://schemas.microsoft.com/office/drawing/2014/main" id="{9AD31D0D-6212-4BC4-8D21-F63CFC201551}"/>
              </a:ext>
            </a:extLst>
          </p:cNvPr>
          <p:cNvSpPr txBox="1"/>
          <p:nvPr/>
        </p:nvSpPr>
        <p:spPr>
          <a:xfrm>
            <a:off x="0" y="1071546"/>
            <a:ext cx="615553" cy="5786454"/>
          </a:xfrm>
          <a:prstGeom prst="rect">
            <a:avLst/>
          </a:prstGeom>
          <a:solidFill>
            <a:srgbClr val="92D050"/>
          </a:solidFill>
          <a:ln>
            <a:solidFill>
              <a:schemeClr val="accent3">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vert="vert270">
            <a:spAutoFit/>
          </a:bodyPr>
          <a:lstStyle/>
          <a:p>
            <a:pPr algn="ctr">
              <a:defRPr/>
            </a:pPr>
            <a:r>
              <a:rPr lang="en-US" sz="2800" dirty="0"/>
              <a:t>New Balance</a:t>
            </a:r>
          </a:p>
        </p:txBody>
      </p:sp>
    </p:spTree>
    <p:extLst>
      <p:ext uri="{BB962C8B-B14F-4D97-AF65-F5344CB8AC3E}">
        <p14:creationId xmlns:p14="http://schemas.microsoft.com/office/powerpoint/2010/main" val="763131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1D3B6C-199E-40DE-BD0F-2060924B2856}"/>
              </a:ext>
            </a:extLst>
          </p:cNvPr>
          <p:cNvSpPr>
            <a:spLocks noGrp="1"/>
          </p:cNvSpPr>
          <p:nvPr>
            <p:ph type="title"/>
          </p:nvPr>
        </p:nvSpPr>
        <p:spPr>
          <a:xfrm>
            <a:off x="457200" y="228600"/>
            <a:ext cx="8458200" cy="639769"/>
          </a:xfrm>
        </p:spPr>
        <p:style>
          <a:lnRef idx="2">
            <a:schemeClr val="accent3"/>
          </a:lnRef>
          <a:fillRef idx="1">
            <a:schemeClr val="lt1"/>
          </a:fillRef>
          <a:effectRef idx="0">
            <a:schemeClr val="accent3"/>
          </a:effectRef>
          <a:fontRef idx="minor">
            <a:schemeClr val="dk1"/>
          </a:fontRef>
        </p:style>
        <p:txBody>
          <a:bodyPr>
            <a:normAutofit fontScale="90000"/>
          </a:bodyPr>
          <a:lstStyle/>
          <a:p>
            <a:r>
              <a:rPr lang="en-US" dirty="0"/>
              <a:t>Elements of the IMF’s New Balance (1)</a:t>
            </a:r>
          </a:p>
        </p:txBody>
      </p:sp>
      <p:sp>
        <p:nvSpPr>
          <p:cNvPr id="3074" name="Rectangle 5"/>
          <p:cNvSpPr>
            <a:spLocks noGrp="1" noChangeArrowheads="1"/>
          </p:cNvSpPr>
          <p:nvPr>
            <p:ph idx="1"/>
          </p:nvPr>
        </p:nvSpPr>
        <p:spPr>
          <a:xfrm>
            <a:off x="838200" y="1066800"/>
            <a:ext cx="8077200" cy="5654678"/>
          </a:xfrm>
        </p:spPr>
        <p:style>
          <a:lnRef idx="2">
            <a:schemeClr val="accent3"/>
          </a:lnRef>
          <a:fillRef idx="1">
            <a:schemeClr val="lt1"/>
          </a:fillRef>
          <a:effectRef idx="0">
            <a:schemeClr val="accent3"/>
          </a:effectRef>
          <a:fontRef idx="minor">
            <a:schemeClr val="dk1"/>
          </a:fontRef>
        </p:style>
        <p:txBody>
          <a:bodyPr rtlCol="0">
            <a:normAutofit fontScale="77500" lnSpcReduction="20000"/>
          </a:bodyPr>
          <a:lstStyle/>
          <a:p>
            <a:pPr marL="0" indent="0" algn="l">
              <a:buNone/>
            </a:pPr>
            <a:endParaRPr lang="en-US" sz="2600" dirty="0">
              <a:solidFill>
                <a:schemeClr val="tx1"/>
              </a:solidFill>
            </a:endParaRPr>
          </a:p>
          <a:p>
            <a:pPr marL="0" indent="0" algn="l">
              <a:buNone/>
            </a:pPr>
            <a:r>
              <a:rPr lang="en-US" sz="3600" dirty="0">
                <a:solidFill>
                  <a:schemeClr val="tx1"/>
                </a:solidFill>
              </a:rPr>
              <a:t>Key element: Caution about premature and aggressive withdrawal of fiscal support; realistic fiscal multipliers</a:t>
            </a:r>
          </a:p>
          <a:p>
            <a:pPr marL="0" indent="0" algn="l">
              <a:buNone/>
            </a:pPr>
            <a:endParaRPr lang="en-US" sz="2600" dirty="0">
              <a:solidFill>
                <a:schemeClr val="tx1"/>
              </a:solidFill>
            </a:endParaRPr>
          </a:p>
          <a:p>
            <a:pPr marL="0" indent="0">
              <a:buNone/>
            </a:pPr>
            <a:r>
              <a:rPr lang="en-US" sz="2600" dirty="0"/>
              <a:t>“The main finding is that smooth and gradual consolidations are to be preferred to frontloaded or aggressive consolidations, especially for economies in recession facing high risk premia on public debt, because sheltering growth is key to the success of fiscal consolidation in these cases”</a:t>
            </a:r>
          </a:p>
          <a:p>
            <a:pPr marL="0" indent="0">
              <a:buNone/>
            </a:pPr>
            <a:r>
              <a:rPr lang="en-US" sz="2600" dirty="0">
                <a:solidFill>
                  <a:schemeClr val="tx1"/>
                </a:solidFill>
              </a:rPr>
              <a:t>	Batini, Callegari, Melina (July 2012, IMF Working Paper 12/190)</a:t>
            </a:r>
          </a:p>
          <a:p>
            <a:pPr marL="0" indent="0">
              <a:buNone/>
            </a:pPr>
            <a:endParaRPr lang="en-US" sz="2600" dirty="0">
              <a:solidFill>
                <a:schemeClr val="tx1"/>
              </a:solidFill>
            </a:endParaRPr>
          </a:p>
          <a:p>
            <a:pPr marL="0" indent="0">
              <a:buNone/>
            </a:pPr>
            <a:endParaRPr lang="en-US" sz="2600" dirty="0"/>
          </a:p>
          <a:p>
            <a:pPr marL="0" indent="0">
              <a:buNone/>
            </a:pPr>
            <a:r>
              <a:rPr lang="en-US" sz="2600" dirty="0"/>
              <a:t>“in advanced economies, stronger planned fiscal consolidation has been associated with lower growth than expected.” </a:t>
            </a:r>
          </a:p>
          <a:p>
            <a:pPr marL="0" indent="0">
              <a:buNone/>
            </a:pPr>
            <a:r>
              <a:rPr lang="en-US" sz="2600" dirty="0"/>
              <a:t>	Blanchard and Leigh (Box in WEO, October 2012)</a:t>
            </a:r>
          </a:p>
          <a:p>
            <a:pPr marL="0" indent="0">
              <a:buNone/>
            </a:pPr>
            <a:endParaRPr lang="en-US" sz="2600" dirty="0"/>
          </a:p>
          <a:p>
            <a:pPr marL="0" indent="0">
              <a:buNone/>
            </a:pPr>
            <a:endParaRPr lang="en-US" sz="2600" u="sng" dirty="0">
              <a:hlinkClick r:id="rId3"/>
            </a:endParaRPr>
          </a:p>
          <a:p>
            <a:pPr marL="0" indent="0">
              <a:buNone/>
            </a:pPr>
            <a:r>
              <a:rPr lang="en-US" sz="2600" u="sng" dirty="0">
                <a:hlinkClick r:id="rId3"/>
              </a:rPr>
              <a:t>Gavyn Davies</a:t>
            </a:r>
            <a:r>
              <a:rPr lang="en-US" sz="2600" dirty="0"/>
              <a:t> in a FT blog said these three pages could have “a greater effect on global economic policy” than all of the sessions held in Tokyo at the Bank-Fund annual meetings. </a:t>
            </a:r>
          </a:p>
          <a:p>
            <a:pPr marL="0" indent="0">
              <a:buNone/>
            </a:pPr>
            <a:endParaRPr lang="en-US" sz="2000" dirty="0">
              <a:solidFill>
                <a:schemeClr val="tx1"/>
              </a:solidFill>
            </a:endParaRPr>
          </a:p>
          <a:p>
            <a:pPr algn="just" eaLnBrk="1" hangingPunct="1">
              <a:lnSpc>
                <a:spcPct val="90000"/>
              </a:lnSpc>
              <a:buFont typeface="Arial" pitchFamily="34" charset="0"/>
              <a:buChar char="•"/>
            </a:pPr>
            <a:endParaRPr lang="en-US" sz="2400" dirty="0">
              <a:solidFill>
                <a:schemeClr val="tx1"/>
              </a:solidFill>
            </a:endParaRPr>
          </a:p>
          <a:p>
            <a:pPr marL="0" indent="0" algn="l">
              <a:buNone/>
              <a:defRPr/>
            </a:pPr>
            <a:endParaRPr lang="en-US" sz="2400" dirty="0">
              <a:solidFill>
                <a:schemeClr val="tx1"/>
              </a:solidFill>
            </a:endParaRPr>
          </a:p>
          <a:p>
            <a:pPr algn="just" eaLnBrk="1" fontAlgn="auto" hangingPunct="1">
              <a:spcAft>
                <a:spcPts val="0"/>
              </a:spcAft>
              <a:buFont typeface="Arial" pitchFamily="34" charset="0"/>
              <a:buChar char="•"/>
              <a:defRPr/>
            </a:pPr>
            <a:endParaRPr lang="en-US" dirty="0">
              <a:solidFill>
                <a:schemeClr val="tx1"/>
              </a:solidFill>
            </a:endParaRPr>
          </a:p>
          <a:p>
            <a:pPr eaLnBrk="1" fontAlgn="auto" hangingPunct="1">
              <a:lnSpc>
                <a:spcPct val="90000"/>
              </a:lnSpc>
              <a:spcAft>
                <a:spcPts val="0"/>
              </a:spcAft>
              <a:buFont typeface="Arial" charset="0"/>
              <a:buNone/>
              <a:defRPr/>
            </a:pPr>
            <a:endParaRPr lang="en-US" dirty="0"/>
          </a:p>
        </p:txBody>
      </p:sp>
      <p:sp>
        <p:nvSpPr>
          <p:cNvPr id="2" name="Slide Number Placeholder 1">
            <a:extLst>
              <a:ext uri="{FF2B5EF4-FFF2-40B4-BE49-F238E27FC236}">
                <a16:creationId xmlns:a16="http://schemas.microsoft.com/office/drawing/2014/main" id="{9CC75528-8CD7-480C-811A-52F251B07C26}"/>
              </a:ext>
            </a:extLst>
          </p:cNvPr>
          <p:cNvSpPr>
            <a:spLocks noGrp="1"/>
          </p:cNvSpPr>
          <p:nvPr>
            <p:ph type="sldNum" sz="quarter" idx="12"/>
          </p:nvPr>
        </p:nvSpPr>
        <p:spPr/>
        <p:txBody>
          <a:bodyPr/>
          <a:lstStyle/>
          <a:p>
            <a:fld id="{F1D86E98-B725-488F-89EF-8A0F373A8483}" type="slidenum">
              <a:rPr lang="en-US" smtClean="0"/>
              <a:pPr/>
              <a:t>13</a:t>
            </a:fld>
            <a:endParaRPr lang="en-US" dirty="0"/>
          </a:p>
        </p:txBody>
      </p:sp>
      <p:sp>
        <p:nvSpPr>
          <p:cNvPr id="5" name="TextBox 4"/>
          <p:cNvSpPr txBox="1"/>
          <p:nvPr/>
        </p:nvSpPr>
        <p:spPr>
          <a:xfrm>
            <a:off x="0" y="1071546"/>
            <a:ext cx="615553" cy="5786454"/>
          </a:xfrm>
          <a:prstGeom prst="rect">
            <a:avLst/>
          </a:prstGeom>
          <a:solidFill>
            <a:srgbClr val="92D050"/>
          </a:solidFill>
          <a:ln>
            <a:solidFill>
              <a:schemeClr val="accent3">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vert="vert270">
            <a:spAutoFit/>
          </a:bodyPr>
          <a:lstStyle/>
          <a:p>
            <a:pPr algn="ctr">
              <a:defRPr/>
            </a:pPr>
            <a:r>
              <a:rPr lang="en-US" sz="2800" dirty="0"/>
              <a:t>New Balance</a:t>
            </a:r>
          </a:p>
        </p:txBody>
      </p:sp>
    </p:spTree>
    <p:extLst>
      <p:ext uri="{BB962C8B-B14F-4D97-AF65-F5344CB8AC3E}">
        <p14:creationId xmlns:p14="http://schemas.microsoft.com/office/powerpoint/2010/main" val="3339726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1D3B6C-199E-40DE-BD0F-2060924B2856}"/>
              </a:ext>
            </a:extLst>
          </p:cNvPr>
          <p:cNvSpPr>
            <a:spLocks noGrp="1"/>
          </p:cNvSpPr>
          <p:nvPr>
            <p:ph type="title"/>
          </p:nvPr>
        </p:nvSpPr>
        <p:spPr>
          <a:xfrm>
            <a:off x="457200" y="228600"/>
            <a:ext cx="8382000" cy="639769"/>
          </a:xfrm>
        </p:spPr>
        <p:style>
          <a:lnRef idx="2">
            <a:schemeClr val="accent3"/>
          </a:lnRef>
          <a:fillRef idx="1">
            <a:schemeClr val="lt1"/>
          </a:fillRef>
          <a:effectRef idx="0">
            <a:schemeClr val="accent3"/>
          </a:effectRef>
          <a:fontRef idx="minor">
            <a:schemeClr val="dk1"/>
          </a:fontRef>
        </p:style>
        <p:txBody>
          <a:bodyPr>
            <a:normAutofit fontScale="90000"/>
          </a:bodyPr>
          <a:lstStyle/>
          <a:p>
            <a:r>
              <a:rPr lang="en-US" dirty="0"/>
              <a:t>Elements of the IMF’s New Balance (2)</a:t>
            </a:r>
          </a:p>
        </p:txBody>
      </p:sp>
      <p:sp>
        <p:nvSpPr>
          <p:cNvPr id="3074" name="Rectangle 5"/>
          <p:cNvSpPr>
            <a:spLocks noGrp="1" noChangeArrowheads="1"/>
          </p:cNvSpPr>
          <p:nvPr>
            <p:ph idx="1"/>
          </p:nvPr>
        </p:nvSpPr>
        <p:spPr>
          <a:xfrm>
            <a:off x="990600" y="1066800"/>
            <a:ext cx="7848600" cy="5654677"/>
          </a:xfrm>
        </p:spPr>
        <p:style>
          <a:lnRef idx="2">
            <a:schemeClr val="accent3"/>
          </a:lnRef>
          <a:fillRef idx="1">
            <a:schemeClr val="lt1"/>
          </a:fillRef>
          <a:effectRef idx="0">
            <a:schemeClr val="accent3"/>
          </a:effectRef>
          <a:fontRef idx="minor">
            <a:schemeClr val="dk1"/>
          </a:fontRef>
        </p:style>
        <p:txBody>
          <a:bodyPr rtlCol="0">
            <a:normAutofit fontScale="92500"/>
          </a:bodyPr>
          <a:lstStyle/>
          <a:p>
            <a:pPr algn="just">
              <a:lnSpc>
                <a:spcPct val="90000"/>
              </a:lnSpc>
            </a:pPr>
            <a:endParaRPr lang="en-US" sz="2400" dirty="0">
              <a:solidFill>
                <a:schemeClr val="tx1"/>
              </a:solidFill>
            </a:endParaRPr>
          </a:p>
          <a:p>
            <a:pPr algn="just">
              <a:lnSpc>
                <a:spcPct val="90000"/>
              </a:lnSpc>
            </a:pPr>
            <a:r>
              <a:rPr lang="en-US" sz="2400" dirty="0">
                <a:solidFill>
                  <a:schemeClr val="tx1"/>
                </a:solidFill>
              </a:rPr>
              <a:t>Drawing out implications of a low interest rate environment</a:t>
            </a:r>
          </a:p>
          <a:p>
            <a:pPr lvl="1" algn="just">
              <a:lnSpc>
                <a:spcPct val="90000"/>
              </a:lnSpc>
            </a:pPr>
            <a:endParaRPr lang="en-US" sz="2000" dirty="0">
              <a:solidFill>
                <a:schemeClr val="tx1"/>
              </a:solidFill>
            </a:endParaRPr>
          </a:p>
          <a:p>
            <a:pPr lvl="1" algn="just">
              <a:lnSpc>
                <a:spcPct val="90000"/>
              </a:lnSpc>
            </a:pPr>
            <a:r>
              <a:rPr lang="en-US" sz="2000" dirty="0">
                <a:solidFill>
                  <a:schemeClr val="tx1"/>
                </a:solidFill>
              </a:rPr>
              <a:t>re-ass</a:t>
            </a:r>
            <a:r>
              <a:rPr lang="en-US" sz="2000" dirty="0"/>
              <a:t>essing fiscal space and debt sustainability </a:t>
            </a:r>
          </a:p>
          <a:p>
            <a:pPr marL="457169" lvl="1" indent="0" algn="just">
              <a:lnSpc>
                <a:spcPct val="90000"/>
              </a:lnSpc>
              <a:buNone/>
            </a:pPr>
            <a:endParaRPr lang="en-US" sz="2000" dirty="0"/>
          </a:p>
          <a:p>
            <a:pPr lvl="1" algn="just">
              <a:lnSpc>
                <a:spcPct val="90000"/>
              </a:lnSpc>
            </a:pPr>
            <a:r>
              <a:rPr lang="en-US" sz="2000" dirty="0">
                <a:solidFill>
                  <a:schemeClr val="tx1"/>
                </a:solidFill>
              </a:rPr>
              <a:t>calls for increased infrastructure spending</a:t>
            </a:r>
          </a:p>
          <a:p>
            <a:pPr lvl="1" algn="just">
              <a:lnSpc>
                <a:spcPct val="90000"/>
              </a:lnSpc>
            </a:pPr>
            <a:endParaRPr lang="en-US" sz="2000" b="1" dirty="0">
              <a:solidFill>
                <a:schemeClr val="tx1"/>
              </a:solidFill>
            </a:endParaRPr>
          </a:p>
          <a:p>
            <a:pPr marL="57146" indent="0">
              <a:lnSpc>
                <a:spcPct val="90000"/>
              </a:lnSpc>
              <a:buNone/>
            </a:pPr>
            <a:r>
              <a:rPr lang="en-US" sz="2400" b="1" dirty="0">
                <a:solidFill>
                  <a:schemeClr val="tx1"/>
                </a:solidFill>
              </a:rPr>
              <a:t>Several elements in common with Furman-Summers (2020)</a:t>
            </a:r>
          </a:p>
          <a:p>
            <a:pPr marL="57146" indent="0">
              <a:lnSpc>
                <a:spcPct val="90000"/>
              </a:lnSpc>
              <a:buNone/>
            </a:pPr>
            <a:endParaRPr lang="en-US" sz="2400" b="1" dirty="0">
              <a:solidFill>
                <a:schemeClr val="tx1"/>
              </a:solidFill>
            </a:endParaRPr>
          </a:p>
          <a:p>
            <a:pPr marL="57146" indent="0">
              <a:lnSpc>
                <a:spcPct val="90000"/>
              </a:lnSpc>
              <a:buNone/>
            </a:pPr>
            <a:r>
              <a:rPr lang="en-US" sz="2000" dirty="0">
                <a:solidFill>
                  <a:schemeClr val="tx1"/>
                </a:solidFill>
              </a:rPr>
              <a:t>PLUS:</a:t>
            </a:r>
          </a:p>
          <a:p>
            <a:pPr algn="just">
              <a:lnSpc>
                <a:spcPct val="90000"/>
              </a:lnSpc>
            </a:pPr>
            <a:r>
              <a:rPr lang="en-US" sz="2400" dirty="0">
                <a:solidFill>
                  <a:schemeClr val="tx1"/>
                </a:solidFill>
              </a:rPr>
              <a:t>Views on taxation (avoiding ‘race to bottom’; taxing the rich)</a:t>
            </a:r>
          </a:p>
          <a:p>
            <a:pPr algn="just">
              <a:lnSpc>
                <a:spcPct val="90000"/>
              </a:lnSpc>
            </a:pPr>
            <a:endParaRPr lang="en-US" sz="2400" dirty="0"/>
          </a:p>
          <a:p>
            <a:pPr algn="just">
              <a:lnSpc>
                <a:spcPct val="90000"/>
              </a:lnSpc>
            </a:pPr>
            <a:r>
              <a:rPr lang="en-US" sz="2400" dirty="0"/>
              <a:t>For EMs and LICs: Enhanced debt sustainability frameworks</a:t>
            </a:r>
          </a:p>
          <a:p>
            <a:pPr marL="0" indent="0" algn="just">
              <a:lnSpc>
                <a:spcPct val="90000"/>
              </a:lnSpc>
              <a:buNone/>
            </a:pPr>
            <a:endParaRPr lang="en-US" sz="2400" dirty="0"/>
          </a:p>
          <a:p>
            <a:pPr algn="just">
              <a:lnSpc>
                <a:spcPct val="90000"/>
              </a:lnSpc>
            </a:pPr>
            <a:r>
              <a:rPr lang="en-US" sz="2400" dirty="0">
                <a:solidFill>
                  <a:schemeClr val="tx1"/>
                </a:solidFill>
              </a:rPr>
              <a:t>Concern with distributional consequences of austerity</a:t>
            </a:r>
          </a:p>
          <a:p>
            <a:pPr marL="0" indent="0" algn="l">
              <a:buNone/>
              <a:defRPr/>
            </a:pPr>
            <a:endParaRPr lang="en-US" sz="2400" dirty="0">
              <a:solidFill>
                <a:schemeClr val="tx1"/>
              </a:solidFill>
            </a:endParaRPr>
          </a:p>
          <a:p>
            <a:pPr algn="l">
              <a:buFont typeface="Arial" pitchFamily="34" charset="0"/>
              <a:buChar char="•"/>
              <a:defRPr/>
            </a:pPr>
            <a:endParaRPr lang="en-US" sz="2400" dirty="0">
              <a:solidFill>
                <a:schemeClr val="tx1"/>
              </a:solidFill>
            </a:endParaRPr>
          </a:p>
          <a:p>
            <a:pPr algn="just" eaLnBrk="1" fontAlgn="auto" hangingPunct="1">
              <a:spcAft>
                <a:spcPts val="0"/>
              </a:spcAft>
              <a:buFont typeface="Arial" pitchFamily="34" charset="0"/>
              <a:buChar char="•"/>
              <a:defRPr/>
            </a:pPr>
            <a:endParaRPr lang="en-US" dirty="0">
              <a:solidFill>
                <a:schemeClr val="tx1"/>
              </a:solidFill>
            </a:endParaRPr>
          </a:p>
          <a:p>
            <a:pPr eaLnBrk="1" fontAlgn="auto" hangingPunct="1">
              <a:lnSpc>
                <a:spcPct val="90000"/>
              </a:lnSpc>
              <a:spcAft>
                <a:spcPts val="0"/>
              </a:spcAft>
              <a:buFont typeface="Arial" charset="0"/>
              <a:buNone/>
              <a:defRPr/>
            </a:pPr>
            <a:endParaRPr lang="en-US" dirty="0"/>
          </a:p>
        </p:txBody>
      </p:sp>
      <p:sp>
        <p:nvSpPr>
          <p:cNvPr id="2" name="Slide Number Placeholder 1">
            <a:extLst>
              <a:ext uri="{FF2B5EF4-FFF2-40B4-BE49-F238E27FC236}">
                <a16:creationId xmlns:a16="http://schemas.microsoft.com/office/drawing/2014/main" id="{9CC75528-8CD7-480C-811A-52F251B07C26}"/>
              </a:ext>
            </a:extLst>
          </p:cNvPr>
          <p:cNvSpPr>
            <a:spLocks noGrp="1"/>
          </p:cNvSpPr>
          <p:nvPr>
            <p:ph type="sldNum" sz="quarter" idx="12"/>
          </p:nvPr>
        </p:nvSpPr>
        <p:spPr/>
        <p:txBody>
          <a:bodyPr/>
          <a:lstStyle/>
          <a:p>
            <a:fld id="{F1D86E98-B725-488F-89EF-8A0F373A8483}" type="slidenum">
              <a:rPr lang="en-US" smtClean="0"/>
              <a:pPr/>
              <a:t>14</a:t>
            </a:fld>
            <a:endParaRPr lang="en-US" dirty="0"/>
          </a:p>
        </p:txBody>
      </p:sp>
      <p:sp>
        <p:nvSpPr>
          <p:cNvPr id="5" name="TextBox 4"/>
          <p:cNvSpPr txBox="1"/>
          <p:nvPr/>
        </p:nvSpPr>
        <p:spPr>
          <a:xfrm>
            <a:off x="0" y="1066800"/>
            <a:ext cx="615553" cy="5791200"/>
          </a:xfrm>
          <a:prstGeom prst="rect">
            <a:avLst/>
          </a:prstGeom>
          <a:solidFill>
            <a:srgbClr val="92D050"/>
          </a:solidFill>
          <a:ln>
            <a:solidFill>
              <a:schemeClr val="accent3">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vert="vert270" wrap="square">
            <a:spAutoFit/>
          </a:bodyPr>
          <a:lstStyle/>
          <a:p>
            <a:pPr algn="ctr">
              <a:defRPr/>
            </a:pPr>
            <a:r>
              <a:rPr lang="en-US" sz="2800" dirty="0"/>
              <a:t>New Balance</a:t>
            </a:r>
          </a:p>
        </p:txBody>
      </p:sp>
    </p:spTree>
    <p:extLst>
      <p:ext uri="{BB962C8B-B14F-4D97-AF65-F5344CB8AC3E}">
        <p14:creationId xmlns:p14="http://schemas.microsoft.com/office/powerpoint/2010/main" val="3681269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F3CEF-7E62-473B-B5DE-FF3DA6C726C1}"/>
              </a:ext>
            </a:extLst>
          </p:cNvPr>
          <p:cNvSpPr>
            <a:spLocks noGrp="1"/>
          </p:cNvSpPr>
          <p:nvPr>
            <p:ph type="title"/>
          </p:nvPr>
        </p:nvSpPr>
        <p:spPr>
          <a:xfrm>
            <a:off x="457200" y="136522"/>
            <a:ext cx="8229600" cy="700088"/>
          </a:xfrm>
        </p:spPr>
        <p:style>
          <a:lnRef idx="2">
            <a:schemeClr val="accent3"/>
          </a:lnRef>
          <a:fillRef idx="1">
            <a:schemeClr val="lt1"/>
          </a:fillRef>
          <a:effectRef idx="0">
            <a:schemeClr val="accent3"/>
          </a:effectRef>
          <a:fontRef idx="minor">
            <a:schemeClr val="dk1"/>
          </a:fontRef>
        </p:style>
        <p:txBody>
          <a:bodyPr>
            <a:normAutofit fontScale="90000"/>
          </a:bodyPr>
          <a:lstStyle/>
          <a:p>
            <a:r>
              <a:rPr lang="en-US" dirty="0"/>
              <a:t>Austerity and inequality</a:t>
            </a:r>
          </a:p>
        </p:txBody>
      </p:sp>
      <p:sp>
        <p:nvSpPr>
          <p:cNvPr id="5" name="Text Placeholder 4">
            <a:extLst>
              <a:ext uri="{FF2B5EF4-FFF2-40B4-BE49-F238E27FC236}">
                <a16:creationId xmlns:a16="http://schemas.microsoft.com/office/drawing/2014/main" id="{5C1235B2-BB8B-4818-8FB8-75B58DB8E1A6}"/>
              </a:ext>
            </a:extLst>
          </p:cNvPr>
          <p:cNvSpPr>
            <a:spLocks noGrp="1"/>
          </p:cNvSpPr>
          <p:nvPr>
            <p:ph type="body" idx="1"/>
          </p:nvPr>
        </p:nvSpPr>
        <p:spPr>
          <a:xfrm>
            <a:off x="762000" y="1066801"/>
            <a:ext cx="3735388" cy="609600"/>
          </a:xfrm>
        </p:spPr>
        <p:style>
          <a:lnRef idx="2">
            <a:schemeClr val="accent3"/>
          </a:lnRef>
          <a:fillRef idx="1">
            <a:schemeClr val="lt1"/>
          </a:fillRef>
          <a:effectRef idx="0">
            <a:schemeClr val="accent3"/>
          </a:effectRef>
          <a:fontRef idx="minor">
            <a:schemeClr val="dk1"/>
          </a:fontRef>
        </p:style>
        <p:txBody>
          <a:bodyPr>
            <a:normAutofit fontScale="92500"/>
          </a:bodyPr>
          <a:lstStyle/>
          <a:p>
            <a:r>
              <a:rPr lang="en-US" dirty="0"/>
              <a:t>SHAMELESS SELF-PROMOTION</a:t>
            </a:r>
          </a:p>
        </p:txBody>
      </p:sp>
      <p:sp>
        <p:nvSpPr>
          <p:cNvPr id="7" name="Text Placeholder 6">
            <a:extLst>
              <a:ext uri="{FF2B5EF4-FFF2-40B4-BE49-F238E27FC236}">
                <a16:creationId xmlns:a16="http://schemas.microsoft.com/office/drawing/2014/main" id="{277BFD6C-D683-4315-9353-CCC10CD189A4}"/>
              </a:ext>
            </a:extLst>
          </p:cNvPr>
          <p:cNvSpPr>
            <a:spLocks noGrp="1"/>
          </p:cNvSpPr>
          <p:nvPr>
            <p:ph type="body" sz="quarter" idx="3"/>
          </p:nvPr>
        </p:nvSpPr>
        <p:spPr>
          <a:xfrm>
            <a:off x="4951415" y="1066801"/>
            <a:ext cx="3735388" cy="609600"/>
          </a:xfrm>
        </p:spPr>
        <p:style>
          <a:lnRef idx="2">
            <a:schemeClr val="accent3"/>
          </a:lnRef>
          <a:fillRef idx="1">
            <a:schemeClr val="lt1"/>
          </a:fillRef>
          <a:effectRef idx="0">
            <a:schemeClr val="accent3"/>
          </a:effectRef>
          <a:fontRef idx="minor">
            <a:schemeClr val="dk1"/>
          </a:fontRef>
        </p:style>
        <p:txBody>
          <a:bodyPr>
            <a:normAutofit fontScale="92500"/>
          </a:bodyPr>
          <a:lstStyle/>
          <a:p>
            <a:r>
              <a:rPr lang="en-US" dirty="0"/>
              <a:t>Fiscal Affairs Dept. (FAD) book</a:t>
            </a:r>
          </a:p>
        </p:txBody>
      </p:sp>
      <p:sp>
        <p:nvSpPr>
          <p:cNvPr id="4" name="Slide Number Placeholder 3">
            <a:extLst>
              <a:ext uri="{FF2B5EF4-FFF2-40B4-BE49-F238E27FC236}">
                <a16:creationId xmlns:a16="http://schemas.microsoft.com/office/drawing/2014/main" id="{2CF3C919-32FA-4DBA-B4E3-662A08C3988E}"/>
              </a:ext>
            </a:extLst>
          </p:cNvPr>
          <p:cNvSpPr>
            <a:spLocks noGrp="1"/>
          </p:cNvSpPr>
          <p:nvPr>
            <p:ph type="sldNum" sz="quarter" idx="12"/>
          </p:nvPr>
        </p:nvSpPr>
        <p:spPr/>
        <p:txBody>
          <a:bodyPr/>
          <a:lstStyle/>
          <a:p>
            <a:fld id="{F1D86E98-B725-488F-89EF-8A0F373A8483}" type="slidenum">
              <a:rPr lang="en-US" smtClean="0"/>
              <a:pPr/>
              <a:t>15</a:t>
            </a:fld>
            <a:endParaRPr lang="en-US" dirty="0"/>
          </a:p>
        </p:txBody>
      </p:sp>
      <p:pic>
        <p:nvPicPr>
          <p:cNvPr id="12" name="Content Placeholder 11">
            <a:extLst>
              <a:ext uri="{FF2B5EF4-FFF2-40B4-BE49-F238E27FC236}">
                <a16:creationId xmlns:a16="http://schemas.microsoft.com/office/drawing/2014/main" id="{941BA944-A79A-49E8-B98C-70C54D542F5E}"/>
              </a:ext>
            </a:extLst>
          </p:cNvPr>
          <p:cNvPicPr>
            <a:picLocks noGrp="1" noChangeAspect="1"/>
          </p:cNvPicPr>
          <p:nvPr>
            <p:ph sz="half" idx="2"/>
          </p:nvPr>
        </p:nvPicPr>
        <p:blipFill>
          <a:blip r:embed="rId2"/>
          <a:stretch>
            <a:fillRect/>
          </a:stretch>
        </p:blipFill>
        <p:spPr>
          <a:xfrm>
            <a:off x="1322614" y="1828801"/>
            <a:ext cx="2721429" cy="987418"/>
          </a:xfrm>
          <a:prstGeom prst="rect">
            <a:avLst/>
          </a:prstGeom>
        </p:spPr>
        <p:style>
          <a:lnRef idx="2">
            <a:schemeClr val="accent3"/>
          </a:lnRef>
          <a:fillRef idx="1">
            <a:schemeClr val="lt1"/>
          </a:fillRef>
          <a:effectRef idx="0">
            <a:schemeClr val="accent3"/>
          </a:effectRef>
          <a:fontRef idx="minor">
            <a:schemeClr val="dk1"/>
          </a:fontRef>
        </p:style>
      </p:pic>
      <p:sp>
        <p:nvSpPr>
          <p:cNvPr id="13" name="TextBox 12">
            <a:extLst>
              <a:ext uri="{FF2B5EF4-FFF2-40B4-BE49-F238E27FC236}">
                <a16:creationId xmlns:a16="http://schemas.microsoft.com/office/drawing/2014/main" id="{4F302E07-FC69-4086-A296-3F27FF2EDCB1}"/>
              </a:ext>
            </a:extLst>
          </p:cNvPr>
          <p:cNvSpPr txBox="1"/>
          <p:nvPr/>
        </p:nvSpPr>
        <p:spPr>
          <a:xfrm>
            <a:off x="0" y="1066800"/>
            <a:ext cx="615553" cy="5791200"/>
          </a:xfrm>
          <a:prstGeom prst="rect">
            <a:avLst/>
          </a:prstGeom>
          <a:solidFill>
            <a:srgbClr val="92D050"/>
          </a:solidFill>
          <a:ln>
            <a:solidFill>
              <a:schemeClr val="accent3">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vert="vert270" wrap="square">
            <a:spAutoFit/>
          </a:bodyPr>
          <a:lstStyle/>
          <a:p>
            <a:pPr algn="ctr">
              <a:defRPr/>
            </a:pPr>
            <a:r>
              <a:rPr lang="en-US" sz="2800" dirty="0"/>
              <a:t>New Balance</a:t>
            </a:r>
          </a:p>
        </p:txBody>
      </p:sp>
      <p:pic>
        <p:nvPicPr>
          <p:cNvPr id="14" name="Picture 13">
            <a:extLst>
              <a:ext uri="{FF2B5EF4-FFF2-40B4-BE49-F238E27FC236}">
                <a16:creationId xmlns:a16="http://schemas.microsoft.com/office/drawing/2014/main" id="{654E9C10-2177-4D25-9A6E-4DCAF524C8A1}"/>
              </a:ext>
            </a:extLst>
          </p:cNvPr>
          <p:cNvPicPr>
            <a:picLocks noChangeAspect="1"/>
          </p:cNvPicPr>
          <p:nvPr/>
        </p:nvPicPr>
        <p:blipFill>
          <a:blip r:embed="rId3"/>
          <a:stretch>
            <a:fillRect/>
          </a:stretch>
        </p:blipFill>
        <p:spPr>
          <a:xfrm>
            <a:off x="1322614" y="2816218"/>
            <a:ext cx="2721429" cy="1370008"/>
          </a:xfrm>
          <a:prstGeom prst="rect">
            <a:avLst/>
          </a:prstGeom>
        </p:spPr>
        <p:style>
          <a:lnRef idx="2">
            <a:schemeClr val="accent3"/>
          </a:lnRef>
          <a:fillRef idx="1">
            <a:schemeClr val="lt1"/>
          </a:fillRef>
          <a:effectRef idx="0">
            <a:schemeClr val="accent3"/>
          </a:effectRef>
          <a:fontRef idx="minor">
            <a:schemeClr val="dk1"/>
          </a:fontRef>
        </p:style>
      </p:pic>
      <p:pic>
        <p:nvPicPr>
          <p:cNvPr id="15" name="Picture 14">
            <a:extLst>
              <a:ext uri="{FF2B5EF4-FFF2-40B4-BE49-F238E27FC236}">
                <a16:creationId xmlns:a16="http://schemas.microsoft.com/office/drawing/2014/main" id="{CBFB6F3C-94F8-4758-A04F-3A37E067FE29}"/>
              </a:ext>
            </a:extLst>
          </p:cNvPr>
          <p:cNvPicPr>
            <a:picLocks noChangeAspect="1"/>
          </p:cNvPicPr>
          <p:nvPr/>
        </p:nvPicPr>
        <p:blipFill>
          <a:blip r:embed="rId4"/>
          <a:stretch>
            <a:fillRect/>
          </a:stretch>
        </p:blipFill>
        <p:spPr>
          <a:xfrm>
            <a:off x="1322614" y="4156531"/>
            <a:ext cx="2721429" cy="2619375"/>
          </a:xfrm>
          <a:prstGeom prst="rect">
            <a:avLst/>
          </a:prstGeom>
        </p:spPr>
        <p:style>
          <a:lnRef idx="2">
            <a:schemeClr val="accent3"/>
          </a:lnRef>
          <a:fillRef idx="1">
            <a:schemeClr val="lt1"/>
          </a:fillRef>
          <a:effectRef idx="0">
            <a:schemeClr val="accent3"/>
          </a:effectRef>
          <a:fontRef idx="minor">
            <a:schemeClr val="dk1"/>
          </a:fontRef>
        </p:style>
      </p:pic>
      <p:pic>
        <p:nvPicPr>
          <p:cNvPr id="14338" name="Picture 2" descr="Inequality and Fiscal Policy:">
            <a:extLst>
              <a:ext uri="{FF2B5EF4-FFF2-40B4-BE49-F238E27FC236}">
                <a16:creationId xmlns:a16="http://schemas.microsoft.com/office/drawing/2014/main" id="{555C0A1E-4A30-43E9-BBB5-8A2EB8F7A555}"/>
              </a:ext>
            </a:extLst>
          </p:cNvPr>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bwMode="auto">
          <a:xfrm>
            <a:off x="5266137" y="1900227"/>
            <a:ext cx="3105944" cy="4571998"/>
          </a:xfrm>
          <a:prstGeom prst="rect">
            <a:avLst/>
          </a:prstGeom>
        </p:spPr>
        <p:style>
          <a:lnRef idx="2">
            <a:schemeClr val="accent3"/>
          </a:lnRef>
          <a:fillRef idx="1">
            <a:schemeClr val="lt1"/>
          </a:fillRef>
          <a:effectRef idx="0">
            <a:schemeClr val="accent3"/>
          </a:effectRef>
          <a:fontRef idx="minor">
            <a:schemeClr val="dk1"/>
          </a:fontRef>
        </p:style>
      </p:pic>
    </p:spTree>
    <p:extLst>
      <p:ext uri="{BB962C8B-B14F-4D97-AF65-F5344CB8AC3E}">
        <p14:creationId xmlns:p14="http://schemas.microsoft.com/office/powerpoint/2010/main" val="48098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D5285-26C1-4B50-92DA-6B06EE1E7EC5}"/>
              </a:ext>
            </a:extLst>
          </p:cNvPr>
          <p:cNvSpPr>
            <a:spLocks noGrp="1"/>
          </p:cNvSpPr>
          <p:nvPr>
            <p:ph type="title"/>
          </p:nvPr>
        </p:nvSpPr>
        <p:spPr>
          <a:xfrm>
            <a:off x="457200" y="274638"/>
            <a:ext cx="8229600" cy="868362"/>
          </a:xfrm>
        </p:spPr>
        <p:style>
          <a:lnRef idx="3">
            <a:schemeClr val="lt1"/>
          </a:lnRef>
          <a:fillRef idx="1">
            <a:schemeClr val="accent1"/>
          </a:fillRef>
          <a:effectRef idx="1">
            <a:schemeClr val="accent1"/>
          </a:effectRef>
          <a:fontRef idx="minor">
            <a:schemeClr val="lt1"/>
          </a:fontRef>
        </p:style>
        <p:txBody>
          <a:bodyPr/>
          <a:lstStyle/>
          <a:p>
            <a:r>
              <a:rPr lang="en-US" dirty="0"/>
              <a:t>IMF Staff Views in April 2020</a:t>
            </a:r>
          </a:p>
        </p:txBody>
      </p:sp>
      <p:sp>
        <p:nvSpPr>
          <p:cNvPr id="3" name="Content Placeholder 2">
            <a:extLst>
              <a:ext uri="{FF2B5EF4-FFF2-40B4-BE49-F238E27FC236}">
                <a16:creationId xmlns:a16="http://schemas.microsoft.com/office/drawing/2014/main" id="{559BD51F-AAE3-4669-A59F-120E72B73803}"/>
              </a:ext>
            </a:extLst>
          </p:cNvPr>
          <p:cNvSpPr>
            <a:spLocks noGrp="1"/>
          </p:cNvSpPr>
          <p:nvPr>
            <p:ph idx="1"/>
          </p:nvPr>
        </p:nvSpPr>
        <p:spPr>
          <a:xfrm>
            <a:off x="457200" y="1600203"/>
            <a:ext cx="8229600" cy="5121275"/>
          </a:xfrm>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marL="0" indent="0">
              <a:buNone/>
            </a:pPr>
            <a:r>
              <a:rPr lang="en-US" dirty="0"/>
              <a:t>“</a:t>
            </a:r>
            <a:r>
              <a:rPr lang="en-US" dirty="0">
                <a:solidFill>
                  <a:srgbClr val="FF0000"/>
                </a:solidFill>
              </a:rPr>
              <a:t>fiscal policies are at the forefront of responding to the COVID-19 pandemic</a:t>
            </a:r>
            <a:r>
              <a:rPr lang="en-US" dirty="0"/>
              <a:t>. Fiscal measures can save lives, protect the most-affected people and firms from the economic impact of the pandemic, and prevent the health crisis from turning into a deep long-lasting slump.” </a:t>
            </a:r>
          </a:p>
          <a:p>
            <a:pPr marL="0" indent="0">
              <a:buNone/>
            </a:pPr>
            <a:endParaRPr lang="en-US" dirty="0"/>
          </a:p>
          <a:p>
            <a:pPr marL="0" indent="0">
              <a:buNone/>
            </a:pPr>
            <a:r>
              <a:rPr lang="en-US" dirty="0"/>
              <a:t>“</a:t>
            </a:r>
            <a:r>
              <a:rPr lang="en-US" dirty="0">
                <a:solidFill>
                  <a:srgbClr val="FF0000"/>
                </a:solidFill>
              </a:rPr>
              <a:t>Large, temporary and targeted support is urgently needed </a:t>
            </a:r>
            <a:r>
              <a:rPr lang="en-US" dirty="0"/>
              <a:t>for affected workers and firms until the emergency abates. As the shutdowns end, broad-based, coordinated fiscal stimulus—where financing conditions permit—will become more effective in fostering the recovery.”</a:t>
            </a:r>
          </a:p>
          <a:p>
            <a:pPr marL="0" indent="0">
              <a:buNone/>
            </a:pPr>
            <a:r>
              <a:rPr lang="en-US" dirty="0"/>
              <a:t>	</a:t>
            </a:r>
          </a:p>
          <a:p>
            <a:pPr marL="0" indent="0">
              <a:buNone/>
            </a:pPr>
            <a:r>
              <a:rPr lang="en-US" dirty="0"/>
              <a:t>	Fiscal Monitor, April 2020</a:t>
            </a:r>
          </a:p>
        </p:txBody>
      </p:sp>
      <p:sp>
        <p:nvSpPr>
          <p:cNvPr id="4" name="Slide Number Placeholder 3">
            <a:extLst>
              <a:ext uri="{FF2B5EF4-FFF2-40B4-BE49-F238E27FC236}">
                <a16:creationId xmlns:a16="http://schemas.microsoft.com/office/drawing/2014/main" id="{4074B4CD-9813-4ADC-AF66-3FB0F2814AA9}"/>
              </a:ext>
            </a:extLst>
          </p:cNvPr>
          <p:cNvSpPr>
            <a:spLocks noGrp="1"/>
          </p:cNvSpPr>
          <p:nvPr>
            <p:ph type="sldNum" sz="quarter" idx="12"/>
          </p:nvPr>
        </p:nvSpPr>
        <p:spPr/>
        <p:txBody>
          <a:bodyPr/>
          <a:lstStyle/>
          <a:p>
            <a:fld id="{F1D86E98-B725-488F-89EF-8A0F373A8483}" type="slidenum">
              <a:rPr lang="en-US" smtClean="0"/>
              <a:pPr/>
              <a:t>16</a:t>
            </a:fld>
            <a:endParaRPr lang="en-US" dirty="0"/>
          </a:p>
        </p:txBody>
      </p:sp>
    </p:spTree>
    <p:extLst>
      <p:ext uri="{BB962C8B-B14F-4D97-AF65-F5344CB8AC3E}">
        <p14:creationId xmlns:p14="http://schemas.microsoft.com/office/powerpoint/2010/main" val="1126634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0647A-6FFD-4257-9F94-6309563DF4CC}"/>
              </a:ext>
            </a:extLst>
          </p:cNvPr>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Autofit/>
          </a:bodyPr>
          <a:lstStyle/>
          <a:p>
            <a:r>
              <a:rPr lang="en-US" sz="3600" dirty="0"/>
              <a:t>IMF (Oct. 2020) </a:t>
            </a:r>
            <a:br>
              <a:rPr lang="en-US" sz="3600" dirty="0"/>
            </a:br>
            <a:r>
              <a:rPr lang="en-US" sz="3600" dirty="0"/>
              <a:t>and Furman-Summers (Nov. 2020)</a:t>
            </a:r>
          </a:p>
        </p:txBody>
      </p:sp>
      <p:sp>
        <p:nvSpPr>
          <p:cNvPr id="8" name="Text Placeholder 7">
            <a:extLst>
              <a:ext uri="{FF2B5EF4-FFF2-40B4-BE49-F238E27FC236}">
                <a16:creationId xmlns:a16="http://schemas.microsoft.com/office/drawing/2014/main" id="{2FA1F84C-8A0B-4DDA-8C98-BE46EF3C719E}"/>
              </a:ext>
            </a:extLst>
          </p:cNvPr>
          <p:cNvSpPr>
            <a:spLocks noGrp="1"/>
          </p:cNvSpPr>
          <p:nvPr>
            <p:ph type="body" idx="1"/>
          </p:nvPr>
        </p:nvSpPr>
        <p:spPr/>
        <p:style>
          <a:lnRef idx="2">
            <a:schemeClr val="accent1"/>
          </a:lnRef>
          <a:fillRef idx="1">
            <a:schemeClr val="lt1"/>
          </a:fillRef>
          <a:effectRef idx="0">
            <a:schemeClr val="accent1"/>
          </a:effectRef>
          <a:fontRef idx="minor">
            <a:schemeClr val="dk1"/>
          </a:fontRef>
        </p:style>
        <p:txBody>
          <a:bodyPr/>
          <a:lstStyle/>
          <a:p>
            <a:r>
              <a:rPr lang="en-US" dirty="0"/>
              <a:t>IMF Fiscal Monitor</a:t>
            </a:r>
          </a:p>
        </p:txBody>
      </p:sp>
      <p:sp>
        <p:nvSpPr>
          <p:cNvPr id="3" name="Content Placeholder 2">
            <a:extLst>
              <a:ext uri="{FF2B5EF4-FFF2-40B4-BE49-F238E27FC236}">
                <a16:creationId xmlns:a16="http://schemas.microsoft.com/office/drawing/2014/main" id="{7237CF23-23FC-480C-B124-BC2272649C59}"/>
              </a:ext>
            </a:extLst>
          </p:cNvPr>
          <p:cNvSpPr>
            <a:spLocks noGrp="1"/>
          </p:cNvSpPr>
          <p:nvPr>
            <p:ph sz="half" idx="2"/>
          </p:nvPr>
        </p:nvSpPr>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pPr marL="0" indent="0">
              <a:buNone/>
            </a:pPr>
            <a:endParaRPr lang="en-US" dirty="0"/>
          </a:p>
          <a:p>
            <a:pPr marL="0" indent="0">
              <a:buNone/>
            </a:pPr>
            <a:endParaRPr lang="en-US" dirty="0"/>
          </a:p>
          <a:p>
            <a:pPr marL="0" indent="0">
              <a:buNone/>
            </a:pPr>
            <a:r>
              <a:rPr lang="en-US" dirty="0"/>
              <a:t>“More than six months into the pandemic, </a:t>
            </a:r>
            <a:r>
              <a:rPr lang="en-US" b="1" dirty="0">
                <a:solidFill>
                  <a:srgbClr val="92D050"/>
                </a:solidFill>
              </a:rPr>
              <a:t>the Fiscal Monitor emphasizes the importance of not pulling the plug of fiscal support too soon</a:t>
            </a:r>
            <a:r>
              <a:rPr lang="en-US" dirty="0"/>
              <a:t>, in spite of the high levels of debt prevailing worldwide. It evaluates the difficult policy trade-offs that different countries face. Finally, it makes the case for public investment.” </a:t>
            </a:r>
          </a:p>
          <a:p>
            <a:pPr marL="0" indent="0">
              <a:buNone/>
            </a:pPr>
            <a:r>
              <a:rPr lang="en-US" dirty="0"/>
              <a:t>	</a:t>
            </a:r>
          </a:p>
        </p:txBody>
      </p:sp>
      <p:sp>
        <p:nvSpPr>
          <p:cNvPr id="9" name="Text Placeholder 8">
            <a:extLst>
              <a:ext uri="{FF2B5EF4-FFF2-40B4-BE49-F238E27FC236}">
                <a16:creationId xmlns:a16="http://schemas.microsoft.com/office/drawing/2014/main" id="{17AEF481-D1D0-4987-BAB0-886CCAA1922B}"/>
              </a:ext>
            </a:extLst>
          </p:cNvPr>
          <p:cNvSpPr>
            <a:spLocks noGrp="1"/>
          </p:cNvSpPr>
          <p:nvPr>
            <p:ph type="body" sz="quarter" idx="3"/>
          </p:nvPr>
        </p:nvSpPr>
        <p:spPr/>
        <p:style>
          <a:lnRef idx="2">
            <a:schemeClr val="accent1"/>
          </a:lnRef>
          <a:fillRef idx="1">
            <a:schemeClr val="lt1"/>
          </a:fillRef>
          <a:effectRef idx="0">
            <a:schemeClr val="accent1"/>
          </a:effectRef>
          <a:fontRef idx="minor">
            <a:schemeClr val="dk1"/>
          </a:fontRef>
        </p:style>
        <p:txBody>
          <a:bodyPr/>
          <a:lstStyle/>
          <a:p>
            <a:r>
              <a:rPr lang="en-US" dirty="0"/>
              <a:t>Furman-Summers</a:t>
            </a:r>
          </a:p>
        </p:txBody>
      </p:sp>
      <p:sp>
        <p:nvSpPr>
          <p:cNvPr id="10" name="Content Placeholder 9">
            <a:extLst>
              <a:ext uri="{FF2B5EF4-FFF2-40B4-BE49-F238E27FC236}">
                <a16:creationId xmlns:a16="http://schemas.microsoft.com/office/drawing/2014/main" id="{C7B232CD-ADAF-43F0-8B08-FAE93CD21D6E}"/>
              </a:ext>
            </a:extLst>
          </p:cNvPr>
          <p:cNvSpPr>
            <a:spLocks noGrp="1"/>
          </p:cNvSpPr>
          <p:nvPr>
            <p:ph sz="quarter" idx="4"/>
          </p:nvPr>
        </p:nvSpPr>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pPr marL="0" indent="0">
              <a:buNone/>
            </a:pPr>
            <a:endParaRPr lang="en-US" dirty="0"/>
          </a:p>
          <a:p>
            <a:pPr marL="0" indent="0">
              <a:buNone/>
            </a:pPr>
            <a:endParaRPr lang="en-US" dirty="0"/>
          </a:p>
          <a:p>
            <a:pPr marL="0" indent="0">
              <a:buNone/>
            </a:pPr>
            <a:r>
              <a:rPr lang="en-US" dirty="0"/>
              <a:t>“the primary worry for policy [in advanced economies] is doing too little to expand the debt, not doing too much. </a:t>
            </a:r>
          </a:p>
          <a:p>
            <a:pPr marL="0" indent="0">
              <a:buNone/>
            </a:pPr>
            <a:r>
              <a:rPr lang="en-US" dirty="0"/>
              <a:t>Low interest rates create more scope and need for expansionary fiscal policy, a reason to reassess views of debt sustainability, and more reason to undertake public investments.”</a:t>
            </a:r>
          </a:p>
        </p:txBody>
      </p:sp>
      <p:sp>
        <p:nvSpPr>
          <p:cNvPr id="4" name="Slide Number Placeholder 3">
            <a:extLst>
              <a:ext uri="{FF2B5EF4-FFF2-40B4-BE49-F238E27FC236}">
                <a16:creationId xmlns:a16="http://schemas.microsoft.com/office/drawing/2014/main" id="{11082E1C-B954-4BF1-8CED-D59A92765E2D}"/>
              </a:ext>
            </a:extLst>
          </p:cNvPr>
          <p:cNvSpPr>
            <a:spLocks noGrp="1"/>
          </p:cNvSpPr>
          <p:nvPr>
            <p:ph type="sldNum" sz="quarter" idx="12"/>
          </p:nvPr>
        </p:nvSpPr>
        <p:spPr/>
        <p:txBody>
          <a:bodyPr/>
          <a:lstStyle/>
          <a:p>
            <a:fld id="{F1D86E98-B725-488F-89EF-8A0F373A8483}" type="slidenum">
              <a:rPr lang="en-US" smtClean="0"/>
              <a:pPr/>
              <a:t>17</a:t>
            </a:fld>
            <a:endParaRPr lang="en-US" dirty="0"/>
          </a:p>
        </p:txBody>
      </p:sp>
    </p:spTree>
    <p:extLst>
      <p:ext uri="{BB962C8B-B14F-4D97-AF65-F5344CB8AC3E}">
        <p14:creationId xmlns:p14="http://schemas.microsoft.com/office/powerpoint/2010/main" val="2340915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74638"/>
            <a:ext cx="8610600" cy="639762"/>
          </a:xfrm>
        </p:spPr>
        <p:style>
          <a:lnRef idx="3">
            <a:schemeClr val="lt1"/>
          </a:lnRef>
          <a:fillRef idx="1">
            <a:schemeClr val="accent1"/>
          </a:fillRef>
          <a:effectRef idx="1">
            <a:schemeClr val="accent1"/>
          </a:effectRef>
          <a:fontRef idx="minor">
            <a:schemeClr val="lt1"/>
          </a:fontRef>
        </p:style>
        <p:txBody>
          <a:bodyPr>
            <a:noAutofit/>
          </a:bodyPr>
          <a:lstStyle/>
          <a:p>
            <a:r>
              <a:rPr lang="en-US" sz="3600" dirty="0">
                <a:solidFill>
                  <a:schemeClr val="tx1"/>
                </a:solidFill>
              </a:rPr>
              <a:t>Perceptions of IMF: 2020 Annual Meetings</a:t>
            </a:r>
          </a:p>
        </p:txBody>
      </p:sp>
      <p:sp>
        <p:nvSpPr>
          <p:cNvPr id="5" name="Content Placeholder 4"/>
          <p:cNvSpPr>
            <a:spLocks noGrp="1"/>
          </p:cNvSpPr>
          <p:nvPr>
            <p:ph sz="half" idx="1"/>
          </p:nvPr>
        </p:nvSpPr>
        <p:spPr>
          <a:xfrm>
            <a:off x="304800" y="1295401"/>
            <a:ext cx="4114800" cy="4876798"/>
          </a:xfrm>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endParaRPr lang="en-US" b="1" dirty="0"/>
          </a:p>
          <a:p>
            <a:pPr>
              <a:buNone/>
            </a:pPr>
            <a:r>
              <a:rPr lang="en-US" b="1" dirty="0"/>
              <a:t>	</a:t>
            </a:r>
            <a:r>
              <a:rPr lang="en-US" b="1" i="1" dirty="0">
                <a:solidFill>
                  <a:srgbClr val="0070C0"/>
                </a:solidFill>
              </a:rPr>
              <a:t>IMF: Austerity is not inevitable</a:t>
            </a:r>
          </a:p>
          <a:p>
            <a:pPr>
              <a:buNone/>
            </a:pPr>
            <a:endParaRPr lang="en-US" dirty="0">
              <a:solidFill>
                <a:srgbClr val="0070C0"/>
              </a:solidFill>
            </a:endParaRPr>
          </a:p>
          <a:p>
            <a:pPr>
              <a:buNone/>
            </a:pPr>
            <a:r>
              <a:rPr lang="en-US" dirty="0">
                <a:solidFill>
                  <a:srgbClr val="0070C0"/>
                </a:solidFill>
              </a:rPr>
              <a:t>		-- The Guardian</a:t>
            </a:r>
          </a:p>
          <a:p>
            <a:pPr>
              <a:buNone/>
            </a:pPr>
            <a:r>
              <a:rPr lang="en-US" dirty="0">
                <a:solidFill>
                  <a:srgbClr val="0070C0"/>
                </a:solidFill>
              </a:rPr>
              <a:t>			Oct. 14, 2020</a:t>
            </a:r>
          </a:p>
          <a:p>
            <a:pPr>
              <a:buNone/>
            </a:pPr>
            <a:endParaRPr lang="en-US" dirty="0">
              <a:solidFill>
                <a:srgbClr val="0070C0"/>
              </a:solidFill>
            </a:endParaRPr>
          </a:p>
          <a:p>
            <a:pPr>
              <a:buNone/>
            </a:pPr>
            <a:r>
              <a:rPr lang="en-US" dirty="0">
                <a:solidFill>
                  <a:srgbClr val="0070C0"/>
                </a:solidFill>
              </a:rPr>
              <a:t>	</a:t>
            </a:r>
          </a:p>
          <a:p>
            <a:pPr>
              <a:buNone/>
            </a:pPr>
            <a:endParaRPr lang="en-US" dirty="0">
              <a:solidFill>
                <a:srgbClr val="0070C0"/>
              </a:solidFill>
            </a:endParaRPr>
          </a:p>
          <a:p>
            <a:pPr>
              <a:buNone/>
            </a:pPr>
            <a:endParaRPr lang="en-US" dirty="0">
              <a:solidFill>
                <a:srgbClr val="0070C0"/>
              </a:solidFill>
            </a:endParaRPr>
          </a:p>
          <a:p>
            <a:pPr>
              <a:buNone/>
            </a:pPr>
            <a:r>
              <a:rPr lang="en-US" dirty="0">
                <a:solidFill>
                  <a:srgbClr val="0070C0"/>
                </a:solidFill>
              </a:rPr>
              <a:t>	“The IMF “has rubbished the idea that governments should be pushing austerity soon to pay for the cost of COVID-19 … The FT’s Chris Giles says the IMF’s tone is quite different than a decade ago”</a:t>
            </a:r>
          </a:p>
          <a:p>
            <a:pPr>
              <a:buNone/>
            </a:pPr>
            <a:endParaRPr lang="en-US" b="1" i="1" dirty="0">
              <a:solidFill>
                <a:srgbClr val="0070C0"/>
              </a:solidFill>
            </a:endParaRPr>
          </a:p>
        </p:txBody>
      </p:sp>
      <p:sp>
        <p:nvSpPr>
          <p:cNvPr id="6" name="Content Placeholder 5"/>
          <p:cNvSpPr>
            <a:spLocks noGrp="1"/>
          </p:cNvSpPr>
          <p:nvPr>
            <p:ph sz="half" idx="2"/>
          </p:nvPr>
        </p:nvSpPr>
        <p:spPr>
          <a:xfrm>
            <a:off x="4724400" y="1295400"/>
            <a:ext cx="4114800" cy="4876799"/>
          </a:xfrm>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pPr>
              <a:buNone/>
            </a:pPr>
            <a:r>
              <a:rPr lang="en-US" dirty="0"/>
              <a:t>	</a:t>
            </a:r>
          </a:p>
          <a:p>
            <a:pPr>
              <a:buNone/>
            </a:pPr>
            <a:r>
              <a:rPr lang="en-US" b="1" i="1" dirty="0">
                <a:solidFill>
                  <a:srgbClr val="FF0000"/>
                </a:solidFill>
              </a:rPr>
              <a:t>	IMF says austerity is not inevitable to ease impact on public finances</a:t>
            </a:r>
          </a:p>
          <a:p>
            <a:pPr>
              <a:buNone/>
            </a:pPr>
            <a:endParaRPr lang="en-US" dirty="0">
              <a:solidFill>
                <a:srgbClr val="FF0000"/>
              </a:solidFill>
            </a:endParaRPr>
          </a:p>
          <a:p>
            <a:pPr algn="ctr">
              <a:buNone/>
            </a:pPr>
            <a:r>
              <a:rPr lang="en-US" dirty="0">
                <a:solidFill>
                  <a:srgbClr val="FF0000"/>
                </a:solidFill>
              </a:rPr>
              <a:t>-- Chris Giles, Financial Times</a:t>
            </a:r>
          </a:p>
          <a:p>
            <a:pPr algn="ctr">
              <a:buNone/>
            </a:pPr>
            <a:r>
              <a:rPr lang="en-US" dirty="0">
                <a:solidFill>
                  <a:srgbClr val="FF0000"/>
                </a:solidFill>
              </a:rPr>
              <a:t>Oct. 14, 2020</a:t>
            </a:r>
          </a:p>
          <a:p>
            <a:pPr algn="ctr">
              <a:buNone/>
            </a:pPr>
            <a:endParaRPr lang="en-US" dirty="0">
              <a:solidFill>
                <a:srgbClr val="FF0000"/>
              </a:solidFill>
            </a:endParaRPr>
          </a:p>
          <a:p>
            <a:pPr>
              <a:buNone/>
            </a:pPr>
            <a:endParaRPr lang="en-US" dirty="0">
              <a:solidFill>
                <a:srgbClr val="FF0000"/>
              </a:solidFill>
            </a:endParaRPr>
          </a:p>
          <a:p>
            <a:pPr>
              <a:buNone/>
            </a:pPr>
            <a:r>
              <a:rPr lang="en-US" dirty="0">
                <a:solidFill>
                  <a:srgbClr val="FF0000"/>
                </a:solidFill>
              </a:rPr>
              <a:t>	“Most advanced economies that can borrow freely will not need to plan for austerity to restore the health of their public finances after the coronavirus pandemic, the IMF has said in a reversal of its advice a decade ago” </a:t>
            </a:r>
            <a:br>
              <a:rPr lang="en-US" dirty="0"/>
            </a:br>
            <a:endParaRPr lang="en-US" sz="3400" dirty="0">
              <a:solidFill>
                <a:srgbClr val="FF0000"/>
              </a:solidFill>
            </a:endParaRPr>
          </a:p>
        </p:txBody>
      </p:sp>
      <p:sp>
        <p:nvSpPr>
          <p:cNvPr id="2" name="Slide Number Placeholder 1">
            <a:extLst>
              <a:ext uri="{FF2B5EF4-FFF2-40B4-BE49-F238E27FC236}">
                <a16:creationId xmlns:a16="http://schemas.microsoft.com/office/drawing/2014/main" id="{7E625FDC-1D54-4BE9-8FA7-EA35F245B31D}"/>
              </a:ext>
            </a:extLst>
          </p:cNvPr>
          <p:cNvSpPr>
            <a:spLocks noGrp="1"/>
          </p:cNvSpPr>
          <p:nvPr>
            <p:ph type="sldNum" sz="quarter" idx="12"/>
          </p:nvPr>
        </p:nvSpPr>
        <p:spPr/>
        <p:txBody>
          <a:bodyPr/>
          <a:lstStyle/>
          <a:p>
            <a:fld id="{F1D86E98-B725-488F-89EF-8A0F373A8483}" type="slidenum">
              <a:rPr lang="en-US" smtClean="0"/>
              <a:pPr/>
              <a:t>18</a:t>
            </a:fld>
            <a:endParaRPr lang="en-US" dirty="0"/>
          </a:p>
        </p:txBody>
      </p:sp>
    </p:spTree>
    <p:extLst>
      <p:ext uri="{BB962C8B-B14F-4D97-AF65-F5344CB8AC3E}">
        <p14:creationId xmlns:p14="http://schemas.microsoft.com/office/powerpoint/2010/main" val="2946574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19D97-D1E2-4E4B-9AA5-66556CA7074A}"/>
              </a:ext>
            </a:extLst>
          </p:cNvPr>
          <p:cNvSpPr>
            <a:spLocks noGrp="1"/>
          </p:cNvSpPr>
          <p:nvPr>
            <p:ph type="title"/>
          </p:nvPr>
        </p:nvSpPr>
        <p:spPr>
          <a:xfrm>
            <a:off x="457200" y="136522"/>
            <a:ext cx="8229600" cy="930278"/>
          </a:xfrm>
        </p:spPr>
        <p:style>
          <a:lnRef idx="3">
            <a:schemeClr val="lt1"/>
          </a:lnRef>
          <a:fillRef idx="1">
            <a:schemeClr val="accent1"/>
          </a:fillRef>
          <a:effectRef idx="1">
            <a:schemeClr val="accent1"/>
          </a:effectRef>
          <a:fontRef idx="minor">
            <a:schemeClr val="lt1"/>
          </a:fontRef>
        </p:style>
        <p:txBody>
          <a:bodyPr>
            <a:normAutofit fontScale="90000"/>
          </a:bodyPr>
          <a:lstStyle/>
          <a:p>
            <a:r>
              <a:rPr lang="en-US" dirty="0"/>
              <a:t>“Different strokes for different folks”</a:t>
            </a:r>
          </a:p>
        </p:txBody>
      </p:sp>
      <p:sp>
        <p:nvSpPr>
          <p:cNvPr id="3" name="Content Placeholder 2">
            <a:extLst>
              <a:ext uri="{FF2B5EF4-FFF2-40B4-BE49-F238E27FC236}">
                <a16:creationId xmlns:a16="http://schemas.microsoft.com/office/drawing/2014/main" id="{C6927512-5E53-4A43-81DB-628AEEC19E2F}"/>
              </a:ext>
            </a:extLst>
          </p:cNvPr>
          <p:cNvSpPr>
            <a:spLocks noGrp="1"/>
          </p:cNvSpPr>
          <p:nvPr>
            <p:ph idx="1"/>
          </p:nvPr>
        </p:nvSpPr>
        <p:spPr>
          <a:xfrm>
            <a:off x="457200" y="1219201"/>
            <a:ext cx="8229600" cy="5502278"/>
          </a:xfrm>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pPr marL="0" indent="0">
              <a:buNone/>
            </a:pPr>
            <a:r>
              <a:rPr lang="en-US" dirty="0"/>
              <a:t>“As economies tentatively reopen, but uncertainty about the course of the pandemic remains, </a:t>
            </a:r>
            <a:r>
              <a:rPr lang="en-US" b="1" dirty="0">
                <a:solidFill>
                  <a:srgbClr val="92D050"/>
                </a:solidFill>
              </a:rPr>
              <a:t>governments should ensure that fiscal support is not withdrawn too rapidly</a:t>
            </a:r>
            <a:r>
              <a:rPr lang="en-US" dirty="0"/>
              <a:t>.”</a:t>
            </a:r>
          </a:p>
          <a:p>
            <a:pPr marL="0" indent="0">
              <a:buNone/>
            </a:pPr>
            <a:endParaRPr lang="en-US" dirty="0"/>
          </a:p>
          <a:p>
            <a:pPr marL="0" indent="0">
              <a:buNone/>
            </a:pPr>
            <a:r>
              <a:rPr lang="en-US" dirty="0"/>
              <a:t>“</a:t>
            </a:r>
            <a:r>
              <a:rPr lang="en-US" b="1" dirty="0">
                <a:solidFill>
                  <a:srgbClr val="92D050"/>
                </a:solidFill>
              </a:rPr>
              <a:t>Emerging market and low-income economies facing tight financing constraints will need to deliver more with less</a:t>
            </a:r>
            <a:r>
              <a:rPr lang="en-US" dirty="0"/>
              <a:t>, by reprioritizing spending and enhancing its efficiency. Some may need further official financial support and debt relief.”</a:t>
            </a:r>
          </a:p>
          <a:p>
            <a:pPr marL="0" indent="0">
              <a:buNone/>
            </a:pPr>
            <a:endParaRPr lang="en-US" dirty="0"/>
          </a:p>
          <a:p>
            <a:pPr marL="0" indent="0">
              <a:buNone/>
            </a:pPr>
            <a:r>
              <a:rPr lang="en-US" dirty="0"/>
              <a:t>“Governments should also adopt measures to improve tax compliance and consider </a:t>
            </a:r>
            <a:r>
              <a:rPr lang="en-US" b="1" dirty="0">
                <a:solidFill>
                  <a:srgbClr val="92D050"/>
                </a:solidFill>
              </a:rPr>
              <a:t>higher taxes for the more affluent groups and highly profitable firms</a:t>
            </a:r>
            <a:r>
              <a:rPr lang="en-US" dirty="0"/>
              <a:t>. The ensuing revenues would help pay for critical services … during a crisis that has disproportionately hurt the poorer segments of society.”</a:t>
            </a:r>
          </a:p>
          <a:p>
            <a:pPr marL="0" indent="0">
              <a:buNone/>
            </a:pPr>
            <a:r>
              <a:rPr lang="en-US" dirty="0"/>
              <a:t>				</a:t>
            </a:r>
          </a:p>
          <a:p>
            <a:pPr marL="0" indent="0">
              <a:buNone/>
            </a:pPr>
            <a:r>
              <a:rPr lang="en-US" dirty="0"/>
              <a:t>				Vitor Gaspar and others</a:t>
            </a:r>
          </a:p>
          <a:p>
            <a:pPr marL="0" indent="0">
              <a:buNone/>
            </a:pPr>
            <a:r>
              <a:rPr lang="en-US" dirty="0"/>
              <a:t>				IMF Blog, Oct. 14, 2020					</a:t>
            </a:r>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2E34A580-DFED-4679-9DE0-239C9A14DDD7}"/>
              </a:ext>
            </a:extLst>
          </p:cNvPr>
          <p:cNvSpPr>
            <a:spLocks noGrp="1"/>
          </p:cNvSpPr>
          <p:nvPr>
            <p:ph type="sldNum" sz="quarter" idx="12"/>
          </p:nvPr>
        </p:nvSpPr>
        <p:spPr/>
        <p:txBody>
          <a:bodyPr/>
          <a:lstStyle/>
          <a:p>
            <a:fld id="{F1D86E98-B725-488F-89EF-8A0F373A8483}" type="slidenum">
              <a:rPr lang="en-US" smtClean="0"/>
              <a:pPr/>
              <a:t>19</a:t>
            </a:fld>
            <a:endParaRPr lang="en-US" dirty="0"/>
          </a:p>
        </p:txBody>
      </p:sp>
    </p:spTree>
    <p:extLst>
      <p:ext uri="{BB962C8B-B14F-4D97-AF65-F5344CB8AC3E}">
        <p14:creationId xmlns:p14="http://schemas.microsoft.com/office/powerpoint/2010/main" val="1788166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ext, letter&#10;&#10;Description automatically generated">
            <a:extLst>
              <a:ext uri="{FF2B5EF4-FFF2-40B4-BE49-F238E27FC236}">
                <a16:creationId xmlns:a16="http://schemas.microsoft.com/office/drawing/2014/main" id="{B2682FB5-E907-4585-A1EF-93BEDF6C34E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574040"/>
            <a:ext cx="7315200" cy="5445760"/>
          </a:xfrm>
        </p:spPr>
        <p:style>
          <a:lnRef idx="2">
            <a:schemeClr val="accent2"/>
          </a:lnRef>
          <a:fillRef idx="1">
            <a:schemeClr val="lt1"/>
          </a:fillRef>
          <a:effectRef idx="0">
            <a:schemeClr val="accent2"/>
          </a:effectRef>
          <a:fontRef idx="minor">
            <a:schemeClr val="dk1"/>
          </a:fontRef>
        </p:style>
      </p:pic>
      <p:sp>
        <p:nvSpPr>
          <p:cNvPr id="4" name="Slide Number Placeholder 3">
            <a:extLst>
              <a:ext uri="{FF2B5EF4-FFF2-40B4-BE49-F238E27FC236}">
                <a16:creationId xmlns:a16="http://schemas.microsoft.com/office/drawing/2014/main" id="{79A56EB1-29BA-4394-AF38-C05B528E5230}"/>
              </a:ext>
            </a:extLst>
          </p:cNvPr>
          <p:cNvSpPr>
            <a:spLocks noGrp="1"/>
          </p:cNvSpPr>
          <p:nvPr>
            <p:ph type="sldNum" sz="quarter" idx="12"/>
          </p:nvPr>
        </p:nvSpPr>
        <p:spPr/>
        <p:txBody>
          <a:bodyPr/>
          <a:lstStyle/>
          <a:p>
            <a:fld id="{F1D86E98-B725-488F-89EF-8A0F373A8483}" type="slidenum">
              <a:rPr lang="en-US" smtClean="0"/>
              <a:pPr/>
              <a:t>2</a:t>
            </a:fld>
            <a:endParaRPr lang="en-US" dirty="0"/>
          </a:p>
        </p:txBody>
      </p:sp>
    </p:spTree>
    <p:extLst>
      <p:ext uri="{BB962C8B-B14F-4D97-AF65-F5344CB8AC3E}">
        <p14:creationId xmlns:p14="http://schemas.microsoft.com/office/powerpoint/2010/main" val="4148813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591C53F-054F-4AE8-AEE4-784F224D82CA}"/>
              </a:ext>
            </a:extLst>
          </p:cNvPr>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Autofit/>
          </a:bodyPr>
          <a:lstStyle/>
          <a:p>
            <a:r>
              <a:rPr lang="en-US" sz="3600" dirty="0"/>
              <a:t>IEO (20xx) assessment of IMF </a:t>
            </a:r>
            <a:r>
              <a:rPr lang="en-US" sz="3600"/>
              <a:t>fiscal policy response to </a:t>
            </a:r>
            <a:r>
              <a:rPr lang="en-US" sz="3600" dirty="0"/>
              <a:t>the COVID-19 pandemic</a:t>
            </a:r>
          </a:p>
        </p:txBody>
      </p:sp>
      <p:sp>
        <p:nvSpPr>
          <p:cNvPr id="9" name="Content Placeholder 8">
            <a:extLst>
              <a:ext uri="{FF2B5EF4-FFF2-40B4-BE49-F238E27FC236}">
                <a16:creationId xmlns:a16="http://schemas.microsoft.com/office/drawing/2014/main" id="{160DD7E1-BC2E-4902-805B-C277A23743BF}"/>
              </a:ext>
            </a:extLst>
          </p:cNvPr>
          <p:cNvSpPr>
            <a:spLocks noGrp="1"/>
          </p:cNvSpPr>
          <p:nvPr>
            <p:ph sz="quarter" idx="4"/>
          </p:nvPr>
        </p:nvSpPr>
        <p:spPr>
          <a:xfrm>
            <a:off x="457200" y="1676400"/>
            <a:ext cx="8229603" cy="5045078"/>
          </a:xfrm>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endParaRPr lang="en-US" dirty="0"/>
          </a:p>
          <a:p>
            <a:pPr marL="0" indent="0">
              <a:buNone/>
            </a:pPr>
            <a:endParaRPr lang="en-US" dirty="0"/>
          </a:p>
          <a:p>
            <a:pPr marL="0" indent="0">
              <a:buNone/>
            </a:pPr>
            <a:endParaRPr lang="en-US" dirty="0"/>
          </a:p>
          <a:p>
            <a:pPr marL="0" indent="0" algn="ctr">
              <a:buNone/>
            </a:pPr>
            <a:endParaRPr lang="en-US" dirty="0"/>
          </a:p>
          <a:p>
            <a:pPr marL="0" indent="0" algn="ctr">
              <a:buNone/>
            </a:pPr>
            <a:r>
              <a:rPr lang="en-US" sz="4000" dirty="0"/>
              <a:t>WATCH THIS SPACE!</a:t>
            </a:r>
          </a:p>
          <a:p>
            <a:pPr marL="0" indent="0">
              <a:buNone/>
            </a:pPr>
            <a:endParaRPr lang="en-US" dirty="0"/>
          </a:p>
          <a:p>
            <a:pPr marL="457169" lvl="1" indent="0">
              <a:buNone/>
            </a:pPr>
            <a:r>
              <a:rPr lang="en-US" dirty="0"/>
              <a:t>	</a:t>
            </a:r>
          </a:p>
        </p:txBody>
      </p:sp>
      <p:sp>
        <p:nvSpPr>
          <p:cNvPr id="4" name="Slide Number Placeholder 3">
            <a:extLst>
              <a:ext uri="{FF2B5EF4-FFF2-40B4-BE49-F238E27FC236}">
                <a16:creationId xmlns:a16="http://schemas.microsoft.com/office/drawing/2014/main" id="{975C7B9E-1C5D-4394-BECD-FACAD6CC7A9C}"/>
              </a:ext>
            </a:extLst>
          </p:cNvPr>
          <p:cNvSpPr>
            <a:spLocks noGrp="1"/>
          </p:cNvSpPr>
          <p:nvPr>
            <p:ph type="sldNum" sz="quarter" idx="12"/>
          </p:nvPr>
        </p:nvSpPr>
        <p:spPr/>
        <p:txBody>
          <a:bodyPr/>
          <a:lstStyle/>
          <a:p>
            <a:fld id="{F1D86E98-B725-488F-89EF-8A0F373A8483}" type="slidenum">
              <a:rPr lang="en-US" smtClean="0"/>
              <a:pPr/>
              <a:t>20</a:t>
            </a:fld>
            <a:endParaRPr lang="en-US" dirty="0"/>
          </a:p>
        </p:txBody>
      </p:sp>
    </p:spTree>
    <p:extLst>
      <p:ext uri="{BB962C8B-B14F-4D97-AF65-F5344CB8AC3E}">
        <p14:creationId xmlns:p14="http://schemas.microsoft.com/office/powerpoint/2010/main" val="1658754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36C41-DFCA-4DF5-9D2E-AEFDE2237807}"/>
              </a:ext>
            </a:extLst>
          </p:cNvPr>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fontScale="90000"/>
          </a:bodyPr>
          <a:lstStyle/>
          <a:p>
            <a:r>
              <a:rPr lang="en-US" dirty="0"/>
              <a:t>“Turn, turn, turn”: </a:t>
            </a:r>
            <a:br>
              <a:rPr lang="en-US" dirty="0"/>
            </a:br>
            <a:r>
              <a:rPr lang="en-US" dirty="0"/>
              <a:t>IMF fiscal policy advice</a:t>
            </a:r>
          </a:p>
        </p:txBody>
      </p:sp>
      <p:pic>
        <p:nvPicPr>
          <p:cNvPr id="4" name="Content Placeholder 3">
            <a:extLst>
              <a:ext uri="{FF2B5EF4-FFF2-40B4-BE49-F238E27FC236}">
                <a16:creationId xmlns:a16="http://schemas.microsoft.com/office/drawing/2014/main" id="{2AF43789-6362-43E2-99E1-CE8BC2BB65F4}"/>
              </a:ext>
            </a:extLst>
          </p:cNvPr>
          <p:cNvPicPr>
            <a:picLocks noGrp="1" noChangeAspect="1"/>
          </p:cNvPicPr>
          <p:nvPr>
            <p:ph sz="half" idx="2"/>
          </p:nvPr>
        </p:nvPicPr>
        <p:blipFill>
          <a:blip r:embed="rId2"/>
          <a:stretch>
            <a:fillRect/>
          </a:stretch>
        </p:blipFill>
        <p:spPr>
          <a:xfrm>
            <a:off x="457200" y="1647829"/>
            <a:ext cx="8229600" cy="3990971"/>
          </a:xfrm>
          <a:prstGeom prst="rect">
            <a:avLst/>
          </a:prstGeom>
        </p:spPr>
        <p:style>
          <a:lnRef idx="2">
            <a:schemeClr val="accent1"/>
          </a:lnRef>
          <a:fillRef idx="1">
            <a:schemeClr val="lt1"/>
          </a:fillRef>
          <a:effectRef idx="0">
            <a:schemeClr val="accent1"/>
          </a:effectRef>
          <a:fontRef idx="minor">
            <a:schemeClr val="dk1"/>
          </a:fontRef>
        </p:style>
      </p:pic>
      <p:sp>
        <p:nvSpPr>
          <p:cNvPr id="8" name="Content Placeholder 7">
            <a:extLst>
              <a:ext uri="{FF2B5EF4-FFF2-40B4-BE49-F238E27FC236}">
                <a16:creationId xmlns:a16="http://schemas.microsoft.com/office/drawing/2014/main" id="{A6D0676F-83E7-4623-B6B7-63567EB53814}"/>
              </a:ext>
            </a:extLst>
          </p:cNvPr>
          <p:cNvSpPr>
            <a:spLocks noGrp="1"/>
          </p:cNvSpPr>
          <p:nvPr>
            <p:ph sz="quarter" idx="4"/>
          </p:nvPr>
        </p:nvSpPr>
        <p:spPr>
          <a:xfrm>
            <a:off x="457200" y="5791200"/>
            <a:ext cx="8229603" cy="565152"/>
          </a:xfrm>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pPr marL="0" indent="0">
              <a:buNone/>
            </a:pPr>
            <a:r>
              <a:rPr lang="en-US" dirty="0"/>
              <a:t>Source: Fiebiger and Lavoie (2017), “The IMF and the New Fiscalism: was there a U-turn?, </a:t>
            </a:r>
            <a:r>
              <a:rPr lang="en-US" i="1" dirty="0"/>
              <a:t>European Journal of Economics and Economic Policies: Intervention</a:t>
            </a:r>
            <a:r>
              <a:rPr lang="en-US" dirty="0"/>
              <a:t>. </a:t>
            </a:r>
          </a:p>
        </p:txBody>
      </p:sp>
      <p:sp>
        <p:nvSpPr>
          <p:cNvPr id="5" name="Slide Number Placeholder 4">
            <a:extLst>
              <a:ext uri="{FF2B5EF4-FFF2-40B4-BE49-F238E27FC236}">
                <a16:creationId xmlns:a16="http://schemas.microsoft.com/office/drawing/2014/main" id="{EB37AF5E-B7E7-4A58-BE8F-7838B8C2A318}"/>
              </a:ext>
            </a:extLst>
          </p:cNvPr>
          <p:cNvSpPr>
            <a:spLocks noGrp="1"/>
          </p:cNvSpPr>
          <p:nvPr>
            <p:ph type="sldNum" sz="quarter" idx="12"/>
          </p:nvPr>
        </p:nvSpPr>
        <p:spPr/>
        <p:txBody>
          <a:bodyPr/>
          <a:lstStyle/>
          <a:p>
            <a:fld id="{F1D86E98-B725-488F-89EF-8A0F373A8483}" type="slidenum">
              <a:rPr lang="en-US" smtClean="0"/>
              <a:pPr/>
              <a:t>3</a:t>
            </a:fld>
            <a:endParaRPr lang="en-US" dirty="0"/>
          </a:p>
        </p:txBody>
      </p:sp>
    </p:spTree>
    <p:extLst>
      <p:ext uri="{BB962C8B-B14F-4D97-AF65-F5344CB8AC3E}">
        <p14:creationId xmlns:p14="http://schemas.microsoft.com/office/powerpoint/2010/main" val="678817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F2D59-35E8-4003-9406-C668FEF53013}"/>
              </a:ext>
            </a:extLst>
          </p:cNvPr>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r>
              <a:rPr lang="en-US" dirty="0"/>
              <a:t>Timing of the turns</a:t>
            </a:r>
          </a:p>
        </p:txBody>
      </p:sp>
      <p:sp>
        <p:nvSpPr>
          <p:cNvPr id="3" name="Content Placeholder 2">
            <a:extLst>
              <a:ext uri="{FF2B5EF4-FFF2-40B4-BE49-F238E27FC236}">
                <a16:creationId xmlns:a16="http://schemas.microsoft.com/office/drawing/2014/main" id="{FC381F79-C29E-4177-B17C-547F149402EE}"/>
              </a:ext>
            </a:extLst>
          </p:cNvPr>
          <p:cNvSpPr>
            <a:spLocks noGrp="1"/>
          </p:cNvSpPr>
          <p:nvPr>
            <p:ph idx="1"/>
          </p:nvPr>
        </p:nvSpPr>
        <p:spPr>
          <a:xfrm>
            <a:off x="457200" y="1676400"/>
            <a:ext cx="8229600" cy="4572000"/>
          </a:xfrm>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marL="514350" indent="-514350">
              <a:buAutoNum type="arabicParenR"/>
            </a:pPr>
            <a:endParaRPr lang="en-US" b="1" dirty="0">
              <a:solidFill>
                <a:srgbClr val="FF0000"/>
              </a:solidFill>
            </a:endParaRPr>
          </a:p>
          <a:p>
            <a:pPr marL="514350" indent="-514350">
              <a:buAutoNum type="arabicParenR"/>
            </a:pPr>
            <a:r>
              <a:rPr lang="en-US" b="1" dirty="0">
                <a:solidFill>
                  <a:srgbClr val="FF0000"/>
                </a:solidFill>
              </a:rPr>
              <a:t>“New Fiscalism”</a:t>
            </a:r>
            <a:r>
              <a:rPr lang="en-US" dirty="0"/>
              <a:t>: 2008: “the IMF moved towards stimulus” as a way to combat the Global Financial Crisis. </a:t>
            </a:r>
          </a:p>
          <a:p>
            <a:pPr marL="514350" indent="-514350">
              <a:buAutoNum type="arabicParenR"/>
            </a:pPr>
            <a:endParaRPr lang="en-US" dirty="0"/>
          </a:p>
          <a:p>
            <a:pPr marL="514350" indent="-514350">
              <a:buAutoNum type="arabicParenR"/>
            </a:pPr>
            <a:r>
              <a:rPr lang="en-US" b="1" dirty="0">
                <a:solidFill>
                  <a:srgbClr val="00B050"/>
                </a:solidFill>
              </a:rPr>
              <a:t>“New Austerity”</a:t>
            </a:r>
            <a:r>
              <a:rPr lang="en-US" dirty="0"/>
              <a:t>: around summer of 2010: the IMF reverted back towards its more traditional stance, although not completely” </a:t>
            </a:r>
          </a:p>
          <a:p>
            <a:pPr marL="514350" indent="-514350">
              <a:buAutoNum type="arabicParenR"/>
            </a:pPr>
            <a:endParaRPr lang="en-US" dirty="0"/>
          </a:p>
          <a:p>
            <a:pPr marL="514350" indent="-514350">
              <a:buAutoNum type="arabicParenR"/>
            </a:pPr>
            <a:r>
              <a:rPr lang="en-US" b="1" dirty="0">
                <a:solidFill>
                  <a:srgbClr val="92D050"/>
                </a:solidFill>
              </a:rPr>
              <a:t>New Balance:</a:t>
            </a:r>
            <a:r>
              <a:rPr lang="en-US" dirty="0"/>
              <a:t> 2013: the IMF moved back “to become a prudent advocate of fiscal stimulus policies”</a:t>
            </a:r>
          </a:p>
          <a:p>
            <a:pPr marL="514350" indent="-514350">
              <a:buAutoNum type="arabicParenR"/>
            </a:pPr>
            <a:endParaRPr lang="en-US" dirty="0"/>
          </a:p>
          <a:p>
            <a:pPr marL="0" indent="0">
              <a:buNone/>
            </a:pPr>
            <a:endParaRPr lang="en-US" dirty="0"/>
          </a:p>
          <a:p>
            <a:pPr marL="514350" indent="-514350">
              <a:buAutoNum type="arabicParenR"/>
            </a:pPr>
            <a:endParaRPr lang="en-US" dirty="0"/>
          </a:p>
        </p:txBody>
      </p:sp>
      <p:sp>
        <p:nvSpPr>
          <p:cNvPr id="4" name="Slide Number Placeholder 3">
            <a:extLst>
              <a:ext uri="{FF2B5EF4-FFF2-40B4-BE49-F238E27FC236}">
                <a16:creationId xmlns:a16="http://schemas.microsoft.com/office/drawing/2014/main" id="{81F58AC0-3783-48B4-B888-787112B65BE0}"/>
              </a:ext>
            </a:extLst>
          </p:cNvPr>
          <p:cNvSpPr>
            <a:spLocks noGrp="1"/>
          </p:cNvSpPr>
          <p:nvPr>
            <p:ph type="sldNum" sz="quarter" idx="12"/>
          </p:nvPr>
        </p:nvSpPr>
        <p:spPr/>
        <p:txBody>
          <a:bodyPr/>
          <a:lstStyle/>
          <a:p>
            <a:fld id="{F1D86E98-B725-488F-89EF-8A0F373A8483}" type="slidenum">
              <a:rPr lang="en-US" smtClean="0"/>
              <a:pPr/>
              <a:t>4</a:t>
            </a:fld>
            <a:endParaRPr lang="en-US" dirty="0"/>
          </a:p>
        </p:txBody>
      </p:sp>
      <p:sp>
        <p:nvSpPr>
          <p:cNvPr id="6" name="Content Placeholder 7">
            <a:extLst>
              <a:ext uri="{FF2B5EF4-FFF2-40B4-BE49-F238E27FC236}">
                <a16:creationId xmlns:a16="http://schemas.microsoft.com/office/drawing/2014/main" id="{26EC707F-EE22-4496-8EF7-4FCC51CC21D1}"/>
              </a:ext>
            </a:extLst>
          </p:cNvPr>
          <p:cNvSpPr txBox="1">
            <a:spLocks/>
          </p:cNvSpPr>
          <p:nvPr/>
        </p:nvSpPr>
        <p:spPr>
          <a:xfrm>
            <a:off x="457200" y="6172200"/>
            <a:ext cx="8229603" cy="549278"/>
          </a:xfrm>
          <a:prstGeom prst="rect">
            <a:avLst/>
          </a:prstGeom>
        </p:spPr>
        <p:style>
          <a:lnRef idx="2">
            <a:schemeClr val="accent1"/>
          </a:lnRef>
          <a:fillRef idx="1">
            <a:schemeClr val="lt1"/>
          </a:fillRef>
          <a:effectRef idx="0">
            <a:schemeClr val="accent1"/>
          </a:effectRef>
          <a:fontRef idx="minor">
            <a:schemeClr val="dk1"/>
          </a:fontRef>
        </p:style>
        <p:txBody>
          <a:bodyPr>
            <a:normAutofit lnSpcReduction="10000"/>
          </a:bodyPr>
          <a:lstStyle>
            <a:lvl1pPr marL="342878" indent="-342878" algn="l" defTabSz="91434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01" indent="-285732" algn="l" defTabSz="91434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2925" indent="-228585" algn="l" defTabSz="91434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095" indent="-228585" algn="l" defTabSz="91434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265" indent="-228585" algn="l" defTabSz="91434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435" indent="-228585" algn="l" defTabSz="91434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605" indent="-228585" algn="l" defTabSz="91434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8775" indent="-228585" algn="l" defTabSz="91434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5943" indent="-228585" algn="l" defTabSz="91434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 typeface="Arial" pitchFamily="34" charset="0"/>
              <a:buNone/>
            </a:pPr>
            <a:r>
              <a:rPr lang="en-US" sz="2000" dirty="0"/>
              <a:t>Source: Fiebiger and Lavoie (2017)</a:t>
            </a:r>
            <a:r>
              <a:rPr lang="en-US" dirty="0"/>
              <a:t> </a:t>
            </a:r>
          </a:p>
        </p:txBody>
      </p:sp>
    </p:spTree>
    <p:extLst>
      <p:ext uri="{BB962C8B-B14F-4D97-AF65-F5344CB8AC3E}">
        <p14:creationId xmlns:p14="http://schemas.microsoft.com/office/powerpoint/2010/main" val="3522733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A7D94-C529-45DF-8C6D-E894668F46FB}"/>
              </a:ext>
            </a:extLst>
          </p:cNvPr>
          <p:cNvSpPr>
            <a:spLocks noGrp="1"/>
          </p:cNvSpPr>
          <p:nvPr>
            <p:ph type="title"/>
          </p:nvPr>
        </p:nvSpPr>
        <p:spPr>
          <a:xfrm>
            <a:off x="457200" y="136522"/>
            <a:ext cx="8382000" cy="701678"/>
          </a:xfrm>
        </p:spPr>
        <p:style>
          <a:lnRef idx="3">
            <a:schemeClr val="lt1"/>
          </a:lnRef>
          <a:fillRef idx="1">
            <a:schemeClr val="accent1"/>
          </a:fillRef>
          <a:effectRef idx="1">
            <a:schemeClr val="accent1"/>
          </a:effectRef>
          <a:fontRef idx="minor">
            <a:schemeClr val="lt1"/>
          </a:fontRef>
        </p:style>
        <p:txBody>
          <a:bodyPr>
            <a:normAutofit fontScale="90000"/>
          </a:bodyPr>
          <a:lstStyle/>
          <a:p>
            <a:r>
              <a:rPr lang="en-US" dirty="0"/>
              <a:t>Summary of IMF stance</a:t>
            </a:r>
            <a:endParaRPr lang="en-US" sz="2700" dirty="0"/>
          </a:p>
        </p:txBody>
      </p:sp>
      <p:sp>
        <p:nvSpPr>
          <p:cNvPr id="3" name="Content Placeholder 2">
            <a:extLst>
              <a:ext uri="{FF2B5EF4-FFF2-40B4-BE49-F238E27FC236}">
                <a16:creationId xmlns:a16="http://schemas.microsoft.com/office/drawing/2014/main" id="{5E2DA6FA-CDF7-4A3F-A781-216E999AC8E9}"/>
              </a:ext>
            </a:extLst>
          </p:cNvPr>
          <p:cNvSpPr>
            <a:spLocks noGrp="1"/>
          </p:cNvSpPr>
          <p:nvPr>
            <p:ph idx="1"/>
          </p:nvPr>
        </p:nvSpPr>
        <p:spPr>
          <a:xfrm>
            <a:off x="457200" y="1066801"/>
            <a:ext cx="8382000" cy="5654678"/>
          </a:xfrm>
        </p:spPr>
        <p:style>
          <a:lnRef idx="2">
            <a:schemeClr val="accent1"/>
          </a:lnRef>
          <a:fillRef idx="1">
            <a:schemeClr val="lt1"/>
          </a:fillRef>
          <a:effectRef idx="0">
            <a:schemeClr val="accent1"/>
          </a:effectRef>
          <a:fontRef idx="minor">
            <a:schemeClr val="dk1"/>
          </a:fontRef>
        </p:style>
        <p:txBody>
          <a:bodyPr>
            <a:normAutofit fontScale="62500" lnSpcReduction="20000"/>
          </a:bodyPr>
          <a:lstStyle/>
          <a:p>
            <a:endParaRPr lang="en-US" b="1" dirty="0">
              <a:solidFill>
                <a:srgbClr val="FF0000"/>
              </a:solidFill>
            </a:endParaRPr>
          </a:p>
          <a:p>
            <a:r>
              <a:rPr lang="en-US" b="1" dirty="0">
                <a:solidFill>
                  <a:srgbClr val="FF0000"/>
                </a:solidFill>
              </a:rPr>
              <a:t>New Fiscalism: </a:t>
            </a:r>
            <a:r>
              <a:rPr lang="en-US" dirty="0"/>
              <a:t>“Our analysis shows that there was not a complete 180-degree turnabout in 2008 – which would have been a move from full austerity to all-out stimulus – but rather something like a 150-degree change in the views held by the IMF, with </a:t>
            </a:r>
            <a:r>
              <a:rPr lang="en-US" b="1" dirty="0">
                <a:solidFill>
                  <a:srgbClr val="FF0000"/>
                </a:solidFill>
              </a:rPr>
              <a:t>a prudent move to advocating fiscal stimulus</a:t>
            </a:r>
            <a:r>
              <a:rPr lang="en-US" dirty="0"/>
              <a:t>.” </a:t>
            </a:r>
          </a:p>
          <a:p>
            <a:pPr marL="0" indent="0">
              <a:buNone/>
            </a:pPr>
            <a:endParaRPr lang="en-US" dirty="0"/>
          </a:p>
          <a:p>
            <a:r>
              <a:rPr lang="en-US" b="1" dirty="0">
                <a:solidFill>
                  <a:srgbClr val="00B050"/>
                </a:solidFill>
              </a:rPr>
              <a:t>New Austerity:</a:t>
            </a:r>
            <a:r>
              <a:rPr lang="en-US" dirty="0"/>
              <a:t> “Similarly, the </a:t>
            </a:r>
            <a:r>
              <a:rPr lang="en-US" b="1" dirty="0">
                <a:solidFill>
                  <a:srgbClr val="00B050"/>
                </a:solidFill>
              </a:rPr>
              <a:t>retrenchment away from fiscal stimulus policies </a:t>
            </a:r>
            <a:r>
              <a:rPr lang="en-US" dirty="0"/>
              <a:t>that was observed in 2010 was </a:t>
            </a:r>
            <a:r>
              <a:rPr lang="en-US" b="1" dirty="0">
                <a:solidFill>
                  <a:srgbClr val="00B050"/>
                </a:solidFill>
              </a:rPr>
              <a:t>not a full obliteration of its previous position</a:t>
            </a:r>
            <a:r>
              <a:rPr lang="en-US" dirty="0"/>
              <a:t>, despite its support of policies based on so-called expansionary fiscal consolidation in the eurozone.” </a:t>
            </a:r>
          </a:p>
          <a:p>
            <a:endParaRPr lang="en-US" dirty="0"/>
          </a:p>
          <a:p>
            <a:r>
              <a:rPr lang="en-US" b="1" dirty="0">
                <a:solidFill>
                  <a:srgbClr val="92D050"/>
                </a:solidFill>
              </a:rPr>
              <a:t>New Balance: </a:t>
            </a:r>
            <a:r>
              <a:rPr lang="en-US" dirty="0"/>
              <a:t>“there was </a:t>
            </a:r>
            <a:r>
              <a:rPr lang="en-US" b="1" dirty="0">
                <a:solidFill>
                  <a:srgbClr val="92D050"/>
                </a:solidFill>
              </a:rPr>
              <a:t>another cautious reversal of policy advice </a:t>
            </a:r>
            <a:r>
              <a:rPr lang="en-US" dirty="0"/>
              <a:t>from around the beginning of 2013, first when the IMF realized that austerity policies were not providing the expected positive effects and that the eurozone was in danger of implosion, and then when the IMF acknowledged that they had underestimated the value of fiscal multipliers in recessions.”</a:t>
            </a:r>
          </a:p>
          <a:p>
            <a:endParaRPr lang="en-US" dirty="0"/>
          </a:p>
          <a:p>
            <a:pPr marL="0" indent="0">
              <a:buNone/>
            </a:pPr>
            <a:r>
              <a:rPr lang="en-US" dirty="0"/>
              <a:t>(Fiebiger and Lovoie (2017)</a:t>
            </a:r>
          </a:p>
        </p:txBody>
      </p:sp>
      <p:sp>
        <p:nvSpPr>
          <p:cNvPr id="4" name="Slide Number Placeholder 3">
            <a:extLst>
              <a:ext uri="{FF2B5EF4-FFF2-40B4-BE49-F238E27FC236}">
                <a16:creationId xmlns:a16="http://schemas.microsoft.com/office/drawing/2014/main" id="{C0E8F282-13D6-4499-9AFB-884B128B2AE7}"/>
              </a:ext>
            </a:extLst>
          </p:cNvPr>
          <p:cNvSpPr>
            <a:spLocks noGrp="1"/>
          </p:cNvSpPr>
          <p:nvPr>
            <p:ph type="sldNum" sz="quarter" idx="12"/>
          </p:nvPr>
        </p:nvSpPr>
        <p:spPr/>
        <p:txBody>
          <a:bodyPr/>
          <a:lstStyle/>
          <a:p>
            <a:fld id="{F1D86E98-B725-488F-89EF-8A0F373A8483}" type="slidenum">
              <a:rPr lang="en-US" smtClean="0"/>
              <a:pPr/>
              <a:t>5</a:t>
            </a:fld>
            <a:endParaRPr lang="en-US" dirty="0"/>
          </a:p>
        </p:txBody>
      </p:sp>
    </p:spTree>
    <p:extLst>
      <p:ext uri="{BB962C8B-B14F-4D97-AF65-F5344CB8AC3E}">
        <p14:creationId xmlns:p14="http://schemas.microsoft.com/office/powerpoint/2010/main" val="2653403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591C53F-054F-4AE8-AEE4-784F224D82CA}"/>
              </a:ext>
            </a:extLst>
          </p:cNvPr>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Autofit/>
          </a:bodyPr>
          <a:lstStyle/>
          <a:p>
            <a:r>
              <a:rPr lang="en-US" sz="3600" dirty="0"/>
              <a:t>IEO (2014) assessment of IMF fiscal policy response to the Global Financial Crisis</a:t>
            </a:r>
          </a:p>
        </p:txBody>
      </p:sp>
      <p:sp>
        <p:nvSpPr>
          <p:cNvPr id="9" name="Content Placeholder 8">
            <a:extLst>
              <a:ext uri="{FF2B5EF4-FFF2-40B4-BE49-F238E27FC236}">
                <a16:creationId xmlns:a16="http://schemas.microsoft.com/office/drawing/2014/main" id="{160DD7E1-BC2E-4902-805B-C277A23743BF}"/>
              </a:ext>
            </a:extLst>
          </p:cNvPr>
          <p:cNvSpPr>
            <a:spLocks noGrp="1"/>
          </p:cNvSpPr>
          <p:nvPr>
            <p:ph sz="quarter" idx="4"/>
          </p:nvPr>
        </p:nvSpPr>
        <p:spPr>
          <a:xfrm>
            <a:off x="457200" y="1676400"/>
            <a:ext cx="8229603" cy="5045078"/>
          </a:xfrm>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US" dirty="0"/>
              <a:t>The IMF’s “</a:t>
            </a:r>
            <a:r>
              <a:rPr lang="en-US" dirty="0">
                <a:solidFill>
                  <a:srgbClr val="FF0000"/>
                </a:solidFill>
              </a:rPr>
              <a:t>calls for global fiscal stimulus in 2008-09 were timely and influential</a:t>
            </a:r>
            <a:r>
              <a:rPr lang="en-US" dirty="0"/>
              <a:t>, </a:t>
            </a:r>
          </a:p>
          <a:p>
            <a:pPr marL="0" indent="0">
              <a:buNone/>
            </a:pPr>
            <a:endParaRPr lang="en-US" dirty="0"/>
          </a:p>
          <a:p>
            <a:pPr marL="0" indent="0">
              <a:buNone/>
            </a:pPr>
            <a:r>
              <a:rPr lang="en-US" dirty="0">
                <a:solidFill>
                  <a:srgbClr val="00B050"/>
                </a:solidFill>
              </a:rPr>
              <a:t>but its endorsement of in 2010-11 of a shift to consolidation in some of the largest advanced economies was premature </a:t>
            </a:r>
            <a:r>
              <a:rPr lang="en-US" dirty="0"/>
              <a:t>… </a:t>
            </a:r>
          </a:p>
          <a:p>
            <a:pPr marL="0" indent="0">
              <a:buNone/>
            </a:pPr>
            <a:endParaRPr lang="en-US" dirty="0"/>
          </a:p>
          <a:p>
            <a:pPr marL="0" indent="0">
              <a:buNone/>
            </a:pPr>
            <a:r>
              <a:rPr lang="en-US" dirty="0">
                <a:solidFill>
                  <a:srgbClr val="92D050"/>
                </a:solidFill>
              </a:rPr>
              <a:t>As time progressed and the growth outlook worsened, the IMF showed flexibility in reconsidering its fiscal policy advice and called for a more moderate pace of fiscal consolidation</a:t>
            </a:r>
            <a:r>
              <a:rPr lang="en-US" dirty="0"/>
              <a:t>.”</a:t>
            </a:r>
          </a:p>
          <a:p>
            <a:endParaRPr lang="en-US" dirty="0"/>
          </a:p>
          <a:p>
            <a:pPr marL="457169" lvl="1" indent="0">
              <a:buNone/>
            </a:pPr>
            <a:r>
              <a:rPr lang="en-US" dirty="0"/>
              <a:t>	Executive Summary, IEO (2014)</a:t>
            </a:r>
          </a:p>
        </p:txBody>
      </p:sp>
      <p:sp>
        <p:nvSpPr>
          <p:cNvPr id="4" name="Slide Number Placeholder 3">
            <a:extLst>
              <a:ext uri="{FF2B5EF4-FFF2-40B4-BE49-F238E27FC236}">
                <a16:creationId xmlns:a16="http://schemas.microsoft.com/office/drawing/2014/main" id="{975C7B9E-1C5D-4394-BECD-FACAD6CC7A9C}"/>
              </a:ext>
            </a:extLst>
          </p:cNvPr>
          <p:cNvSpPr>
            <a:spLocks noGrp="1"/>
          </p:cNvSpPr>
          <p:nvPr>
            <p:ph type="sldNum" sz="quarter" idx="12"/>
          </p:nvPr>
        </p:nvSpPr>
        <p:spPr/>
        <p:txBody>
          <a:bodyPr/>
          <a:lstStyle/>
          <a:p>
            <a:fld id="{F1D86E98-B725-488F-89EF-8A0F373A8483}" type="slidenum">
              <a:rPr lang="en-US" smtClean="0"/>
              <a:pPr/>
              <a:t>6</a:t>
            </a:fld>
            <a:endParaRPr lang="en-US" dirty="0"/>
          </a:p>
        </p:txBody>
      </p:sp>
    </p:spTree>
    <p:extLst>
      <p:ext uri="{BB962C8B-B14F-4D97-AF65-F5344CB8AC3E}">
        <p14:creationId xmlns:p14="http://schemas.microsoft.com/office/powerpoint/2010/main" val="2756954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9BDAFC-CA32-4D41-80D7-4F9BF9EA7447}"/>
              </a:ext>
            </a:extLst>
          </p:cNvPr>
          <p:cNvSpPr>
            <a:spLocks noGrp="1"/>
          </p:cNvSpPr>
          <p:nvPr>
            <p:ph type="title"/>
          </p:nvPr>
        </p:nvSpPr>
        <p:spPr>
          <a:xfrm>
            <a:off x="228600" y="136522"/>
            <a:ext cx="8686800" cy="777878"/>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US" dirty="0"/>
              <a:t>IMF Support for Global Fiscal Stimulus</a:t>
            </a:r>
          </a:p>
        </p:txBody>
      </p:sp>
      <p:sp>
        <p:nvSpPr>
          <p:cNvPr id="3074" name="Rectangle 5"/>
          <p:cNvSpPr>
            <a:spLocks noGrp="1" noChangeArrowheads="1"/>
          </p:cNvSpPr>
          <p:nvPr>
            <p:ph idx="1"/>
          </p:nvPr>
        </p:nvSpPr>
        <p:spPr>
          <a:xfrm>
            <a:off x="838200" y="1219200"/>
            <a:ext cx="8077200" cy="5502278"/>
          </a:xfrm>
        </p:spPr>
        <p:style>
          <a:lnRef idx="2">
            <a:schemeClr val="accent2"/>
          </a:lnRef>
          <a:fillRef idx="1">
            <a:schemeClr val="lt1"/>
          </a:fillRef>
          <a:effectRef idx="0">
            <a:schemeClr val="accent2"/>
          </a:effectRef>
          <a:fontRef idx="minor">
            <a:schemeClr val="dk1"/>
          </a:fontRef>
        </p:style>
        <p:txBody>
          <a:bodyPr rtlCol="0">
            <a:normAutofit/>
          </a:bodyPr>
          <a:lstStyle/>
          <a:p>
            <a:pPr>
              <a:lnSpc>
                <a:spcPct val="90000"/>
              </a:lnSpc>
              <a:buNone/>
              <a:defRPr/>
            </a:pPr>
            <a:r>
              <a:rPr lang="en-US" sz="4500" b="1" dirty="0">
                <a:solidFill>
                  <a:schemeClr val="accent3">
                    <a:lumMod val="75000"/>
                  </a:schemeClr>
                </a:solidFill>
              </a:rPr>
              <a:t> </a:t>
            </a:r>
            <a:r>
              <a:rPr lang="en-US" sz="2400" dirty="0"/>
              <a:t>“	For the first time in a quarter century the managing director of the IMF has called for an increase in budget deficits and fiscal stimulus."</a:t>
            </a:r>
            <a:endParaRPr lang="en-GB" sz="2400" b="1" dirty="0">
              <a:solidFill>
                <a:srgbClr val="FF0000"/>
              </a:solidFill>
            </a:endParaRPr>
          </a:p>
          <a:p>
            <a:pPr marL="0" indent="0" algn="l">
              <a:buNone/>
            </a:pPr>
            <a:r>
              <a:rPr lang="en-US" sz="2400" dirty="0">
                <a:solidFill>
                  <a:schemeClr val="tx1"/>
                </a:solidFill>
              </a:rPr>
              <a:t> 		Larry Summers at Davos, Jan. 2008</a:t>
            </a:r>
          </a:p>
          <a:p>
            <a:pPr marL="0" indent="0" algn="l">
              <a:buNone/>
            </a:pPr>
            <a:endParaRPr lang="en-US" sz="2400" dirty="0">
              <a:solidFill>
                <a:schemeClr val="tx1"/>
              </a:solidFill>
            </a:endParaRPr>
          </a:p>
          <a:p>
            <a:pPr marL="0" indent="0" algn="l">
              <a:buNone/>
            </a:pPr>
            <a:endParaRPr lang="en-US" sz="2400" dirty="0">
              <a:solidFill>
                <a:schemeClr val="tx1"/>
              </a:solidFill>
            </a:endParaRPr>
          </a:p>
          <a:p>
            <a:pPr marL="0" indent="0" algn="l">
              <a:buNone/>
            </a:pPr>
            <a:r>
              <a:rPr lang="en-US" sz="2400" dirty="0">
                <a:solidFill>
                  <a:schemeClr val="tx1"/>
                </a:solidFill>
              </a:rPr>
              <a:t>“The optimal fiscal package should be timely, large, lasting, diversified, contingent, collective, and sustainable” </a:t>
            </a:r>
          </a:p>
          <a:p>
            <a:pPr marL="0" indent="0">
              <a:buNone/>
            </a:pPr>
            <a:r>
              <a:rPr lang="en-US" sz="2400" i="1" dirty="0">
                <a:solidFill>
                  <a:schemeClr val="tx1"/>
                </a:solidFill>
              </a:rPr>
              <a:t>	</a:t>
            </a:r>
            <a:r>
              <a:rPr lang="en-US" sz="2400" dirty="0">
                <a:solidFill>
                  <a:schemeClr val="tx1"/>
                </a:solidFill>
              </a:rPr>
              <a:t>Spilimbergo, Symansky, Blanchard and Cottarelli, </a:t>
            </a:r>
          </a:p>
          <a:p>
            <a:pPr marL="0" indent="0">
              <a:buNone/>
              <a:defRPr/>
            </a:pPr>
            <a:r>
              <a:rPr lang="en-US" sz="2400" dirty="0">
                <a:solidFill>
                  <a:schemeClr val="tx1"/>
                </a:solidFill>
              </a:rPr>
              <a:t>	Dec. 2008, Staff Position Note.</a:t>
            </a:r>
          </a:p>
          <a:p>
            <a:pPr algn="just" eaLnBrk="1" fontAlgn="auto" hangingPunct="1">
              <a:spcAft>
                <a:spcPts val="0"/>
              </a:spcAft>
              <a:buFont typeface="Arial" pitchFamily="34" charset="0"/>
              <a:buChar char="•"/>
              <a:defRPr/>
            </a:pPr>
            <a:endParaRPr lang="en-US" dirty="0">
              <a:solidFill>
                <a:schemeClr val="tx1"/>
              </a:solidFill>
            </a:endParaRPr>
          </a:p>
          <a:p>
            <a:pPr eaLnBrk="1" fontAlgn="auto" hangingPunct="1">
              <a:lnSpc>
                <a:spcPct val="90000"/>
              </a:lnSpc>
              <a:spcAft>
                <a:spcPts val="0"/>
              </a:spcAft>
              <a:buFont typeface="Arial" charset="0"/>
              <a:buNone/>
              <a:defRPr/>
            </a:pPr>
            <a:endParaRPr lang="en-US" dirty="0"/>
          </a:p>
        </p:txBody>
      </p:sp>
      <p:sp>
        <p:nvSpPr>
          <p:cNvPr id="2" name="Slide Number Placeholder 1">
            <a:extLst>
              <a:ext uri="{FF2B5EF4-FFF2-40B4-BE49-F238E27FC236}">
                <a16:creationId xmlns:a16="http://schemas.microsoft.com/office/drawing/2014/main" id="{C5073FE0-C736-43C5-BCE9-B26DCFCE88A8}"/>
              </a:ext>
            </a:extLst>
          </p:cNvPr>
          <p:cNvSpPr>
            <a:spLocks noGrp="1"/>
          </p:cNvSpPr>
          <p:nvPr>
            <p:ph type="sldNum" sz="quarter" idx="12"/>
          </p:nvPr>
        </p:nvSpPr>
        <p:spPr/>
        <p:txBody>
          <a:bodyPr/>
          <a:lstStyle/>
          <a:p>
            <a:fld id="{F1D86E98-B725-488F-89EF-8A0F373A8483}" type="slidenum">
              <a:rPr lang="en-US" smtClean="0"/>
              <a:pPr/>
              <a:t>7</a:t>
            </a:fld>
            <a:endParaRPr lang="en-US" dirty="0"/>
          </a:p>
        </p:txBody>
      </p:sp>
      <p:sp>
        <p:nvSpPr>
          <p:cNvPr id="5" name="TextBox 4"/>
          <p:cNvSpPr txBox="1"/>
          <p:nvPr/>
        </p:nvSpPr>
        <p:spPr>
          <a:xfrm>
            <a:off x="0" y="1071546"/>
            <a:ext cx="615553" cy="5786454"/>
          </a:xfrm>
          <a:prstGeom prst="rect">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vert="vert270">
            <a:spAutoFit/>
          </a:bodyPr>
          <a:lstStyle/>
          <a:p>
            <a:pPr algn="ctr">
              <a:defRPr/>
            </a:pPr>
            <a:r>
              <a:rPr lang="en-US" sz="2800" dirty="0"/>
              <a:t>New Fiscalism</a:t>
            </a:r>
          </a:p>
        </p:txBody>
      </p:sp>
    </p:spTree>
    <p:extLst>
      <p:ext uri="{BB962C8B-B14F-4D97-AF65-F5344CB8AC3E}">
        <p14:creationId xmlns:p14="http://schemas.microsoft.com/office/powerpoint/2010/main" val="2511858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9BDAFC-CA32-4D41-80D7-4F9BF9EA7447}"/>
              </a:ext>
            </a:extLst>
          </p:cNvPr>
          <p:cNvSpPr>
            <a:spLocks noGrp="1"/>
          </p:cNvSpPr>
          <p:nvPr>
            <p:ph type="title"/>
          </p:nvPr>
        </p:nvSpPr>
        <p:spPr>
          <a:xfrm>
            <a:off x="228600" y="136522"/>
            <a:ext cx="8686800" cy="777878"/>
          </a:xfrm>
        </p:spPr>
        <p:style>
          <a:lnRef idx="2">
            <a:schemeClr val="accent2"/>
          </a:lnRef>
          <a:fillRef idx="1">
            <a:schemeClr val="lt1"/>
          </a:fillRef>
          <a:effectRef idx="0">
            <a:schemeClr val="accent2"/>
          </a:effectRef>
          <a:fontRef idx="minor">
            <a:schemeClr val="dk1"/>
          </a:fontRef>
        </p:style>
        <p:txBody>
          <a:bodyPr>
            <a:normAutofit/>
          </a:bodyPr>
          <a:lstStyle/>
          <a:p>
            <a:r>
              <a:rPr lang="en-US" dirty="0"/>
              <a:t>IMF Staff Views in 2009</a:t>
            </a:r>
          </a:p>
        </p:txBody>
      </p:sp>
      <p:sp>
        <p:nvSpPr>
          <p:cNvPr id="3074" name="Rectangle 5"/>
          <p:cNvSpPr>
            <a:spLocks noGrp="1" noChangeArrowheads="1"/>
          </p:cNvSpPr>
          <p:nvPr>
            <p:ph idx="1"/>
          </p:nvPr>
        </p:nvSpPr>
        <p:spPr>
          <a:xfrm>
            <a:off x="914400" y="1219200"/>
            <a:ext cx="8001000" cy="5502278"/>
          </a:xfrm>
        </p:spPr>
        <p:style>
          <a:lnRef idx="2">
            <a:schemeClr val="accent2"/>
          </a:lnRef>
          <a:fillRef idx="1">
            <a:schemeClr val="lt1"/>
          </a:fillRef>
          <a:effectRef idx="0">
            <a:schemeClr val="accent2"/>
          </a:effectRef>
          <a:fontRef idx="minor">
            <a:schemeClr val="dk1"/>
          </a:fontRef>
        </p:style>
        <p:txBody>
          <a:bodyPr rtlCol="0">
            <a:normAutofit/>
          </a:bodyPr>
          <a:lstStyle/>
          <a:p>
            <a:pPr eaLnBrk="1" fontAlgn="auto" hangingPunct="1">
              <a:lnSpc>
                <a:spcPct val="90000"/>
              </a:lnSpc>
              <a:spcAft>
                <a:spcPts val="0"/>
              </a:spcAft>
              <a:buFont typeface="Arial" charset="0"/>
              <a:buNone/>
              <a:defRPr/>
            </a:pPr>
            <a:r>
              <a:rPr lang="en-US" sz="4500" b="1" dirty="0">
                <a:solidFill>
                  <a:schemeClr val="accent3">
                    <a:lumMod val="75000"/>
                  </a:schemeClr>
                </a:solidFill>
              </a:rPr>
              <a:t>     </a:t>
            </a:r>
            <a:endParaRPr lang="en-GB" sz="4500" b="1" dirty="0">
              <a:solidFill>
                <a:srgbClr val="FF0000"/>
              </a:solidFill>
            </a:endParaRPr>
          </a:p>
          <a:p>
            <a:pPr marL="0" indent="0" algn="l">
              <a:buNone/>
            </a:pPr>
            <a:r>
              <a:rPr lang="en-US" sz="2400" dirty="0">
                <a:solidFill>
                  <a:schemeClr val="tx1"/>
                </a:solidFill>
              </a:rPr>
              <a:t> “[fiscal support] will need to be at least sustained, if not increased, in 2010”</a:t>
            </a:r>
          </a:p>
          <a:p>
            <a:pPr marL="0" indent="0" algn="l">
              <a:buNone/>
            </a:pPr>
            <a:r>
              <a:rPr lang="en-US" sz="2400" dirty="0">
                <a:solidFill>
                  <a:schemeClr val="tx1"/>
                </a:solidFill>
              </a:rPr>
              <a:t>	WEO, April 2009</a:t>
            </a:r>
          </a:p>
          <a:p>
            <a:pPr marL="0" indent="0" algn="l">
              <a:buNone/>
            </a:pPr>
            <a:endParaRPr lang="en-US" sz="2400" dirty="0">
              <a:solidFill>
                <a:schemeClr val="tx1"/>
              </a:solidFill>
            </a:endParaRPr>
          </a:p>
          <a:p>
            <a:pPr marL="0" indent="0" algn="l">
              <a:buNone/>
            </a:pPr>
            <a:r>
              <a:rPr lang="en-US" sz="2400" dirty="0">
                <a:solidFill>
                  <a:schemeClr val="tx1"/>
                </a:solidFill>
              </a:rPr>
              <a:t>“Notwithstanding already large deficits rising public debt in many countries, fiscal stimulus needs to be sustained until the recovery is on a firmer footing and may even need to be amplified or extended beyond current plans if downside risks to growth materialize”</a:t>
            </a:r>
          </a:p>
          <a:p>
            <a:pPr marL="0" indent="0" algn="l">
              <a:buNone/>
            </a:pPr>
            <a:r>
              <a:rPr lang="en-US" sz="2400" dirty="0">
                <a:solidFill>
                  <a:schemeClr val="tx1"/>
                </a:solidFill>
              </a:rPr>
              <a:t>	WEO, Oct. 2009</a:t>
            </a:r>
          </a:p>
          <a:p>
            <a:pPr algn="just" eaLnBrk="1" fontAlgn="auto" hangingPunct="1">
              <a:spcAft>
                <a:spcPts val="0"/>
              </a:spcAft>
              <a:buFont typeface="Arial" pitchFamily="34" charset="0"/>
              <a:buChar char="•"/>
              <a:defRPr/>
            </a:pPr>
            <a:endParaRPr lang="en-US" dirty="0">
              <a:solidFill>
                <a:schemeClr val="tx1"/>
              </a:solidFill>
            </a:endParaRPr>
          </a:p>
          <a:p>
            <a:pPr eaLnBrk="1" fontAlgn="auto" hangingPunct="1">
              <a:lnSpc>
                <a:spcPct val="90000"/>
              </a:lnSpc>
              <a:spcAft>
                <a:spcPts val="0"/>
              </a:spcAft>
              <a:buFont typeface="Arial" charset="0"/>
              <a:buNone/>
              <a:defRPr/>
            </a:pPr>
            <a:endParaRPr lang="en-US" dirty="0"/>
          </a:p>
        </p:txBody>
      </p:sp>
      <p:sp>
        <p:nvSpPr>
          <p:cNvPr id="2" name="Slide Number Placeholder 1">
            <a:extLst>
              <a:ext uri="{FF2B5EF4-FFF2-40B4-BE49-F238E27FC236}">
                <a16:creationId xmlns:a16="http://schemas.microsoft.com/office/drawing/2014/main" id="{C5073FE0-C736-43C5-BCE9-B26DCFCE88A8}"/>
              </a:ext>
            </a:extLst>
          </p:cNvPr>
          <p:cNvSpPr>
            <a:spLocks noGrp="1"/>
          </p:cNvSpPr>
          <p:nvPr>
            <p:ph type="sldNum" sz="quarter" idx="12"/>
          </p:nvPr>
        </p:nvSpPr>
        <p:spPr/>
        <p:txBody>
          <a:bodyPr/>
          <a:lstStyle/>
          <a:p>
            <a:fld id="{F1D86E98-B725-488F-89EF-8A0F373A8483}" type="slidenum">
              <a:rPr lang="en-US" smtClean="0"/>
              <a:pPr/>
              <a:t>8</a:t>
            </a:fld>
            <a:endParaRPr lang="en-US" dirty="0"/>
          </a:p>
        </p:txBody>
      </p:sp>
      <p:sp>
        <p:nvSpPr>
          <p:cNvPr id="5" name="TextBox 4"/>
          <p:cNvSpPr txBox="1"/>
          <p:nvPr/>
        </p:nvSpPr>
        <p:spPr>
          <a:xfrm>
            <a:off x="0" y="1071546"/>
            <a:ext cx="615553" cy="5786454"/>
          </a:xfrm>
          <a:prstGeom prst="rect">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vert="vert270">
            <a:spAutoFit/>
          </a:bodyPr>
          <a:lstStyle/>
          <a:p>
            <a:pPr algn="ctr">
              <a:defRPr/>
            </a:pPr>
            <a:r>
              <a:rPr lang="en-US" sz="2800" dirty="0"/>
              <a:t>New Fiscalism</a:t>
            </a:r>
          </a:p>
        </p:txBody>
      </p:sp>
    </p:spTree>
    <p:extLst>
      <p:ext uri="{BB962C8B-B14F-4D97-AF65-F5344CB8AC3E}">
        <p14:creationId xmlns:p14="http://schemas.microsoft.com/office/powerpoint/2010/main" val="2476617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C19357-3461-4DFD-8D5A-2FBDC9458425}"/>
              </a:ext>
            </a:extLst>
          </p:cNvPr>
          <p:cNvSpPr>
            <a:spLocks noGrp="1"/>
          </p:cNvSpPr>
          <p:nvPr>
            <p:ph type="title"/>
          </p:nvPr>
        </p:nvSpPr>
        <p:spPr>
          <a:xfrm>
            <a:off x="381000" y="274638"/>
            <a:ext cx="8305800" cy="593731"/>
          </a:xfrm>
        </p:spPr>
        <p:style>
          <a:lnRef idx="2">
            <a:schemeClr val="accent3"/>
          </a:lnRef>
          <a:fillRef idx="1">
            <a:schemeClr val="lt1"/>
          </a:fillRef>
          <a:effectRef idx="0">
            <a:schemeClr val="accent3"/>
          </a:effectRef>
          <a:fontRef idx="minor">
            <a:schemeClr val="dk1"/>
          </a:fontRef>
        </p:style>
        <p:txBody>
          <a:bodyPr>
            <a:normAutofit fontScale="90000"/>
          </a:bodyPr>
          <a:lstStyle/>
          <a:p>
            <a:r>
              <a:rPr lang="en-US" dirty="0"/>
              <a:t>Views changed over the course of 2010</a:t>
            </a:r>
          </a:p>
        </p:txBody>
      </p:sp>
      <p:sp>
        <p:nvSpPr>
          <p:cNvPr id="3075" name="Rectangle 5"/>
          <p:cNvSpPr>
            <a:spLocks noGrp="1" noChangeArrowheads="1"/>
          </p:cNvSpPr>
          <p:nvPr>
            <p:ph idx="1"/>
          </p:nvPr>
        </p:nvSpPr>
        <p:spPr>
          <a:xfrm>
            <a:off x="914400" y="1071546"/>
            <a:ext cx="7772400" cy="5649931"/>
          </a:xfrm>
        </p:spPr>
        <p:style>
          <a:lnRef idx="2">
            <a:schemeClr val="accent3"/>
          </a:lnRef>
          <a:fillRef idx="1">
            <a:schemeClr val="lt1"/>
          </a:fillRef>
          <a:effectRef idx="0">
            <a:schemeClr val="accent3"/>
          </a:effectRef>
          <a:fontRef idx="minor">
            <a:schemeClr val="dk1"/>
          </a:fontRef>
        </p:style>
        <p:txBody>
          <a:bodyPr>
            <a:normAutofit/>
          </a:bodyPr>
          <a:lstStyle/>
          <a:p>
            <a:pPr algn="just" eaLnBrk="1" hangingPunct="1">
              <a:lnSpc>
                <a:spcPct val="90000"/>
              </a:lnSpc>
              <a:buFont typeface="Arial" pitchFamily="34" charset="0"/>
              <a:buChar char="•"/>
            </a:pPr>
            <a:r>
              <a:rPr lang="en-US" sz="2400" dirty="0">
                <a:solidFill>
                  <a:schemeClr val="tx1"/>
                </a:solidFill>
              </a:rPr>
              <a:t>“Green shoots” of recovery in many economies</a:t>
            </a:r>
          </a:p>
          <a:p>
            <a:pPr lvl="1" algn="just">
              <a:lnSpc>
                <a:spcPct val="90000"/>
              </a:lnSpc>
              <a:buFont typeface="Arial" pitchFamily="34" charset="0"/>
              <a:buChar char="•"/>
            </a:pPr>
            <a:r>
              <a:rPr lang="en-US" sz="2000" dirty="0">
                <a:solidFill>
                  <a:schemeClr val="tx1"/>
                </a:solidFill>
              </a:rPr>
              <a:t>though situation in euro area crisis countries remained difficult</a:t>
            </a:r>
          </a:p>
          <a:p>
            <a:pPr lvl="1" algn="just">
              <a:lnSpc>
                <a:spcPct val="90000"/>
              </a:lnSpc>
              <a:buFont typeface="Arial" pitchFamily="34" charset="0"/>
              <a:buChar char="•"/>
            </a:pPr>
            <a:endParaRPr lang="en-US" sz="2000" dirty="0">
              <a:solidFill>
                <a:schemeClr val="tx1"/>
              </a:solidFill>
            </a:endParaRPr>
          </a:p>
          <a:p>
            <a:pPr algn="just">
              <a:lnSpc>
                <a:spcPct val="90000"/>
              </a:lnSpc>
            </a:pPr>
            <a:r>
              <a:rPr lang="en-US" sz="2400" dirty="0">
                <a:solidFill>
                  <a:schemeClr val="tx1"/>
                </a:solidFill>
              </a:rPr>
              <a:t>G20 views</a:t>
            </a:r>
          </a:p>
          <a:p>
            <a:pPr lvl="1" algn="just">
              <a:lnSpc>
                <a:spcPct val="90000"/>
              </a:lnSpc>
            </a:pPr>
            <a:r>
              <a:rPr lang="en-US" sz="2000" dirty="0">
                <a:solidFill>
                  <a:schemeClr val="tx1"/>
                </a:solidFill>
              </a:rPr>
              <a:t>advanced economies “have committed to fiscal plans that will at least halve deficits by 2013 …” (Toronto, June 2010)</a:t>
            </a:r>
          </a:p>
          <a:p>
            <a:pPr lvl="1" algn="just">
              <a:lnSpc>
                <a:spcPct val="90000"/>
              </a:lnSpc>
            </a:pPr>
            <a:endParaRPr lang="en-US" sz="2000" dirty="0">
              <a:solidFill>
                <a:schemeClr val="tx1"/>
              </a:solidFill>
            </a:endParaRPr>
          </a:p>
          <a:p>
            <a:pPr lvl="1" algn="just">
              <a:lnSpc>
                <a:spcPct val="90000"/>
              </a:lnSpc>
            </a:pPr>
            <a:r>
              <a:rPr lang="en-US" sz="2000" dirty="0">
                <a:solidFill>
                  <a:schemeClr val="tx1"/>
                </a:solidFill>
              </a:rPr>
              <a:t>“countries with serious fiscal challenges need  to accelerate the pace of consolidation” (Seoul, October 2010)</a:t>
            </a:r>
          </a:p>
          <a:p>
            <a:pPr lvl="1" algn="just">
              <a:lnSpc>
                <a:spcPct val="90000"/>
              </a:lnSpc>
            </a:pPr>
            <a:endParaRPr lang="en-US" sz="2000" dirty="0">
              <a:solidFill>
                <a:schemeClr val="tx1"/>
              </a:solidFill>
            </a:endParaRPr>
          </a:p>
          <a:p>
            <a:pPr algn="just">
              <a:lnSpc>
                <a:spcPct val="90000"/>
              </a:lnSpc>
            </a:pPr>
            <a:r>
              <a:rPr lang="en-US" sz="2400" dirty="0">
                <a:solidFill>
                  <a:schemeClr val="tx1"/>
                </a:solidFill>
              </a:rPr>
              <a:t>Views of key European policymakers</a:t>
            </a:r>
          </a:p>
          <a:p>
            <a:pPr lvl="1" algn="just">
              <a:lnSpc>
                <a:spcPct val="90000"/>
              </a:lnSpc>
            </a:pPr>
            <a:r>
              <a:rPr lang="en-US" sz="2000" dirty="0">
                <a:solidFill>
                  <a:schemeClr val="tx1"/>
                </a:solidFill>
              </a:rPr>
              <a:t>“There is only course of action: all members must return to adherence to the stability and growth pact as rapidly as possible” (Schäuble)</a:t>
            </a:r>
          </a:p>
          <a:p>
            <a:pPr marL="457169" lvl="1" indent="0" algn="just">
              <a:lnSpc>
                <a:spcPct val="90000"/>
              </a:lnSpc>
              <a:buNone/>
            </a:pPr>
            <a:endParaRPr lang="en-US" sz="2000" dirty="0">
              <a:solidFill>
                <a:schemeClr val="tx1"/>
              </a:solidFill>
            </a:endParaRPr>
          </a:p>
          <a:p>
            <a:pPr lvl="1" algn="just">
              <a:lnSpc>
                <a:spcPct val="90000"/>
              </a:lnSpc>
            </a:pPr>
            <a:r>
              <a:rPr lang="en-US" sz="2000" dirty="0">
                <a:solidFill>
                  <a:schemeClr val="tx1"/>
                </a:solidFill>
              </a:rPr>
              <a:t>The “idea that austerity measures could trigger stagnation is incorrect” (Trichet)</a:t>
            </a:r>
          </a:p>
          <a:p>
            <a:pPr lvl="1" algn="just">
              <a:lnSpc>
                <a:spcPct val="90000"/>
              </a:lnSpc>
            </a:pPr>
            <a:endParaRPr lang="en-US" sz="2000" dirty="0">
              <a:solidFill>
                <a:schemeClr val="tx1"/>
              </a:solidFill>
            </a:endParaRPr>
          </a:p>
          <a:p>
            <a:pPr lvl="1" algn="just">
              <a:lnSpc>
                <a:spcPct val="90000"/>
              </a:lnSpc>
            </a:pPr>
            <a:endParaRPr lang="en-US" sz="2000" dirty="0">
              <a:solidFill>
                <a:schemeClr val="tx1"/>
              </a:solidFill>
            </a:endParaRPr>
          </a:p>
        </p:txBody>
      </p:sp>
      <p:sp>
        <p:nvSpPr>
          <p:cNvPr id="2" name="Slide Number Placeholder 1">
            <a:extLst>
              <a:ext uri="{FF2B5EF4-FFF2-40B4-BE49-F238E27FC236}">
                <a16:creationId xmlns:a16="http://schemas.microsoft.com/office/drawing/2014/main" id="{33EFE82C-5A1B-4F29-A6E6-CAAF1604CD4E}"/>
              </a:ext>
            </a:extLst>
          </p:cNvPr>
          <p:cNvSpPr>
            <a:spLocks noGrp="1"/>
          </p:cNvSpPr>
          <p:nvPr>
            <p:ph type="sldNum" sz="quarter" idx="12"/>
          </p:nvPr>
        </p:nvSpPr>
        <p:spPr/>
        <p:txBody>
          <a:bodyPr/>
          <a:lstStyle/>
          <a:p>
            <a:fld id="{F1D86E98-B725-488F-89EF-8A0F373A8483}" type="slidenum">
              <a:rPr lang="en-US" smtClean="0"/>
              <a:pPr/>
              <a:t>9</a:t>
            </a:fld>
            <a:endParaRPr lang="en-US" dirty="0"/>
          </a:p>
        </p:txBody>
      </p:sp>
      <p:sp>
        <p:nvSpPr>
          <p:cNvPr id="5" name="TextBox 4"/>
          <p:cNvSpPr txBox="1"/>
          <p:nvPr/>
        </p:nvSpPr>
        <p:spPr>
          <a:xfrm>
            <a:off x="0" y="1071546"/>
            <a:ext cx="615553" cy="5786454"/>
          </a:xfrm>
          <a:prstGeom prst="rect">
            <a:avLst/>
          </a:prstGeom>
          <a:solidFill>
            <a:schemeClr val="accent3">
              <a:lumMod val="75000"/>
            </a:schemeClr>
          </a:solidFill>
          <a:ln>
            <a:solidFill>
              <a:schemeClr val="accent3">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vert="vert270">
            <a:spAutoFit/>
          </a:bodyPr>
          <a:lstStyle/>
          <a:p>
            <a:pPr algn="ctr">
              <a:defRPr/>
            </a:pPr>
            <a:r>
              <a:rPr lang="en-US" sz="2800" dirty="0"/>
              <a:t>New Austerity</a:t>
            </a:r>
          </a:p>
        </p:txBody>
      </p:sp>
    </p:spTree>
    <p:extLst>
      <p:ext uri="{BB962C8B-B14F-4D97-AF65-F5344CB8AC3E}">
        <p14:creationId xmlns:p14="http://schemas.microsoft.com/office/powerpoint/2010/main" val="38423889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4934</TotalTime>
  <Words>1858</Words>
  <Application>Microsoft Office PowerPoint</Application>
  <PresentationFormat>On-screen Show (4:3)</PresentationFormat>
  <Paragraphs>236</Paragraphs>
  <Slides>20</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Helvetica 65 Medium</vt:lpstr>
      <vt:lpstr>Arial</vt:lpstr>
      <vt:lpstr>Calibri</vt:lpstr>
      <vt:lpstr>Office Theme</vt:lpstr>
      <vt:lpstr>IMF Views on Fiscal Policy </vt:lpstr>
      <vt:lpstr>PowerPoint Presentation</vt:lpstr>
      <vt:lpstr>“Turn, turn, turn”:  IMF fiscal policy advice</vt:lpstr>
      <vt:lpstr>Timing of the turns</vt:lpstr>
      <vt:lpstr>Summary of IMF stance</vt:lpstr>
      <vt:lpstr>IEO (2014) assessment of IMF fiscal policy response to the Global Financial Crisis</vt:lpstr>
      <vt:lpstr>IMF Support for Global Fiscal Stimulus</vt:lpstr>
      <vt:lpstr>IMF Staff Views in 2009</vt:lpstr>
      <vt:lpstr>Views changed over the course of 2010</vt:lpstr>
      <vt:lpstr>IMF Staff Views in 2010</vt:lpstr>
      <vt:lpstr>Recalibration in 2011-12</vt:lpstr>
      <vt:lpstr>Perceptions of IMF: 2013 Spring Meetings</vt:lpstr>
      <vt:lpstr>Elements of the IMF’s New Balance (1)</vt:lpstr>
      <vt:lpstr>Elements of the IMF’s New Balance (2)</vt:lpstr>
      <vt:lpstr>Austerity and inequality</vt:lpstr>
      <vt:lpstr>IMF Staff Views in April 2020</vt:lpstr>
      <vt:lpstr>IMF (Oct. 2020)  and Furman-Summers (Nov. 2020)</vt:lpstr>
      <vt:lpstr>Perceptions of IMF: 2020 Annual Meetings</vt:lpstr>
      <vt:lpstr>“Different strokes for different folks”</vt:lpstr>
      <vt:lpstr>IEO (20xx) assessment of IMF fiscal policy response to the COVID-19 pandemic</vt:lpstr>
    </vt:vector>
  </TitlesOfParts>
  <Company>International Monetary Fund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jrodriguez</dc:creator>
  <cp:lastModifiedBy>Loungani, Prakash</cp:lastModifiedBy>
  <cp:revision>334</cp:revision>
  <cp:lastPrinted>2021-01-13T13:49:30Z</cp:lastPrinted>
  <dcterms:created xsi:type="dcterms:W3CDTF">2010-11-15T15:25:26Z</dcterms:created>
  <dcterms:modified xsi:type="dcterms:W3CDTF">2021-01-13T14:53:29Z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ies>
</file>