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75" r:id="rId6"/>
    <p:sldId id="280" r:id="rId7"/>
    <p:sldId id="293" r:id="rId8"/>
    <p:sldId id="302" r:id="rId9"/>
    <p:sldId id="286" r:id="rId10"/>
    <p:sldId id="276" r:id="rId11"/>
    <p:sldId id="277" r:id="rId12"/>
    <p:sldId id="267" r:id="rId13"/>
    <p:sldId id="278" r:id="rId14"/>
    <p:sldId id="294" r:id="rId15"/>
    <p:sldId id="296" r:id="rId16"/>
    <p:sldId id="298" r:id="rId17"/>
    <p:sldId id="279" r:id="rId18"/>
    <p:sldId id="281" r:id="rId19"/>
    <p:sldId id="299" r:id="rId20"/>
    <p:sldId id="290" r:id="rId21"/>
    <p:sldId id="291" r:id="rId22"/>
    <p:sldId id="284" r:id="rId23"/>
    <p:sldId id="274" r:id="rId24"/>
    <p:sldId id="30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CCE0-59D2-4BBF-8D15-F6039D2D370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E0C3-56B8-448D-BC12-2E3386C9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3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CCE0-59D2-4BBF-8D15-F6039D2D370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E0C3-56B8-448D-BC12-2E3386C9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4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CCE0-59D2-4BBF-8D15-F6039D2D370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E0C3-56B8-448D-BC12-2E3386C9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21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9C90DC-0650-409D-85D8-690DA54B1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E76A912-EC1F-49A0-9129-3AEC5DAE9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13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9C90DC-0650-409D-85D8-690DA54B1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E76A912-EC1F-49A0-9129-3AEC5DAE9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9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9C90DC-0650-409D-85D8-690DA54B1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E76A912-EC1F-49A0-9129-3AEC5DAE9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9C90DC-0650-409D-85D8-690DA54B1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E76A912-EC1F-49A0-9129-3AEC5DAE9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77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9C90DC-0650-409D-85D8-690DA54B1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E76A912-EC1F-49A0-9129-3AEC5DAE9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47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9C90DC-0650-409D-85D8-690DA54B1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E76A912-EC1F-49A0-9129-3AEC5DAE9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72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9C90DC-0650-409D-85D8-690DA54B1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E76A912-EC1F-49A0-9129-3AEC5DAE9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16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9C90DC-0650-409D-85D8-690DA54B1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E76A912-EC1F-49A0-9129-3AEC5DAE9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0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CCE0-59D2-4BBF-8D15-F6039D2D370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E0C3-56B8-448D-BC12-2E3386C9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53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9C90DC-0650-409D-85D8-690DA54B1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E76A912-EC1F-49A0-9129-3AEC5DAE9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9C90DC-0650-409D-85D8-690DA54B1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E76A912-EC1F-49A0-9129-3AEC5DAE9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10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9C90DC-0650-409D-85D8-690DA54B1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E76A912-EC1F-49A0-9129-3AEC5DAE9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08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1E77-5974-4E9D-98B6-A295744C7A9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93EC-2E86-4442-873B-5BD5F4CB7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32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1E77-5974-4E9D-98B6-A295744C7A9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93EC-2E86-4442-873B-5BD5F4CB7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20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1E77-5974-4E9D-98B6-A295744C7A9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93EC-2E86-4442-873B-5BD5F4CB7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05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1E77-5974-4E9D-98B6-A295744C7A9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93EC-2E86-4442-873B-5BD5F4CB7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97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1E77-5974-4E9D-98B6-A295744C7A9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93EC-2E86-4442-873B-5BD5F4CB7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3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1E77-5974-4E9D-98B6-A295744C7A9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93EC-2E86-4442-873B-5BD5F4CB7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23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1E77-5974-4E9D-98B6-A295744C7A9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93EC-2E86-4442-873B-5BD5F4CB7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9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CCE0-59D2-4BBF-8D15-F6039D2D370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E0C3-56B8-448D-BC12-2E3386C9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53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1E77-5974-4E9D-98B6-A295744C7A9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93EC-2E86-4442-873B-5BD5F4CB7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1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1E77-5974-4E9D-98B6-A295744C7A9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93EC-2E86-4442-873B-5BD5F4CB7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0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1E77-5974-4E9D-98B6-A295744C7A9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93EC-2E86-4442-873B-5BD5F4CB7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20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1E77-5974-4E9D-98B6-A295744C7A9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93EC-2E86-4442-873B-5BD5F4CB7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54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994F-24D8-48DD-A711-A5564A58F79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2760-733A-4010-A713-A237F15A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6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994F-24D8-48DD-A711-A5564A58F79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2760-733A-4010-A713-A237F15A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43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994F-24D8-48DD-A711-A5564A58F79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2760-733A-4010-A713-A237F15A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7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994F-24D8-48DD-A711-A5564A58F79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2760-733A-4010-A713-A237F15A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23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994F-24D8-48DD-A711-A5564A58F79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2760-733A-4010-A713-A237F15A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7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994F-24D8-48DD-A711-A5564A58F79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2760-733A-4010-A713-A237F15A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5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CCE0-59D2-4BBF-8D15-F6039D2D370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E0C3-56B8-448D-BC12-2E3386C9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994F-24D8-48DD-A711-A5564A58F79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2760-733A-4010-A713-A237F15A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913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994F-24D8-48DD-A711-A5564A58F79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2760-733A-4010-A713-A237F15A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25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994F-24D8-48DD-A711-A5564A58F79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2760-733A-4010-A713-A237F15A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94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994F-24D8-48DD-A711-A5564A58F79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2760-733A-4010-A713-A237F15A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16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994F-24D8-48DD-A711-A5564A58F79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2760-733A-4010-A713-A237F15A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51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C90DC-0650-409D-85D8-690DA54B10F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6A912-EC1F-49A0-9129-3AEC5DAE982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7607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C90DC-0650-409D-85D8-690DA54B10F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6A912-EC1F-49A0-9129-3AEC5DAE982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464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C90DC-0650-409D-85D8-690DA54B10F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6A912-EC1F-49A0-9129-3AEC5DAE982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604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C90DC-0650-409D-85D8-690DA54B10F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6A912-EC1F-49A0-9129-3AEC5DAE982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846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C90DC-0650-409D-85D8-690DA54B10F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6A912-EC1F-49A0-9129-3AEC5DAE982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87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CCE0-59D2-4BBF-8D15-F6039D2D370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E0C3-56B8-448D-BC12-2E3386C9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64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C90DC-0650-409D-85D8-690DA54B10F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6A912-EC1F-49A0-9129-3AEC5DAE982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56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C90DC-0650-409D-85D8-690DA54B10F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6A912-EC1F-49A0-9129-3AEC5DAE982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913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C90DC-0650-409D-85D8-690DA54B10F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6A912-EC1F-49A0-9129-3AEC5DAE982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257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C90DC-0650-409D-85D8-690DA54B10F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6A912-EC1F-49A0-9129-3AEC5DAE982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419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C90DC-0650-409D-85D8-690DA54B10F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6A912-EC1F-49A0-9129-3AEC5DAE982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773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C90DC-0650-409D-85D8-690DA54B10F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6A912-EC1F-49A0-9129-3AEC5DAE982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29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CCE0-59D2-4BBF-8D15-F6039D2D370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E0C3-56B8-448D-BC12-2E3386C9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7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CCE0-59D2-4BBF-8D15-F6039D2D370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E0C3-56B8-448D-BC12-2E3386C9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2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CCE0-59D2-4BBF-8D15-F6039D2D370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E0C3-56B8-448D-BC12-2E3386C9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0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CCE0-59D2-4BBF-8D15-F6039D2D370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E0C3-56B8-448D-BC12-2E3386C9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ACCE0-59D2-4BBF-8D15-F6039D2D370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AE0C3-56B8-448D-BC12-2E3386C9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1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B9C90DC-0650-409D-85D8-690DA54B1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E76A912-EC1F-49A0-9129-3AEC5DAE9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1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41E77-5974-4E9D-98B6-A295744C7A9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C93EC-2E86-4442-873B-5BD5F4CB7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8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A994F-24D8-48DD-A711-A5564A58F79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D2760-733A-4010-A713-A237F15A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5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C90DC-0650-409D-85D8-690DA54B10F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6A912-EC1F-49A0-9129-3AEC5DAE982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7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eekingalpha.com/article/4497993-stock-market-fed-really-tightening" TargetMode="External"/><Relationship Id="rId2" Type="http://schemas.openxmlformats.org/officeDocument/2006/relationships/hyperlink" Target="https://moneyandmarkets.com/taylor-rule-shows-the-fed-hasnt-messed-up-this-much-in-decades/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5" Type="http://schemas.openxmlformats.org/officeDocument/2006/relationships/hyperlink" Target="https://www.cnbc.com/2022/03/31/kelly-evans-the-street-is-getting-more-anxious-about-the-fed.html" TargetMode="External"/><Relationship Id="rId4" Type="http://schemas.openxmlformats.org/officeDocument/2006/relationships/hyperlink" Target="https://www.marketwatch.com/story/federal-reserves-projected-rate-hikes-wont-sufficiently-tame-inflation-credit-suisse-says-11648672116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91128"/>
            <a:ext cx="9143999" cy="280785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Monetary Policy Got Behind the Curve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Get Back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Rules-Based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Taylor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Stanford University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88000"/>
            <a:ext cx="9033164" cy="3103563"/>
          </a:xfrm>
        </p:spPr>
        <p:txBody>
          <a:bodyPr>
            <a:normAutofit fontScale="70000" lnSpcReduction="20000"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Prepared for Presentation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 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Independent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Office 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Seminar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eries</a:t>
            </a:r>
          </a:p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Monetary Fund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28,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b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8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Press Reacts: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Wall Street Journal,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15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A18: “…keeping rates too low for too long was ignored—except by monetary economist John Taylor and on these pages.”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Money &amp; Markets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Amber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Hestla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“Taylor Rule Shows the Fed Hasn’t Messed Up This Much in Decades”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https://moneyandmarkets.com/taylor-rule-shows-the-fed-hasnt-messed-up-this-much-in-decades/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Seeking Alpha,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John Mason, “The Stock Market: Is Fed Really Tightening?”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https://seekingalpha.com/article/4497993-stock-market-fed-really-tightening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 Watch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30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Vivien Lou Chen,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“Fed’s projected rate hikes ‘won’t sufficiently tame’ inflation, Credit Suisse says,”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https://www.marketwatch.com/story/federal-reserves-projected-rate-hikes-wont-sufficiently-tame-inflation-credit-suisse-says-11648672116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Exchange, CNBC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31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Kelly Evans: “The Street is getting more anxious about the Fed”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https://www.cnbc.com/2022/03/31/kelly-evans-the-street-is-getting-more-anxious-about-the-fed.html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527" y="4279392"/>
            <a:ext cx="6296181" cy="243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10" y="1114968"/>
            <a:ext cx="6356327" cy="477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38" y="1044287"/>
            <a:ext cx="6323662" cy="4745182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 flipV="1">
            <a:off x="3969327" y="4113067"/>
            <a:ext cx="166255" cy="1801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670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52" y="773489"/>
            <a:ext cx="8193734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74662"/>
            <a:ext cx="8922327" cy="22618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310" y="3337294"/>
            <a:ext cx="87745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Using this rule: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2+2= 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1+2 = 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1+ 3 + .5(3-2) = 4.5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1+4+ .5(4-2) =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Using the June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2023,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Monetary Policy Report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“Taylor rule,” and plug in: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inflation rate over the past four quarters of 4%,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target inflation rate of 2%,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equilibrium interest rate of 1%,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gap between GDP and its potential of about 0%,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 get a federal funds rate of 6%.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310" y="2458346"/>
            <a:ext cx="892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 “Discretion versus Policy Rules in Practice,” Prepared for the November 1992 Carnegie-Rochester Conference on Public Policy, Carnegie Mellon University, Pittsburgh, Pennsylvania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7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15" y="1272887"/>
            <a:ext cx="7109956" cy="424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15" y="556435"/>
            <a:ext cx="8193734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9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33" y="667272"/>
            <a:ext cx="8193734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46" y="176502"/>
            <a:ext cx="7712108" cy="65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2" y="274452"/>
            <a:ext cx="7613798" cy="5396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253" y="5985164"/>
            <a:ext cx="8765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See </a:t>
            </a:r>
            <a:r>
              <a:rPr lang="en-US" sz="1600" dirty="0" smtClean="0"/>
              <a:t>also “Overruling </a:t>
            </a:r>
            <a:r>
              <a:rPr lang="en-US" sz="1600" dirty="0"/>
              <a:t>Mr. </a:t>
            </a:r>
            <a:r>
              <a:rPr lang="en-US" sz="1600" dirty="0" smtClean="0"/>
              <a:t>Taylor,” pp 10-11,  </a:t>
            </a:r>
            <a:r>
              <a:rPr lang="en-US" sz="1600" b="1" dirty="0" smtClean="0"/>
              <a:t>Grant’s Interest Rate Observer</a:t>
            </a:r>
            <a:r>
              <a:rPr lang="en-US" sz="1600" dirty="0" smtClean="0"/>
              <a:t>, Vol. 40, No. 3, Feb. 18 2022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884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047" y="198704"/>
            <a:ext cx="4428026" cy="6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6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274" y="1217470"/>
            <a:ext cx="6788726" cy="994172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So, The Key Question:</a:t>
            </a:r>
            <a:b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We Entering a New Era of High Inflation?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9797" y="2277343"/>
            <a:ext cx="6317240" cy="2881745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unless monetary policy makers change policy:</a:t>
            </a:r>
          </a:p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 reasons now for central banks to be guided by a rules-based policy</a:t>
            </a:r>
          </a:p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I outlined a method to do so.  </a:t>
            </a:r>
          </a:p>
          <a:p>
            <a:pPr lvl="1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banks should start now on rules that markets understand </a:t>
            </a:r>
          </a:p>
          <a:p>
            <a:pPr lvl="1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policy interest rate would increase if inflation rises, as is now happening </a:t>
            </a:r>
          </a:p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would of course be a contingency plan, as are all rules.</a:t>
            </a:r>
          </a:p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 greatly reduce chances of a large damaging change later. </a:t>
            </a:r>
          </a:p>
          <a:p>
            <a:pPr marL="0" indent="0">
              <a:buNone/>
            </a:pP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2655" y="280795"/>
            <a:ext cx="819265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Opening Remarks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Condoleezza Rice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Monetary Policy Rules and Strategies Say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Richard Clarida, Lawrence Summers, John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Taylor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Fiscal Policy and Other Explanations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John Cochrane, Tyler Goodspeed, Beth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Hammack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Fed’s Delayed Exits from Monetary Ease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Michael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Bordo and Mickey Levy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Jennifer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Burns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Kevin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Warsh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Inflation Risks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Ricardo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Volker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Wieland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Arvind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Krishnamurthy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World Wars: Fiscal-Monetary Consequences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George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and Thomas Sargent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Ellen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McGrattan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John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Lipsky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Toward a Monetary Policy Strategy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James Bullard, Randal Quarles, Christopher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Waller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Joshua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Rauh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Inflation Blues: The 40th Anniversary Reissue?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Monika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Piazzesi</a:t>
            </a:r>
          </a:p>
        </p:txBody>
      </p:sp>
    </p:spTree>
    <p:extLst>
      <p:ext uri="{BB962C8B-B14F-4D97-AF65-F5344CB8AC3E}">
        <p14:creationId xmlns:p14="http://schemas.microsoft.com/office/powerpoint/2010/main" val="194577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527" y="212436"/>
            <a:ext cx="4283881" cy="65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189" y="219942"/>
            <a:ext cx="5915025" cy="45182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Basic Story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836" y="877455"/>
            <a:ext cx="8164946" cy="5717309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Move to monetary policy rules was proceeding, until pandemic hit: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Jay Powell,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Chair: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 find these rule prescriptions helpful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President of 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“we would all clearly benefit from…improving communication over our reaction functions…” 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Raghu Rajan,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Governor, Reserve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Bank of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“what we need are monetary rules,”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 was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interrupted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pandemic hit in early 2020.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Rules were out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by Feb 2021,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rules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back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Fed’s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Monetary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rules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out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Feb 25, 2022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Report.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Jay Powell said on March 3 that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rules would be back in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Monetary Policy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released on June 17, 2022, </a:t>
            </a:r>
          </a:p>
          <a:p>
            <a:pPr marL="0" indent="0">
              <a:buNone/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policy rules were back in,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the Taylor rule as number 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at first only small changes were seen in actual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monetary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policy 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gap still exists between rule-based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policy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policy actions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Fed and at other central banks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Thus, we are still living in a high inflation era unless monetary policy actions are taken.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Events in Ukraine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recently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raised inflation, but not the basic story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33" y="667272"/>
            <a:ext cx="8193734" cy="5523455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6489695" y="1320801"/>
            <a:ext cx="175491" cy="3602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8861" y="1764146"/>
            <a:ext cx="165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5, 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7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24" y="667272"/>
            <a:ext cx="8193734" cy="5523455"/>
          </a:xfrm>
          <a:prstGeom prst="rect">
            <a:avLst/>
          </a:prstGeom>
        </p:spPr>
      </p:pic>
      <p:sp>
        <p:nvSpPr>
          <p:cNvPr id="15" name="Up Arrow 14"/>
          <p:cNvSpPr/>
          <p:nvPr/>
        </p:nvSpPr>
        <p:spPr>
          <a:xfrm>
            <a:off x="6511636" y="1838036"/>
            <a:ext cx="120073" cy="3232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5018" y="2290618"/>
            <a:ext cx="165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3, 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32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04" y="1013119"/>
            <a:ext cx="8262732" cy="2949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22" y="4435419"/>
            <a:ext cx="8955778" cy="12818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6146" y="447736"/>
            <a:ext cx="6659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/>
              </a:rPr>
              <a:t>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Fed’s Monetary Policy </a:t>
            </a:r>
            <a:r>
              <a:rPr lang="en-US" sz="2400" dirty="0" smtClean="0">
                <a:solidFill>
                  <a:srgbClr val="FF0000"/>
                </a:solidFill>
              </a:rPr>
              <a:t>Report, July </a:t>
            </a:r>
            <a:r>
              <a:rPr lang="en-US" sz="2400" dirty="0">
                <a:solidFill>
                  <a:srgbClr val="FF0000"/>
                </a:solidFill>
              </a:rPr>
              <a:t>9, 2021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9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877"/>
            <a:ext cx="8977745" cy="4073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080" y="492657"/>
            <a:ext cx="8543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Fed’s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Monetary Policy Report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 17, 2022, page 47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436" y="5015346"/>
            <a:ext cx="8552872" cy="618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41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1389</TotalTime>
  <Words>775</Words>
  <Application>Microsoft Office PowerPoint</Application>
  <PresentationFormat>On-screen Show (4:3)</PresentationFormat>
  <Paragraphs>84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1_Office Theme</vt:lpstr>
      <vt:lpstr>6_Office Theme</vt:lpstr>
      <vt:lpstr>2_Office Theme</vt:lpstr>
      <vt:lpstr>3_Office Theme</vt:lpstr>
      <vt:lpstr>How Monetary Policy Got Behind the Curve— and How to Get Back to Rules-Based Policy   John B. Taylor Stanford University </vt:lpstr>
      <vt:lpstr>PowerPoint Presentation</vt:lpstr>
      <vt:lpstr>PowerPoint Presentation</vt:lpstr>
      <vt:lpstr>PowerPoint Presentation</vt:lpstr>
      <vt:lpstr>The Basic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The Key Question: Are We Entering a New Era of High Inflation?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Reentry to a Monetary Strategy</dc:title>
  <dc:creator>John B Taylor</dc:creator>
  <cp:lastModifiedBy>John B Taylor</cp:lastModifiedBy>
  <cp:revision>77</cp:revision>
  <dcterms:created xsi:type="dcterms:W3CDTF">2022-01-02T17:38:19Z</dcterms:created>
  <dcterms:modified xsi:type="dcterms:W3CDTF">2023-02-28T16:33:32Z</dcterms:modified>
</cp:coreProperties>
</file>