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9" r:id="rId4"/>
    <p:sldId id="262" r:id="rId5"/>
    <p:sldId id="264" r:id="rId6"/>
    <p:sldId id="266" r:id="rId7"/>
    <p:sldId id="265" r:id="rId8"/>
    <p:sldId id="277" r:id="rId9"/>
    <p:sldId id="278" r:id="rId10"/>
    <p:sldId id="260" r:id="rId11"/>
    <p:sldId id="261" r:id="rId12"/>
    <p:sldId id="268" r:id="rId13"/>
    <p:sldId id="272" r:id="rId14"/>
    <p:sldId id="275" r:id="rId15"/>
    <p:sldId id="283" r:id="rId16"/>
    <p:sldId id="274" r:id="rId17"/>
    <p:sldId id="263" r:id="rId18"/>
    <p:sldId id="271" r:id="rId19"/>
    <p:sldId id="281" r:id="rId20"/>
    <p:sldId id="276" r:id="rId21"/>
    <p:sldId id="284" r:id="rId22"/>
    <p:sldId id="285" r:id="rId23"/>
    <p:sldId id="286" r:id="rId24"/>
    <p:sldId id="287" r:id="rId25"/>
    <p:sldId id="288" r:id="rId26"/>
    <p:sldId id="280" r:id="rId27"/>
    <p:sldId id="289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0"/>
    <p:restoredTop sz="94763"/>
  </p:normalViewPr>
  <p:slideViewPr>
    <p:cSldViewPr snapToGrid="0">
      <p:cViewPr varScale="1">
        <p:scale>
          <a:sx n="104" d="100"/>
          <a:sy n="104" d="100"/>
        </p:scale>
        <p:origin x="9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9D81-2EF1-9E59-6E42-334098D97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060C8-A2A6-B67F-6F4A-9E8C37B39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BD6CE-83A4-8C92-3E74-4DF5B04F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45651-8C0F-038A-A6C0-86F37406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71F02-A99B-CBB8-28FB-56CF0817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8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14EA-7D1B-6974-64D9-74FF794F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5BBAF-A296-2604-FE53-873D81BA2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D9919-B6A3-B0D2-13EB-9D12502C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D49D5-270E-8911-2DBD-78D297FF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F3D43-5EB1-9E04-3B39-50A227CD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0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CEBF-8C60-3868-225F-CBB1BC3D8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ED9C5-E0E0-9AD2-FC1B-205BDEA81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45810-09AB-B82D-0148-D1831BFB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D5428-CDF8-E094-FBD1-2ED518D3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35932-E018-2332-78F2-5BD1EC40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ED86-DF6D-FAF8-D559-030D0558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18B28-7C44-2848-B87F-40CC35060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25BFC-FB48-CDA4-C378-2CD72818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3728F-5B29-D20F-64D0-C20E2A04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168C2-6693-D68D-6BC7-28BFB548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7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D40F-3484-E907-D9B1-C9C778C1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ED2E-E1DC-24A6-6571-EE797C927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FA79D-5739-D898-F10E-C5FFB54C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03F2-31C1-C8EA-4DD0-6A8A066C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D3F4C-9EFC-CCA9-628F-8B519371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3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01D2-DAA5-A353-2954-239A5C35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1FF88-659C-7515-0A8D-0219EFED6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BB511-1E8D-7963-9147-EA60F9FC0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DDF1A-02E0-51BC-5366-8EEE8270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C1C06-CDAD-85FE-CB3F-D9B1D6AB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DD838-9B4C-BB65-17A8-1DF503EF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2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E12B-2568-7E27-CD5C-102C7C86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66AF2-64E9-F771-E01C-CFFCAD1FC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5BD32-15EA-A147-7C27-823518D6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17530-8617-F262-21F2-9D6558C3A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45CDDD-3A79-4DB2-0BF5-8EE426AF6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FBB62-7A10-2B20-8733-75A1DF83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77F44-D852-8BC6-1ABF-2CEEBB17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F072D-3141-BD98-56F7-61589F98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5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E3E1-9F6A-29D7-C6D2-15E59395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A83D2-9084-36EC-53A6-9E13B5E8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CCD62-B62B-737E-E202-E0F1C9FC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070F0-9FC4-D9AB-2F0E-344D9B89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6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9462E-69F1-20CF-B19A-0D26E48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B6C9A-A491-C0F4-5EF6-F9C840E5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99064-5F98-59A7-5FA0-181B098A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1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BE02-6354-164A-0E47-9D480EE5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ABE9A-F03D-7093-E8A1-FC562D3C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6B4DE-5143-FE87-BAFA-E642F85B8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F151D-679A-84C9-FC28-49074B63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DFEAA-59B8-96A7-E619-053909CF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3D705-9138-8FD4-AC6D-A26BDB27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BCDE-C1E0-4C8F-1CD8-951775FA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87727-59FE-310D-7E21-2604CEB08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278A1-17A3-A761-9BAD-C70D37052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8F76F-2784-57D3-8163-6EEC6E98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C524C-4109-AE75-5434-5B22019F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316A-C24E-DB67-4C19-1E1D065E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5CA2B-086F-D2B5-2D1B-DEC5D9F8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D2593-3632-66F7-C63F-72E8CDE5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67D96-02C2-7BEC-92B3-1FD89F47A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E7E9C-D502-F242-A248-8F62C9D417FD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B05B-4652-F2FC-2244-40E6E80F1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5AD3D-1E01-6076-B470-48EAAF9A7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ACC6A-5FD8-3D42-9F7E-AA04A8D4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1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A9F19-15E3-5645-F634-2FB5524B4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2550" y="1562669"/>
            <a:ext cx="5636113" cy="2456597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Climate Crisis after COP27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6572F-EEB8-D81A-BCCF-47BD5815A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9309" y="4298722"/>
            <a:ext cx="4678086" cy="1148885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Noah Gordon, Carnegie Endowment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the IMF IEO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December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450EC9-2903-D069-D600-F5F80BCFB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5" r="26394"/>
          <a:stretch/>
        </p:blipFill>
        <p:spPr>
          <a:xfrm>
            <a:off x="-7266" y="10"/>
            <a:ext cx="3569616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478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 impacts: 1.5˚C vs 2˚C</a:t>
            </a:r>
          </a:p>
        </p:txBody>
      </p:sp>
      <p:pic>
        <p:nvPicPr>
          <p:cNvPr id="12" name="Content Placeholder 11" descr="Timeline&#10;&#10;Description automatically generated">
            <a:extLst>
              <a:ext uri="{FF2B5EF4-FFF2-40B4-BE49-F238E27FC236}">
                <a16:creationId xmlns:a16="http://schemas.microsoft.com/office/drawing/2014/main" id="{9F3F45F2-62E4-6C9B-C659-2A96A0E64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7790" y="568164"/>
            <a:ext cx="4015764" cy="4402446"/>
          </a:xfrm>
        </p:spPr>
      </p:pic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D22B5025-A050-4D68-BFCF-150D012A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68164"/>
            <a:ext cx="4380190" cy="6144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47474-5452-5F58-2ACE-94807C462A3B}"/>
              </a:ext>
            </a:extLst>
          </p:cNvPr>
          <p:cNvSpPr txBox="1"/>
          <p:nvPr/>
        </p:nvSpPr>
        <p:spPr>
          <a:xfrm>
            <a:off x="0" y="5940161"/>
            <a:ext cx="38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WRI and IPCC, </a:t>
            </a:r>
          </a:p>
          <a:p>
            <a:r>
              <a:rPr lang="en-US" dirty="0"/>
              <a:t>Special Report on 1.5C warming, 2018 </a:t>
            </a:r>
          </a:p>
        </p:txBody>
      </p:sp>
    </p:spTree>
    <p:extLst>
      <p:ext uri="{BB962C8B-B14F-4D97-AF65-F5344CB8AC3E}">
        <p14:creationId xmlns:p14="http://schemas.microsoft.com/office/powerpoint/2010/main" val="57921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B741350-8789-D7CD-9F35-2F90EBDED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4"/>
          <a:stretch/>
        </p:blipFill>
        <p:spPr>
          <a:xfrm>
            <a:off x="122790" y="312244"/>
            <a:ext cx="12069210" cy="67889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Tipping points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9CCEC5E-6B25-571F-FCB0-FD9BA84E491B}"/>
              </a:ext>
            </a:extLst>
          </p:cNvPr>
          <p:cNvSpPr txBox="1"/>
          <p:nvPr/>
        </p:nvSpPr>
        <p:spPr>
          <a:xfrm>
            <a:off x="831273" y="6553200"/>
            <a:ext cx="340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Source: Mckay et al, Science,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CD96-F772-1ABF-2D9F-4E1B69FD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Messy Climate Geopolitics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56B36-8CFD-1284-0E9F-32777A127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0" r="22824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6680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Emissions from one place…</a:t>
            </a:r>
          </a:p>
        </p:txBody>
      </p:sp>
      <p:pic>
        <p:nvPicPr>
          <p:cNvPr id="12" name="Content Placeholder 11" descr="A picture containing map&#10;&#10;Description automatically generated">
            <a:extLst>
              <a:ext uri="{FF2B5EF4-FFF2-40B4-BE49-F238E27FC236}">
                <a16:creationId xmlns:a16="http://schemas.microsoft.com/office/drawing/2014/main" id="{94BA213B-CAC3-2746-2163-EEE662B46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804" y="653984"/>
            <a:ext cx="6687686" cy="5247867"/>
          </a:xfrm>
        </p:spPr>
      </p:pic>
    </p:spTree>
    <p:extLst>
      <p:ext uri="{BB962C8B-B14F-4D97-AF65-F5344CB8AC3E}">
        <p14:creationId xmlns:p14="http://schemas.microsoft.com/office/powerpoint/2010/main" val="227969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US Fridge vs a Kenyan person</a:t>
            </a:r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99B337DC-8484-4B8D-401B-DEBF171CB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585" y="1253331"/>
            <a:ext cx="7600654" cy="4030650"/>
          </a:xfrm>
        </p:spPr>
      </p:pic>
    </p:spTree>
    <p:extLst>
      <p:ext uri="{BB962C8B-B14F-4D97-AF65-F5344CB8AC3E}">
        <p14:creationId xmlns:p14="http://schemas.microsoft.com/office/powerpoint/2010/main" val="1080128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Historical Responsibility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0403B4C2-EC24-5697-8125-74D004063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7016" y="908990"/>
            <a:ext cx="7347160" cy="5857993"/>
          </a:xfrm>
        </p:spPr>
      </p:pic>
    </p:spTree>
    <p:extLst>
      <p:ext uri="{BB962C8B-B14F-4D97-AF65-F5344CB8AC3E}">
        <p14:creationId xmlns:p14="http://schemas.microsoft.com/office/powerpoint/2010/main" val="231410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... And 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mpacts in another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7679943D-F0E2-3DCD-C9A2-450F910DB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794" y="1243112"/>
            <a:ext cx="7383363" cy="507407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E41933-ACC6-6CEE-59FF-E2153EA9831C}"/>
              </a:ext>
            </a:extLst>
          </p:cNvPr>
          <p:cNvSpPr txBox="1"/>
          <p:nvPr/>
        </p:nvSpPr>
        <p:spPr>
          <a:xfrm>
            <a:off x="825190" y="6525769"/>
            <a:ext cx="502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IPCC 6</a:t>
            </a:r>
            <a:r>
              <a:rPr lang="en-US" baseline="30000" dirty="0"/>
              <a:t>th</a:t>
            </a:r>
            <a:r>
              <a:rPr lang="en-US" dirty="0"/>
              <a:t> assessment report working group 2</a:t>
            </a:r>
          </a:p>
        </p:txBody>
      </p:sp>
    </p:spTree>
    <p:extLst>
      <p:ext uri="{BB962C8B-B14F-4D97-AF65-F5344CB8AC3E}">
        <p14:creationId xmlns:p14="http://schemas.microsoft.com/office/powerpoint/2010/main" val="4177143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missing $ 100 billion</a:t>
            </a:r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B73B5A27-94D3-E423-F2E8-ADCE1DE31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2324" y="423747"/>
            <a:ext cx="7426303" cy="552900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BB87DA-786C-C391-5CA7-9AB2C7732D16}"/>
              </a:ext>
            </a:extLst>
          </p:cNvPr>
          <p:cNvSpPr txBox="1"/>
          <p:nvPr/>
        </p:nvSpPr>
        <p:spPr>
          <a:xfrm>
            <a:off x="2343150" y="6488668"/>
            <a:ext cx="382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Jocelyn </a:t>
            </a:r>
            <a:r>
              <a:rPr lang="en-US" dirty="0" err="1"/>
              <a:t>Timperly</a:t>
            </a:r>
            <a:r>
              <a:rPr lang="en-US" dirty="0"/>
              <a:t>, Nature, 2021</a:t>
            </a:r>
          </a:p>
        </p:txBody>
      </p:sp>
    </p:spTree>
    <p:extLst>
      <p:ext uri="{BB962C8B-B14F-4D97-AF65-F5344CB8AC3E}">
        <p14:creationId xmlns:p14="http://schemas.microsoft.com/office/powerpoint/2010/main" val="433655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much </a:t>
            </a:r>
            <a:r>
              <a:rPr lang="en-US" sz="3600" dirty="0">
                <a:solidFill>
                  <a:srgbClr val="FFFFFF"/>
                </a:solidFill>
              </a:rPr>
              <a:t>bigger total needs…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D3B02D1-EFFA-AB9B-FF39-6F3C4F478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584562"/>
            <a:ext cx="7697148" cy="531266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9FF5DC-47A3-3C85-0140-22496476956F}"/>
              </a:ext>
            </a:extLst>
          </p:cNvPr>
          <p:cNvSpPr txBox="1"/>
          <p:nvPr/>
        </p:nvSpPr>
        <p:spPr>
          <a:xfrm>
            <a:off x="1416205" y="6501161"/>
            <a:ext cx="41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WRI, State of Climate Action 2021</a:t>
            </a:r>
          </a:p>
        </p:txBody>
      </p:sp>
    </p:spTree>
    <p:extLst>
      <p:ext uri="{BB962C8B-B14F-4D97-AF65-F5344CB8AC3E}">
        <p14:creationId xmlns:p14="http://schemas.microsoft.com/office/powerpoint/2010/main" val="119383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Climate, sovereignty, &amp; hypocrisy</a:t>
            </a:r>
          </a:p>
        </p:txBody>
      </p:sp>
      <p:pic>
        <p:nvPicPr>
          <p:cNvPr id="6" name="Content Placeholder 5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ABA1C2EA-FA2B-1CC9-BCF8-2302F8F93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41" r="17509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9" name="Picture 8" descr="A person standing on a balcony&#10;&#10;Description automatically generated with medium confidence">
            <a:extLst>
              <a:ext uri="{FF2B5EF4-FFF2-40B4-BE49-F238E27FC236}">
                <a16:creationId xmlns:a16="http://schemas.microsoft.com/office/drawing/2014/main" id="{2FF4D347-DF2E-6E9F-CC01-6921D799C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755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person, person, indoor, suit&#10;&#10;Description automatically generated">
            <a:extLst>
              <a:ext uri="{FF2B5EF4-FFF2-40B4-BE49-F238E27FC236}">
                <a16:creationId xmlns:a16="http://schemas.microsoft.com/office/drawing/2014/main" id="{CC8CC5DB-134F-FE84-6F18-AC4FA6E6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67" r="-2" b="-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7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D869-D7A3-70E7-D222-DC892A3A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The Big Picture: Temperature Targets &amp; Emissions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58BEB-9AD4-9628-BE8E-DDAF9AE5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1" r="2618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772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Climate, sovereignty, &amp; hypocrisy</a:t>
            </a:r>
          </a:p>
        </p:txBody>
      </p:sp>
      <p:pic>
        <p:nvPicPr>
          <p:cNvPr id="13" name="Picture 12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A4F98AD7-168E-5C56-D0D8-82BD6427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44" y="307731"/>
            <a:ext cx="3198109" cy="3997637"/>
          </a:xfrm>
          <a:prstGeom prst="rect">
            <a:avLst/>
          </a:prstGeom>
        </p:spPr>
      </p:pic>
      <p:pic>
        <p:nvPicPr>
          <p:cNvPr id="7" name="Content Placeholder 6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5995899C-AB83-7276-84AC-6930F910E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14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coal: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ED9597C-717D-F035-72A1-A918F34D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83" y="497694"/>
            <a:ext cx="7772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65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gas: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85F7267-BB62-D1AC-90F3-93CC1B94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04" y="770707"/>
            <a:ext cx="6948896" cy="49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3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oil: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4FC61FA-0D44-47B7-0D76-F279D1D3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14" y="875210"/>
            <a:ext cx="6848964" cy="48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4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critical raw materials: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7B2BC-FD3C-4F45-00D1-E69DCBBFD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813" y="757646"/>
            <a:ext cx="7429110" cy="52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31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metal processing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1FF249A-BABC-261E-6ABF-7C477AD6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500" y="0"/>
            <a:ext cx="6521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3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finance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Chart, bar chart, histogram&#10;&#10;Description automatically generated">
            <a:extLst>
              <a:ext uri="{FF2B5EF4-FFF2-40B4-BE49-F238E27FC236}">
                <a16:creationId xmlns:a16="http://schemas.microsoft.com/office/drawing/2014/main" id="{289E779C-07EC-4C4B-9EDA-005B69050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7983" y="1079080"/>
            <a:ext cx="7277850" cy="490608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5ECB4-DD62-9A9A-4D37-66CA3EA73889}"/>
              </a:ext>
            </a:extLst>
          </p:cNvPr>
          <p:cNvSpPr txBox="1"/>
          <p:nvPr/>
        </p:nvSpPr>
        <p:spPr>
          <a:xfrm>
            <a:off x="675235" y="6378411"/>
            <a:ext cx="371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Semieniuk</a:t>
            </a:r>
            <a:r>
              <a:rPr lang="en-US" dirty="0"/>
              <a:t> et al, Nature, 2022</a:t>
            </a:r>
          </a:p>
        </p:txBody>
      </p:sp>
    </p:spTree>
    <p:extLst>
      <p:ext uri="{BB962C8B-B14F-4D97-AF65-F5344CB8AC3E}">
        <p14:creationId xmlns:p14="http://schemas.microsoft.com/office/powerpoint/2010/main" val="4111932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Winners and losers, meat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C88BAEAE-237E-588E-B4C4-33C8412DD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1065225"/>
            <a:ext cx="7853554" cy="454897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582691-30DD-829C-B229-AAE3D52F8372}"/>
              </a:ext>
            </a:extLst>
          </p:cNvPr>
          <p:cNvSpPr txBox="1"/>
          <p:nvPr/>
        </p:nvSpPr>
        <p:spPr>
          <a:xfrm>
            <a:off x="1162594" y="6387736"/>
            <a:ext cx="216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Atlasbig</a:t>
            </a:r>
            <a:r>
              <a:rPr lang="en-US" dirty="0"/>
              <a:t>, FAO</a:t>
            </a:r>
          </a:p>
        </p:txBody>
      </p:sp>
    </p:spTree>
    <p:extLst>
      <p:ext uri="{BB962C8B-B14F-4D97-AF65-F5344CB8AC3E}">
        <p14:creationId xmlns:p14="http://schemas.microsoft.com/office/powerpoint/2010/main" val="2547637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Carbon tunnel vision?</a:t>
            </a:r>
          </a:p>
        </p:txBody>
      </p:sp>
      <p:pic>
        <p:nvPicPr>
          <p:cNvPr id="6" name="Content Placeholder 5" descr="Radar chart&#10;&#10;Description automatically generated">
            <a:extLst>
              <a:ext uri="{FF2B5EF4-FFF2-40B4-BE49-F238E27FC236}">
                <a16:creationId xmlns:a16="http://schemas.microsoft.com/office/drawing/2014/main" id="{609904DD-F266-909B-F46B-607CEBD13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8086" y="63091"/>
            <a:ext cx="7116492" cy="67318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C659C-1CB5-E91B-098B-706099F0B3D2}"/>
              </a:ext>
            </a:extLst>
          </p:cNvPr>
          <p:cNvSpPr txBox="1"/>
          <p:nvPr/>
        </p:nvSpPr>
        <p:spPr>
          <a:xfrm>
            <a:off x="1565564" y="6428509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SEI</a:t>
            </a:r>
          </a:p>
        </p:txBody>
      </p:sp>
    </p:spTree>
    <p:extLst>
      <p:ext uri="{BB962C8B-B14F-4D97-AF65-F5344CB8AC3E}">
        <p14:creationId xmlns:p14="http://schemas.microsoft.com/office/powerpoint/2010/main" val="281280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1.5˚C likely gone</a:t>
            </a:r>
          </a:p>
        </p:txBody>
      </p:sp>
      <p:pic>
        <p:nvPicPr>
          <p:cNvPr id="7" name="Content Placeholder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B86A286-8F13-ACB9-D429-B8950DB7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451" y="613546"/>
            <a:ext cx="7300049" cy="59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9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Emissions rising, not falling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A836144-EAC4-732F-43DB-CB1A46061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176" y="446893"/>
            <a:ext cx="7835916" cy="5965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A85F1-783D-654D-0929-F6FF8BE08EFF}"/>
              </a:ext>
            </a:extLst>
          </p:cNvPr>
          <p:cNvSpPr txBox="1"/>
          <p:nvPr/>
        </p:nvSpPr>
        <p:spPr>
          <a:xfrm>
            <a:off x="1028700" y="6488668"/>
            <a:ext cx="325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BCG COP27 presentation</a:t>
            </a:r>
          </a:p>
        </p:txBody>
      </p:sp>
    </p:spTree>
    <p:extLst>
      <p:ext uri="{BB962C8B-B14F-4D97-AF65-F5344CB8AC3E}">
        <p14:creationId xmlns:p14="http://schemas.microsoft.com/office/powerpoint/2010/main" val="60458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so is 4-5˚C</a:t>
            </a:r>
          </a:p>
        </p:txBody>
      </p:sp>
      <p:pic>
        <p:nvPicPr>
          <p:cNvPr id="7" name="Content Placeholder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41A77A-6263-BC85-31E6-02E15067C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768" y="1017331"/>
            <a:ext cx="7330018" cy="5048932"/>
          </a:xfrm>
        </p:spPr>
      </p:pic>
    </p:spTree>
    <p:extLst>
      <p:ext uri="{BB962C8B-B14F-4D97-AF65-F5344CB8AC3E}">
        <p14:creationId xmlns:p14="http://schemas.microsoft.com/office/powerpoint/2010/main" val="362805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Thanks to policies &amp; pledges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65A7FA4-4611-1883-D447-692E76AC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812" y="170395"/>
            <a:ext cx="7018086" cy="6517210"/>
          </a:xfrm>
        </p:spPr>
      </p:pic>
    </p:spTree>
    <p:extLst>
      <p:ext uri="{BB962C8B-B14F-4D97-AF65-F5344CB8AC3E}">
        <p14:creationId xmlns:p14="http://schemas.microsoft.com/office/powerpoint/2010/main" val="869306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technology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852308E8-EAD6-6617-6276-57AF955DA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586" y="715881"/>
            <a:ext cx="7608202" cy="503729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31302-EE65-2232-2D76-B7FD7AEEE2D7}"/>
              </a:ext>
            </a:extLst>
          </p:cNvPr>
          <p:cNvSpPr txBox="1"/>
          <p:nvPr/>
        </p:nvSpPr>
        <p:spPr>
          <a:xfrm>
            <a:off x="1551709" y="6359236"/>
            <a:ext cx="321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Stephen Hall, WEF, 2022</a:t>
            </a:r>
          </a:p>
        </p:txBody>
      </p:sp>
    </p:spTree>
    <p:extLst>
      <p:ext uri="{BB962C8B-B14F-4D97-AF65-F5344CB8AC3E}">
        <p14:creationId xmlns:p14="http://schemas.microsoft.com/office/powerpoint/2010/main" val="85044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A long journey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Timeline&#10;&#10;Description automatically generated">
            <a:extLst>
              <a:ext uri="{FF2B5EF4-FFF2-40B4-BE49-F238E27FC236}">
                <a16:creationId xmlns:a16="http://schemas.microsoft.com/office/drawing/2014/main" id="{0765BB53-440E-176E-6231-DBD31C247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9112" y="1253331"/>
            <a:ext cx="8136750" cy="4351338"/>
          </a:xfrm>
        </p:spPr>
      </p:pic>
    </p:spTree>
    <p:extLst>
      <p:ext uri="{BB962C8B-B14F-4D97-AF65-F5344CB8AC3E}">
        <p14:creationId xmlns:p14="http://schemas.microsoft.com/office/powerpoint/2010/main" val="238291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DA26-9CE5-C89F-B238-A2FB4420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Energy additions, not </a:t>
            </a:r>
            <a:r>
              <a:rPr lang="en-US" sz="3600" dirty="0">
                <a:solidFill>
                  <a:srgbClr val="FFFFFF"/>
                </a:solidFill>
              </a:rPr>
              <a:t>transitions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5E7DF92-1736-D397-EDE9-BAD470DF5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995" y="808548"/>
            <a:ext cx="7169825" cy="5061053"/>
          </a:xfrm>
        </p:spPr>
      </p:pic>
    </p:spTree>
    <p:extLst>
      <p:ext uri="{BB962C8B-B14F-4D97-AF65-F5344CB8AC3E}">
        <p14:creationId xmlns:p14="http://schemas.microsoft.com/office/powerpoint/2010/main" val="383027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236</Words>
  <Application>Microsoft Office PowerPoint</Application>
  <PresentationFormat>Widescreen</PresentationFormat>
  <Paragraphs>42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The Climate Crisis after COP27</vt:lpstr>
      <vt:lpstr>The Big Picture: Temperature Targets &amp; Emissions</vt:lpstr>
      <vt:lpstr>1.5˚C likely gone</vt:lpstr>
      <vt:lpstr>Emissions rising, not falling</vt:lpstr>
      <vt:lpstr>But so is 4-5˚C</vt:lpstr>
      <vt:lpstr>Thanks to policies &amp; pledges</vt:lpstr>
      <vt:lpstr>and technology</vt:lpstr>
      <vt:lpstr>A long journey</vt:lpstr>
      <vt:lpstr>Energy additions, not transitions</vt:lpstr>
      <vt:lpstr>Climate impacts: 1.5˚C vs 2˚C</vt:lpstr>
      <vt:lpstr>Tipping points</vt:lpstr>
      <vt:lpstr>Messy Climate Geopolitics</vt:lpstr>
      <vt:lpstr>Emissions from one place…</vt:lpstr>
      <vt:lpstr>A US Fridge vs a Kenyan person</vt:lpstr>
      <vt:lpstr>Historical Responsibility</vt:lpstr>
      <vt:lpstr>... And impacts in another</vt:lpstr>
      <vt:lpstr>The missing $ 100 billion</vt:lpstr>
      <vt:lpstr>And much bigger total needs…</vt:lpstr>
      <vt:lpstr>Climate, sovereignty, &amp; hypocrisy</vt:lpstr>
      <vt:lpstr>Climate, sovereignty, &amp; hypocrisy</vt:lpstr>
      <vt:lpstr>Winners and losers, coal:</vt:lpstr>
      <vt:lpstr>Winners and losers, gas:</vt:lpstr>
      <vt:lpstr>Winners and losers, oil:</vt:lpstr>
      <vt:lpstr>Winners and losers, critical raw materials:</vt:lpstr>
      <vt:lpstr>Winners and losers, metal processing</vt:lpstr>
      <vt:lpstr>Winners and losers, finance</vt:lpstr>
      <vt:lpstr>Winners and losers, meat</vt:lpstr>
      <vt:lpstr>Carbon tunnel vision?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Gordon</dc:creator>
  <cp:lastModifiedBy>Wojnilower, Joshua</cp:lastModifiedBy>
  <cp:revision>17</cp:revision>
  <dcterms:created xsi:type="dcterms:W3CDTF">2022-12-11T16:22:37Z</dcterms:created>
  <dcterms:modified xsi:type="dcterms:W3CDTF">2022-12-14T14:31:24Z</dcterms:modified>
</cp:coreProperties>
</file>