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8" r:id="rId3"/>
    <p:sldId id="838840811" r:id="rId4"/>
    <p:sldId id="838840803" r:id="rId5"/>
    <p:sldId id="259" r:id="rId6"/>
    <p:sldId id="260" r:id="rId7"/>
    <p:sldId id="262" r:id="rId8"/>
    <p:sldId id="838840796" r:id="rId9"/>
    <p:sldId id="264" r:id="rId10"/>
    <p:sldId id="265" r:id="rId11"/>
    <p:sldId id="838840809" r:id="rId12"/>
    <p:sldId id="261" r:id="rId13"/>
    <p:sldId id="838840821" r:id="rId14"/>
    <p:sldId id="308" r:id="rId15"/>
    <p:sldId id="838840805" r:id="rId16"/>
    <p:sldId id="838840830" r:id="rId17"/>
    <p:sldId id="838840816" r:id="rId18"/>
    <p:sldId id="838840823" r:id="rId19"/>
    <p:sldId id="838840831" r:id="rId20"/>
    <p:sldId id="838840828" r:id="rId21"/>
    <p:sldId id="838840826" r:id="rId22"/>
    <p:sldId id="838840814" r:id="rId23"/>
    <p:sldId id="838840801" r:id="rId24"/>
    <p:sldId id="838840817" r:id="rId25"/>
    <p:sldId id="838840818" r:id="rId26"/>
    <p:sldId id="838840819" r:id="rId27"/>
    <p:sldId id="838840820" r:id="rId28"/>
    <p:sldId id="838840802" r:id="rId29"/>
    <p:sldId id="318" r:id="rId30"/>
    <p:sldId id="303" r:id="rId31"/>
    <p:sldId id="838840800" r:id="rId32"/>
    <p:sldId id="838840825" r:id="rId33"/>
    <p:sldId id="838840829" r:id="rId34"/>
    <p:sldId id="269" r:id="rId35"/>
  </p:sldIdLst>
  <p:sldSz cx="12188825" cy="6858000"/>
  <p:notesSz cx="69977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31E1E"/>
    <a:srgbClr val="B40000"/>
    <a:srgbClr val="FF6D00"/>
    <a:srgbClr val="E6E6E6"/>
    <a:srgbClr val="FFFFFF"/>
    <a:srgbClr val="000000"/>
    <a:srgbClr val="EE7624"/>
    <a:srgbClr val="D1D1D1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5" autoAdjust="0"/>
    <p:restoredTop sz="95038" autoAdjust="0"/>
  </p:normalViewPr>
  <p:slideViewPr>
    <p:cSldViewPr snapToGrid="0">
      <p:cViewPr varScale="1">
        <p:scale>
          <a:sx n="105" d="100"/>
          <a:sy n="105" d="100"/>
        </p:scale>
        <p:origin x="696" y="96"/>
      </p:cViewPr>
      <p:guideLst/>
    </p:cSldViewPr>
  </p:slideViewPr>
  <p:outlineViewPr>
    <p:cViewPr>
      <p:scale>
        <a:sx n="100" d="100"/>
        <a:sy n="100" d="100"/>
      </p:scale>
      <p:origin x="0" y="-32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-3426" y="-36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3BA51EEA-DD37-C540-9FB3-1F37496C1E8F}" type="datetimeFigureOut">
              <a:rPr lang="en-US" smtClean="0"/>
              <a:pPr/>
              <a:t>1/23/2023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r>
              <a:rPr lang="en-US" dirty="0"/>
              <a:t> J. Christopher Giancarlo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5A46EB84-1928-0F4D-8DD6-C1A7623B30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83974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2FC3797F-607D-6A4A-B78E-864970C4E028}" type="datetimeFigureOut">
              <a:rPr lang="en-US" smtClean="0"/>
              <a:pPr/>
              <a:t>1/23/2023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8490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8"/>
            <a:ext cx="5598160" cy="4177665"/>
          </a:xfrm>
          <a:prstGeom prst="rect">
            <a:avLst/>
          </a:prstGeom>
        </p:spPr>
        <p:txBody>
          <a:bodyPr vert="horz" lIns="93031" tIns="46516" rIns="93031" bIns="4651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r>
              <a:rPr lang="en-US" dirty="0"/>
              <a:t> J. Christopher Giancarlo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B45A5D38-0713-724C-8AC4-5E70C4F4C0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3067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71450" indent="-171450" algn="l" defTabSz="4572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00050" indent="-171450" algn="l" defTabSz="4572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85800" indent="-171450" algn="l" defTabSz="4572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71550" indent="-171450" algn="l" defTabSz="4572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314450" indent="-171450" algn="l" defTabSz="4572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EA648-3299-4863-AA83-52E6AB6C85A9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EFFAB-595C-5571-021B-2D11DB3C17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 J. Christopher Giancarlo</a:t>
            </a:r>
          </a:p>
        </p:txBody>
      </p:sp>
    </p:spTree>
    <p:extLst>
      <p:ext uri="{BB962C8B-B14F-4D97-AF65-F5344CB8AC3E}">
        <p14:creationId xmlns:p14="http://schemas.microsoft.com/office/powerpoint/2010/main" val="2262584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Fractionalizing the liquidity versus one deep liquid pool such as USD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1EC76-4D8A-46AA-9DC8-DCFFA0E599A2}" type="slidenum">
              <a:rPr lang="en-US" smtClean="0"/>
              <a:t>30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D7E33-A8D9-DC42-4EBA-8161EFC286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 J. Christopher Giancarlo</a:t>
            </a:r>
          </a:p>
        </p:txBody>
      </p:sp>
    </p:spTree>
    <p:extLst>
      <p:ext uri="{BB962C8B-B14F-4D97-AF65-F5344CB8AC3E}">
        <p14:creationId xmlns:p14="http://schemas.microsoft.com/office/powerpoint/2010/main" val="347008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.e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73FD47-6B29-4F9E-8768-1B3654E62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2"/>
          <a:stretch/>
        </p:blipFill>
        <p:spPr>
          <a:xfrm>
            <a:off x="1869440" y="2952027"/>
            <a:ext cx="10319386" cy="2310692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4569D3B-2B5A-47AD-899C-B6CC9CEC4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5611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5A339-DCDC-4EE0-857E-BA6ED9E930CC}" type="datetime4">
              <a:rPr lang="en-US" smtClean="0"/>
              <a:t>January 23, 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A6266E-0BAF-466A-87AB-6994A8171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48394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Copyright: J. Christopher Giancarlo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87A051-13B1-4AC4-B708-6FCAC7BB6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0729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E613-4643-724B-A97F-56C24E0AEB1B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47809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346">
          <p15:clr>
            <a:srgbClr val="9FCC3B"/>
          </p15:clr>
        </p15:guide>
        <p15:guide id="2" orient="horz" pos="1872">
          <p15:clr>
            <a:srgbClr val="9FCC3B"/>
          </p15:clr>
        </p15:guide>
        <p15:guide id="3" orient="horz" pos="3312">
          <p15:clr>
            <a:srgbClr val="9FCC3B"/>
          </p15:clr>
        </p15:guide>
        <p15:guide id="4" pos="63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F75C3A-65FD-4037-8855-04B221F41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5611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5A339-DCDC-4EE0-857E-BA6ED9E930CC}" type="datetime4">
              <a:rPr lang="en-US" smtClean="0"/>
              <a:t>January 23, 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FD650E-B71C-4954-AEE6-8B2DA5CD5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48394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Copyright: J. Christopher Giancarlo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432157-2829-4F69-A80B-731A73E60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0729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E613-4643-724B-A97F-56C24E0AEB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07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3C329C1-0F7A-4171-960B-D3EE1A459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5611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5A339-DCDC-4EE0-857E-BA6ED9E930CC}" type="datetime4">
              <a:rPr lang="en-US" smtClean="0"/>
              <a:t>January 23, 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8B882-63B3-4F45-9095-CFE94C1D7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48394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Copyright: J. Christopher Giancarlo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4B08936-9B5E-439E-BAD3-DB1E6AA2D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0729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E613-4643-724B-A97F-56C24E0AEB1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FAAE826-07F9-4E07-A6E5-1E7EA70A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01" y="354967"/>
            <a:ext cx="11427023" cy="515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Place Headline Here (44pt, min 30pt)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94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79B05A-3CA2-44F3-B38E-2A4060443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5611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5A339-DCDC-4EE0-857E-BA6ED9E930CC}" type="datetime4">
              <a:rPr lang="en-US" smtClean="0"/>
              <a:t>January 23, 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1B24CF-0755-47F5-8069-1B5F1846F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48394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Copyright: J. Christopher Giancarlo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E0147FD-69B0-481E-BC15-24C20F909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0729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E613-4643-724B-A97F-56C24E0AEB1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FD8B0A6-4C5C-4C82-9E25-0D1E8FF7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01" y="354967"/>
            <a:ext cx="11427023" cy="515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Place Headline Here (44pt, min 30pt)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21FCD7A-CDF1-45D1-B2CC-E58975946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11" y="901567"/>
            <a:ext cx="11427023" cy="500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704085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E992EB-1B9C-4906-ABEE-9BA3A8EDF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76" r="512"/>
          <a:stretch/>
        </p:blipFill>
        <p:spPr>
          <a:xfrm>
            <a:off x="2" y="7741"/>
            <a:ext cx="12188824" cy="6842523"/>
          </a:xfrm>
          <a:prstGeom prst="rect">
            <a:avLst/>
          </a:prstGeom>
        </p:spPr>
      </p:pic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354C2DA7-279A-463C-9C9F-ACF502CD99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Folie" r:id="rId6" imgW="423" imgH="424" progId="TCLayout.ActiveDocument.1">
                  <p:embed/>
                </p:oleObj>
              </mc:Choice>
              <mc:Fallback>
                <p:oleObj name="think-cell Folie" r:id="rId6" imgW="423" imgH="424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354C2DA7-279A-463C-9C9F-ACF502CD99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AB97FDAF-F2D3-4F4D-8A30-084A2F840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2"/>
            <a:ext cx="158710" cy="15875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2399" b="0" i="0" baseline="0" dirty="0">
              <a:latin typeface="Arial Black" panose="020B0A040201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A0A05E2-A48E-42A1-82A9-6A9FDB21C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5611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5A339-DCDC-4EE0-857E-BA6ED9E930CC}" type="datetime4">
              <a:rPr lang="en-US" smtClean="0"/>
              <a:t>January 23, 2023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751B4B7-85EF-424A-83FD-372D76125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48394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Copyright: J. Christopher Giancarlo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C7FB1B2-14AD-4A13-B4FF-4797F402A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0729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E613-4643-724B-A97F-56C24E0AEB1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189B9C73-8B1E-4BA6-A52A-A46DB3142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01" y="354967"/>
            <a:ext cx="11427023" cy="515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Place Headline Here (44pt, min 30pt)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E1A8A2B-DADD-4949-8BFB-7B365246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611" y="901567"/>
            <a:ext cx="11427023" cy="500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136009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6ED31D-DA2B-472A-AC0C-87454EDB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2"/>
          <a:stretch/>
        </p:blipFill>
        <p:spPr>
          <a:xfrm>
            <a:off x="28638" y="4135120"/>
            <a:ext cx="12160188" cy="2722880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29A6B22-B309-4C37-A952-9B94BE505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5611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5A339-DCDC-4EE0-857E-BA6ED9E930CC}" type="datetime4">
              <a:rPr lang="en-US" smtClean="0"/>
              <a:t>January 23, 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312F55-92FA-4EB8-942D-9C8D68AC6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48394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Copyright: J. Christopher Giancarlo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039908-D9DE-4EC1-A97F-679612886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0729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E613-4643-724B-A97F-56C24E0AEB1B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659884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9721B-E3EA-E147-B6C0-11EC54996015}" type="datetime4">
              <a:rPr lang="en-US" smtClean="0"/>
              <a:t>January 23,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Copyright: J. Christopher Giancarlo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19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4DB1994-9E77-4638-A321-7FD372C82E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176" y="91440"/>
            <a:ext cx="10058400" cy="7315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slide title, sentence case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547007" y="6531430"/>
            <a:ext cx="1208314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algn="ctr"/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9" y="6624746"/>
            <a:ext cx="1476000" cy="9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89741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i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1B26-8680-4C07-8833-89E840568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slide title, sentence case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E47DF3B-58CC-5549-8637-1365F9A9B714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31838" y="1219200"/>
            <a:ext cx="10058082" cy="4968875"/>
          </a:xfrm>
        </p:spPr>
        <p:txBody>
          <a:bodyPr/>
          <a:lstStyle/>
          <a:p>
            <a:r>
              <a:rPr lang="en-US" dirty="0"/>
              <a:t>Add Meeting Agenda Table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547007" y="6531430"/>
            <a:ext cx="1208314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0" rIns="182880" bIns="0" rtlCol="0" anchor="ctr"/>
          <a:lstStyle/>
          <a:p>
            <a:pPr algn="ctr"/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9" y="6624746"/>
            <a:ext cx="1476000" cy="9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67521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0901" y="354967"/>
            <a:ext cx="11427023" cy="515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Place Headline Here (44pt, min 30pt)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611" y="901567"/>
            <a:ext cx="11427023" cy="500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subheading here</a:t>
            </a:r>
          </a:p>
        </p:txBody>
      </p:sp>
      <p:sp>
        <p:nvSpPr>
          <p:cNvPr id="8" name="Rectangle 5" hidden="1">
            <a:extLst>
              <a:ext uri="{FF2B5EF4-FFF2-40B4-BE49-F238E27FC236}">
                <a16:creationId xmlns:a16="http://schemas.microsoft.com/office/drawing/2014/main" id="{8EA9A7FD-C949-9B8A-9989-F9D996DD0D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24235" y="6477000"/>
            <a:ext cx="376237" cy="381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 marR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 algn="r"/>
            <a:fld id="{2C78AFB4-C6FC-46C2-866E-1D035D18C516}" type="slidenum">
              <a:rPr lang="en-US" noProof="0" smtClean="0">
                <a:solidFill>
                  <a:schemeClr val="accent1"/>
                </a:solidFill>
              </a:rPr>
              <a:pPr lvl="0" algn="r"/>
              <a:t>‹#›</a:t>
            </a:fld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C1BAC00-A970-4BFB-9E9B-EF4143CB4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5611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5A339-DCDC-4EE0-857E-BA6ED9E930CC}" type="datetime4">
              <a:rPr lang="en-US" smtClean="0"/>
              <a:t>January 23, 2023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0301F3-9FE2-4233-980B-74964F4DE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48394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Copyright: J. Christopher Giancarlo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FB09410-967F-4186-AF68-949DD8444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0729" y="648394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E613-4643-724B-A97F-56C24E0AEB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4" r:id="rId2"/>
    <p:sldLayoutId id="2147484076" r:id="rId3"/>
    <p:sldLayoutId id="2147484078" r:id="rId4"/>
    <p:sldLayoutId id="2147484077" r:id="rId5"/>
    <p:sldLayoutId id="2147484079" r:id="rId6"/>
    <p:sldLayoutId id="2147484080" r:id="rId7"/>
    <p:sldLayoutId id="2147484081" r:id="rId8"/>
    <p:sldLayoutId id="2147484082" r:id="rId9"/>
  </p:sldLayoutIdLst>
  <p:transition spd="med">
    <p:wipe dir="r"/>
  </p:transition>
  <p:hf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7/09567976221102868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6EA0DB-0EEF-4150-9626-578AF03E8D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60F4FFA-240A-49C2-8101-1CE85A175F49}" type="datetime4">
              <a:rPr lang="en-US" smtClean="0"/>
              <a:pPr/>
              <a:t>January 23, 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68222C-32A7-4B62-9CE8-964445E3D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Copyright: J. Christopher Giancarlo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50498-9E40-4C6A-8B7B-1B802F612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F186DEB-F91E-7444-B56B-A2768B905F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27494" y="574973"/>
            <a:ext cx="7133750" cy="62974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i="1" dirty="0">
                <a:solidFill>
                  <a:schemeClr val="tx1"/>
                </a:solidFill>
                <a:latin typeface="+mn-lt"/>
              </a:rPr>
              <a:t>CRYPTO:</a:t>
            </a:r>
          </a:p>
          <a:p>
            <a:pPr marL="0" indent="0">
              <a:buNone/>
            </a:pPr>
            <a:r>
              <a:rPr lang="en-US" sz="4000" b="1" i="1" dirty="0">
                <a:solidFill>
                  <a:schemeClr val="tx1"/>
                </a:solidFill>
              </a:rPr>
              <a:t>A New Architecture of Finance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effectLst/>
              <a:ea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effectLst/>
                <a:ea typeface="Calibri" panose="020F0502020204030204" pitchFamily="34" charset="0"/>
              </a:rPr>
              <a:t>IMF Independent Evaluation Office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ea typeface="Calibri" panose="020F0502020204030204" pitchFamily="34" charset="0"/>
              </a:rPr>
              <a:t>Seminar Series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0000"/>
                </a:solidFill>
                <a:ea typeface="Calibri" panose="020F0502020204030204" pitchFamily="34" charset="0"/>
              </a:rPr>
              <a:t>January 20, 2023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81AA0-2D3A-1748-99CB-5734ECE9AC50}"/>
              </a:ext>
            </a:extLst>
          </p:cNvPr>
          <p:cNvSpPr txBox="1"/>
          <p:nvPr/>
        </p:nvSpPr>
        <p:spPr>
          <a:xfrm>
            <a:off x="731520" y="3011557"/>
            <a:ext cx="2743200" cy="2210462"/>
          </a:xfrm>
          <a:prstGeom prst="rect">
            <a:avLst/>
          </a:prstGeom>
          <a:noFill/>
        </p:spPr>
        <p:txBody>
          <a:bodyPr wrap="square" lIns="0" tIns="0" bIns="0" rtlCol="0" anchor="ctr" anchorCtr="0">
            <a:noAutofit/>
          </a:bodyPr>
          <a:lstStyle/>
          <a:p>
            <a:pPr>
              <a:lnSpc>
                <a:spcPts val="3000"/>
              </a:lnSpc>
            </a:pP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F89172-1BEE-8147-8207-FB4C79C3C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81" y="354031"/>
            <a:ext cx="4291394" cy="615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94740B-4CC9-294E-9822-2405BB504647}"/>
              </a:ext>
            </a:extLst>
          </p:cNvPr>
          <p:cNvSpPr txBox="1"/>
          <p:nvPr/>
        </p:nvSpPr>
        <p:spPr>
          <a:xfrm>
            <a:off x="10505209" y="779318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3074" name="Picture 2" descr="Willkie Farr &amp; Gallagher - Wikipedia">
            <a:extLst>
              <a:ext uri="{FF2B5EF4-FFF2-40B4-BE49-F238E27FC236}">
                <a16:creationId xmlns:a16="http://schemas.microsoft.com/office/drawing/2014/main" id="{568E4681-0755-4211-810A-B982A7CB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0" y="5470821"/>
            <a:ext cx="2325435" cy="8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D5BF2F2-7DBF-4661-88DC-9A15740650A6}"/>
              </a:ext>
            </a:extLst>
          </p:cNvPr>
          <p:cNvSpPr txBox="1">
            <a:spLocks/>
          </p:cNvSpPr>
          <p:nvPr/>
        </p:nvSpPr>
        <p:spPr>
          <a:xfrm>
            <a:off x="4684291" y="5428325"/>
            <a:ext cx="4511179" cy="897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/>
              <a:t>Hon. J. Christopher Giancarlo</a:t>
            </a:r>
            <a:br>
              <a:rPr lang="en-US" sz="1400" b="1" i="1" dirty="0"/>
            </a:br>
            <a:r>
              <a:rPr lang="en-US" sz="1400" i="1" dirty="0"/>
              <a:t>Senior Counsel, Willkie Farr &amp; Gallagher LLP</a:t>
            </a:r>
            <a:br>
              <a:rPr lang="en-US" sz="1400" i="1" dirty="0"/>
            </a:br>
            <a:r>
              <a:rPr lang="en-US" sz="1400" i="1" dirty="0"/>
              <a:t>Fr. Chairman, Commodity Futures Trading Commission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i="1" dirty="0"/>
              <a:t>Twitter: </a:t>
            </a:r>
            <a:r>
              <a:rPr lang="en-US" sz="1400" i="1" dirty="0" err="1"/>
              <a:t>GiancarloMKTS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9206574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55127" y="63488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067791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2620F-5AAB-CE4B-BF39-F5C44BDDC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43" y="1604074"/>
            <a:ext cx="5148803" cy="44592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1F62C8-B814-CE43-9C5F-A3D5823800CB}"/>
              </a:ext>
            </a:extLst>
          </p:cNvPr>
          <p:cNvSpPr txBox="1"/>
          <p:nvPr/>
        </p:nvSpPr>
        <p:spPr>
          <a:xfrm>
            <a:off x="8905009" y="2722418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1A0C7B-C875-8641-975A-F4E7F29E6088}"/>
              </a:ext>
            </a:extLst>
          </p:cNvPr>
          <p:cNvSpPr txBox="1"/>
          <p:nvPr/>
        </p:nvSpPr>
        <p:spPr>
          <a:xfrm>
            <a:off x="8406245" y="1974273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39A3B-7596-BF43-8A22-2BEF838A7CB9}"/>
              </a:ext>
            </a:extLst>
          </p:cNvPr>
          <p:cNvSpPr txBox="1"/>
          <p:nvPr/>
        </p:nvSpPr>
        <p:spPr>
          <a:xfrm>
            <a:off x="6255327" y="3289763"/>
            <a:ext cx="3065318" cy="45719"/>
          </a:xfrm>
          <a:prstGeom prst="rect">
            <a:avLst/>
          </a:prstGeom>
          <a:noFill/>
        </p:spPr>
        <p:txBody>
          <a:bodyPr wrap="squar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306EC-78B4-B676-46A9-D4DE7E96AD46}"/>
              </a:ext>
            </a:extLst>
          </p:cNvPr>
          <p:cNvSpPr txBox="1"/>
          <p:nvPr/>
        </p:nvSpPr>
        <p:spPr>
          <a:xfrm rot="10800000" flipH="1" flipV="1">
            <a:off x="7612911" y="1940805"/>
            <a:ext cx="3100491" cy="3827983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r>
              <a:rPr lang="en-US" sz="3600" u="sng" dirty="0"/>
              <a:t>Key Protocols</a:t>
            </a:r>
            <a:r>
              <a:rPr lang="en-US" sz="36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600" dirty="0"/>
              <a:t>BTC  (</a:t>
            </a:r>
            <a:r>
              <a:rPr lang="en-US" sz="3600" i="1" dirty="0"/>
              <a:t>Bitcoin</a:t>
            </a:r>
            <a:r>
              <a:rPr lang="en-US" sz="36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600" dirty="0"/>
              <a:t>ETH  (</a:t>
            </a:r>
            <a:r>
              <a:rPr lang="en-US" sz="3600" i="1" dirty="0"/>
              <a:t>Ethereum</a:t>
            </a:r>
            <a:r>
              <a:rPr lang="en-US" sz="36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600" dirty="0"/>
              <a:t>SOL  (</a:t>
            </a:r>
            <a:r>
              <a:rPr lang="en-US" sz="3600" i="1" dirty="0"/>
              <a:t>Solana</a:t>
            </a:r>
            <a:r>
              <a:rPr lang="en-US" sz="36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600" dirty="0"/>
              <a:t>USDC (</a:t>
            </a:r>
            <a:r>
              <a:rPr lang="en-US" sz="3600" i="1" dirty="0"/>
              <a:t>Circle Coin</a:t>
            </a:r>
            <a:r>
              <a:rPr lang="en-US" sz="3600" dirty="0"/>
              <a:t>)</a:t>
            </a:r>
          </a:p>
          <a:p>
            <a:pPr algn="l"/>
            <a:endParaRPr lang="en-US" sz="36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D5DB59-4DFD-4AEE-B4A4-342A2135AE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E4B6C52-5147-4977-AE89-9EDEBBE65F91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16AF4E2-7726-424C-A297-A68E7771C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53C40E1-6048-4D84-8160-1041E69DA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9AD94DE4-BB79-4EAE-9478-04FB5030F395}"/>
              </a:ext>
            </a:extLst>
          </p:cNvPr>
          <p:cNvSpPr txBox="1">
            <a:spLocks/>
          </p:cNvSpPr>
          <p:nvPr/>
        </p:nvSpPr>
        <p:spPr>
          <a:xfrm>
            <a:off x="1752857" y="578457"/>
            <a:ext cx="8271803" cy="79425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u="sng" dirty="0"/>
              <a:t>Third Wave: </a:t>
            </a:r>
            <a:r>
              <a:rPr lang="en-US" sz="4800" b="1" i="1" u="sng" dirty="0">
                <a:solidFill>
                  <a:srgbClr val="0070C0"/>
                </a:solidFill>
              </a:rPr>
              <a:t>Internet of Value</a:t>
            </a:r>
            <a:br>
              <a:rPr lang="en-US" sz="4400" b="1" i="1" dirty="0">
                <a:solidFill>
                  <a:srgbClr val="0070C0"/>
                </a:solidFill>
              </a:rPr>
            </a:br>
            <a:r>
              <a:rPr lang="en-US" sz="3100" b="1" dirty="0"/>
              <a:t>- Now -</a:t>
            </a:r>
            <a:endParaRPr lang="en-US" sz="31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16502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94520" y="6204912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CEA0C3-C69A-4560-B77B-E2A130EFFB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30912DC-D688-42B0-BA29-8F83009A1874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9B60BC-9C6A-4851-8F80-E5E700448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70636E-DA43-4A42-85DA-A7828DA01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F8D10-8940-434B-B4B5-32E5DE14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92" y="689612"/>
            <a:ext cx="11427023" cy="45719"/>
          </a:xfrm>
        </p:spPr>
        <p:txBody>
          <a:bodyPr/>
          <a:lstStyle/>
          <a:p>
            <a:r>
              <a:rPr lang="en-US" b="1" u="sng" dirty="0"/>
              <a:t>Crypto</a:t>
            </a:r>
            <a:r>
              <a:rPr lang="en-US" dirty="0"/>
              <a:t> = </a:t>
            </a:r>
            <a:r>
              <a:rPr lang="en-US" i="1" dirty="0"/>
              <a:t>computer protocols using distributed ledger technology and cryptography to record ownership and transfer of value </a:t>
            </a:r>
            <a:r>
              <a:rPr lang="en-US" b="1" i="1" dirty="0"/>
              <a:t>on the Internet…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704911" y="1923858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291C4A-B517-3CBF-A517-42366B961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647" y="2933316"/>
            <a:ext cx="7379157" cy="31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55461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55127" y="63488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C144B-A4E5-462B-81BD-AB424FAEDA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F5CD4D-DCE2-4F61-8295-AE2AA5A302AD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7FC029-0AEE-4A0E-A576-1B07ABB70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343D17-07A0-4DA1-A951-F8C092A04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F8D10-8940-434B-B4B5-32E5DE14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…rather than as assets and liabilities </a:t>
            </a:r>
            <a:r>
              <a:rPr lang="en-US" b="1" i="1" dirty="0"/>
              <a:t>on proprietary balance sheets</a:t>
            </a:r>
            <a:r>
              <a:rPr lang="en-US" i="1" dirty="0"/>
              <a:t> of +7,000 commercial financial institutions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067791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E64CBB-40D9-7043-BE25-C27A069D3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647" y="2016335"/>
            <a:ext cx="4556240" cy="4354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B7A53-0C37-BD6A-4713-7212AA0AC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760" y="2528677"/>
            <a:ext cx="2681217" cy="33300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3389654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48" y="461041"/>
            <a:ext cx="10926929" cy="10450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u="sng" dirty="0"/>
              <a:t>Crypto: A Rapidly Evolving, digital network-based Architecture for Recording Value</a:t>
            </a:r>
            <a:br>
              <a:rPr lang="en-US" b="1" dirty="0"/>
            </a:br>
            <a:r>
              <a:rPr lang="en-US" sz="3200" b="1" dirty="0"/>
              <a:t>Taxonomy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9B8B02-5163-36F2-4DA0-5EE37670E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3289" y="1733797"/>
            <a:ext cx="4158048" cy="41013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8E430F-A5DD-383B-A7F3-2853E4BF9229}"/>
              </a:ext>
            </a:extLst>
          </p:cNvPr>
          <p:cNvSpPr txBox="1"/>
          <p:nvPr/>
        </p:nvSpPr>
        <p:spPr>
          <a:xfrm>
            <a:off x="419743" y="1488991"/>
            <a:ext cx="38698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Cryptocurrencies 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Digital Commodities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Digital Securities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Stablecoins</a:t>
            </a:r>
            <a:endParaRPr lang="en-US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Dec</a:t>
            </a:r>
            <a:r>
              <a:rPr lang="en-US" sz="24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entralized Autonomous Organizations (DAOs)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Computing protocols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Decentralized Finance (Defi)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Smart Contract Platforms 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Non-Fungible Tokens (NFTs)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8A1B-9F7C-651E-F572-5D014075D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793" y="1888438"/>
            <a:ext cx="3765178" cy="394671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D28D6E-4DFB-DBD7-8C30-AF97FB98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06F9-83A3-C34D-AAEC-9078D3307DFD}" type="datetime4">
              <a:rPr lang="en-US" smtClean="0"/>
              <a:t>January 23,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1FD2DE-A27F-0FB9-9E94-CE17016F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0AB912-7BA7-E5AA-FBB3-4C3E657E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51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546FC-2C65-4B6A-85A4-6FB0A7A20F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DF05FE-AF03-4DD1-B002-EE89B2577B06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672ADD-F253-4193-9B66-C332276EC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D8A2D51-0BD5-4665-9AA9-485D3C69E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01" y="354967"/>
            <a:ext cx="11686181" cy="515938"/>
          </a:xfrm>
        </p:spPr>
        <p:txBody>
          <a:bodyPr/>
          <a:lstStyle/>
          <a:p>
            <a:pPr algn="ctr"/>
            <a:r>
              <a:rPr lang="en-US" sz="3600" b="1" u="sng" dirty="0"/>
              <a:t>Public Sector Response to Private Sector Innovation of Crypto:</a:t>
            </a:r>
            <a:br>
              <a:rPr lang="en-US" sz="3600" b="1" u="sng" dirty="0"/>
            </a:br>
            <a:r>
              <a:rPr lang="en-US" sz="2800" b="1" i="1" dirty="0"/>
              <a:t>cautious indifference ➡️ regulatory accommodation ➡️ regulatory hostility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1535222" y="1584954"/>
            <a:ext cx="2995558" cy="1956380"/>
          </a:xfrm>
          <a:prstGeom prst="wedgeRectCallout">
            <a:avLst>
              <a:gd name="adj1" fmla="val -21350"/>
              <a:gd name="adj2" fmla="val 49825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Rectangular Callout 5"/>
          <p:cNvSpPr/>
          <p:nvPr/>
        </p:nvSpPr>
        <p:spPr>
          <a:xfrm>
            <a:off x="5740622" y="1584954"/>
            <a:ext cx="2995559" cy="1956380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Rectangular Callout 6"/>
          <p:cNvSpPr/>
          <p:nvPr/>
        </p:nvSpPr>
        <p:spPr>
          <a:xfrm>
            <a:off x="1559112" y="3992262"/>
            <a:ext cx="3012342" cy="2039016"/>
          </a:xfrm>
          <a:prstGeom prst="wedgeRectCallout">
            <a:avLst>
              <a:gd name="adj1" fmla="val -21343"/>
              <a:gd name="adj2" fmla="val 4968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angular Callout 7"/>
          <p:cNvSpPr/>
          <p:nvPr/>
        </p:nvSpPr>
        <p:spPr>
          <a:xfrm>
            <a:off x="5740622" y="3992262"/>
            <a:ext cx="2995558" cy="2039016"/>
          </a:xfrm>
          <a:prstGeom prst="wedgeRectCallout">
            <a:avLst>
              <a:gd name="adj1" fmla="val -21346"/>
              <a:gd name="adj2" fmla="val 5044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TextBox 8"/>
          <p:cNvSpPr txBox="1"/>
          <p:nvPr/>
        </p:nvSpPr>
        <p:spPr>
          <a:xfrm>
            <a:off x="1535222" y="1674274"/>
            <a:ext cx="2995558" cy="2123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 u="sng" dirty="0"/>
              <a:t>The Private Sector</a:t>
            </a:r>
            <a:r>
              <a:rPr lang="en-US" sz="1799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Bitcoin in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Ethereum in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1,000s of crypto since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Stablecoins</a:t>
            </a:r>
            <a:r>
              <a:rPr lang="en-US" sz="1600" dirty="0"/>
              <a:t>, NFTs, DAOs, </a:t>
            </a:r>
            <a:r>
              <a:rPr lang="en-US" sz="1600" dirty="0" err="1"/>
              <a:t>etc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Investors &amp; traders </a:t>
            </a:r>
            <a:r>
              <a:rPr lang="en-US" sz="1600" dirty="0"/>
              <a:t>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$1-2 Trillion in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99" dirty="0"/>
          </a:p>
        </p:txBody>
      </p:sp>
      <p:sp>
        <p:nvSpPr>
          <p:cNvPr id="10" name="TextBox 9"/>
          <p:cNvSpPr txBox="1"/>
          <p:nvPr/>
        </p:nvSpPr>
        <p:spPr>
          <a:xfrm>
            <a:off x="5801444" y="1603975"/>
            <a:ext cx="2827725" cy="1753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 u="sng"/>
              <a:t>Many Central Banks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/>
              <a:t>China’s Digital Yuan in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/>
              <a:t>+100 CBDCs in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/>
              <a:t>Digital EUR, USD coming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5222" y="4142253"/>
            <a:ext cx="3205827" cy="119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 u="sng" dirty="0"/>
              <a:t>National Legislation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 dirty="0"/>
              <a:t>EU MICA crypto legislation in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 dirty="0"/>
              <a:t>US legislation in 2023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2259" y="3992262"/>
            <a:ext cx="2963922" cy="1753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 u="sng" dirty="0"/>
              <a:t>Some Market Regulators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 dirty="0"/>
              <a:t>2013: Dig. asset (Norway)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 dirty="0"/>
              <a:t>2014: Payments (Spain)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99" dirty="0"/>
              <a:t>2017: Bitcoin Futures (US)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99" dirty="0"/>
              <a:t>Payments (Spain)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99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706E36-8D76-A2AB-0DD4-FA493AD11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453" y="2148963"/>
            <a:ext cx="1046505" cy="934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5DCF13-E40A-DD5F-DBC6-46BBB0C5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4670225" y="4535932"/>
            <a:ext cx="1003263" cy="76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20431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55127" y="63488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FDCFA86-728D-4FCA-ACD6-875725ABF8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BEFDAAA-62E5-4ECD-B606-955823E41430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86B74C2-BC3B-4064-BFEF-77EAD73AE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4B678A8-2A3D-4E05-951D-12DCE81A6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F8D10-8940-434B-B4B5-32E5DE14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1" y="514951"/>
            <a:ext cx="11427023" cy="515938"/>
          </a:xfrm>
        </p:spPr>
        <p:txBody>
          <a:bodyPr/>
          <a:lstStyle/>
          <a:p>
            <a:pPr algn="ctr"/>
            <a:r>
              <a:rPr lang="en-US" sz="4000" b="1" u="sng" dirty="0"/>
              <a:t>U.S. Legislative Process is Underway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067791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A7FEE1-2919-32B1-2BD6-A5605104478F}"/>
              </a:ext>
            </a:extLst>
          </p:cNvPr>
          <p:cNvSpPr/>
          <p:nvPr/>
        </p:nvSpPr>
        <p:spPr>
          <a:xfrm>
            <a:off x="861403" y="1460561"/>
            <a:ext cx="94397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100" b="1" u="sng" dirty="0"/>
              <a:t>Comprehensive frameworks</a:t>
            </a:r>
            <a:r>
              <a:rPr lang="en-US" sz="2100" b="1" dirty="0"/>
              <a:t>: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100" dirty="0"/>
              <a:t>Digital Commodities Consumer Protection Act  (Aug. 2022) Stabenow-</a:t>
            </a:r>
            <a:r>
              <a:rPr lang="en-US" sz="2100" dirty="0" err="1"/>
              <a:t>Boozman</a:t>
            </a:r>
            <a:endParaRPr lang="en-US" sz="2100" dirty="0"/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100" dirty="0"/>
              <a:t>Responsible Financial Innovation Act  (June 2022)  Lummis-Gillibrand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100" dirty="0"/>
              <a:t>Digital Commodity Exchange Act (Apr. 2022) Khanna-Thompson-Emmer-Soto </a:t>
            </a:r>
          </a:p>
          <a:p>
            <a:pPr>
              <a:spcBef>
                <a:spcPts val="1200"/>
              </a:spcBef>
            </a:pPr>
            <a:r>
              <a:rPr lang="en-US" sz="2100" b="1" u="sng" dirty="0"/>
              <a:t>Targeted</a:t>
            </a:r>
            <a:r>
              <a:rPr lang="en-US" sz="2100" b="1" dirty="0"/>
              <a:t>:</a:t>
            </a:r>
            <a:r>
              <a:rPr lang="en-US" sz="2100" dirty="0"/>
              <a:t> 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100" dirty="0"/>
              <a:t>Stablecoin Trust Act (Aug 2022) Toomey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100" dirty="0"/>
              <a:t>Blockchain Regulatory Certainty Act (Aug. 2021)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100" dirty="0"/>
              <a:t>Keep Innovation in America Act  (Nov. 2021)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100" dirty="0"/>
              <a:t>Virtual Currency Consumer Protection Act (Aug. 2021) </a:t>
            </a: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2100" dirty="0"/>
              <a:t>U.S. Virtual Currency Market and Regulatory Competitiveness Act (Aug. 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111393-0864-FF7F-96F1-5B0DE8A94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280" y="3505199"/>
            <a:ext cx="2340092" cy="17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66479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EF9771-89B2-0DC8-FCA5-CB193B3F79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495A339-DCDC-4EE0-857E-BA6ED9E930CC}" type="datetime4">
              <a:rPr lang="en-US" smtClean="0"/>
              <a:t>January 23, 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36E58-C908-BACD-2F42-F109A59A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89222-2C57-6416-3F19-1BA719B42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2B7D1B-907C-BA43-932C-6A83566DD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01" y="369255"/>
            <a:ext cx="11427023" cy="515938"/>
          </a:xfrm>
        </p:spPr>
        <p:txBody>
          <a:bodyPr/>
          <a:lstStyle/>
          <a:p>
            <a:pPr algn="ctr"/>
            <a:r>
              <a:rPr lang="en-US" sz="4000" u="sng" dirty="0"/>
              <a:t>THE FTX FIASCO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02B5F-8598-D52A-9FDE-4DD50C8F0F11}"/>
              </a:ext>
            </a:extLst>
          </p:cNvPr>
          <p:cNvSpPr txBox="1"/>
          <p:nvPr/>
        </p:nvSpPr>
        <p:spPr>
          <a:xfrm>
            <a:off x="380901" y="1197620"/>
            <a:ext cx="115491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FTX Business Model</a:t>
            </a:r>
            <a:r>
              <a:rPr lang="en-US" sz="2800" dirty="0"/>
              <a:t>: Prop Trading Firm + Trade Execution + Broker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Financial Regulation</a:t>
            </a:r>
            <a:r>
              <a:rPr lang="en-US" sz="2800" dirty="0"/>
              <a:t>: (almost) none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Transparency</a:t>
            </a:r>
            <a:r>
              <a:rPr lang="en-US" sz="2800" dirty="0"/>
              <a:t>: (almost) none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Conflicts of Interest</a:t>
            </a:r>
            <a:r>
              <a:rPr lang="en-US" sz="2800" dirty="0"/>
              <a:t>: rampant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Historic Analogy</a:t>
            </a:r>
            <a:r>
              <a:rPr lang="en-US" sz="2800" dirty="0"/>
              <a:t>: Enron + Nick Leeson + Madoff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Old fashioned crime</a:t>
            </a:r>
            <a:r>
              <a:rPr lang="en-US" sz="2800" dirty="0"/>
              <a:t>:  Appropriated the promise of transparent, decentralized (internet) finance and conducted it through an opaque, conflicted &amp; centralized platform.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Reverberation</a:t>
            </a:r>
            <a:r>
              <a:rPr lang="en-US" sz="2800" dirty="0"/>
              <a:t>:  FTX Fiasco will have continuing political &amp; social effects</a:t>
            </a:r>
          </a:p>
        </p:txBody>
      </p:sp>
    </p:spTree>
    <p:extLst>
      <p:ext uri="{BB962C8B-B14F-4D97-AF65-F5344CB8AC3E}">
        <p14:creationId xmlns:p14="http://schemas.microsoft.com/office/powerpoint/2010/main" val="145264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55871-1A4A-DBAC-8229-DF012EF230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F61CD0-E1F6-42AD-8921-0183CA211248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F62EF-C66C-A588-B01B-F79FBBA821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17BC83-579F-1537-1FBD-3E1F36B7E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DF8F4-74A5-C3FA-481A-03B15498C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u="sng" dirty="0"/>
              <a:t>Analogy: 19</a:t>
            </a:r>
            <a:r>
              <a:rPr lang="en-US" sz="4000" u="sng" baseline="30000" dirty="0"/>
              <a:t>th</a:t>
            </a:r>
            <a:r>
              <a:rPr lang="en-US" sz="4000" u="sng" dirty="0"/>
              <a:t> Century Railroad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3BD4C-951E-B090-7571-BE161CC124F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60488" y="1095375"/>
            <a:ext cx="10828337" cy="4895850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AF5533-B980-5545-6487-E566E6200313}"/>
              </a:ext>
            </a:extLst>
          </p:cNvPr>
          <p:cNvSpPr txBox="1">
            <a:spLocks/>
          </p:cNvSpPr>
          <p:nvPr/>
        </p:nvSpPr>
        <p:spPr>
          <a:xfrm>
            <a:off x="837981" y="1460500"/>
            <a:ext cx="10909260" cy="5182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B28837-54C3-0089-7F96-4FBCBE6AA22F}"/>
              </a:ext>
            </a:extLst>
          </p:cNvPr>
          <p:cNvSpPr txBox="1"/>
          <p:nvPr/>
        </p:nvSpPr>
        <p:spPr>
          <a:xfrm>
            <a:off x="660407" y="1363624"/>
            <a:ext cx="36581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 dirty="0"/>
              <a:t>Distinguish: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Fraudulent sales of early railroad shares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Fundamental transformation of US economy by 19</a:t>
            </a:r>
            <a:r>
              <a:rPr lang="en-US" sz="2200" baseline="30000" dirty="0"/>
              <a:t>th</a:t>
            </a:r>
            <a:r>
              <a:rPr lang="en-US" sz="2200" dirty="0"/>
              <a:t> century steam engine railroad </a:t>
            </a:r>
            <a:r>
              <a:rPr lang="en-US" sz="2200" dirty="0" err="1"/>
              <a:t>develpment</a:t>
            </a:r>
            <a:endParaRPr lang="en-US" sz="2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B14BBC-97C3-6893-C41B-85E47B311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020" y="1656332"/>
            <a:ext cx="6019800" cy="354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77CA5-95C2-5B41-25E1-B1FDEFD32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820" y="4204275"/>
            <a:ext cx="3248534" cy="1788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3C863C-DC9F-3148-F90B-996B972F2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193" y="1107380"/>
            <a:ext cx="2618270" cy="194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34729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CF20D-96DA-40DC-B9FA-03391476F1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683194B-DA93-4693-80F8-6BA8C543AB16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BEA06-62A1-45A7-B001-603879FA8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99DFF-13F2-4A51-A0CB-3B1DBB5FB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FF63B-4DA2-2CF8-0D48-8FE08B4C5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1" y="451727"/>
            <a:ext cx="11427023" cy="515938"/>
          </a:xfrm>
        </p:spPr>
        <p:txBody>
          <a:bodyPr/>
          <a:lstStyle/>
          <a:p>
            <a:pPr algn="ctr"/>
            <a:r>
              <a:rPr lang="en-US" sz="4000" u="sng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 current</a:t>
            </a:r>
            <a:r>
              <a:rPr lang="en-US" sz="40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“Crypto Winter”</a:t>
            </a:r>
            <a:endParaRPr lang="en-US" sz="4000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DBF96-86C7-9399-F341-C153420592CD}"/>
              </a:ext>
            </a:extLst>
          </p:cNvPr>
          <p:cNvSpPr txBox="1"/>
          <p:nvPr/>
        </p:nvSpPr>
        <p:spPr>
          <a:xfrm>
            <a:off x="710892" y="1235627"/>
            <a:ext cx="10833408" cy="53245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The promise (and valuation) of Internet-based value transfer got ahead of: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End of QE &amp; beginning of new, QT global credit cycle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State of development of underlying infrastructure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Legacy financial systems &amp; regulatory frameworks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Generational status quo bias &amp; technology anxiety</a:t>
            </a:r>
          </a:p>
          <a:p>
            <a:r>
              <a:rPr lang="en-US" sz="3200" dirty="0"/>
              <a:t>		(especially by finance ministries &amp; central banks)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Kids (and crooks) playing with too much money without adult supervision</a:t>
            </a:r>
          </a:p>
          <a:p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Smiley, A. H., &amp; Fisher, M. (2022). The Golden Age Is Behind Us: How the Status Quo Impacts the Evaluation of Technology. </a:t>
            </a:r>
            <a:r>
              <a:rPr lang="en-US" sz="1600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Psychological Science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1600" b="0" i="1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33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(9), 1605–1614. </a:t>
            </a:r>
            <a:r>
              <a:rPr lang="en-US" sz="1600" b="0" i="0" u="sng" dirty="0">
                <a:solidFill>
                  <a:srgbClr val="006ACC"/>
                </a:solidFill>
                <a:effectLst/>
                <a:latin typeface="Open Sans" panose="020B0606030504020204" pitchFamily="34" charset="0"/>
                <a:hlinkClick r:id="rId2"/>
              </a:rPr>
              <a:t>https://doi.org/10.1177/09567976221102868</a:t>
            </a:r>
            <a:r>
              <a:rPr lang="en-US" sz="1600" u="sng" dirty="0">
                <a:solidFill>
                  <a:srgbClr val="006ACC"/>
                </a:solidFill>
                <a:latin typeface="Open Sans" panose="020B0606030504020204" pitchFamily="34" charset="0"/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453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55871-1A4A-DBAC-8229-DF012EF230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F61CD0-E1F6-42AD-8921-0183CA211248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F62EF-C66C-A588-B01B-F79FBBA821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17BC83-579F-1537-1FBD-3E1F36B7E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DF8F4-74A5-C3FA-481A-03B15498C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u="sng" dirty="0"/>
              <a:t>Analogy: 2000 Dot-Com Bust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3BD4C-951E-B090-7571-BE161CC124F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60488" y="1095375"/>
            <a:ext cx="10828337" cy="4895850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AF5533-B980-5545-6487-E566E6200313}"/>
              </a:ext>
            </a:extLst>
          </p:cNvPr>
          <p:cNvSpPr txBox="1">
            <a:spLocks/>
          </p:cNvSpPr>
          <p:nvPr/>
        </p:nvSpPr>
        <p:spPr>
          <a:xfrm>
            <a:off x="837981" y="1460500"/>
            <a:ext cx="10909260" cy="5182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A7879D-5E69-B707-E12C-FB901EBD6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698" y="1460500"/>
            <a:ext cx="6761722" cy="4205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B28837-54C3-0089-7F96-4FBCBE6AA22F}"/>
              </a:ext>
            </a:extLst>
          </p:cNvPr>
          <p:cNvSpPr txBox="1"/>
          <p:nvPr/>
        </p:nvSpPr>
        <p:spPr>
          <a:xfrm>
            <a:off x="660407" y="1363624"/>
            <a:ext cx="365810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Failure of </a:t>
            </a:r>
            <a:r>
              <a:rPr lang="en-US" sz="2200" b="1" dirty="0" err="1"/>
              <a:t>Pets.com</a:t>
            </a:r>
            <a:r>
              <a:rPr lang="en-US" sz="2200" b="1" dirty="0"/>
              <a:t> </a:t>
            </a:r>
            <a:r>
              <a:rPr lang="en-US" sz="2200" dirty="0"/>
              <a:t>was </a:t>
            </a:r>
            <a:r>
              <a:rPr lang="en-US" sz="2200" b="1" i="1" dirty="0"/>
              <a:t>not</a:t>
            </a:r>
            <a:r>
              <a:rPr lang="en-US" sz="2200" dirty="0"/>
              <a:t> because consumers did not want to purchase pet supplies online.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Failure of </a:t>
            </a:r>
            <a:r>
              <a:rPr lang="en-US" sz="2200" dirty="0" err="1"/>
              <a:t>Pets.com</a:t>
            </a:r>
            <a:r>
              <a:rPr lang="en-US" sz="2200" dirty="0"/>
              <a:t> was because consumers did not want to do so on </a:t>
            </a:r>
            <a:r>
              <a:rPr lang="en-US" sz="2200" b="1" dirty="0"/>
              <a:t>dial-up modems </a:t>
            </a:r>
            <a:r>
              <a:rPr lang="en-US" sz="2200" dirty="0"/>
              <a:t>with </a:t>
            </a:r>
            <a:r>
              <a:rPr lang="en-US" sz="2200" b="1" dirty="0"/>
              <a:t>two weeks for delivery </a:t>
            </a:r>
            <a:r>
              <a:rPr lang="en-US" sz="2200" dirty="0"/>
              <a:t>and invest at </a:t>
            </a:r>
            <a:r>
              <a:rPr lang="en-US" sz="2200" b="1" dirty="0"/>
              <a:t>high valuations.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Today, on-line commerce is firmly established in society.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178F29-C6B1-CDA6-07C2-2B1292D74EAC}"/>
              </a:ext>
            </a:extLst>
          </p:cNvPr>
          <p:cNvSpPr txBox="1"/>
          <p:nvPr/>
        </p:nvSpPr>
        <p:spPr>
          <a:xfrm>
            <a:off x="6936098" y="5747384"/>
            <a:ext cx="264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Worldwide Internet Usage</a:t>
            </a:r>
          </a:p>
        </p:txBody>
      </p:sp>
    </p:spTree>
    <p:extLst>
      <p:ext uri="{BB962C8B-B14F-4D97-AF65-F5344CB8AC3E}">
        <p14:creationId xmlns:p14="http://schemas.microsoft.com/office/powerpoint/2010/main" val="2099315103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07B5D7-58A8-479D-8000-8576C2E597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4F4CAE-10F8-4FAE-81A1-4E4056D4D4F4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49A1C1A-75AA-4263-9608-F5E28EAD5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A95BDAE-6C34-49E6-B618-B4D343A9A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EC351-CE12-41CD-8614-60DEBF8E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1" y="449286"/>
            <a:ext cx="11427023" cy="515938"/>
          </a:xfrm>
        </p:spPr>
        <p:txBody>
          <a:bodyPr/>
          <a:lstStyle/>
          <a:p>
            <a:r>
              <a:rPr lang="en-US" b="1" u="sng" dirty="0"/>
              <a:t>What is Crypto?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2D91A-8693-4344-8232-70754CB5C55D}"/>
              </a:ext>
            </a:extLst>
          </p:cNvPr>
          <p:cNvSpPr txBox="1"/>
          <p:nvPr/>
        </p:nvSpPr>
        <p:spPr>
          <a:xfrm>
            <a:off x="3782291" y="1849582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020CED-3A75-2541-938E-EA3B7FF325C6}"/>
              </a:ext>
            </a:extLst>
          </p:cNvPr>
          <p:cNvSpPr txBox="1"/>
          <p:nvPr/>
        </p:nvSpPr>
        <p:spPr>
          <a:xfrm>
            <a:off x="3543300" y="1620982"/>
            <a:ext cx="1007918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marL="342900" indent="-342900" algn="l">
              <a:buClr>
                <a:schemeClr val="tx1"/>
              </a:buClr>
              <a:buFont typeface="+mj-lt"/>
              <a:buAutoNum type="alphaUcPeriod"/>
            </a:pPr>
            <a:endParaRPr 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D20D9C-DD5F-8B4D-9398-5061FFA804E1}"/>
              </a:ext>
            </a:extLst>
          </p:cNvPr>
          <p:cNvSpPr txBox="1"/>
          <p:nvPr/>
        </p:nvSpPr>
        <p:spPr>
          <a:xfrm>
            <a:off x="6047509" y="210935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C86C09-E3FD-0F41-8C22-85EC14899E50}"/>
              </a:ext>
            </a:extLst>
          </p:cNvPr>
          <p:cNvSpPr txBox="1"/>
          <p:nvPr/>
        </p:nvSpPr>
        <p:spPr>
          <a:xfrm>
            <a:off x="5039591" y="21197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51082-40A2-1449-B72B-263F83A351D6}"/>
              </a:ext>
            </a:extLst>
          </p:cNvPr>
          <p:cNvSpPr txBox="1"/>
          <p:nvPr/>
        </p:nvSpPr>
        <p:spPr>
          <a:xfrm>
            <a:off x="2729206" y="1059542"/>
            <a:ext cx="7712766" cy="2337955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marL="342900" indent="-342900" algn="l">
              <a:buAutoNum type="arabicPeriod"/>
            </a:pPr>
            <a:r>
              <a:rPr lang="en-US" sz="2800" dirty="0"/>
              <a:t>A new, highly speculative tradable asset class</a:t>
            </a:r>
          </a:p>
          <a:p>
            <a:pPr marL="342900" indent="-342900" algn="l">
              <a:buAutoNum type="arabicPeriod"/>
            </a:pPr>
            <a:r>
              <a:rPr lang="en-US" sz="2800" dirty="0"/>
              <a:t>A faster &amp; more efficient means of payment</a:t>
            </a:r>
          </a:p>
          <a:p>
            <a:pPr marL="342900" indent="-342900" algn="l">
              <a:buAutoNum type="arabicPeriod"/>
            </a:pPr>
            <a:r>
              <a:rPr lang="en-US" sz="2800" dirty="0"/>
              <a:t>Digital Gold</a:t>
            </a:r>
          </a:p>
          <a:p>
            <a:pPr marL="342900" indent="-342900" algn="l">
              <a:buAutoNum type="arabicPeriod"/>
            </a:pPr>
            <a:r>
              <a:rPr lang="en-US" sz="2800" dirty="0"/>
              <a:t>A scam to defraud naïve investors</a:t>
            </a:r>
          </a:p>
          <a:p>
            <a:pPr marL="342900" indent="-342900" algn="l">
              <a:buAutoNum type="arabicPeriod"/>
            </a:pPr>
            <a:r>
              <a:rPr lang="en-US" sz="2800" dirty="0"/>
              <a:t>All of the above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BEE75B-D90F-6547-8A79-123BA6C4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04" y="3586134"/>
            <a:ext cx="2452313" cy="2633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99912-6E0D-E545-95BE-1E08934DE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252" y="3586134"/>
            <a:ext cx="2452313" cy="2633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D7D61-F93C-A24A-8DE3-3A6EF9D6A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558" y="3586134"/>
            <a:ext cx="2376138" cy="2633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995600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2B47A8-BB99-4951-9935-CD782C3F45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F6468B-660A-4B5C-954C-D98B803D05D0}" type="datetime4">
              <a:rPr lang="en-US" smtClean="0"/>
              <a:pPr/>
              <a:t>January 23, 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AC667-6B49-40AE-B575-916E5C69D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Copyright: J. Christopher Giancarlo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212AF1-83BF-4EB8-96B2-6F6CECF45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F8D10-8940-434B-B4B5-32E5DE14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b="1" u="sng" dirty="0"/>
              <a:t>Institutional &amp; Corporate interest in Crypto Continues to Grow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262997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B76572-A415-BDBE-41A0-34A6B470B880}"/>
              </a:ext>
            </a:extLst>
          </p:cNvPr>
          <p:cNvSpPr txBox="1"/>
          <p:nvPr/>
        </p:nvSpPr>
        <p:spPr>
          <a:xfrm>
            <a:off x="871539" y="870905"/>
            <a:ext cx="1093638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…despite aggressive enforcement, regulatory uncertainty and declining crypto prices.</a:t>
            </a:r>
            <a:endParaRPr lang="en-US" sz="22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i="1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Flight to Quality: 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s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hift is underway from crypto speculation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real world usage in trading, payments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&amp;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investment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Institutional-grade service provision is expanding: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itchFamily="2" charset="2"/>
              <a:buChar char=""/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Execution, Prime Brokerage &amp; back office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BNY Mellon</a:t>
            </a: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Nasdaq</a:t>
            </a: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itchFamily="2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Portfolio Investment: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Fidelity</a:t>
            </a: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BlackRock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State Street</a:t>
            </a: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itchFamily="2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Corporate expansion of retail usage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24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Paypal</a:t>
            </a: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Visa &amp; Mastercard, Nike, Coca-Cola, Google, Microsoft</a:t>
            </a: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18389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5D4C93-0A36-D604-75FC-86734D6FF9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495A339-DCDC-4EE0-857E-BA6ED9E930CC}" type="datetime4">
              <a:rPr lang="en-US" smtClean="0"/>
              <a:t>January 23,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13285-61C8-73AC-DFF9-A157F20D7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C598C-55A7-F476-07C5-C05B6623C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C4B2F8-0C9E-BB81-116F-2B05B8C60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1" y="614611"/>
            <a:ext cx="11427023" cy="51593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100" b="1" u="sng" dirty="0">
                <a:ea typeface="Calibri" panose="020F0502020204030204" pitchFamily="34" charset="0"/>
              </a:rPr>
              <a:t>Enormous interest in Crypto by</a:t>
            </a:r>
            <a:r>
              <a:rPr lang="en-US" sz="3100" b="1" u="sng" dirty="0">
                <a:effectLst/>
                <a:ea typeface="Calibri" panose="020F0502020204030204" pitchFamily="34" charset="0"/>
              </a:rPr>
              <a:t> Finance Ministries and Central Bankers</a:t>
            </a:r>
            <a:br>
              <a:rPr lang="en-US" sz="2800" i="1" dirty="0">
                <a:ea typeface="Calibri" panose="020F0502020204030204" pitchFamily="34" charset="0"/>
              </a:rPr>
            </a:br>
            <a:endParaRPr lang="en-US" sz="30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85EE44-6A8A-66F8-BCE3-0FAD4B2C9463}"/>
              </a:ext>
            </a:extLst>
          </p:cNvPr>
          <p:cNvSpPr txBox="1"/>
          <p:nvPr/>
        </p:nvSpPr>
        <p:spPr>
          <a:xfrm>
            <a:off x="479126" y="1245776"/>
            <a:ext cx="10979192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000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 means of payment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spc="10" dirty="0">
                <a:solidFill>
                  <a:srgbClr val="1A1714"/>
                </a:solidFill>
                <a:ea typeface="Times New Roman" panose="02020603050405020304" pitchFamily="18" charset="0"/>
              </a:rPr>
              <a:t>F</a:t>
            </a:r>
            <a:r>
              <a:rPr lang="en-US" sz="2000" spc="10" dirty="0">
                <a:solidFill>
                  <a:srgbClr val="1A1714"/>
                </a:solidFill>
                <a:effectLst/>
                <a:latin typeface="+mn-lt"/>
                <a:ea typeface="Times New Roman" panose="02020603050405020304" pitchFamily="18" charset="0"/>
              </a:rPr>
              <a:t>aster, cheaper and more programmable way to move money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spc="10" dirty="0">
                <a:solidFill>
                  <a:srgbClr val="1A1714"/>
                </a:solidFill>
                <a:effectLst/>
              </a:rPr>
              <a:t>a</a:t>
            </a:r>
            <a:r>
              <a:rPr lang="en-US" sz="2000" spc="10" dirty="0">
                <a:solidFill>
                  <a:srgbClr val="1A1714"/>
                </a:solidFill>
                <a:effectLst/>
                <a:latin typeface="+mn-lt"/>
                <a:ea typeface="Times New Roman" panose="02020603050405020304" pitchFamily="18" charset="0"/>
              </a:rPr>
              <a:t>nnual transaction volume (</a:t>
            </a:r>
            <a:r>
              <a:rPr lang="en-US" sz="2000" spc="10" dirty="0" err="1">
                <a:solidFill>
                  <a:srgbClr val="1A1714"/>
                </a:solidFill>
                <a:effectLst/>
                <a:latin typeface="+mn-lt"/>
                <a:ea typeface="Times New Roman" panose="02020603050405020304" pitchFamily="18" charset="0"/>
              </a:rPr>
              <a:t>stablecoins</a:t>
            </a:r>
            <a:r>
              <a:rPr lang="en-US" sz="2000" spc="10" dirty="0">
                <a:solidFill>
                  <a:srgbClr val="1A1714"/>
                </a:solidFill>
                <a:effectLst/>
                <a:latin typeface="+mn-lt"/>
                <a:ea typeface="Times New Roman" panose="02020603050405020304" pitchFamily="18" charset="0"/>
              </a:rPr>
              <a:t> = $16T vs USD = $25T)</a:t>
            </a:r>
            <a:r>
              <a:rPr lang="en-US" sz="2000" dirty="0">
                <a:effectLst/>
                <a:latin typeface="+mn-lt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Potential to r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educe cost to offset slowing global economic growth.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u="sng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000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 store of value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Algorithmic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scarcity (Bitcoin) as a rebuke to fiscal profligacy and monetary depreciation 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Potential for greater financial inclusion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(verifying token itself)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u="sng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000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 unit of account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Historically</a:t>
            </a:r>
            <a:r>
              <a:rPr lang="en-US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sovereign currencies peg value to commodities: gold and silver, not fiat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more effective regulation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Potential for quantitative market regulation, not anecdotal</a:t>
            </a:r>
          </a:p>
        </p:txBody>
      </p:sp>
    </p:spTree>
    <p:extLst>
      <p:ext uri="{BB962C8B-B14F-4D97-AF65-F5344CB8AC3E}">
        <p14:creationId xmlns:p14="http://schemas.microsoft.com/office/powerpoint/2010/main" val="3161171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FD40FE5-81EF-4943-BE8A-3373F88D9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"/>
          <a:stretch/>
        </p:blipFill>
        <p:spPr>
          <a:xfrm>
            <a:off x="28638" y="4135120"/>
            <a:ext cx="12160188" cy="272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55127" y="63488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9532C3-4730-4CA3-9B66-EB290046DB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7802B8B-3E0E-4289-A645-B2A312083170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85858C-88AF-4D73-A7F8-6A0F45BE0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9B9266-B468-47D0-97E4-56D6E0CE1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F8D10-8940-434B-B4B5-32E5DE14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1" y="778777"/>
            <a:ext cx="11427023" cy="240861"/>
          </a:xfrm>
        </p:spPr>
        <p:txBody>
          <a:bodyPr/>
          <a:lstStyle/>
          <a:p>
            <a:r>
              <a:rPr lang="en-US" sz="4000" b="1" u="sng" dirty="0"/>
              <a:t>Public Sector Response: Central Bank Digital Currency</a:t>
            </a:r>
            <a:endParaRPr lang="en-US" sz="2800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067791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7FAA98-ED43-42D3-8B7D-B7962C08C7CB}"/>
              </a:ext>
            </a:extLst>
          </p:cNvPr>
          <p:cNvSpPr txBox="1"/>
          <p:nvPr/>
        </p:nvSpPr>
        <p:spPr>
          <a:xfrm>
            <a:off x="589525" y="1893445"/>
            <a:ext cx="110097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1"/>
                </a:solidFill>
              </a:rPr>
              <a:t>Digital Currency issued by a central bank </a:t>
            </a:r>
          </a:p>
          <a:p>
            <a:pPr algn="ctr"/>
            <a:r>
              <a:rPr lang="en-US" sz="3600" b="1" i="1" dirty="0">
                <a:solidFill>
                  <a:schemeClr val="accent1"/>
                </a:solidFill>
              </a:rPr>
              <a:t>backed by the full faith and credit of a sovereign government</a:t>
            </a:r>
          </a:p>
          <a:p>
            <a:pPr algn="ctr"/>
            <a:r>
              <a:rPr lang="en-US" sz="3600" b="1" i="1" dirty="0">
                <a:solidFill>
                  <a:schemeClr val="accent1"/>
                </a:solidFill>
              </a:rPr>
              <a:t>that trades at par to paper money.</a:t>
            </a:r>
          </a:p>
        </p:txBody>
      </p:sp>
    </p:spTree>
    <p:extLst>
      <p:ext uri="{BB962C8B-B14F-4D97-AF65-F5344CB8AC3E}">
        <p14:creationId xmlns:p14="http://schemas.microsoft.com/office/powerpoint/2010/main" val="3456871927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F78715-D276-45BC-B814-4A52151697A9}"/>
              </a:ext>
            </a:extLst>
          </p:cNvPr>
          <p:cNvSpPr txBox="1"/>
          <p:nvPr/>
        </p:nvSpPr>
        <p:spPr>
          <a:xfrm>
            <a:off x="664940" y="2299131"/>
            <a:ext cx="2097999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/>
              </a:rPr>
              <a:t>PROJECT JASPER</a:t>
            </a:r>
            <a:endParaRPr lang="en-US" sz="1600">
              <a:solidFill>
                <a:srgbClr val="2E5B8A"/>
              </a:solidFill>
              <a:latin typeface="Graphik" panose="020B0503030202060203" pitchFamily="34" charset="0"/>
              <a:cs typeface="Arial Blac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58B3A-0396-4BF3-8421-1CF9E205B4AB}"/>
              </a:ext>
            </a:extLst>
          </p:cNvPr>
          <p:cNvSpPr txBox="1"/>
          <p:nvPr/>
        </p:nvSpPr>
        <p:spPr>
          <a:xfrm>
            <a:off x="664940" y="2658982"/>
            <a:ext cx="2097999" cy="1849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Central Bank of Canada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2B94F-DAE7-454C-8308-42FE373D7694}"/>
              </a:ext>
            </a:extLst>
          </p:cNvPr>
          <p:cNvSpPr txBox="1"/>
          <p:nvPr/>
        </p:nvSpPr>
        <p:spPr>
          <a:xfrm>
            <a:off x="664940" y="3169975"/>
            <a:ext cx="2097999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/>
              </a:rPr>
              <a:t>ECCB CBDC PILOT</a:t>
            </a:r>
            <a:endParaRPr lang="en-US" sz="1600">
              <a:solidFill>
                <a:srgbClr val="2E5B8A"/>
              </a:solidFill>
              <a:latin typeface="Graphik" panose="020B0503030202060203" pitchFamily="34" charset="0"/>
              <a:cs typeface="Arial Blac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5FE0C-075A-4EE1-B81B-4A806EB75C42}"/>
              </a:ext>
            </a:extLst>
          </p:cNvPr>
          <p:cNvSpPr txBox="1"/>
          <p:nvPr/>
        </p:nvSpPr>
        <p:spPr>
          <a:xfrm>
            <a:off x="664939" y="3529826"/>
            <a:ext cx="2395952" cy="1849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Eastern Caribbean Central Bank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3B7251-C824-4B9E-8EB1-5BDDA498EFC5}"/>
              </a:ext>
            </a:extLst>
          </p:cNvPr>
          <p:cNvSpPr txBox="1"/>
          <p:nvPr/>
        </p:nvSpPr>
        <p:spPr>
          <a:xfrm>
            <a:off x="664940" y="4866924"/>
            <a:ext cx="2097999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 panose="020B0503030202060203" pitchFamily="34" charset="0"/>
                <a:cs typeface="Arial Black"/>
              </a:rPr>
              <a:t>PROJECT KHOKHA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441C2F-F5AC-4B87-BF77-FFE5573ECF53}"/>
              </a:ext>
            </a:extLst>
          </p:cNvPr>
          <p:cNvSpPr txBox="1"/>
          <p:nvPr/>
        </p:nvSpPr>
        <p:spPr>
          <a:xfrm>
            <a:off x="664940" y="5226776"/>
            <a:ext cx="2097999" cy="1849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South African Reserve Bank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C9214F-A09F-4D30-933E-DDE1F898E6F4}"/>
              </a:ext>
            </a:extLst>
          </p:cNvPr>
          <p:cNvSpPr txBox="1"/>
          <p:nvPr/>
        </p:nvSpPr>
        <p:spPr>
          <a:xfrm>
            <a:off x="10461843" y="2497772"/>
            <a:ext cx="1105961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 panose="020B0503030202060203" pitchFamily="34" charset="0"/>
                <a:cs typeface="Arial Black"/>
              </a:rPr>
              <a:t>E-KRONA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EA074A-ADB1-4BF2-8AFA-22EB81364848}"/>
              </a:ext>
            </a:extLst>
          </p:cNvPr>
          <p:cNvSpPr txBox="1"/>
          <p:nvPr/>
        </p:nvSpPr>
        <p:spPr>
          <a:xfrm>
            <a:off x="9792354" y="2857625"/>
            <a:ext cx="1775448" cy="1849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Central Bank of Sweden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74666-F580-4BA0-8292-B571740FC327}"/>
              </a:ext>
            </a:extLst>
          </p:cNvPr>
          <p:cNvSpPr txBox="1"/>
          <p:nvPr/>
        </p:nvSpPr>
        <p:spPr>
          <a:xfrm>
            <a:off x="9687307" y="4085124"/>
            <a:ext cx="1880495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/>
              </a:rPr>
              <a:t>PROJECT STELLA</a:t>
            </a:r>
            <a:endParaRPr lang="en-US" sz="1600">
              <a:solidFill>
                <a:srgbClr val="2E5B8A"/>
              </a:solidFill>
              <a:latin typeface="Graphik" panose="020B0503030202060203" pitchFamily="34" charset="0"/>
              <a:cs typeface="Arial Black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26194D-DB33-48DF-8359-50A4729961FE}"/>
              </a:ext>
            </a:extLst>
          </p:cNvPr>
          <p:cNvSpPr txBox="1"/>
          <p:nvPr/>
        </p:nvSpPr>
        <p:spPr>
          <a:xfrm>
            <a:off x="9469804" y="4454494"/>
            <a:ext cx="2097999" cy="1849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Bank of Japan</a:t>
            </a:r>
          </a:p>
        </p:txBody>
      </p:sp>
      <p:sp>
        <p:nvSpPr>
          <p:cNvPr id="18" name="Freeform 246">
            <a:extLst>
              <a:ext uri="{FF2B5EF4-FFF2-40B4-BE49-F238E27FC236}">
                <a16:creationId xmlns:a16="http://schemas.microsoft.com/office/drawing/2014/main" id="{FB2D954A-A8E2-4A6C-9383-E7065E165F34}"/>
              </a:ext>
            </a:extLst>
          </p:cNvPr>
          <p:cNvSpPr/>
          <p:nvPr/>
        </p:nvSpPr>
        <p:spPr>
          <a:xfrm flipV="1">
            <a:off x="8613644" y="4327311"/>
            <a:ext cx="2954139" cy="99237"/>
          </a:xfrm>
          <a:custGeom>
            <a:avLst/>
            <a:gdLst>
              <a:gd name="connsiteX0" fmla="*/ 0 w 4678680"/>
              <a:gd name="connsiteY0" fmla="*/ 0 h 0"/>
              <a:gd name="connsiteX1" fmla="*/ 4678680 w 46786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8680">
                <a:moveTo>
                  <a:pt x="0" y="0"/>
                </a:moveTo>
                <a:lnTo>
                  <a:pt x="4678680" y="0"/>
                </a:lnTo>
              </a:path>
            </a:pathLst>
          </a:custGeom>
          <a:noFill/>
          <a:ln w="9525" cmpd="sng">
            <a:solidFill>
              <a:srgbClr val="0070C0"/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63" tIns="45683" rIns="91363" bIns="45683" rtlCol="0" anchor="ctr"/>
          <a:lstStyle/>
          <a:p>
            <a:pPr algn="ctr" defTabSz="913829">
              <a:lnSpc>
                <a:spcPct val="90000"/>
              </a:lnSpc>
              <a:defRPr/>
            </a:pPr>
            <a:endParaRPr lang="en-US" sz="1400">
              <a:solidFill>
                <a:srgbClr val="000000"/>
              </a:solidFill>
              <a:latin typeface="Graphik" panose="020B050303020206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ACB869-E925-40B8-A196-6F3F379FF58B}"/>
              </a:ext>
            </a:extLst>
          </p:cNvPr>
          <p:cNvSpPr txBox="1"/>
          <p:nvPr/>
        </p:nvSpPr>
        <p:spPr>
          <a:xfrm>
            <a:off x="9832767" y="5657098"/>
            <a:ext cx="1735035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/>
              </a:rPr>
              <a:t>PROJECT UBIN</a:t>
            </a:r>
            <a:endParaRPr lang="en-US" sz="1600">
              <a:solidFill>
                <a:srgbClr val="2E5B8A"/>
              </a:solidFill>
              <a:latin typeface="Graphik" panose="020B0503030202060203" pitchFamily="34" charset="0"/>
              <a:cs typeface="Arial Black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BDFE5E-7979-4EEB-90A4-F27DDE45EF6B}"/>
              </a:ext>
            </a:extLst>
          </p:cNvPr>
          <p:cNvSpPr txBox="1"/>
          <p:nvPr/>
        </p:nvSpPr>
        <p:spPr>
          <a:xfrm>
            <a:off x="9984453" y="6016949"/>
            <a:ext cx="1583348" cy="3796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Monetary Authority of Singapore</a:t>
            </a:r>
          </a:p>
        </p:txBody>
      </p:sp>
      <p:sp>
        <p:nvSpPr>
          <p:cNvPr id="21" name="Freeform 246">
            <a:extLst>
              <a:ext uri="{FF2B5EF4-FFF2-40B4-BE49-F238E27FC236}">
                <a16:creationId xmlns:a16="http://schemas.microsoft.com/office/drawing/2014/main" id="{EC0184F3-E0C7-4979-8C49-532CFC775BA5}"/>
              </a:ext>
            </a:extLst>
          </p:cNvPr>
          <p:cNvSpPr/>
          <p:nvPr/>
        </p:nvSpPr>
        <p:spPr>
          <a:xfrm>
            <a:off x="8033965" y="5964918"/>
            <a:ext cx="3533818" cy="45695"/>
          </a:xfrm>
          <a:custGeom>
            <a:avLst/>
            <a:gdLst>
              <a:gd name="connsiteX0" fmla="*/ 0 w 4678680"/>
              <a:gd name="connsiteY0" fmla="*/ 0 h 0"/>
              <a:gd name="connsiteX1" fmla="*/ 4678680 w 46786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8680">
                <a:moveTo>
                  <a:pt x="0" y="0"/>
                </a:moveTo>
                <a:lnTo>
                  <a:pt x="4678680" y="0"/>
                </a:lnTo>
              </a:path>
            </a:pathLst>
          </a:custGeom>
          <a:noFill/>
          <a:ln w="9525" cmpd="sng">
            <a:solidFill>
              <a:srgbClr val="0070C0"/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63" tIns="45683" rIns="91363" bIns="45683" rtlCol="0" anchor="ctr"/>
          <a:lstStyle/>
          <a:p>
            <a:pPr algn="ctr" defTabSz="913829">
              <a:lnSpc>
                <a:spcPct val="90000"/>
              </a:lnSpc>
              <a:defRPr/>
            </a:pPr>
            <a:endParaRPr lang="en-US" sz="1400">
              <a:solidFill>
                <a:srgbClr val="000000"/>
              </a:solidFill>
              <a:latin typeface="Graphik" panose="020B050303020206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669D6D-5139-46AE-9B27-3B7BD639F2C2}"/>
              </a:ext>
            </a:extLst>
          </p:cNvPr>
          <p:cNvSpPr txBox="1"/>
          <p:nvPr/>
        </p:nvSpPr>
        <p:spPr>
          <a:xfrm>
            <a:off x="664939" y="5658890"/>
            <a:ext cx="3346259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/>
              </a:rPr>
              <a:t>PROJECT ABER</a:t>
            </a:r>
            <a:endParaRPr lang="en-US" sz="1600">
              <a:solidFill>
                <a:srgbClr val="2E5B8A"/>
              </a:solidFill>
              <a:latin typeface="Graphik" panose="020B0503030202060203" pitchFamily="34" charset="0"/>
              <a:cs typeface="Arial Black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FA667D-AD48-4A45-A6E3-C789C69F74EF}"/>
              </a:ext>
            </a:extLst>
          </p:cNvPr>
          <p:cNvGrpSpPr/>
          <p:nvPr/>
        </p:nvGrpSpPr>
        <p:grpSpPr>
          <a:xfrm>
            <a:off x="613262" y="3996747"/>
            <a:ext cx="6190179" cy="2032718"/>
            <a:chOff x="977786" y="3997039"/>
            <a:chExt cx="5827610" cy="2033777"/>
          </a:xfrm>
        </p:grpSpPr>
        <p:sp>
          <p:nvSpPr>
            <p:cNvPr id="24" name="Freeform 246">
              <a:extLst>
                <a:ext uri="{FF2B5EF4-FFF2-40B4-BE49-F238E27FC236}">
                  <a16:creationId xmlns:a16="http://schemas.microsoft.com/office/drawing/2014/main" id="{A625197A-C5AA-48C9-88CB-7A378381A21B}"/>
                </a:ext>
              </a:extLst>
            </p:cNvPr>
            <p:cNvSpPr/>
            <p:nvPr/>
          </p:nvSpPr>
          <p:spPr>
            <a:xfrm>
              <a:off x="977786" y="5948081"/>
              <a:ext cx="5827609" cy="82735"/>
            </a:xfrm>
            <a:custGeom>
              <a:avLst/>
              <a:gdLst>
                <a:gd name="connsiteX0" fmla="*/ 0 w 4678680"/>
                <a:gd name="connsiteY0" fmla="*/ 0 h 0"/>
                <a:gd name="connsiteX1" fmla="*/ 4678680 w 4678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8680">
                  <a:moveTo>
                    <a:pt x="0" y="0"/>
                  </a:moveTo>
                  <a:lnTo>
                    <a:pt x="4678680" y="0"/>
                  </a:lnTo>
                </a:path>
              </a:pathLst>
            </a:custGeom>
            <a:solidFill>
              <a:srgbClr val="0070C0"/>
            </a:solidFill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363" tIns="45683" rIns="91363" bIns="45683" rtlCol="0" anchor="ctr"/>
            <a:lstStyle/>
            <a:p>
              <a:pPr algn="ctr" defTabSz="913829">
                <a:lnSpc>
                  <a:spcPct val="90000"/>
                </a:lnSpc>
                <a:defRPr/>
              </a:pPr>
              <a:endParaRPr lang="en-US" sz="1400">
                <a:solidFill>
                  <a:srgbClr val="000000"/>
                </a:solidFill>
                <a:latin typeface="Graphik" panose="020B0503030202060203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A5D73A0-2B7C-4552-9E42-9E086B0B5148}"/>
                </a:ext>
              </a:extLst>
            </p:cNvPr>
            <p:cNvCxnSpPr>
              <a:cxnSpLocks/>
            </p:cNvCxnSpPr>
            <p:nvPr/>
          </p:nvCxnSpPr>
          <p:spPr>
            <a:xfrm>
              <a:off x="6805396" y="3997039"/>
              <a:ext cx="0" cy="1951731"/>
            </a:xfrm>
            <a:prstGeom prst="line">
              <a:avLst/>
            </a:prstGeom>
            <a:solidFill>
              <a:srgbClr val="0070C0"/>
            </a:solidFill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A7512F4-B3E7-4AEB-8C5B-FB0B89715C04}"/>
              </a:ext>
            </a:extLst>
          </p:cNvPr>
          <p:cNvSpPr txBox="1"/>
          <p:nvPr/>
        </p:nvSpPr>
        <p:spPr>
          <a:xfrm>
            <a:off x="664940" y="3981013"/>
            <a:ext cx="2097999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600" b="1" cap="all">
                <a:solidFill>
                  <a:srgbClr val="2E5B8A"/>
                </a:solidFill>
                <a:latin typeface="Graphik" panose="020B0503030202060203" pitchFamily="34" charset="0"/>
                <a:cs typeface="Arial Black"/>
              </a:rPr>
              <a:t>ECB CBDC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3B5099-9692-498D-83ED-2562D7FE18FF}"/>
              </a:ext>
            </a:extLst>
          </p:cNvPr>
          <p:cNvSpPr txBox="1"/>
          <p:nvPr/>
        </p:nvSpPr>
        <p:spPr>
          <a:xfrm>
            <a:off x="664940" y="4340866"/>
            <a:ext cx="2097999" cy="1849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European Central Bank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0C31FB-965E-47DE-AE29-0B8EC6D9E488}"/>
              </a:ext>
            </a:extLst>
          </p:cNvPr>
          <p:cNvGrpSpPr/>
          <p:nvPr/>
        </p:nvGrpSpPr>
        <p:grpSpPr>
          <a:xfrm>
            <a:off x="613281" y="3225519"/>
            <a:ext cx="5184855" cy="1121458"/>
            <a:chOff x="1642516" y="3209925"/>
            <a:chExt cx="4165453" cy="2054898"/>
          </a:xfrm>
        </p:grpSpPr>
        <p:sp>
          <p:nvSpPr>
            <p:cNvPr id="29" name="Freeform 246">
              <a:extLst>
                <a:ext uri="{FF2B5EF4-FFF2-40B4-BE49-F238E27FC236}">
                  <a16:creationId xmlns:a16="http://schemas.microsoft.com/office/drawing/2014/main" id="{807E4B56-E4C3-4E9E-BD97-9271F455530D}"/>
                </a:ext>
              </a:extLst>
            </p:cNvPr>
            <p:cNvSpPr/>
            <p:nvPr/>
          </p:nvSpPr>
          <p:spPr>
            <a:xfrm>
              <a:off x="1642516" y="5153044"/>
              <a:ext cx="4165443" cy="111779"/>
            </a:xfrm>
            <a:custGeom>
              <a:avLst/>
              <a:gdLst>
                <a:gd name="connsiteX0" fmla="*/ 0 w 4678680"/>
                <a:gd name="connsiteY0" fmla="*/ 0 h 0"/>
                <a:gd name="connsiteX1" fmla="*/ 4678680 w 4678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8680">
                  <a:moveTo>
                    <a:pt x="0" y="0"/>
                  </a:moveTo>
                  <a:lnTo>
                    <a:pt x="4678680" y="0"/>
                  </a:lnTo>
                </a:path>
              </a:pathLst>
            </a:custGeom>
            <a:noFill/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363" tIns="45683" rIns="91363" bIns="45683" rtlCol="0" anchor="ctr"/>
            <a:lstStyle/>
            <a:p>
              <a:pPr algn="ctr" defTabSz="913829">
                <a:lnSpc>
                  <a:spcPct val="90000"/>
                </a:lnSpc>
                <a:defRPr/>
              </a:pPr>
              <a:endParaRPr lang="en-US" sz="1400">
                <a:solidFill>
                  <a:srgbClr val="000000"/>
                </a:solidFill>
                <a:latin typeface="Graphik" panose="020B0503030202060203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F19ED50-E2E8-4C04-ACEF-8EE82BB5AC5C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 flipH="1">
              <a:off x="5807959" y="3209925"/>
              <a:ext cx="10" cy="1943119"/>
            </a:xfrm>
            <a:prstGeom prst="line">
              <a:avLst/>
            </a:prstGeom>
            <a:noFill/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reeform 246">
            <a:extLst>
              <a:ext uri="{FF2B5EF4-FFF2-40B4-BE49-F238E27FC236}">
                <a16:creationId xmlns:a16="http://schemas.microsoft.com/office/drawing/2014/main" id="{C8724557-44F4-4793-884A-6EFDE2B5A619}"/>
              </a:ext>
            </a:extLst>
          </p:cNvPr>
          <p:cNvSpPr/>
          <p:nvPr/>
        </p:nvSpPr>
        <p:spPr>
          <a:xfrm rot="10800000" flipV="1">
            <a:off x="6239377" y="2807236"/>
            <a:ext cx="5328407" cy="554469"/>
          </a:xfrm>
          <a:custGeom>
            <a:avLst/>
            <a:gdLst>
              <a:gd name="connsiteX0" fmla="*/ 0 w 4678680"/>
              <a:gd name="connsiteY0" fmla="*/ 0 h 0"/>
              <a:gd name="connsiteX1" fmla="*/ 4678680 w 46786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8680">
                <a:moveTo>
                  <a:pt x="0" y="0"/>
                </a:moveTo>
                <a:lnTo>
                  <a:pt x="4678680" y="0"/>
                </a:lnTo>
              </a:path>
            </a:pathLst>
          </a:custGeom>
          <a:noFill/>
          <a:ln w="9525" cmpd="sng">
            <a:solidFill>
              <a:srgbClr val="0070C0"/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63" tIns="45683" rIns="91363" bIns="45683" rtlCol="0" anchor="ctr"/>
          <a:lstStyle/>
          <a:p>
            <a:pPr algn="ctr" defTabSz="913829">
              <a:lnSpc>
                <a:spcPct val="90000"/>
              </a:lnSpc>
              <a:defRPr/>
            </a:pPr>
            <a:endParaRPr lang="en-US" sz="1400">
              <a:solidFill>
                <a:srgbClr val="000000"/>
              </a:solidFill>
              <a:latin typeface="Graphik" panose="020B05030302020602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B28715-308A-4180-8562-481E33B6DAA5}"/>
              </a:ext>
            </a:extLst>
          </p:cNvPr>
          <p:cNvGrpSpPr/>
          <p:nvPr/>
        </p:nvGrpSpPr>
        <p:grpSpPr>
          <a:xfrm>
            <a:off x="621025" y="2493806"/>
            <a:ext cx="3981021" cy="638509"/>
            <a:chOff x="359743" y="2493315"/>
            <a:chExt cx="4243111" cy="638841"/>
          </a:xfrm>
        </p:grpSpPr>
        <p:sp>
          <p:nvSpPr>
            <p:cNvPr id="33" name="Freeform 246">
              <a:extLst>
                <a:ext uri="{FF2B5EF4-FFF2-40B4-BE49-F238E27FC236}">
                  <a16:creationId xmlns:a16="http://schemas.microsoft.com/office/drawing/2014/main" id="{FDEA1392-7C35-4EFA-9317-D55C57088BA1}"/>
                </a:ext>
              </a:extLst>
            </p:cNvPr>
            <p:cNvSpPr/>
            <p:nvPr/>
          </p:nvSpPr>
          <p:spPr>
            <a:xfrm flipV="1">
              <a:off x="359743" y="2493315"/>
              <a:ext cx="3640757" cy="93245"/>
            </a:xfrm>
            <a:custGeom>
              <a:avLst/>
              <a:gdLst>
                <a:gd name="connsiteX0" fmla="*/ 0 w 4678680"/>
                <a:gd name="connsiteY0" fmla="*/ 0 h 0"/>
                <a:gd name="connsiteX1" fmla="*/ 4678680 w 4678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8680">
                  <a:moveTo>
                    <a:pt x="0" y="0"/>
                  </a:moveTo>
                  <a:lnTo>
                    <a:pt x="4678680" y="0"/>
                  </a:lnTo>
                </a:path>
              </a:pathLst>
            </a:custGeom>
            <a:noFill/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363" tIns="45683" rIns="91363" bIns="45683" rtlCol="0" anchor="ctr"/>
            <a:lstStyle/>
            <a:p>
              <a:pPr algn="ctr" defTabSz="913829">
                <a:lnSpc>
                  <a:spcPct val="90000"/>
                </a:lnSpc>
                <a:defRPr/>
              </a:pPr>
              <a:endParaRPr lang="en-US" sz="1400">
                <a:solidFill>
                  <a:srgbClr val="000000"/>
                </a:solidFill>
                <a:latin typeface="Graphik" panose="020B0503030202060203" pitchFamily="34" charset="0"/>
              </a:endParaRPr>
            </a:p>
          </p:txBody>
        </p:sp>
        <p:sp>
          <p:nvSpPr>
            <p:cNvPr id="34" name="Freeform 246">
              <a:extLst>
                <a:ext uri="{FF2B5EF4-FFF2-40B4-BE49-F238E27FC236}">
                  <a16:creationId xmlns:a16="http://schemas.microsoft.com/office/drawing/2014/main" id="{DB789293-9E22-42E8-9DE2-43B4948F70C4}"/>
                </a:ext>
              </a:extLst>
            </p:cNvPr>
            <p:cNvSpPr/>
            <p:nvPr/>
          </p:nvSpPr>
          <p:spPr>
            <a:xfrm rot="5400000" flipV="1">
              <a:off x="4028879" y="2558181"/>
              <a:ext cx="545596" cy="602354"/>
            </a:xfrm>
            <a:custGeom>
              <a:avLst/>
              <a:gdLst>
                <a:gd name="connsiteX0" fmla="*/ 0 w 4678680"/>
                <a:gd name="connsiteY0" fmla="*/ 0 h 0"/>
                <a:gd name="connsiteX1" fmla="*/ 4678680 w 4678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8680">
                  <a:moveTo>
                    <a:pt x="0" y="0"/>
                  </a:moveTo>
                  <a:lnTo>
                    <a:pt x="4678680" y="0"/>
                  </a:lnTo>
                </a:path>
              </a:pathLst>
            </a:custGeom>
            <a:noFill/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363" tIns="45683" rIns="91363" bIns="45683" rtlCol="0" anchor="ctr"/>
            <a:lstStyle/>
            <a:p>
              <a:pPr algn="ctr" defTabSz="913829">
                <a:lnSpc>
                  <a:spcPct val="90000"/>
                </a:lnSpc>
                <a:defRPr/>
              </a:pPr>
              <a:endParaRPr lang="en-US" sz="1400">
                <a:solidFill>
                  <a:srgbClr val="000000"/>
                </a:solidFill>
                <a:latin typeface="Graphik" panose="020B0503030202060203" pitchFamily="34" charset="0"/>
              </a:endParaRPr>
            </a:p>
          </p:txBody>
        </p:sp>
      </p:grpSp>
      <p:sp>
        <p:nvSpPr>
          <p:cNvPr id="35" name="Freeform 246">
            <a:extLst>
              <a:ext uri="{FF2B5EF4-FFF2-40B4-BE49-F238E27FC236}">
                <a16:creationId xmlns:a16="http://schemas.microsoft.com/office/drawing/2014/main" id="{5C47F5F0-784D-45F5-8A81-39FB116EBBA8}"/>
              </a:ext>
            </a:extLst>
          </p:cNvPr>
          <p:cNvSpPr/>
          <p:nvPr/>
        </p:nvSpPr>
        <p:spPr>
          <a:xfrm>
            <a:off x="621027" y="5154796"/>
            <a:ext cx="5744654" cy="45695"/>
          </a:xfrm>
          <a:custGeom>
            <a:avLst/>
            <a:gdLst>
              <a:gd name="connsiteX0" fmla="*/ 0 w 4678680"/>
              <a:gd name="connsiteY0" fmla="*/ 0 h 0"/>
              <a:gd name="connsiteX1" fmla="*/ 4678680 w 46786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8680">
                <a:moveTo>
                  <a:pt x="0" y="0"/>
                </a:moveTo>
                <a:lnTo>
                  <a:pt x="4678680" y="0"/>
                </a:lnTo>
              </a:path>
            </a:pathLst>
          </a:custGeom>
          <a:noFill/>
          <a:ln w="9525" cmpd="sng">
            <a:solidFill>
              <a:srgbClr val="0070C0"/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63" tIns="45683" rIns="91363" bIns="45683" rtlCol="0" anchor="ctr"/>
          <a:lstStyle/>
          <a:p>
            <a:pPr algn="ctr" defTabSz="913829">
              <a:lnSpc>
                <a:spcPct val="90000"/>
              </a:lnSpc>
              <a:defRPr/>
            </a:pPr>
            <a:endParaRPr lang="en-US" sz="1400">
              <a:solidFill>
                <a:srgbClr val="000000"/>
              </a:solidFill>
              <a:latin typeface="Graphik" panose="020B050303020206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FA4680-31A5-4CF0-B65B-C304A900540A}"/>
              </a:ext>
            </a:extLst>
          </p:cNvPr>
          <p:cNvSpPr txBox="1"/>
          <p:nvPr/>
        </p:nvSpPr>
        <p:spPr>
          <a:xfrm>
            <a:off x="10073621" y="1405239"/>
            <a:ext cx="1494181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/>
              </a:rPr>
              <a:t>SNB SBDC</a:t>
            </a:r>
            <a:endParaRPr lang="en-US" sz="1600">
              <a:solidFill>
                <a:srgbClr val="2E5B8A"/>
              </a:solidFill>
              <a:latin typeface="Graphik" panose="020B0503030202060203" pitchFamily="34" charset="0"/>
              <a:cs typeface="Arial Blac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5BEDA9-C840-4660-8F23-D731B8D4DDEE}"/>
              </a:ext>
            </a:extLst>
          </p:cNvPr>
          <p:cNvSpPr txBox="1"/>
          <p:nvPr/>
        </p:nvSpPr>
        <p:spPr>
          <a:xfrm>
            <a:off x="9238432" y="1765091"/>
            <a:ext cx="2329369" cy="3796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Bank of International Settlements &amp; Swiss National Bank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D2D1466-D64D-42AA-A6A5-411213062F8E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8613632" y="3661277"/>
            <a:ext cx="10" cy="765269"/>
          </a:xfrm>
          <a:prstGeom prst="line">
            <a:avLst/>
          </a:prstGeom>
          <a:solidFill>
            <a:srgbClr val="0070C0"/>
          </a:solidFill>
          <a:ln w="9525" cmpd="sng">
            <a:solidFill>
              <a:srgbClr val="0070C0"/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D560A8-311F-44AA-AD62-BA684C5AE078}"/>
              </a:ext>
            </a:extLst>
          </p:cNvPr>
          <p:cNvGrpSpPr/>
          <p:nvPr/>
        </p:nvGrpSpPr>
        <p:grpSpPr>
          <a:xfrm>
            <a:off x="6095447" y="1693119"/>
            <a:ext cx="5472356" cy="1668584"/>
            <a:chOff x="6097034" y="1692214"/>
            <a:chExt cx="5397712" cy="1669454"/>
          </a:xfrm>
        </p:grpSpPr>
        <p:sp>
          <p:nvSpPr>
            <p:cNvPr id="40" name="Freeform 246">
              <a:extLst>
                <a:ext uri="{FF2B5EF4-FFF2-40B4-BE49-F238E27FC236}">
                  <a16:creationId xmlns:a16="http://schemas.microsoft.com/office/drawing/2014/main" id="{D749EF76-63B9-4593-9247-FCE22AC753C1}"/>
                </a:ext>
              </a:extLst>
            </p:cNvPr>
            <p:cNvSpPr/>
            <p:nvPr/>
          </p:nvSpPr>
          <p:spPr>
            <a:xfrm>
              <a:off x="6097034" y="1692214"/>
              <a:ext cx="5397712" cy="45719"/>
            </a:xfrm>
            <a:custGeom>
              <a:avLst/>
              <a:gdLst>
                <a:gd name="connsiteX0" fmla="*/ 0 w 4678680"/>
                <a:gd name="connsiteY0" fmla="*/ 0 h 0"/>
                <a:gd name="connsiteX1" fmla="*/ 4678680 w 4678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8680">
                  <a:moveTo>
                    <a:pt x="0" y="0"/>
                  </a:moveTo>
                  <a:lnTo>
                    <a:pt x="4678680" y="0"/>
                  </a:lnTo>
                </a:path>
              </a:pathLst>
            </a:custGeom>
            <a:noFill/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363" tIns="45683" rIns="91363" bIns="45683" rtlCol="0" anchor="ctr"/>
            <a:lstStyle/>
            <a:p>
              <a:pPr algn="ctr" defTabSz="913829">
                <a:lnSpc>
                  <a:spcPct val="90000"/>
                </a:lnSpc>
                <a:defRPr/>
              </a:pPr>
              <a:endParaRPr lang="en-US" sz="1400">
                <a:solidFill>
                  <a:srgbClr val="000000"/>
                </a:solidFill>
                <a:latin typeface="Graphik" panose="020B0503030202060203" pitchFamily="34" charset="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B052137-3FF6-494E-AD0E-1FF47F85FA2C}"/>
                </a:ext>
              </a:extLst>
            </p:cNvPr>
            <p:cNvCxnSpPr>
              <a:cxnSpLocks/>
            </p:cNvCxnSpPr>
            <p:nvPr/>
          </p:nvCxnSpPr>
          <p:spPr>
            <a:xfrm>
              <a:off x="6097034" y="1692214"/>
              <a:ext cx="0" cy="1669454"/>
            </a:xfrm>
            <a:prstGeom prst="line">
              <a:avLst/>
            </a:prstGeom>
            <a:solidFill>
              <a:srgbClr val="0070C0"/>
            </a:solidFill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199CA8-736C-416F-A757-A1A2CCB3926C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8033963" y="4225759"/>
            <a:ext cx="1" cy="1739157"/>
          </a:xfrm>
          <a:prstGeom prst="line">
            <a:avLst/>
          </a:prstGeom>
          <a:solidFill>
            <a:srgbClr val="0070C0"/>
          </a:solidFill>
          <a:ln w="9525" cmpd="sng">
            <a:solidFill>
              <a:srgbClr val="0070C0"/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18DD8AB-A222-408B-BD43-2E1CCD953E02}"/>
              </a:ext>
            </a:extLst>
          </p:cNvPr>
          <p:cNvGrpSpPr/>
          <p:nvPr/>
        </p:nvGrpSpPr>
        <p:grpSpPr>
          <a:xfrm>
            <a:off x="613296" y="3457826"/>
            <a:ext cx="3818863" cy="495797"/>
            <a:chOff x="267456" y="3600099"/>
            <a:chExt cx="4165423" cy="1044523"/>
          </a:xfrm>
        </p:grpSpPr>
        <p:sp>
          <p:nvSpPr>
            <p:cNvPr id="45" name="Freeform 246">
              <a:extLst>
                <a:ext uri="{FF2B5EF4-FFF2-40B4-BE49-F238E27FC236}">
                  <a16:creationId xmlns:a16="http://schemas.microsoft.com/office/drawing/2014/main" id="{7BE60303-9473-4499-B8A1-90FA2876382A}"/>
                </a:ext>
              </a:extLst>
            </p:cNvPr>
            <p:cNvSpPr/>
            <p:nvPr/>
          </p:nvSpPr>
          <p:spPr>
            <a:xfrm>
              <a:off x="267456" y="3600099"/>
              <a:ext cx="4165423" cy="93245"/>
            </a:xfrm>
            <a:custGeom>
              <a:avLst/>
              <a:gdLst>
                <a:gd name="connsiteX0" fmla="*/ 0 w 4678680"/>
                <a:gd name="connsiteY0" fmla="*/ 0 h 0"/>
                <a:gd name="connsiteX1" fmla="*/ 4678680 w 4678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8680">
                  <a:moveTo>
                    <a:pt x="0" y="0"/>
                  </a:moveTo>
                  <a:lnTo>
                    <a:pt x="4678680" y="0"/>
                  </a:lnTo>
                </a:path>
              </a:pathLst>
            </a:custGeom>
            <a:noFill/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363" tIns="45683" rIns="91363" bIns="45683" rtlCol="0" anchor="ctr"/>
            <a:lstStyle/>
            <a:p>
              <a:pPr algn="ctr" defTabSz="913829">
                <a:lnSpc>
                  <a:spcPct val="90000"/>
                </a:lnSpc>
                <a:defRPr/>
              </a:pPr>
              <a:endParaRPr lang="en-US" sz="1400">
                <a:solidFill>
                  <a:srgbClr val="000000"/>
                </a:solidFill>
                <a:latin typeface="Graphik" panose="020B0503030202060203" pitchFamily="34" charset="0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BC07D5-04F1-45A6-A1A3-35FBEE8BA799}"/>
                </a:ext>
              </a:extLst>
            </p:cNvPr>
            <p:cNvCxnSpPr>
              <a:cxnSpLocks/>
            </p:cNvCxnSpPr>
            <p:nvPr/>
          </p:nvCxnSpPr>
          <p:spPr>
            <a:xfrm>
              <a:off x="4429990" y="3603112"/>
              <a:ext cx="0" cy="1041510"/>
            </a:xfrm>
            <a:prstGeom prst="line">
              <a:avLst/>
            </a:prstGeom>
            <a:solidFill>
              <a:srgbClr val="0070C0"/>
            </a:solidFill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27BCAF1-364D-4170-9301-82B05D88675D}"/>
              </a:ext>
            </a:extLst>
          </p:cNvPr>
          <p:cNvSpPr txBox="1"/>
          <p:nvPr/>
        </p:nvSpPr>
        <p:spPr>
          <a:xfrm>
            <a:off x="9587956" y="3263113"/>
            <a:ext cx="1979847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/>
              </a:rPr>
              <a:t>DIGITAL YUAN</a:t>
            </a:r>
            <a:endParaRPr lang="en-US" sz="1600">
              <a:solidFill>
                <a:srgbClr val="2E5B8A"/>
              </a:solidFill>
              <a:latin typeface="Graphik" panose="020B0503030202060203" pitchFamily="34" charset="0"/>
              <a:cs typeface="Arial Black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2CE53F-27A1-429D-A0EC-5F4F4D0CA327}"/>
              </a:ext>
            </a:extLst>
          </p:cNvPr>
          <p:cNvSpPr txBox="1"/>
          <p:nvPr/>
        </p:nvSpPr>
        <p:spPr>
          <a:xfrm>
            <a:off x="9469804" y="3632484"/>
            <a:ext cx="2097999" cy="1849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The People’s Bank of China</a:t>
            </a:r>
          </a:p>
        </p:txBody>
      </p:sp>
      <p:sp>
        <p:nvSpPr>
          <p:cNvPr id="49" name="Freeform 246">
            <a:extLst>
              <a:ext uri="{FF2B5EF4-FFF2-40B4-BE49-F238E27FC236}">
                <a16:creationId xmlns:a16="http://schemas.microsoft.com/office/drawing/2014/main" id="{FF2B07EC-788C-428B-95AF-C979BD089D18}"/>
              </a:ext>
            </a:extLst>
          </p:cNvPr>
          <p:cNvSpPr/>
          <p:nvPr/>
        </p:nvSpPr>
        <p:spPr>
          <a:xfrm flipV="1">
            <a:off x="8003497" y="3474830"/>
            <a:ext cx="3564292" cy="89869"/>
          </a:xfrm>
          <a:custGeom>
            <a:avLst/>
            <a:gdLst>
              <a:gd name="connsiteX0" fmla="*/ 0 w 4678680"/>
              <a:gd name="connsiteY0" fmla="*/ 0 h 0"/>
              <a:gd name="connsiteX1" fmla="*/ 4678680 w 46786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8680">
                <a:moveTo>
                  <a:pt x="0" y="0"/>
                </a:moveTo>
                <a:lnTo>
                  <a:pt x="4678680" y="0"/>
                </a:lnTo>
              </a:path>
            </a:pathLst>
          </a:custGeom>
          <a:noFill/>
          <a:ln w="9525" cmpd="sng">
            <a:solidFill>
              <a:srgbClr val="0070C0"/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63" tIns="45683" rIns="91363" bIns="45683" rtlCol="0" anchor="ctr"/>
          <a:lstStyle/>
          <a:p>
            <a:pPr algn="ctr" defTabSz="913829">
              <a:lnSpc>
                <a:spcPct val="90000"/>
              </a:lnSpc>
              <a:defRPr/>
            </a:pPr>
            <a:endParaRPr lang="en-US" sz="1400">
              <a:solidFill>
                <a:srgbClr val="000000"/>
              </a:solidFill>
              <a:latin typeface="Graphik" panose="020B0503030202060203" pitchFamily="34" charset="0"/>
            </a:endParaRPr>
          </a:p>
        </p:txBody>
      </p:sp>
      <p:graphicFrame>
        <p:nvGraphicFramePr>
          <p:cNvPr id="50" name="Table 137">
            <a:extLst>
              <a:ext uri="{FF2B5EF4-FFF2-40B4-BE49-F238E27FC236}">
                <a16:creationId xmlns:a16="http://schemas.microsoft.com/office/drawing/2014/main" id="{4DFA4D70-4F96-40C2-86C9-272697B4FE5E}"/>
              </a:ext>
            </a:extLst>
          </p:cNvPr>
          <p:cNvGraphicFramePr>
            <a:graphicFrameLocks noGrp="1"/>
          </p:cNvGraphicFramePr>
          <p:nvPr/>
        </p:nvGraphicFramePr>
        <p:xfrm>
          <a:off x="5351563" y="6302663"/>
          <a:ext cx="1485702" cy="233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702">
                  <a:extLst>
                    <a:ext uri="{9D8B030D-6E8A-4147-A177-3AD203B41FA5}">
                      <a16:colId xmlns:a16="http://schemas.microsoft.com/office/drawing/2014/main" val="4147447652"/>
                    </a:ext>
                  </a:extLst>
                </a:gridCol>
              </a:tblGrid>
              <a:tr h="233558"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rgbClr val="2E5B8A"/>
                          </a:solidFill>
                          <a:latin typeface="Graphik" panose="020B0503030202060203" pitchFamily="34" charset="0"/>
                        </a:rPr>
                        <a:t>NON-EXHAUSTIVE</a:t>
                      </a:r>
                    </a:p>
                  </a:txBody>
                  <a:tcPr marL="91392" marR="91392" marT="45696" marB="45696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388855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EFAB98B2-883F-4ED8-A053-65D710820AEC}"/>
              </a:ext>
            </a:extLst>
          </p:cNvPr>
          <p:cNvSpPr txBox="1"/>
          <p:nvPr/>
        </p:nvSpPr>
        <p:spPr>
          <a:xfrm>
            <a:off x="664939" y="6018124"/>
            <a:ext cx="3693315" cy="3796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Saudi Arabian Monetary Authority </a:t>
            </a:r>
          </a:p>
          <a:p>
            <a:pPr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and United Arab Emirates Central Bank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1F00B5-DF1E-46D3-947B-D3402FE0D6C0}"/>
              </a:ext>
            </a:extLst>
          </p:cNvPr>
          <p:cNvSpPr txBox="1"/>
          <p:nvPr/>
        </p:nvSpPr>
        <p:spPr>
          <a:xfrm>
            <a:off x="708850" y="1509375"/>
            <a:ext cx="2571556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/>
              </a:rPr>
              <a:t>CBDC FRAMEWORKS</a:t>
            </a:r>
            <a:endParaRPr lang="en-US" sz="1600">
              <a:solidFill>
                <a:srgbClr val="2E5B8A"/>
              </a:solidFill>
              <a:latin typeface="Graphik" panose="020B0503030202060203" pitchFamily="34" charset="0"/>
              <a:cs typeface="Arial Black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C99830-6677-413E-9613-5C11206EFEB1}"/>
              </a:ext>
            </a:extLst>
          </p:cNvPr>
          <p:cNvSpPr txBox="1"/>
          <p:nvPr/>
        </p:nvSpPr>
        <p:spPr>
          <a:xfrm>
            <a:off x="708851" y="1888070"/>
            <a:ext cx="2097999" cy="1849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Banque de France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08B0196-B4DF-486F-94BB-D503C11270AD}"/>
              </a:ext>
            </a:extLst>
          </p:cNvPr>
          <p:cNvGrpSpPr/>
          <p:nvPr/>
        </p:nvGrpSpPr>
        <p:grpSpPr>
          <a:xfrm>
            <a:off x="621025" y="1770002"/>
            <a:ext cx="6117206" cy="1546005"/>
            <a:chOff x="619759" y="1769137"/>
            <a:chExt cx="6120393" cy="1546811"/>
          </a:xfrm>
        </p:grpSpPr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38227782-1E23-4D35-BB8A-6CF91E446D30}"/>
                </a:ext>
              </a:extLst>
            </p:cNvPr>
            <p:cNvSpPr/>
            <p:nvPr/>
          </p:nvSpPr>
          <p:spPr>
            <a:xfrm flipV="1">
              <a:off x="619759" y="1769137"/>
              <a:ext cx="5345297" cy="45719"/>
            </a:xfrm>
            <a:custGeom>
              <a:avLst/>
              <a:gdLst>
                <a:gd name="connsiteX0" fmla="*/ 0 w 4678680"/>
                <a:gd name="connsiteY0" fmla="*/ 0 h 0"/>
                <a:gd name="connsiteX1" fmla="*/ 4678680 w 4678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8680">
                  <a:moveTo>
                    <a:pt x="0" y="0"/>
                  </a:moveTo>
                  <a:lnTo>
                    <a:pt x="4678680" y="0"/>
                  </a:lnTo>
                </a:path>
              </a:pathLst>
            </a:custGeom>
            <a:noFill/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363" tIns="45683" rIns="91363" bIns="45683" rtlCol="0" anchor="ctr"/>
            <a:lstStyle/>
            <a:p>
              <a:pPr algn="ctr" defTabSz="913829">
                <a:lnSpc>
                  <a:spcPct val="90000"/>
                </a:lnSpc>
                <a:defRPr/>
              </a:pPr>
              <a:endParaRPr lang="en-US" sz="1400">
                <a:solidFill>
                  <a:srgbClr val="000000"/>
                </a:solidFill>
                <a:latin typeface="Graphik" panose="020B0503030202060203" pitchFamily="34" charset="0"/>
              </a:endParaRPr>
            </a:p>
          </p:txBody>
        </p:sp>
        <p:sp>
          <p:nvSpPr>
            <p:cNvPr id="57" name="Freeform 246">
              <a:extLst>
                <a:ext uri="{FF2B5EF4-FFF2-40B4-BE49-F238E27FC236}">
                  <a16:creationId xmlns:a16="http://schemas.microsoft.com/office/drawing/2014/main" id="{6270634E-D328-4D58-8F47-1B0109DB2190}"/>
                </a:ext>
              </a:extLst>
            </p:cNvPr>
            <p:cNvSpPr/>
            <p:nvPr/>
          </p:nvSpPr>
          <p:spPr>
            <a:xfrm rot="5400000" flipV="1">
              <a:off x="5609349" y="2185145"/>
              <a:ext cx="1491273" cy="770333"/>
            </a:xfrm>
            <a:custGeom>
              <a:avLst/>
              <a:gdLst>
                <a:gd name="connsiteX0" fmla="*/ 0 w 4678680"/>
                <a:gd name="connsiteY0" fmla="*/ 0 h 0"/>
                <a:gd name="connsiteX1" fmla="*/ 4678680 w 467868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8680">
                  <a:moveTo>
                    <a:pt x="0" y="0"/>
                  </a:moveTo>
                  <a:lnTo>
                    <a:pt x="4678680" y="0"/>
                  </a:lnTo>
                </a:path>
              </a:pathLst>
            </a:custGeom>
            <a:noFill/>
            <a:ln w="9525" cmpd="sng">
              <a:solidFill>
                <a:srgbClr val="0070C0"/>
              </a:solidFill>
              <a:prstDash val="soli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363" tIns="45683" rIns="91363" bIns="45683" rtlCol="0" anchor="ctr"/>
            <a:lstStyle/>
            <a:p>
              <a:pPr algn="ctr" defTabSz="913829">
                <a:lnSpc>
                  <a:spcPct val="90000"/>
                </a:lnSpc>
                <a:defRPr/>
              </a:pPr>
              <a:endParaRPr lang="en-US" sz="1400">
                <a:solidFill>
                  <a:srgbClr val="000000"/>
                </a:solidFill>
                <a:latin typeface="Graphik" panose="020B0503030202060203" pitchFamily="34" charset="0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0008950-8D00-4F8D-AF83-CB02635049D7}"/>
              </a:ext>
            </a:extLst>
          </p:cNvPr>
          <p:cNvSpPr txBox="1"/>
          <p:nvPr/>
        </p:nvSpPr>
        <p:spPr>
          <a:xfrm>
            <a:off x="9264486" y="4925245"/>
            <a:ext cx="2455637" cy="2571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600" b="1">
                <a:solidFill>
                  <a:srgbClr val="2E5B8A"/>
                </a:solidFill>
                <a:latin typeface="Graphik"/>
              </a:rPr>
              <a:t>BOK CBDC Pilot  System</a:t>
            </a:r>
            <a:endParaRPr lang="en-US" sz="1600">
              <a:solidFill>
                <a:srgbClr val="2E5B8A"/>
              </a:solidFill>
              <a:latin typeface="Graphik" panose="020B0503030202060203" pitchFamily="34" charset="0"/>
              <a:cs typeface="Arial Black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2342BE6-4C27-40D1-A224-BDCE4797EA36}"/>
              </a:ext>
            </a:extLst>
          </p:cNvPr>
          <p:cNvSpPr txBox="1"/>
          <p:nvPr/>
        </p:nvSpPr>
        <p:spPr>
          <a:xfrm>
            <a:off x="9622124" y="5294615"/>
            <a:ext cx="2097999" cy="1849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913829">
              <a:lnSpc>
                <a:spcPct val="110000"/>
              </a:lnSpc>
              <a:defRPr/>
            </a:pPr>
            <a:r>
              <a:rPr lang="en-US" sz="1151">
                <a:solidFill>
                  <a:srgbClr val="000000"/>
                </a:solidFill>
                <a:latin typeface="Graphik" panose="020B0503030202060203" pitchFamily="34" charset="0"/>
                <a:cs typeface="Arial Black"/>
              </a:rPr>
              <a:t>Bank of Korea</a:t>
            </a:r>
          </a:p>
        </p:txBody>
      </p:sp>
      <p:sp>
        <p:nvSpPr>
          <p:cNvPr id="60" name="Freeform 246">
            <a:extLst>
              <a:ext uri="{FF2B5EF4-FFF2-40B4-BE49-F238E27FC236}">
                <a16:creationId xmlns:a16="http://schemas.microsoft.com/office/drawing/2014/main" id="{0191F70B-8925-4309-8526-BCCC8A1F1143}"/>
              </a:ext>
            </a:extLst>
          </p:cNvPr>
          <p:cNvSpPr/>
          <p:nvPr/>
        </p:nvSpPr>
        <p:spPr>
          <a:xfrm flipV="1">
            <a:off x="8471877" y="5167429"/>
            <a:ext cx="3248226" cy="99236"/>
          </a:xfrm>
          <a:custGeom>
            <a:avLst/>
            <a:gdLst>
              <a:gd name="connsiteX0" fmla="*/ 0 w 4678680"/>
              <a:gd name="connsiteY0" fmla="*/ 0 h 0"/>
              <a:gd name="connsiteX1" fmla="*/ 4678680 w 467868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78680">
                <a:moveTo>
                  <a:pt x="0" y="0"/>
                </a:moveTo>
                <a:lnTo>
                  <a:pt x="4678680" y="0"/>
                </a:lnTo>
              </a:path>
            </a:pathLst>
          </a:custGeom>
          <a:noFill/>
          <a:ln w="9525" cmpd="sng">
            <a:solidFill>
              <a:srgbClr val="0070C0"/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63" tIns="45683" rIns="91363" bIns="45683" rtlCol="0" anchor="ctr"/>
          <a:lstStyle/>
          <a:p>
            <a:pPr algn="ctr" defTabSz="913829">
              <a:lnSpc>
                <a:spcPct val="90000"/>
              </a:lnSpc>
              <a:defRPr/>
            </a:pPr>
            <a:endParaRPr lang="en-US" sz="1400">
              <a:solidFill>
                <a:srgbClr val="000000"/>
              </a:solidFill>
              <a:latin typeface="Graphik" panose="020B0503030202060203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E91337A-A374-463B-AC40-59962E2E0DC6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8471878" y="3603891"/>
            <a:ext cx="0" cy="1662776"/>
          </a:xfrm>
          <a:prstGeom prst="line">
            <a:avLst/>
          </a:prstGeom>
          <a:solidFill>
            <a:srgbClr val="0070C0"/>
          </a:solidFill>
          <a:ln w="9525" cmpd="sng">
            <a:solidFill>
              <a:srgbClr val="0070C0"/>
            </a:soli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Date Placeholder 53">
            <a:extLst>
              <a:ext uri="{FF2B5EF4-FFF2-40B4-BE49-F238E27FC236}">
                <a16:creationId xmlns:a16="http://schemas.microsoft.com/office/drawing/2014/main" id="{42E87C57-6D43-4720-8E49-42D9AA057F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F04AFB-AB2B-4B6B-B69E-2AF330DD60F9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E073E-0843-B6E0-75EB-0EE14D275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86441B-0775-4607-9421-7715BE43594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9" name="Title 3">
            <a:extLst>
              <a:ext uri="{FF2B5EF4-FFF2-40B4-BE49-F238E27FC236}">
                <a16:creationId xmlns:a16="http://schemas.microsoft.com/office/drawing/2014/main" id="{8B38F0BF-01C6-4A74-B812-E16D120D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Central Bank Digital Currency or “CBDC”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9744B018-97CE-42F9-B0AA-265DB4F17650}"/>
              </a:ext>
            </a:extLst>
          </p:cNvPr>
          <p:cNvSpPr txBox="1">
            <a:spLocks/>
          </p:cNvSpPr>
          <p:nvPr/>
        </p:nvSpPr>
        <p:spPr>
          <a:xfrm>
            <a:off x="382390" y="882389"/>
            <a:ext cx="11424047" cy="499802"/>
          </a:xfrm>
          <a:prstGeom prst="rect">
            <a:avLst/>
          </a:prstGeom>
        </p:spPr>
        <p:txBody>
          <a:bodyPr/>
          <a:lstStyle>
            <a:lvl1pPr marL="0" indent="0" algn="l" defTabSz="1734591" rtl="0" eaLnBrk="1" latinLnBrk="0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 sz="1800" b="1" i="0" kern="1200" cap="all" spc="-51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1pPr>
            <a:lvl2pPr marL="179996" indent="-179996" algn="l" defTabSz="17345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sz="1600" b="0" i="0" kern="1200" cap="none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2pPr>
            <a:lvl3pPr marL="359991" indent="-179996" algn="l" defTabSz="17345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b="0" i="0" kern="1200" cap="none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3pPr>
            <a:lvl4pPr marL="0" indent="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4pPr>
            <a:lvl5pPr marL="182870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5pPr>
            <a:lvl6pPr marL="365742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Arial Bold" charset="0"/>
              </a:defRPr>
            </a:lvl6pPr>
            <a:lvl7pPr marL="0" indent="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</a:defRPr>
            </a:lvl7pPr>
            <a:lvl8pPr marL="182870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</a:defRPr>
            </a:lvl8pPr>
            <a:lvl9pPr marL="365742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lack" charset="0"/>
                <a:cs typeface="Arial Black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100 of the world’s central banks have engaged in research or experimentation toward developing CBDC.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AE304-7589-1149-9986-D6548DCC9303}"/>
              </a:ext>
            </a:extLst>
          </p:cNvPr>
          <p:cNvSpPr txBox="1"/>
          <p:nvPr/>
        </p:nvSpPr>
        <p:spPr>
          <a:xfrm>
            <a:off x="3991780" y="670886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56EC9-E7F1-A848-A8F4-07B33E83258F}"/>
              </a:ext>
            </a:extLst>
          </p:cNvPr>
          <p:cNvSpPr txBox="1"/>
          <p:nvPr/>
        </p:nvSpPr>
        <p:spPr>
          <a:xfrm>
            <a:off x="5968347" y="395402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F2DB035-46E5-4122-B14F-58DDE3EB6D04}"/>
              </a:ext>
            </a:extLst>
          </p:cNvPr>
          <p:cNvSpPr/>
          <p:nvPr/>
        </p:nvSpPr>
        <p:spPr>
          <a:xfrm>
            <a:off x="4829630" y="6544315"/>
            <a:ext cx="2665213" cy="23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The Digital Dollar Project</a:t>
            </a:r>
          </a:p>
        </p:txBody>
      </p:sp>
    </p:spTree>
    <p:extLst>
      <p:ext uri="{BB962C8B-B14F-4D97-AF65-F5344CB8AC3E}">
        <p14:creationId xmlns:p14="http://schemas.microsoft.com/office/powerpoint/2010/main" val="9567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0871B-23CB-FD99-553F-AD833FAD9F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EB47C6-A2BB-4C81-88EF-FA13610E156C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2BD31-2822-69D7-85C3-848EFB140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6CEC5-DBEB-DBDE-41BE-DF642EA8E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33716-426A-7CB7-FF13-EDF8F064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A (very) Brief History of Money</a:t>
            </a:r>
            <a:r>
              <a:rPr lang="en-US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D23F80-9832-369B-11BF-94298B70F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799" y="1355313"/>
            <a:ext cx="6431109" cy="468551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FB2445E-3B03-437E-A997-B5DACE385914}"/>
              </a:ext>
            </a:extLst>
          </p:cNvPr>
          <p:cNvSpPr txBox="1">
            <a:spLocks/>
          </p:cNvSpPr>
          <p:nvPr/>
        </p:nvSpPr>
        <p:spPr>
          <a:xfrm>
            <a:off x="630155" y="1573619"/>
            <a:ext cx="3321913" cy="4782732"/>
          </a:xfrm>
          <a:prstGeom prst="rect">
            <a:avLst/>
          </a:prstGeom>
        </p:spPr>
        <p:txBody>
          <a:bodyPr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To</a:t>
            </a:r>
            <a:r>
              <a:rPr lang="en-US" sz="2200" dirty="0"/>
              <a:t>kens go back to the dawn of human history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Tokens require verification only of the token itself, not personal identity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Tokens are fast, cheap &amp; inclusive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Token shortcoming:</a:t>
            </a:r>
            <a:r>
              <a:rPr lang="en-US" sz="2200" dirty="0">
                <a:solidFill>
                  <a:schemeClr val="tx1"/>
                </a:solidFill>
              </a:rPr>
              <a:t> limited to local usage</a:t>
            </a:r>
          </a:p>
        </p:txBody>
      </p:sp>
    </p:spTree>
    <p:extLst>
      <p:ext uri="{BB962C8B-B14F-4D97-AF65-F5344CB8AC3E}">
        <p14:creationId xmlns:p14="http://schemas.microsoft.com/office/powerpoint/2010/main" val="3370313275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FA500-61BE-F05C-6F22-A08341197F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93F17FB-C77B-41D6-A1AE-208FA51D3EBB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F5E98-5ABA-DD68-2610-8344D40F1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94573-CCDD-8578-41EC-4911DDF72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33716-426A-7CB7-FF13-EDF8F064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Brief History of Money (continued)</a:t>
            </a:r>
            <a:r>
              <a:rPr lang="en-US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BE20A-0299-4A24-CB7E-4877C1FC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224" y="1195335"/>
            <a:ext cx="5756678" cy="4306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D753DA-1C05-4700-CC60-51882C4BDD15}"/>
              </a:ext>
            </a:extLst>
          </p:cNvPr>
          <p:cNvSpPr txBox="1"/>
          <p:nvPr/>
        </p:nvSpPr>
        <p:spPr>
          <a:xfrm>
            <a:off x="6803755" y="5627850"/>
            <a:ext cx="203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Bank of Amsterdam</a:t>
            </a:r>
          </a:p>
          <a:p>
            <a:pPr algn="ctr"/>
            <a:r>
              <a:rPr lang="en-US"/>
              <a:t>(est. 1609)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37451AC-0DD9-4BF5-A861-1E0E4B630F5C}"/>
              </a:ext>
            </a:extLst>
          </p:cNvPr>
          <p:cNvSpPr txBox="1">
            <a:spLocks/>
          </p:cNvSpPr>
          <p:nvPr/>
        </p:nvSpPr>
        <p:spPr>
          <a:xfrm>
            <a:off x="560412" y="1195335"/>
            <a:ext cx="4113727" cy="5078845"/>
          </a:xfrm>
          <a:prstGeom prst="rect">
            <a:avLst/>
          </a:prstGeom>
        </p:spPr>
        <p:txBody>
          <a:bodyPr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800"/>
              <a:t>Established depositor accounts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800"/>
              <a:t>Issued bank receipts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800"/>
              <a:t>Allowed for safer &amp; more convenient movement of value around the globe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800"/>
              <a:t>Financed: “Age of Discovery”</a:t>
            </a:r>
          </a:p>
        </p:txBody>
      </p:sp>
    </p:spTree>
    <p:extLst>
      <p:ext uri="{BB962C8B-B14F-4D97-AF65-F5344CB8AC3E}">
        <p14:creationId xmlns:p14="http://schemas.microsoft.com/office/powerpoint/2010/main" val="1001576565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6C21C-432D-0A96-477F-D26750F5DB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530346-04D8-4D6E-883C-614B654D16EF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AF4B5-AA43-C92A-792D-D603CFBAD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CA91D-9E8E-9117-5911-8EE54CDA7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33716-426A-7CB7-FF13-EDF8F064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Brief History of Money (continued)</a:t>
            </a:r>
            <a:r>
              <a:rPr lang="en-US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5B5FB-1EC1-8DC0-8C01-1B43D819E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931" y="1449092"/>
            <a:ext cx="3317668" cy="4293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DAFAC7-1C38-8568-7EF1-95A4976F8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014" y="4409267"/>
            <a:ext cx="2485835" cy="1557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42FDDB-3F01-3D51-BF10-336973AC0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129" y="1449093"/>
            <a:ext cx="2550951" cy="1431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341215-E920-3CB3-2BE6-A68C84B27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958" y="3925162"/>
            <a:ext cx="2392760" cy="17668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E4B26F-9FFA-FC12-F9E5-018E1F030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068" y="1863469"/>
            <a:ext cx="1831853" cy="1170527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032FE8B-46D0-4AEB-9B2F-CEE9E1F08EEF}"/>
              </a:ext>
            </a:extLst>
          </p:cNvPr>
          <p:cNvSpPr txBox="1">
            <a:spLocks/>
          </p:cNvSpPr>
          <p:nvPr/>
        </p:nvSpPr>
        <p:spPr>
          <a:xfrm>
            <a:off x="630155" y="1264763"/>
            <a:ext cx="3817859" cy="5320798"/>
          </a:xfrm>
          <a:prstGeom prst="rect">
            <a:avLst/>
          </a:prstGeom>
        </p:spPr>
        <p:txBody>
          <a:bodyPr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Today: bank money =</a:t>
            </a:r>
            <a:br>
              <a:rPr lang="en-US" sz="2100" dirty="0"/>
            </a:br>
            <a:r>
              <a:rPr lang="en-US" sz="2100" dirty="0"/>
              <a:t>@90% of money in use worldwide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1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Bank money exists as assets &amp; liabilities @ 7,000 banks worldwide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1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Bank money requires verification of account holders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1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Bank money is globally accepted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1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100" dirty="0"/>
              <a:t>Shortcoming: Bank money is slow, expensive &amp; exclusive</a:t>
            </a:r>
          </a:p>
        </p:txBody>
      </p:sp>
    </p:spTree>
    <p:extLst>
      <p:ext uri="{BB962C8B-B14F-4D97-AF65-F5344CB8AC3E}">
        <p14:creationId xmlns:p14="http://schemas.microsoft.com/office/powerpoint/2010/main" val="2283927759"/>
      </p:ext>
    </p:extLst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DF72E-3779-C04A-5562-C938027F8C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5EF1539-F9C6-44C3-A8C8-F5FB36972316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5B2CC-98E5-3327-CE43-B4D0C0BC2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747A3-EBF7-D6F6-35E0-E6BD438AD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33716-426A-7CB7-FF13-EDF8F064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Brief History of Money (concluded)</a:t>
            </a:r>
            <a:r>
              <a:rPr lang="en-US"/>
              <a:t>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80DB844-097F-4A6A-9FFE-C0C168B33F54}"/>
              </a:ext>
            </a:extLst>
          </p:cNvPr>
          <p:cNvSpPr txBox="1">
            <a:spLocks/>
          </p:cNvSpPr>
          <p:nvPr/>
        </p:nvSpPr>
        <p:spPr>
          <a:xfrm>
            <a:off x="630155" y="1658319"/>
            <a:ext cx="10048177" cy="4424766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39725"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new technology is available?</a:t>
            </a:r>
          </a:p>
          <a:p>
            <a:pPr marL="457200" indent="-339725">
              <a:spcBef>
                <a:spcPts val="0"/>
              </a:spcBef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39725"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make value less local and more global than under the “token money” system?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339725">
              <a:spcBef>
                <a:spcPts val="0"/>
              </a:spcBef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39725"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make access to and transfer of value faster, cheaper and inclusive than the current “bank money” system?</a:t>
            </a:r>
          </a:p>
          <a:p>
            <a:pPr marL="457200" indent="-339725">
              <a:spcBef>
                <a:spcPts val="0"/>
              </a:spcBef>
            </a:pPr>
            <a:endParaRPr lang="en-US" sz="24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339725"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enable value (for the 1</a:t>
            </a:r>
            <a:r>
              <a:rPr lang="en-US" sz="2400" baseline="300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time in human history) to move efficiently across both space and maybe even time?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339725">
              <a:lnSpc>
                <a:spcPct val="100000"/>
              </a:lnSpc>
              <a:spcBef>
                <a:spcPts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365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E429DA-2391-4411-8F6C-D9A6128668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6866390-0018-42CA-9EC5-140331810BF9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B1CD49E-4605-4548-B84F-F74E2548A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106DCC0-27B9-4810-8359-7FE3F2E7C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5A569-B6AB-4095-BE6F-B6CE2C73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11" y="424880"/>
            <a:ext cx="11427023" cy="515938"/>
          </a:xfrm>
        </p:spPr>
        <p:txBody>
          <a:bodyPr/>
          <a:lstStyle/>
          <a:p>
            <a:pPr algn="ctr"/>
            <a:r>
              <a:rPr lang="en-US" sz="4000" b="1" u="sng" dirty="0"/>
              <a:t>Seven Factors Driving Central Bank Interest in CBDC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DB8F5-639C-4E88-8F30-F6F4A3DA6CFE}"/>
              </a:ext>
            </a:extLst>
          </p:cNvPr>
          <p:cNvSpPr txBox="1"/>
          <p:nvPr/>
        </p:nvSpPr>
        <p:spPr>
          <a:xfrm>
            <a:off x="6305762" y="2578108"/>
            <a:ext cx="2657881" cy="3031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A1AC2-2593-423B-AA09-60A1A61E330C}"/>
              </a:ext>
            </a:extLst>
          </p:cNvPr>
          <p:cNvSpPr txBox="1"/>
          <p:nvPr/>
        </p:nvSpPr>
        <p:spPr>
          <a:xfrm>
            <a:off x="344931" y="2578108"/>
            <a:ext cx="2657881" cy="3031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3E3B81-1BB0-48C9-98EA-7D0EBB6F03AB}"/>
              </a:ext>
            </a:extLst>
          </p:cNvPr>
          <p:cNvSpPr txBox="1"/>
          <p:nvPr/>
        </p:nvSpPr>
        <p:spPr>
          <a:xfrm>
            <a:off x="3325347" y="2578108"/>
            <a:ext cx="2657881" cy="3031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endParaRPr lang="en-US" sz="16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E56EDA-950B-4EE2-88D0-086D68E60A08}"/>
              </a:ext>
            </a:extLst>
          </p:cNvPr>
          <p:cNvCxnSpPr>
            <a:cxnSpLocks/>
          </p:cNvCxnSpPr>
          <p:nvPr/>
        </p:nvCxnSpPr>
        <p:spPr>
          <a:xfrm>
            <a:off x="295041" y="1630478"/>
            <a:ext cx="4877323" cy="0"/>
          </a:xfrm>
          <a:prstGeom prst="line">
            <a:avLst/>
          </a:prstGeom>
          <a:ln w="57150">
            <a:solidFill>
              <a:srgbClr val="2E5B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E08ED1-00B8-4009-A2BC-E751D226D0C6}"/>
              </a:ext>
            </a:extLst>
          </p:cNvPr>
          <p:cNvCxnSpPr>
            <a:cxnSpLocks/>
          </p:cNvCxnSpPr>
          <p:nvPr/>
        </p:nvCxnSpPr>
        <p:spPr>
          <a:xfrm>
            <a:off x="5557652" y="1630478"/>
            <a:ext cx="6113761" cy="0"/>
          </a:xfrm>
          <a:prstGeom prst="line">
            <a:avLst/>
          </a:prstGeom>
          <a:ln w="57150">
            <a:solidFill>
              <a:srgbClr val="2E5B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C9F6C5-ABBA-93A7-17F3-67A4D6C609AE}"/>
              </a:ext>
            </a:extLst>
          </p:cNvPr>
          <p:cNvSpPr txBox="1"/>
          <p:nvPr/>
        </p:nvSpPr>
        <p:spPr>
          <a:xfrm>
            <a:off x="494539" y="1860467"/>
            <a:ext cx="5290848" cy="44670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/>
              <a:t>DATA CAPTURE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/>
              <a:t>INFRASTRUCTURE UPGRADE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/>
              <a:t>INCLUSION (FINANCIAL)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/>
              <a:t>PRECISION MONETARY &amp; SOCIAL POLICY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/>
              <a:t>RISE OF STABLECOINS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/>
              <a:t>INFLUENCE (GEOPOLITICAL)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400" b="1" i="1"/>
              <a:t>KARMA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80F31-1A56-8C58-0DAF-33A46F374441}"/>
              </a:ext>
            </a:extLst>
          </p:cNvPr>
          <p:cNvSpPr txBox="1"/>
          <p:nvPr/>
        </p:nvSpPr>
        <p:spPr>
          <a:xfrm>
            <a:off x="5557652" y="1836145"/>
            <a:ext cx="5993765" cy="446705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en-US" sz="24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AliPay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then </a:t>
            </a:r>
            <a:r>
              <a:rPr lang="en-US" sz="24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centers starting in Singapore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World leading the way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Lessons of </a:t>
            </a: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Covid-19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Competition against central banks control of institutional money transfer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China’s eCNY &amp; the Digital Euro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Surveillance Coin vs. Freedom Coin</a:t>
            </a:r>
          </a:p>
        </p:txBody>
      </p:sp>
    </p:spTree>
    <p:extLst>
      <p:ext uri="{BB962C8B-B14F-4D97-AF65-F5344CB8AC3E}">
        <p14:creationId xmlns:p14="http://schemas.microsoft.com/office/powerpoint/2010/main" val="1207679037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2870EFB-4DFE-485A-8634-44DAF5AB9D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BB62076-B8E1-4556-8B47-7968A13F6432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EB51418-7E14-4C89-AF53-53FB8D24E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7661037-34D6-48BE-8FA6-7979803BF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611" y="420925"/>
            <a:ext cx="11427023" cy="515938"/>
          </a:xfrm>
        </p:spPr>
        <p:txBody>
          <a:bodyPr/>
          <a:lstStyle/>
          <a:p>
            <a:pPr algn="ctr"/>
            <a:r>
              <a:rPr lang="en-US" b="1" u="sng" dirty="0"/>
              <a:t>A “Digital Dollar”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83313" y="2309539"/>
            <a:ext cx="10426078" cy="25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842135" y="2309538"/>
            <a:ext cx="0" cy="480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420410" y="2309539"/>
            <a:ext cx="0" cy="2391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4276" y="3184965"/>
            <a:ext cx="2471336" cy="36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99"/>
          </a:p>
        </p:txBody>
      </p:sp>
      <p:sp>
        <p:nvSpPr>
          <p:cNvPr id="14" name="TextBox 13"/>
          <p:cNvSpPr txBox="1"/>
          <p:nvPr/>
        </p:nvSpPr>
        <p:spPr>
          <a:xfrm>
            <a:off x="402851" y="2842777"/>
            <a:ext cx="3486211" cy="923090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799" b="1">
                <a:latin typeface="Arial" panose="020B0604020202020204" pitchFamily="34" charset="0"/>
                <a:cs typeface="Arial" panose="020B0604020202020204" pitchFamily="34" charset="0"/>
              </a:rPr>
              <a:t>Digital Dollar Project calls for the Federal Reserve to explore a US “Digital Dollar”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62322" y="3923380"/>
            <a:ext cx="3916176" cy="922945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799" b="1">
                <a:latin typeface="Arial" panose="020B0604020202020204" pitchFamily="34" charset="0"/>
                <a:cs typeface="Arial" panose="020B0604020202020204" pitchFamily="34" charset="0"/>
              </a:rPr>
              <a:t>Biden Executive Order: </a:t>
            </a:r>
          </a:p>
          <a:p>
            <a:r>
              <a:rPr lang="en-US" sz="1799" b="1">
                <a:latin typeface="Arial" panose="020B0604020202020204" pitchFamily="34" charset="0"/>
                <a:cs typeface="Arial" panose="020B0604020202020204" pitchFamily="34" charset="0"/>
              </a:rPr>
              <a:t>CBDC Research and Development is of ‘Highest Urgency’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8708" y="1854705"/>
            <a:ext cx="1762473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>
                <a:latin typeface="Arial" panose="020B0604020202020204" pitchFamily="34" charset="0"/>
                <a:cs typeface="Arial" panose="020B0604020202020204" pitchFamily="34" charset="0"/>
              </a:rPr>
              <a:t>January 2020</a:t>
            </a:r>
            <a:endParaRPr lang="en-US" sz="1799"/>
          </a:p>
        </p:txBody>
      </p:sp>
      <p:sp>
        <p:nvSpPr>
          <p:cNvPr id="20" name="TextBox 19"/>
          <p:cNvSpPr txBox="1"/>
          <p:nvPr/>
        </p:nvSpPr>
        <p:spPr>
          <a:xfrm>
            <a:off x="4797412" y="1823029"/>
            <a:ext cx="1523603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>
                <a:latin typeface="Arial" panose="020B0604020202020204" pitchFamily="34" charset="0"/>
                <a:cs typeface="Arial" panose="020B0604020202020204" pitchFamily="34" charset="0"/>
              </a:rPr>
              <a:t>March 2022</a:t>
            </a:r>
            <a:endParaRPr lang="en-US" sz="1799"/>
          </a:p>
        </p:txBody>
      </p:sp>
      <p:sp>
        <p:nvSpPr>
          <p:cNvPr id="21" name="TextBox 20"/>
          <p:cNvSpPr txBox="1"/>
          <p:nvPr/>
        </p:nvSpPr>
        <p:spPr>
          <a:xfrm>
            <a:off x="7256481" y="2855647"/>
            <a:ext cx="4124017" cy="922945"/>
          </a:xfrm>
          <a:prstGeom prst="rect">
            <a:avLst/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799" b="1">
                <a:latin typeface="Arial" panose="020B0604020202020204" pitchFamily="34" charset="0"/>
                <a:cs typeface="Arial" panose="020B0604020202020204" pitchFamily="34" charset="0"/>
              </a:rPr>
              <a:t>FRB Chairman Powell:</a:t>
            </a:r>
          </a:p>
          <a:p>
            <a:r>
              <a:rPr lang="en-US" sz="1799" b="1">
                <a:latin typeface="Arial" panose="020B0604020202020204" pitchFamily="34" charset="0"/>
                <a:cs typeface="Arial" panose="020B0604020202020204" pitchFamily="34" charset="0"/>
              </a:rPr>
              <a:t>Digital Dollar Could help maintain Dollar’s International Standing.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29458" y="1819961"/>
            <a:ext cx="1298937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b="1">
                <a:latin typeface="Arial" panose="020B0604020202020204" pitchFamily="34" charset="0"/>
                <a:cs typeface="Arial" panose="020B0604020202020204" pitchFamily="34" charset="0"/>
              </a:rPr>
              <a:t>June 2022</a:t>
            </a:r>
            <a:endParaRPr lang="en-US" sz="1799"/>
          </a:p>
        </p:txBody>
      </p:sp>
      <p:cxnSp>
        <p:nvCxnSpPr>
          <p:cNvPr id="29" name="Straight Connector 28"/>
          <p:cNvCxnSpPr/>
          <p:nvPr/>
        </p:nvCxnSpPr>
        <p:spPr>
          <a:xfrm>
            <a:off x="9108201" y="2309539"/>
            <a:ext cx="0" cy="480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hevron 32"/>
          <p:cNvSpPr/>
          <p:nvPr/>
        </p:nvSpPr>
        <p:spPr>
          <a:xfrm>
            <a:off x="10952414" y="2122335"/>
            <a:ext cx="562333" cy="36311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chemeClr val="tx1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169459" y="2153471"/>
            <a:ext cx="562333" cy="36311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87F90-780C-F781-E64B-8BB3A9E55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05" y="4252383"/>
            <a:ext cx="2400278" cy="825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7D42E-4E05-8245-E27B-9C97FB957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738" y="5231398"/>
            <a:ext cx="1793343" cy="1079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B1B8BA-3A16-BA52-BB40-214224740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47" y="4011533"/>
            <a:ext cx="1972677" cy="1306795"/>
          </a:xfrm>
          <a:prstGeom prst="rect">
            <a:avLst/>
          </a:prstGeom>
        </p:spPr>
      </p:pic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F9E1E0-11D9-4DF8-A4DB-FD07372C77E3}"/>
              </a:ext>
            </a:extLst>
          </p:cNvPr>
          <p:cNvSpPr txBox="1">
            <a:spLocks/>
          </p:cNvSpPr>
          <p:nvPr/>
        </p:nvSpPr>
        <p:spPr>
          <a:xfrm>
            <a:off x="326633" y="1121962"/>
            <a:ext cx="11424047" cy="499802"/>
          </a:xfrm>
          <a:prstGeom prst="rect">
            <a:avLst/>
          </a:prstGeom>
        </p:spPr>
        <p:txBody>
          <a:bodyPr/>
          <a:lstStyle>
            <a:lvl1pPr marL="0" indent="0" algn="l" defTabSz="1734591" rtl="0" eaLnBrk="1" latinLnBrk="0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 sz="1800" b="1" i="0" kern="1200" cap="all" spc="-51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1pPr>
            <a:lvl2pPr marL="179996" indent="-179996" algn="l" defTabSz="17345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sz="1600" b="0" i="0" kern="1200" cap="none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2pPr>
            <a:lvl3pPr marL="359991" indent="-179996" algn="l" defTabSz="17345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b="0" i="0" kern="1200" cap="none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3pPr>
            <a:lvl4pPr marL="0" indent="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4pPr>
            <a:lvl5pPr marL="182870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5pPr>
            <a:lvl6pPr marL="365742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Arial Bold" charset="0"/>
              </a:defRPr>
            </a:lvl6pPr>
            <a:lvl7pPr marL="0" indent="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</a:defRPr>
            </a:lvl7pPr>
            <a:lvl8pPr marL="182870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</a:defRPr>
            </a:lvl8pPr>
            <a:lvl9pPr marL="365742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lack" charset="0"/>
                <a:cs typeface="Arial Black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Bearer Instrument with Full Faith &amp; Credit of the US Government </a:t>
            </a:r>
          </a:p>
        </p:txBody>
      </p:sp>
    </p:spTree>
    <p:extLst>
      <p:ext uri="{BB962C8B-B14F-4D97-AF65-F5344CB8AC3E}">
        <p14:creationId xmlns:p14="http://schemas.microsoft.com/office/powerpoint/2010/main" val="4106827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56F8C3-9F3F-4987-B551-E4EB27B14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"/>
          <a:stretch/>
        </p:blipFill>
        <p:spPr>
          <a:xfrm>
            <a:off x="0" y="4128708"/>
            <a:ext cx="12188826" cy="27292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FA405CE-98BF-4CCB-B980-662EC9FC592D}"/>
              </a:ext>
            </a:extLst>
          </p:cNvPr>
          <p:cNvSpPr txBox="1">
            <a:spLocks/>
          </p:cNvSpPr>
          <p:nvPr/>
        </p:nvSpPr>
        <p:spPr>
          <a:xfrm>
            <a:off x="641263" y="1725643"/>
            <a:ext cx="10422467" cy="7078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en-US" sz="4400" b="1" i="1" dirty="0"/>
              <a:t>A series of algorithmic protocols on digital networks to record and confirm the holding and transfer of things of value, including money itself.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3F3EFF-8301-49DD-AEA7-218D87AAFAFA}"/>
              </a:ext>
            </a:extLst>
          </p:cNvPr>
          <p:cNvSpPr txBox="1"/>
          <p:nvPr/>
        </p:nvSpPr>
        <p:spPr>
          <a:xfrm>
            <a:off x="731519" y="522382"/>
            <a:ext cx="5362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>
                <a:latin typeface="+mj-lt"/>
              </a:rPr>
              <a:t>ANSWER</a:t>
            </a:r>
            <a:r>
              <a:rPr lang="en-US" sz="4400" b="1">
                <a:latin typeface="+mj-lt"/>
              </a:rPr>
              <a:t>: Crypto is...</a:t>
            </a:r>
            <a:endParaRPr lang="en-US" sz="4400"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8E5A2-7A3A-4647-B3BD-E1476C21BB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FD3BB74-24F5-4184-BE0D-2179E1F3E519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23028-6E66-4947-A788-D349523AC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8FD84-3A3D-4816-9742-9AAE1670A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13666"/>
      </p:ext>
    </p:extLst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42339-577B-423D-9BD4-FCE31B2AE0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84D06F1-BF9A-4B94-994E-00FFF2BC0515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598AC-AB64-417D-BDE1-4370330D0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/>
              <a:t>Digital Dollar Value Proposition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6E7955D-38D7-4AAC-862A-165FF670ACFB}"/>
              </a:ext>
            </a:extLst>
          </p:cNvPr>
          <p:cNvSpPr txBox="1"/>
          <p:nvPr/>
        </p:nvSpPr>
        <p:spPr>
          <a:xfrm>
            <a:off x="339469" y="4193790"/>
            <a:ext cx="3046068" cy="23117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1"/>
              <a:t>Value of a Fed CBDC</a:t>
            </a:r>
            <a:r>
              <a:rPr lang="en-US" sz="1600"/>
              <a:t> </a:t>
            </a:r>
          </a:p>
          <a:p>
            <a:pPr marL="285664" indent="-28566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Deeper and more liquid markets than fractionalized Stablecoin networks</a:t>
            </a:r>
          </a:p>
          <a:p>
            <a:pPr marL="285664" indent="-28566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Consistent &amp; publicly available</a:t>
            </a:r>
          </a:p>
          <a:p>
            <a:pPr marL="285664" indent="-28566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/>
              <a:t>A CBDC is legal tender and trusted unit in case of an economic panic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E50CE97-7FD0-43F2-BED9-CFB01A00E874}"/>
              </a:ext>
            </a:extLst>
          </p:cNvPr>
          <p:cNvSpPr/>
          <p:nvPr/>
        </p:nvSpPr>
        <p:spPr>
          <a:xfrm>
            <a:off x="8686649" y="2213978"/>
            <a:ext cx="3082126" cy="2328213"/>
          </a:xfrm>
          <a:prstGeom prst="ellipse">
            <a:avLst/>
          </a:prstGeom>
          <a:solidFill>
            <a:srgbClr val="8064A2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sz="1799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9ED008F-B96E-477F-82E0-837D9D7DCD95}"/>
              </a:ext>
            </a:extLst>
          </p:cNvPr>
          <p:cNvSpPr/>
          <p:nvPr/>
        </p:nvSpPr>
        <p:spPr>
          <a:xfrm>
            <a:off x="8751196" y="4385767"/>
            <a:ext cx="3082126" cy="2328213"/>
          </a:xfrm>
          <a:prstGeom prst="ellipse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sz="1799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D3847BB-8C3D-444D-B6E2-8C9667074095}"/>
              </a:ext>
            </a:extLst>
          </p:cNvPr>
          <p:cNvSpPr/>
          <p:nvPr/>
        </p:nvSpPr>
        <p:spPr>
          <a:xfrm>
            <a:off x="3804943" y="4215641"/>
            <a:ext cx="3082126" cy="23282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sz="1799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6E4CF5E-AC3D-461C-B893-8360E1BB091A}"/>
              </a:ext>
            </a:extLst>
          </p:cNvPr>
          <p:cNvSpPr/>
          <p:nvPr/>
        </p:nvSpPr>
        <p:spPr>
          <a:xfrm>
            <a:off x="6252463" y="1159759"/>
            <a:ext cx="3082126" cy="2328213"/>
          </a:xfrm>
          <a:prstGeom prst="ellipse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sz="1799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8E068D55-414A-4D7D-B93E-6E9F163C2F5B}"/>
              </a:ext>
            </a:extLst>
          </p:cNvPr>
          <p:cNvSpPr/>
          <p:nvPr/>
        </p:nvSpPr>
        <p:spPr>
          <a:xfrm>
            <a:off x="3880734" y="2213978"/>
            <a:ext cx="3082126" cy="232821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dash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sz="1799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object 43">
            <a:extLst>
              <a:ext uri="{FF2B5EF4-FFF2-40B4-BE49-F238E27FC236}">
                <a16:creationId xmlns:a16="http://schemas.microsoft.com/office/drawing/2014/main" id="{E02E8BF5-37BE-455D-91DC-0797A23F5440}"/>
              </a:ext>
            </a:extLst>
          </p:cNvPr>
          <p:cNvSpPr txBox="1"/>
          <p:nvPr/>
        </p:nvSpPr>
        <p:spPr>
          <a:xfrm>
            <a:off x="6686262" y="1550779"/>
            <a:ext cx="2216421" cy="1317967"/>
          </a:xfrm>
          <a:prstGeom prst="rect">
            <a:avLst/>
          </a:prstGeom>
          <a:noFill/>
        </p:spPr>
        <p:txBody>
          <a:bodyPr vert="horz" wrap="square" lIns="0" tIns="12697" rIns="0" bIns="0" rtlCol="0">
            <a:spAutoFit/>
          </a:bodyPr>
          <a:lstStyle/>
          <a:p>
            <a:pPr marL="12696" marR="5078" indent="24123" algn="ctr">
              <a:spcBef>
                <a:spcPts val="100"/>
              </a:spcBef>
            </a:pPr>
            <a:r>
              <a:rPr lang="en-US" sz="1200" b="1">
                <a:solidFill>
                  <a:prstClr val="black"/>
                </a:solidFill>
                <a:cs typeface="Graphik"/>
              </a:rPr>
              <a:t>Un and Underbanked Consumers Use Case</a:t>
            </a:r>
          </a:p>
          <a:p>
            <a:pPr marL="12696" marR="5078" indent="24123" algn="ctr">
              <a:spcBef>
                <a:spcPts val="100"/>
              </a:spcBef>
            </a:pPr>
            <a:r>
              <a:rPr lang="en-US" sz="1200" i="1">
                <a:solidFill>
                  <a:prstClr val="black"/>
                </a:solidFill>
                <a:cs typeface="Graphik"/>
              </a:rPr>
              <a:t>Mobile wallets could be more cost effective, secure, and inclusive than account-based systems for those who don’t live near banks or can’t afford to have a bank account</a:t>
            </a:r>
          </a:p>
        </p:txBody>
      </p:sp>
      <p:sp>
        <p:nvSpPr>
          <p:cNvPr id="110" name="object 43">
            <a:extLst>
              <a:ext uri="{FF2B5EF4-FFF2-40B4-BE49-F238E27FC236}">
                <a16:creationId xmlns:a16="http://schemas.microsoft.com/office/drawing/2014/main" id="{71E08064-04FA-4073-AC2D-AEB6F60A9785}"/>
              </a:ext>
            </a:extLst>
          </p:cNvPr>
          <p:cNvSpPr txBox="1"/>
          <p:nvPr/>
        </p:nvSpPr>
        <p:spPr>
          <a:xfrm>
            <a:off x="4327216" y="2686688"/>
            <a:ext cx="2397646" cy="1133349"/>
          </a:xfrm>
          <a:prstGeom prst="rect">
            <a:avLst/>
          </a:prstGeom>
          <a:noFill/>
        </p:spPr>
        <p:txBody>
          <a:bodyPr vert="horz" wrap="square" lIns="0" tIns="12697" rIns="0" bIns="0" rtlCol="0">
            <a:spAutoFit/>
          </a:bodyPr>
          <a:lstStyle/>
          <a:p>
            <a:pPr marL="12696" marR="5078" indent="24123">
              <a:spcBef>
                <a:spcPts val="100"/>
              </a:spcBef>
            </a:pPr>
            <a:r>
              <a:rPr lang="en-US" sz="1200" b="1">
                <a:solidFill>
                  <a:prstClr val="black"/>
                </a:solidFill>
                <a:cs typeface="Graphik"/>
              </a:rPr>
              <a:t>Financial Market Infrastructure Use Case</a:t>
            </a:r>
          </a:p>
          <a:p>
            <a:pPr marL="12696" marR="5078">
              <a:spcBef>
                <a:spcPts val="100"/>
              </a:spcBef>
            </a:pPr>
            <a:r>
              <a:rPr lang="en-US" sz="1200" i="1">
                <a:solidFill>
                  <a:prstClr val="black"/>
                </a:solidFill>
                <a:cs typeface="Graphik"/>
              </a:rPr>
              <a:t>CBDC could enable direct monetary relations between financial institutions regardless of pre-existing relationships</a:t>
            </a:r>
            <a:r>
              <a:rPr lang="en-US" sz="1200" b="1">
                <a:solidFill>
                  <a:prstClr val="black"/>
                </a:solidFill>
                <a:cs typeface="Graphik"/>
              </a:rPr>
              <a:t> </a:t>
            </a:r>
          </a:p>
        </p:txBody>
      </p:sp>
      <p:sp>
        <p:nvSpPr>
          <p:cNvPr id="111" name="object 43">
            <a:extLst>
              <a:ext uri="{FF2B5EF4-FFF2-40B4-BE49-F238E27FC236}">
                <a16:creationId xmlns:a16="http://schemas.microsoft.com/office/drawing/2014/main" id="{2C105447-E4DB-4931-A923-646CEE7AD5C8}"/>
              </a:ext>
            </a:extLst>
          </p:cNvPr>
          <p:cNvSpPr txBox="1"/>
          <p:nvPr/>
        </p:nvSpPr>
        <p:spPr>
          <a:xfrm>
            <a:off x="9192342" y="2901967"/>
            <a:ext cx="2397646" cy="948731"/>
          </a:xfrm>
          <a:prstGeom prst="rect">
            <a:avLst/>
          </a:prstGeom>
          <a:noFill/>
        </p:spPr>
        <p:txBody>
          <a:bodyPr vert="horz" wrap="square" lIns="0" tIns="12697" rIns="0" bIns="0" rtlCol="0">
            <a:spAutoFit/>
          </a:bodyPr>
          <a:lstStyle/>
          <a:p>
            <a:pPr marL="12696" marR="5078" indent="24123">
              <a:spcBef>
                <a:spcPts val="100"/>
              </a:spcBef>
            </a:pPr>
            <a:r>
              <a:rPr lang="en-US" sz="1200" b="1">
                <a:solidFill>
                  <a:prstClr val="black"/>
                </a:solidFill>
                <a:cs typeface="Graphik"/>
              </a:rPr>
              <a:t>Banked Consumers Use Case</a:t>
            </a:r>
          </a:p>
          <a:p>
            <a:pPr marL="12696" marR="5078">
              <a:spcBef>
                <a:spcPts val="100"/>
              </a:spcBef>
            </a:pPr>
            <a:r>
              <a:rPr lang="en-US" sz="1200" i="1">
                <a:solidFill>
                  <a:prstClr val="black"/>
                </a:solidFill>
                <a:cs typeface="Graphik"/>
              </a:rPr>
              <a:t>CBDC could serve as a complementary and novel offering to enhance existing account-based systems at a national banking level </a:t>
            </a:r>
          </a:p>
        </p:txBody>
      </p:sp>
      <p:sp>
        <p:nvSpPr>
          <p:cNvPr id="112" name="object 43">
            <a:extLst>
              <a:ext uri="{FF2B5EF4-FFF2-40B4-BE49-F238E27FC236}">
                <a16:creationId xmlns:a16="http://schemas.microsoft.com/office/drawing/2014/main" id="{EE667C91-23EC-4053-A9BC-D911B2B6A195}"/>
              </a:ext>
            </a:extLst>
          </p:cNvPr>
          <p:cNvSpPr txBox="1"/>
          <p:nvPr/>
        </p:nvSpPr>
        <p:spPr>
          <a:xfrm>
            <a:off x="9192342" y="4609564"/>
            <a:ext cx="2397646" cy="1317967"/>
          </a:xfrm>
          <a:prstGeom prst="rect">
            <a:avLst/>
          </a:prstGeom>
          <a:noFill/>
        </p:spPr>
        <p:txBody>
          <a:bodyPr vert="horz" wrap="square" lIns="0" tIns="12697" rIns="0" bIns="0" rtlCol="0">
            <a:spAutoFit/>
          </a:bodyPr>
          <a:lstStyle/>
          <a:p>
            <a:pPr marL="12696" marR="5078" indent="24123">
              <a:spcBef>
                <a:spcPts val="100"/>
              </a:spcBef>
            </a:pPr>
            <a:r>
              <a:rPr lang="en-US" sz="1200" b="1">
                <a:solidFill>
                  <a:prstClr val="black"/>
                </a:solidFill>
                <a:cs typeface="Graphik"/>
              </a:rPr>
              <a:t>Small , Medium, Multi-National Businesses Use Case</a:t>
            </a:r>
          </a:p>
          <a:p>
            <a:pPr marL="12696" marR="5078">
              <a:spcBef>
                <a:spcPts val="100"/>
              </a:spcBef>
            </a:pPr>
            <a:r>
              <a:rPr lang="en-US" sz="1200" i="1">
                <a:solidFill>
                  <a:prstClr val="black"/>
                </a:solidFill>
                <a:cs typeface="Graphik"/>
              </a:rPr>
              <a:t>CBDC could offer small/medium businesses treasury management benefits and digital payment efficiencies, and multinational businesses cross border efficiencies.</a:t>
            </a:r>
          </a:p>
        </p:txBody>
      </p:sp>
      <p:sp>
        <p:nvSpPr>
          <p:cNvPr id="113" name="object 43">
            <a:extLst>
              <a:ext uri="{FF2B5EF4-FFF2-40B4-BE49-F238E27FC236}">
                <a16:creationId xmlns:a16="http://schemas.microsoft.com/office/drawing/2014/main" id="{4EA3ED94-C292-4078-9475-D0FCEDF396BF}"/>
              </a:ext>
            </a:extLst>
          </p:cNvPr>
          <p:cNvSpPr txBox="1"/>
          <p:nvPr/>
        </p:nvSpPr>
        <p:spPr>
          <a:xfrm>
            <a:off x="4231991" y="4737680"/>
            <a:ext cx="2397646" cy="764113"/>
          </a:xfrm>
          <a:prstGeom prst="rect">
            <a:avLst/>
          </a:prstGeom>
          <a:noFill/>
        </p:spPr>
        <p:txBody>
          <a:bodyPr vert="horz" wrap="square" lIns="0" tIns="12697" rIns="0" bIns="0" rtlCol="0">
            <a:spAutoFit/>
          </a:bodyPr>
          <a:lstStyle/>
          <a:p>
            <a:pPr marL="12696" marR="5078" indent="24123">
              <a:spcBef>
                <a:spcPts val="100"/>
              </a:spcBef>
            </a:pPr>
            <a:r>
              <a:rPr lang="en-US" sz="1200" b="1">
                <a:solidFill>
                  <a:prstClr val="black"/>
                </a:solidFill>
                <a:cs typeface="Graphik"/>
              </a:rPr>
              <a:t>Government Benefits Use Case: </a:t>
            </a:r>
          </a:p>
          <a:p>
            <a:pPr marL="12696" marR="5078">
              <a:spcBef>
                <a:spcPts val="100"/>
              </a:spcBef>
            </a:pPr>
            <a:r>
              <a:rPr lang="en-US" sz="1200" i="1">
                <a:solidFill>
                  <a:prstClr val="black"/>
                </a:solidFill>
                <a:cs typeface="Graphik"/>
              </a:rPr>
              <a:t>CBDC could improve government benefit distribution by improving efficiency and reducing fraud.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2ADDC8-3054-4357-9F85-F022314AD986}"/>
              </a:ext>
            </a:extLst>
          </p:cNvPr>
          <p:cNvGrpSpPr/>
          <p:nvPr/>
        </p:nvGrpSpPr>
        <p:grpSpPr>
          <a:xfrm>
            <a:off x="6197429" y="3022847"/>
            <a:ext cx="3292738" cy="2716519"/>
            <a:chOff x="4449202" y="2977101"/>
            <a:chExt cx="3293596" cy="27172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E61B2B-B1B6-426F-97A5-01B8600C26FE}"/>
                </a:ext>
              </a:extLst>
            </p:cNvPr>
            <p:cNvGrpSpPr/>
            <p:nvPr/>
          </p:nvGrpSpPr>
          <p:grpSpPr>
            <a:xfrm>
              <a:off x="4449202" y="2977101"/>
              <a:ext cx="3293596" cy="2717227"/>
              <a:chOff x="4449202" y="2977101"/>
              <a:chExt cx="3293596" cy="2717227"/>
            </a:xfrm>
          </p:grpSpPr>
          <p:sp>
            <p:nvSpPr>
              <p:cNvPr id="89" name="object 22">
                <a:extLst>
                  <a:ext uri="{FF2B5EF4-FFF2-40B4-BE49-F238E27FC236}">
                    <a16:creationId xmlns:a16="http://schemas.microsoft.com/office/drawing/2014/main" id="{5EFEEEAD-5727-4AD5-9981-AB9D18127839}"/>
                  </a:ext>
                </a:extLst>
              </p:cNvPr>
              <p:cNvSpPr/>
              <p:nvPr/>
            </p:nvSpPr>
            <p:spPr>
              <a:xfrm>
                <a:off x="4552205" y="3139324"/>
                <a:ext cx="3045090" cy="2438308"/>
              </a:xfrm>
              <a:custGeom>
                <a:avLst/>
                <a:gdLst/>
                <a:ahLst/>
                <a:cxnLst/>
                <a:rect l="l" t="t" r="r" b="b"/>
                <a:pathLst>
                  <a:path w="1847214" h="1557654">
                    <a:moveTo>
                      <a:pt x="0" y="778764"/>
                    </a:moveTo>
                    <a:lnTo>
                      <a:pt x="389381" y="0"/>
                    </a:lnTo>
                    <a:lnTo>
                      <a:pt x="1457706" y="0"/>
                    </a:lnTo>
                    <a:lnTo>
                      <a:pt x="1847088" y="778764"/>
                    </a:lnTo>
                    <a:lnTo>
                      <a:pt x="1457706" y="1557528"/>
                    </a:lnTo>
                    <a:lnTo>
                      <a:pt x="389381" y="1557528"/>
                    </a:lnTo>
                    <a:lnTo>
                      <a:pt x="0" y="778764"/>
                    </a:lnTo>
                    <a:close/>
                  </a:path>
                  <a:path w="1847214" h="1557654">
                    <a:moveTo>
                      <a:pt x="390144" y="0"/>
                    </a:moveTo>
                    <a:lnTo>
                      <a:pt x="1458468" y="1557274"/>
                    </a:lnTo>
                  </a:path>
                  <a:path w="1847214" h="1557654">
                    <a:moveTo>
                      <a:pt x="1458468" y="0"/>
                    </a:moveTo>
                    <a:lnTo>
                      <a:pt x="390144" y="1557274"/>
                    </a:lnTo>
                  </a:path>
                  <a:path w="1847214" h="1557654">
                    <a:moveTo>
                      <a:pt x="0" y="778764"/>
                    </a:moveTo>
                    <a:lnTo>
                      <a:pt x="1846961" y="778764"/>
                    </a:lnTo>
                  </a:path>
                </a:pathLst>
              </a:custGeom>
              <a:ln w="12700">
                <a:solidFill>
                  <a:srgbClr val="2D5B89"/>
                </a:solidFill>
                <a:prstDash val="sysDot"/>
              </a:ln>
            </p:spPr>
            <p:txBody>
              <a:bodyPr wrap="square" lIns="0" tIns="0" rIns="0" bIns="0" rtlCol="0"/>
              <a:lstStyle/>
              <a:p>
                <a:endParaRPr sz="1799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91" name="object 23">
                <a:extLst>
                  <a:ext uri="{FF2B5EF4-FFF2-40B4-BE49-F238E27FC236}">
                    <a16:creationId xmlns:a16="http://schemas.microsoft.com/office/drawing/2014/main" id="{93AEAF08-1DD1-415F-88F3-32E0F8E54FC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436300" y="4215241"/>
                <a:ext cx="306498" cy="286275"/>
              </a:xfrm>
              <a:prstGeom prst="rect">
                <a:avLst/>
              </a:prstGeom>
            </p:spPr>
          </p:pic>
          <p:pic>
            <p:nvPicPr>
              <p:cNvPr id="93" name="object 24">
                <a:extLst>
                  <a:ext uri="{FF2B5EF4-FFF2-40B4-BE49-F238E27FC236}">
                    <a16:creationId xmlns:a16="http://schemas.microsoft.com/office/drawing/2014/main" id="{89536E35-E747-4EA1-8791-6DF20A83E66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795671" y="5408053"/>
                <a:ext cx="306498" cy="286275"/>
              </a:xfrm>
              <a:prstGeom prst="rect">
                <a:avLst/>
              </a:prstGeom>
            </p:spPr>
          </p:pic>
          <p:pic>
            <p:nvPicPr>
              <p:cNvPr id="94" name="object 25">
                <a:extLst>
                  <a:ext uri="{FF2B5EF4-FFF2-40B4-BE49-F238E27FC236}">
                    <a16:creationId xmlns:a16="http://schemas.microsoft.com/office/drawing/2014/main" id="{B5518D4F-B19A-4771-985D-E0A71A606E3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49202" y="4215241"/>
                <a:ext cx="303984" cy="286275"/>
              </a:xfrm>
              <a:prstGeom prst="rect">
                <a:avLst/>
              </a:prstGeom>
            </p:spPr>
          </p:pic>
          <p:pic>
            <p:nvPicPr>
              <p:cNvPr id="95" name="object 26">
                <a:extLst>
                  <a:ext uri="{FF2B5EF4-FFF2-40B4-BE49-F238E27FC236}">
                    <a16:creationId xmlns:a16="http://schemas.microsoft.com/office/drawing/2014/main" id="{D0C2232D-936C-4945-B0F6-6F394D4FFE7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27026" y="2977101"/>
                <a:ext cx="306498" cy="286275"/>
              </a:xfrm>
              <a:prstGeom prst="rect">
                <a:avLst/>
              </a:prstGeom>
            </p:spPr>
          </p:pic>
          <p:pic>
            <p:nvPicPr>
              <p:cNvPr id="96" name="object 27">
                <a:extLst>
                  <a:ext uri="{FF2B5EF4-FFF2-40B4-BE49-F238E27FC236}">
                    <a16:creationId xmlns:a16="http://schemas.microsoft.com/office/drawing/2014/main" id="{6E752E39-68D5-4FA6-88B6-64A75DE1695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795671" y="2977101"/>
                <a:ext cx="306498" cy="286275"/>
              </a:xfrm>
              <a:prstGeom prst="rect">
                <a:avLst/>
              </a:prstGeom>
            </p:spPr>
          </p:pic>
          <p:pic>
            <p:nvPicPr>
              <p:cNvPr id="97" name="object 28">
                <a:extLst>
                  <a:ext uri="{FF2B5EF4-FFF2-40B4-BE49-F238E27FC236}">
                    <a16:creationId xmlns:a16="http://schemas.microsoft.com/office/drawing/2014/main" id="{36DE74DE-84D6-4147-AE0C-4E20857CC94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27026" y="5408053"/>
                <a:ext cx="306498" cy="286275"/>
              </a:xfrm>
              <a:prstGeom prst="rect">
                <a:avLst/>
              </a:prstGeom>
            </p:spPr>
          </p:pic>
          <p:pic>
            <p:nvPicPr>
              <p:cNvPr id="98" name="object 29">
                <a:extLst>
                  <a:ext uri="{FF2B5EF4-FFF2-40B4-BE49-F238E27FC236}">
                    <a16:creationId xmlns:a16="http://schemas.microsoft.com/office/drawing/2014/main" id="{F83D3D02-FAFF-4D8A-9149-53B7D37E522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928934" y="4215241"/>
                <a:ext cx="303984" cy="28627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6EBD9CD-E318-47DA-B8F2-8C835824C854}"/>
                </a:ext>
              </a:extLst>
            </p:cNvPr>
            <p:cNvGrpSpPr/>
            <p:nvPr/>
          </p:nvGrpSpPr>
          <p:grpSpPr>
            <a:xfrm>
              <a:off x="5637231" y="3945661"/>
              <a:ext cx="914400" cy="1071063"/>
              <a:chOff x="5637231" y="3945661"/>
              <a:chExt cx="914400" cy="107106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9827C4C-9D87-4198-95B6-EAAAB41AC157}"/>
                  </a:ext>
                </a:extLst>
              </p:cNvPr>
              <p:cNvSpPr/>
              <p:nvPr/>
            </p:nvSpPr>
            <p:spPr>
              <a:xfrm>
                <a:off x="5637231" y="4023992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99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729BD74-5740-4B4C-9C9E-AB583CF234BD}"/>
                  </a:ext>
                </a:extLst>
              </p:cNvPr>
              <p:cNvGrpSpPr/>
              <p:nvPr/>
            </p:nvGrpSpPr>
            <p:grpSpPr>
              <a:xfrm>
                <a:off x="5736433" y="3945661"/>
                <a:ext cx="715996" cy="1071063"/>
                <a:chOff x="5703818" y="5672858"/>
                <a:chExt cx="715996" cy="1071063"/>
              </a:xfrm>
            </p:grpSpPr>
            <p:sp>
              <p:nvSpPr>
                <p:cNvPr id="87" name="object 43">
                  <a:extLst>
                    <a:ext uri="{FF2B5EF4-FFF2-40B4-BE49-F238E27FC236}">
                      <a16:creationId xmlns:a16="http://schemas.microsoft.com/office/drawing/2014/main" id="{2050E833-4D57-4EAD-B2E3-09BA7564CE5D}"/>
                    </a:ext>
                  </a:extLst>
                </p:cNvPr>
                <p:cNvSpPr txBox="1"/>
                <p:nvPr/>
              </p:nvSpPr>
              <p:spPr>
                <a:xfrm>
                  <a:off x="5737014" y="6352761"/>
                  <a:ext cx="649605" cy="391160"/>
                </a:xfrm>
                <a:prstGeom prst="rect">
                  <a:avLst/>
                </a:prstGeom>
              </p:spPr>
              <p:txBody>
                <a:bodyPr vert="horz" wrap="square" lIns="0" tIns="12697" rIns="0" bIns="0" rtlCol="0">
                  <a:spAutoFit/>
                </a:bodyPr>
                <a:lstStyle/>
                <a:p>
                  <a:pPr marL="12696" marR="5078" indent="24123">
                    <a:spcBef>
                      <a:spcPts val="100"/>
                    </a:spcBef>
                  </a:pPr>
                  <a:r>
                    <a:rPr sz="1200" b="1">
                      <a:solidFill>
                        <a:prstClr val="black"/>
                      </a:solidFill>
                      <a:cs typeface="Graphik"/>
                    </a:rPr>
                    <a:t>Federal </a:t>
                  </a:r>
                  <a:r>
                    <a:rPr sz="1200" b="1" spc="-225">
                      <a:solidFill>
                        <a:prstClr val="black"/>
                      </a:solidFill>
                      <a:cs typeface="Graphik"/>
                    </a:rPr>
                    <a:t> </a:t>
                  </a:r>
                  <a:r>
                    <a:rPr sz="1200" b="1">
                      <a:solidFill>
                        <a:prstClr val="black"/>
                      </a:solidFill>
                      <a:cs typeface="Graphik"/>
                    </a:rPr>
                    <a:t>Re</a:t>
                  </a:r>
                  <a:r>
                    <a:rPr sz="1200" b="1" spc="-5">
                      <a:solidFill>
                        <a:prstClr val="black"/>
                      </a:solidFill>
                      <a:cs typeface="Graphik"/>
                    </a:rPr>
                    <a:t>s</a:t>
                  </a:r>
                  <a:r>
                    <a:rPr sz="1200" b="1">
                      <a:solidFill>
                        <a:prstClr val="black"/>
                      </a:solidFill>
                      <a:cs typeface="Graphik"/>
                    </a:rPr>
                    <a:t>erve</a:t>
                  </a:r>
                  <a:endParaRPr sz="1200">
                    <a:solidFill>
                      <a:prstClr val="black"/>
                    </a:solidFill>
                    <a:cs typeface="Graphik"/>
                  </a:endParaRP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3FE5AFF2-352C-4F0B-A0DE-4DB3391A1E65}"/>
                    </a:ext>
                  </a:extLst>
                </p:cNvPr>
                <p:cNvGrpSpPr/>
                <p:nvPr/>
              </p:nvGrpSpPr>
              <p:grpSpPr>
                <a:xfrm>
                  <a:off x="5703818" y="5672858"/>
                  <a:ext cx="715996" cy="679903"/>
                  <a:chOff x="5702829" y="5672858"/>
                  <a:chExt cx="715996" cy="679903"/>
                </a:xfrm>
              </p:grpSpPr>
              <p:pic>
                <p:nvPicPr>
                  <p:cNvPr id="99" name="object 30">
                    <a:extLst>
                      <a:ext uri="{FF2B5EF4-FFF2-40B4-BE49-F238E27FC236}">
                        <a16:creationId xmlns:a16="http://schemas.microsoft.com/office/drawing/2014/main" id="{C87FAF92-E152-4ABB-83CA-38DBD1D06E42}"/>
                      </a:ext>
                    </a:extLst>
                  </p:cNvPr>
                  <p:cNvPicPr/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6268090" y="6011617"/>
                    <a:ext cx="150735" cy="255260"/>
                  </a:xfrm>
                  <a:prstGeom prst="rect">
                    <a:avLst/>
                  </a:prstGeom>
                </p:spPr>
              </p:pic>
              <p:pic>
                <p:nvPicPr>
                  <p:cNvPr id="100" name="object 31">
                    <a:extLst>
                      <a:ext uri="{FF2B5EF4-FFF2-40B4-BE49-F238E27FC236}">
                        <a16:creationId xmlns:a16="http://schemas.microsoft.com/office/drawing/2014/main" id="{0EF18B5D-C7F9-4158-8ED7-4F2C3BC944FE}"/>
                      </a:ext>
                    </a:extLst>
                  </p:cNvPr>
                  <p:cNvPicPr/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5702829" y="6011617"/>
                    <a:ext cx="148223" cy="255260"/>
                  </a:xfrm>
                  <a:prstGeom prst="rect">
                    <a:avLst/>
                  </a:prstGeom>
                </p:spPr>
              </p:pic>
              <p:sp>
                <p:nvSpPr>
                  <p:cNvPr id="101" name="object 32">
                    <a:extLst>
                      <a:ext uri="{FF2B5EF4-FFF2-40B4-BE49-F238E27FC236}">
                        <a16:creationId xmlns:a16="http://schemas.microsoft.com/office/drawing/2014/main" id="{FEE91558-A5BB-4337-AF51-7265FB964A19}"/>
                      </a:ext>
                    </a:extLst>
                  </p:cNvPr>
                  <p:cNvSpPr/>
                  <p:nvPr/>
                </p:nvSpPr>
                <p:spPr>
                  <a:xfrm>
                    <a:off x="5820905" y="5923348"/>
                    <a:ext cx="477333" cy="429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560" h="274320">
                        <a:moveTo>
                          <a:pt x="146303" y="0"/>
                        </a:moveTo>
                        <a:lnTo>
                          <a:pt x="143255" y="0"/>
                        </a:lnTo>
                        <a:lnTo>
                          <a:pt x="141731" y="1524"/>
                        </a:lnTo>
                        <a:lnTo>
                          <a:pt x="5968" y="56070"/>
                        </a:lnTo>
                        <a:lnTo>
                          <a:pt x="3047" y="57594"/>
                        </a:lnTo>
                        <a:lnTo>
                          <a:pt x="0" y="60617"/>
                        </a:lnTo>
                        <a:lnTo>
                          <a:pt x="0" y="269773"/>
                        </a:lnTo>
                        <a:lnTo>
                          <a:pt x="4571" y="274320"/>
                        </a:lnTo>
                        <a:lnTo>
                          <a:pt x="286511" y="274320"/>
                        </a:lnTo>
                        <a:lnTo>
                          <a:pt x="289559" y="269773"/>
                        </a:lnTo>
                        <a:lnTo>
                          <a:pt x="289559" y="256133"/>
                        </a:lnTo>
                        <a:lnTo>
                          <a:pt x="18033" y="256133"/>
                        </a:lnTo>
                        <a:lnTo>
                          <a:pt x="18033" y="71234"/>
                        </a:lnTo>
                        <a:lnTo>
                          <a:pt x="144779" y="19685"/>
                        </a:lnTo>
                        <a:lnTo>
                          <a:pt x="192987" y="19685"/>
                        </a:lnTo>
                        <a:lnTo>
                          <a:pt x="147828" y="1524"/>
                        </a:lnTo>
                        <a:lnTo>
                          <a:pt x="146303" y="0"/>
                        </a:lnTo>
                        <a:close/>
                      </a:path>
                      <a:path w="289560" h="274320">
                        <a:moveTo>
                          <a:pt x="192987" y="19685"/>
                        </a:moveTo>
                        <a:lnTo>
                          <a:pt x="144779" y="19685"/>
                        </a:lnTo>
                        <a:lnTo>
                          <a:pt x="271398" y="71234"/>
                        </a:lnTo>
                        <a:lnTo>
                          <a:pt x="271398" y="256133"/>
                        </a:lnTo>
                        <a:lnTo>
                          <a:pt x="289559" y="256133"/>
                        </a:lnTo>
                        <a:lnTo>
                          <a:pt x="289559" y="60617"/>
                        </a:lnTo>
                        <a:lnTo>
                          <a:pt x="288035" y="57594"/>
                        </a:lnTo>
                        <a:lnTo>
                          <a:pt x="283464" y="56070"/>
                        </a:lnTo>
                        <a:lnTo>
                          <a:pt x="192987" y="19685"/>
                        </a:lnTo>
                        <a:close/>
                      </a:path>
                    </a:pathLst>
                  </a:custGeom>
                  <a:solidFill>
                    <a:srgbClr val="2D5B89"/>
                  </a:solidFill>
                </p:spPr>
                <p:txBody>
                  <a:bodyPr wrap="square" lIns="0" tIns="0" rIns="0" bIns="0" rtlCol="0"/>
                  <a:lstStyle/>
                  <a:p>
                    <a:endParaRPr sz="1799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pic>
                <p:nvPicPr>
                  <p:cNvPr id="102" name="object 33">
                    <a:extLst>
                      <a:ext uri="{FF2B5EF4-FFF2-40B4-BE49-F238E27FC236}">
                        <a16:creationId xmlns:a16="http://schemas.microsoft.com/office/drawing/2014/main" id="{7541E815-75BF-4FD5-BA5E-D823BA6AECE6}"/>
                      </a:ext>
                    </a:extLst>
                  </p:cNvPr>
                  <p:cNvPicPr/>
                  <p:nvPr/>
                </p:nvPicPr>
                <p:blipFill>
                  <a:blip r:embed="rId8" cstate="print"/>
                  <a:stretch>
                    <a:fillRect/>
                  </a:stretch>
                </p:blipFill>
                <p:spPr>
                  <a:xfrm>
                    <a:off x="5851052" y="5672858"/>
                    <a:ext cx="417038" cy="353073"/>
                  </a:xfrm>
                  <a:prstGeom prst="rect">
                    <a:avLst/>
                  </a:prstGeom>
                </p:spPr>
              </p:pic>
              <p:sp>
                <p:nvSpPr>
                  <p:cNvPr id="103" name="object 34">
                    <a:extLst>
                      <a:ext uri="{FF2B5EF4-FFF2-40B4-BE49-F238E27FC236}">
                        <a16:creationId xmlns:a16="http://schemas.microsoft.com/office/drawing/2014/main" id="{40B82720-72F3-43F7-B7A3-F18136A5DA2D}"/>
                      </a:ext>
                    </a:extLst>
                  </p:cNvPr>
                  <p:cNvSpPr/>
                  <p:nvPr/>
                </p:nvSpPr>
                <p:spPr>
                  <a:xfrm>
                    <a:off x="5820906" y="6068870"/>
                    <a:ext cx="477333" cy="226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560" h="144779">
                        <a:moveTo>
                          <a:pt x="289560" y="3048"/>
                        </a:moveTo>
                        <a:lnTo>
                          <a:pt x="286512" y="0"/>
                        </a:lnTo>
                        <a:lnTo>
                          <a:pt x="233172" y="0"/>
                        </a:lnTo>
                        <a:lnTo>
                          <a:pt x="222504" y="0"/>
                        </a:lnTo>
                        <a:lnTo>
                          <a:pt x="217932" y="0"/>
                        </a:lnTo>
                        <a:lnTo>
                          <a:pt x="217932" y="18288"/>
                        </a:lnTo>
                        <a:lnTo>
                          <a:pt x="217932" y="126492"/>
                        </a:lnTo>
                        <a:lnTo>
                          <a:pt x="181356" y="126492"/>
                        </a:lnTo>
                        <a:lnTo>
                          <a:pt x="181356" y="18288"/>
                        </a:lnTo>
                        <a:lnTo>
                          <a:pt x="217932" y="18288"/>
                        </a:lnTo>
                        <a:lnTo>
                          <a:pt x="217932" y="0"/>
                        </a:lnTo>
                        <a:lnTo>
                          <a:pt x="178308" y="0"/>
                        </a:lnTo>
                        <a:lnTo>
                          <a:pt x="167640" y="0"/>
                        </a:lnTo>
                        <a:lnTo>
                          <a:pt x="163068" y="0"/>
                        </a:lnTo>
                        <a:lnTo>
                          <a:pt x="163068" y="18288"/>
                        </a:lnTo>
                        <a:lnTo>
                          <a:pt x="163068" y="126492"/>
                        </a:lnTo>
                        <a:lnTo>
                          <a:pt x="126492" y="126492"/>
                        </a:lnTo>
                        <a:lnTo>
                          <a:pt x="126492" y="18288"/>
                        </a:lnTo>
                        <a:lnTo>
                          <a:pt x="163068" y="18288"/>
                        </a:lnTo>
                        <a:lnTo>
                          <a:pt x="163068" y="0"/>
                        </a:lnTo>
                        <a:lnTo>
                          <a:pt x="123444" y="0"/>
                        </a:lnTo>
                        <a:lnTo>
                          <a:pt x="112776" y="0"/>
                        </a:lnTo>
                        <a:lnTo>
                          <a:pt x="108204" y="0"/>
                        </a:lnTo>
                        <a:lnTo>
                          <a:pt x="108204" y="18288"/>
                        </a:lnTo>
                        <a:lnTo>
                          <a:pt x="108204" y="126492"/>
                        </a:lnTo>
                        <a:lnTo>
                          <a:pt x="73152" y="126492"/>
                        </a:lnTo>
                        <a:lnTo>
                          <a:pt x="73152" y="18288"/>
                        </a:lnTo>
                        <a:lnTo>
                          <a:pt x="108204" y="18288"/>
                        </a:lnTo>
                        <a:lnTo>
                          <a:pt x="108204" y="0"/>
                        </a:lnTo>
                        <a:lnTo>
                          <a:pt x="70104" y="0"/>
                        </a:lnTo>
                        <a:lnTo>
                          <a:pt x="59436" y="0"/>
                        </a:lnTo>
                        <a:lnTo>
                          <a:pt x="4572" y="0"/>
                        </a:lnTo>
                        <a:lnTo>
                          <a:pt x="0" y="3048"/>
                        </a:lnTo>
                        <a:lnTo>
                          <a:pt x="0" y="13716"/>
                        </a:lnTo>
                        <a:lnTo>
                          <a:pt x="4572" y="18288"/>
                        </a:lnTo>
                        <a:lnTo>
                          <a:pt x="54864" y="18288"/>
                        </a:lnTo>
                        <a:lnTo>
                          <a:pt x="54864" y="126492"/>
                        </a:lnTo>
                        <a:lnTo>
                          <a:pt x="4572" y="126492"/>
                        </a:lnTo>
                        <a:lnTo>
                          <a:pt x="0" y="129540"/>
                        </a:lnTo>
                        <a:lnTo>
                          <a:pt x="0" y="140208"/>
                        </a:lnTo>
                        <a:lnTo>
                          <a:pt x="4572" y="144780"/>
                        </a:lnTo>
                        <a:lnTo>
                          <a:pt x="59436" y="144780"/>
                        </a:lnTo>
                        <a:lnTo>
                          <a:pt x="64008" y="144780"/>
                        </a:lnTo>
                        <a:lnTo>
                          <a:pt x="286512" y="144780"/>
                        </a:lnTo>
                        <a:lnTo>
                          <a:pt x="289560" y="140208"/>
                        </a:lnTo>
                        <a:lnTo>
                          <a:pt x="289560" y="129540"/>
                        </a:lnTo>
                        <a:lnTo>
                          <a:pt x="286512" y="126492"/>
                        </a:lnTo>
                        <a:lnTo>
                          <a:pt x="236220" y="126492"/>
                        </a:lnTo>
                        <a:lnTo>
                          <a:pt x="236220" y="18288"/>
                        </a:lnTo>
                        <a:lnTo>
                          <a:pt x="280543" y="18288"/>
                        </a:lnTo>
                        <a:lnTo>
                          <a:pt x="286512" y="18288"/>
                        </a:lnTo>
                        <a:lnTo>
                          <a:pt x="289560" y="13716"/>
                        </a:lnTo>
                        <a:lnTo>
                          <a:pt x="289560" y="3048"/>
                        </a:lnTo>
                        <a:close/>
                      </a:path>
                    </a:pathLst>
                  </a:custGeom>
                  <a:solidFill>
                    <a:srgbClr val="2D5B89"/>
                  </a:solidFill>
                </p:spPr>
                <p:txBody>
                  <a:bodyPr wrap="square" lIns="0" tIns="0" rIns="0" bIns="0" rtlCol="0"/>
                  <a:lstStyle/>
                  <a:p>
                    <a:endParaRPr sz="1799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15AB802-9A59-4267-8223-D802344E8400}"/>
              </a:ext>
            </a:extLst>
          </p:cNvPr>
          <p:cNvSpPr txBox="1"/>
          <p:nvPr/>
        </p:nvSpPr>
        <p:spPr>
          <a:xfrm>
            <a:off x="339469" y="1596524"/>
            <a:ext cx="3046068" cy="23117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spcBef>
                <a:spcPts val="400"/>
              </a:spcBef>
            </a:pPr>
            <a:r>
              <a:rPr lang="en-US" sz="2000" b="1"/>
              <a:t>DDP Pilot Initiatives:</a:t>
            </a:r>
            <a:endParaRPr lang="en-US" sz="2000"/>
          </a:p>
          <a:p>
            <a:pPr algn="ctr">
              <a:spcBef>
                <a:spcPts val="600"/>
              </a:spcBef>
            </a:pPr>
            <a:r>
              <a:rPr lang="en-US" sz="2000"/>
              <a:t>The DDP is working with participants in various industries to explore how a CBDC impacts or benefits different markets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30362AD-730D-427B-875D-AAF00039D8D7}"/>
              </a:ext>
            </a:extLst>
          </p:cNvPr>
          <p:cNvSpPr/>
          <p:nvPr/>
        </p:nvSpPr>
        <p:spPr>
          <a:xfrm>
            <a:off x="4829630" y="6544315"/>
            <a:ext cx="2665213" cy="239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The Digital Dollar Project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699E0C0B-3F0D-4062-B01C-D74014037EFA}"/>
              </a:ext>
            </a:extLst>
          </p:cNvPr>
          <p:cNvSpPr txBox="1">
            <a:spLocks/>
          </p:cNvSpPr>
          <p:nvPr/>
        </p:nvSpPr>
        <p:spPr>
          <a:xfrm>
            <a:off x="382390" y="882389"/>
            <a:ext cx="11424047" cy="499802"/>
          </a:xfrm>
          <a:prstGeom prst="rect">
            <a:avLst/>
          </a:prstGeom>
        </p:spPr>
        <p:txBody>
          <a:bodyPr/>
          <a:lstStyle>
            <a:lvl1pPr marL="0" indent="0" algn="l" defTabSz="1734591" rtl="0" eaLnBrk="1" latinLnBrk="0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 sz="1800" b="1" i="0" kern="1200" cap="all" spc="-51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1pPr>
            <a:lvl2pPr marL="179996" indent="-179996" algn="l" defTabSz="17345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sz="1600" b="0" i="0" kern="1200" cap="none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2pPr>
            <a:lvl3pPr marL="359991" indent="-179996" algn="l" defTabSz="17345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b="0" i="0" kern="1200" cap="none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3pPr>
            <a:lvl4pPr marL="0" indent="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4pPr>
            <a:lvl5pPr marL="182870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5pPr>
            <a:lvl6pPr marL="365742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Arial Bold" charset="0"/>
              </a:defRPr>
            </a:lvl6pPr>
            <a:lvl7pPr marL="0" indent="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</a:defRPr>
            </a:lvl7pPr>
            <a:lvl8pPr marL="182870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</a:defRPr>
            </a:lvl8pPr>
            <a:lvl9pPr marL="365742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lack" charset="0"/>
                <a:cs typeface="Arial Black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centralized CBDC enables a common currency platform across possible use cases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55127" y="63488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067791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38D58-5B49-4BCB-AFCC-6E4409021F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6626069-74B2-42D9-B497-3084453A2504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11246D-6F30-41D6-A824-8BAB0D163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94AE5A-841E-4A5A-B7D3-E26E83911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C9E45B5-8940-8845-900A-AC8D2B71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First Digital Dollar Pilot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0C9E45B5-8940-8845-900A-AC8D2B7171C0}"/>
              </a:ext>
            </a:extLst>
          </p:cNvPr>
          <p:cNvSpPr txBox="1">
            <a:spLocks/>
          </p:cNvSpPr>
          <p:nvPr/>
        </p:nvSpPr>
        <p:spPr>
          <a:xfrm>
            <a:off x="1014413" y="1444685"/>
            <a:ext cx="10622938" cy="380575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test by Digital Dollar Project and Depository Trust Clearing Corp of use of Digital Dollar in the clearing &amp; settlement of securities.  </a:t>
            </a:r>
          </a:p>
          <a:p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pilot in history to test a U.S. CBDC.  </a:t>
            </a:r>
          </a:p>
          <a:p>
            <a:pPr lvl="0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pilot in history to test CBDC of any denomination that is entirely private sector led, not initiated by a central bank.</a:t>
            </a:r>
          </a:p>
          <a:p>
            <a:pPr marL="457200" lvl="0" indent="-457200"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Earlier this week, the Digital Dollar Project </a:t>
            </a:r>
            <a:r>
              <a:rPr lang="en-US" sz="2400" b="0" i="0" u="none" strike="noStrike" dirty="0">
                <a:solidFill>
                  <a:srgbClr val="1D22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released an updated version of its white paper, "Exploring a U.S. CBDC," with recommendations for US leadership in global CBDC development.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A19949-58D5-881F-C085-8541605D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763" y="5250440"/>
            <a:ext cx="3613588" cy="1117272"/>
          </a:xfrm>
          <a:prstGeom prst="rect">
            <a:avLst/>
          </a:prstGeom>
        </p:spPr>
      </p:pic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DD03A934-509B-4B38-BD7E-1D6D2960150D}"/>
              </a:ext>
            </a:extLst>
          </p:cNvPr>
          <p:cNvSpPr txBox="1">
            <a:spLocks/>
          </p:cNvSpPr>
          <p:nvPr/>
        </p:nvSpPr>
        <p:spPr>
          <a:xfrm>
            <a:off x="383877" y="969546"/>
            <a:ext cx="11424047" cy="499802"/>
          </a:xfrm>
          <a:prstGeom prst="rect">
            <a:avLst/>
          </a:prstGeom>
        </p:spPr>
        <p:txBody>
          <a:bodyPr/>
          <a:lstStyle>
            <a:lvl1pPr marL="0" indent="0" algn="l" defTabSz="1734591" rtl="0" eaLnBrk="1" latinLnBrk="0" hangingPunct="1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Font typeface="Arial" charset="0"/>
              <a:buNone/>
              <a:defRPr sz="1800" b="1" i="0" kern="1200" cap="all" spc="-51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1pPr>
            <a:lvl2pPr marL="179996" indent="-179996" algn="l" defTabSz="17345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sz="1600" b="0" i="0" kern="1200" cap="none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2pPr>
            <a:lvl3pPr marL="359991" indent="-179996" algn="l" defTabSz="17345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b="0" i="0" kern="1200" cap="none" baseline="0">
                <a:solidFill>
                  <a:schemeClr val="tx1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3pPr>
            <a:lvl4pPr marL="0" indent="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4pPr>
            <a:lvl5pPr marL="182870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Graphik" panose="020B0503030202060203" pitchFamily="34" charset="0"/>
              </a:defRPr>
            </a:lvl5pPr>
            <a:lvl6pPr marL="365742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600" b="0" i="0" kern="1200" cap="none" baseline="0">
                <a:solidFill>
                  <a:schemeClr val="bg2"/>
                </a:solidFill>
                <a:latin typeface="Graphik" panose="020B0503030202060203" pitchFamily="34" charset="0"/>
                <a:ea typeface="Graphik" panose="020B0503030202060203" pitchFamily="34" charset="0"/>
                <a:cs typeface="Arial Bold" charset="0"/>
              </a:defRPr>
            </a:lvl6pPr>
            <a:lvl7pPr marL="0" indent="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None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</a:defRPr>
            </a:lvl7pPr>
            <a:lvl8pPr marL="182870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</a:defRPr>
            </a:lvl8pPr>
            <a:lvl9pPr marL="365742" indent="-182870" algn="l" defTabSz="1734591" rtl="0" eaLnBrk="1" latinLnBrk="0" hangingPunct="1">
              <a:lnSpc>
                <a:spcPct val="90000"/>
              </a:lnSpc>
              <a:spcBef>
                <a:spcPts val="800"/>
              </a:spcBef>
              <a:buFont typeface="Arial" charset="0"/>
              <a:buChar char="•"/>
              <a:defRPr sz="1867" b="1" i="0" kern="1200" cap="none" baseline="0">
                <a:solidFill>
                  <a:schemeClr val="tx1"/>
                </a:solidFill>
                <a:latin typeface="Arial Bold" charset="0"/>
                <a:ea typeface="Arial Black" charset="0"/>
                <a:cs typeface="Arial Black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Utility with Real World Pilot Projects</a:t>
            </a:r>
          </a:p>
        </p:txBody>
      </p:sp>
    </p:spTree>
    <p:extLst>
      <p:ext uri="{BB962C8B-B14F-4D97-AF65-F5344CB8AC3E}">
        <p14:creationId xmlns:p14="http://schemas.microsoft.com/office/powerpoint/2010/main" val="2549112361"/>
      </p:ext>
    </p:extLst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AEDE-0778-44A9-AA85-E1A1CBF3B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3B13594-0640-401D-AF71-2CFE8FC4DC4F}" type="datetime4">
              <a:rPr lang="en-US" smtClean="0"/>
              <a:pPr/>
              <a:t>January 23,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B62C7-070F-45C6-8F0D-B3C7C2DAD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Copyright: J. Christopher Giancarlo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9B99A-9760-44E7-9DBF-BC946ECD9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6097E-29AF-7727-B36F-EBD861737F12}"/>
              </a:ext>
            </a:extLst>
          </p:cNvPr>
          <p:cNvSpPr txBox="1"/>
          <p:nvPr/>
        </p:nvSpPr>
        <p:spPr>
          <a:xfrm>
            <a:off x="731518" y="347497"/>
            <a:ext cx="10809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latin typeface="+mj-lt"/>
              </a:rPr>
              <a:t>Conclusion: What is to come</a:t>
            </a:r>
            <a:endParaRPr lang="en-US" sz="4400" u="sng" dirty="0">
              <a:latin typeface="+mj-lt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792DD8C-AD14-46A3-B48D-A2197E1DA535}"/>
              </a:ext>
            </a:extLst>
          </p:cNvPr>
          <p:cNvSpPr txBox="1">
            <a:spLocks/>
          </p:cNvSpPr>
          <p:nvPr/>
        </p:nvSpPr>
        <p:spPr>
          <a:xfrm>
            <a:off x="731518" y="975049"/>
            <a:ext cx="10927081" cy="379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Naï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to believe that the Internet will not do to finance and money what it has done to other human activities: increase efficiency, lower cost, increase inclusion and overturn traditional market structures.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pre-Internet generation of policy-makers give way to a networked generation, the 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Internet of value will be second-nature. 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Internet of Value has already started…and will continue, despite the FTX scandal and its reverberations.</a:t>
            </a:r>
            <a:endParaRPr lang="en-US" sz="2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346904"/>
      </p:ext>
    </p:extLst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AEDE-0778-44A9-AA85-E1A1CBF3B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3B13594-0640-401D-AF71-2CFE8FC4DC4F}" type="datetime4">
              <a:rPr lang="en-US" smtClean="0"/>
              <a:pPr/>
              <a:t>January 23,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B62C7-070F-45C6-8F0D-B3C7C2DAD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Copyright: J. Christopher Giancarlo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9B99A-9760-44E7-9DBF-BC946ECD9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6097E-29AF-7727-B36F-EBD861737F12}"/>
              </a:ext>
            </a:extLst>
          </p:cNvPr>
          <p:cNvSpPr txBox="1"/>
          <p:nvPr/>
        </p:nvSpPr>
        <p:spPr>
          <a:xfrm>
            <a:off x="731518" y="347497"/>
            <a:ext cx="10809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latin typeface="+mj-lt"/>
              </a:rPr>
              <a:t>Conclusion: How to Prepare</a:t>
            </a:r>
            <a:endParaRPr lang="en-US" sz="4400" u="sng" dirty="0">
              <a:latin typeface="+mj-lt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792DD8C-AD14-46A3-B48D-A2197E1DA535}"/>
              </a:ext>
            </a:extLst>
          </p:cNvPr>
          <p:cNvSpPr txBox="1">
            <a:spLocks/>
          </p:cNvSpPr>
          <p:nvPr/>
        </p:nvSpPr>
        <p:spPr>
          <a:xfrm>
            <a:off x="375611" y="1343025"/>
            <a:ext cx="11437603" cy="3570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Anticipate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direction of innovation towards Internet-based architecture of value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crypto as “software” (as well as securities, commodities or currencies)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Repurpose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regulatory frameworks to function with new digital architecture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Advise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policymakers in developing well suited legal &amp; regulatory frameworks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afraid.</a:t>
            </a:r>
          </a:p>
        </p:txBody>
      </p:sp>
    </p:spTree>
    <p:extLst>
      <p:ext uri="{BB962C8B-B14F-4D97-AF65-F5344CB8AC3E}">
        <p14:creationId xmlns:p14="http://schemas.microsoft.com/office/powerpoint/2010/main" val="3848998799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6EAB5-19C4-455A-93CE-8F973265BE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6160F73-AFEB-42F4-86DB-688DEDA81184}" type="datetime4">
              <a:rPr lang="en-US" smtClean="0"/>
              <a:pPr/>
              <a:t>January 23,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04F5D-AD85-4A5D-80A7-9A0B77A3A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Copyright: J. Christopher Giancarlo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93764-5251-45AD-A234-3BFCA4338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9B0646-AA53-1341-9734-5DA5658B8EC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749425"/>
            <a:ext cx="6032500" cy="11890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 b="1" u="sng" dirty="0">
                <a:solidFill>
                  <a:schemeClr val="tx1"/>
                </a:solidFill>
              </a:rPr>
              <a:t>Questions &amp; Dialogue</a:t>
            </a:r>
          </a:p>
        </p:txBody>
      </p:sp>
    </p:spTree>
    <p:extLst>
      <p:ext uri="{BB962C8B-B14F-4D97-AF65-F5344CB8AC3E}">
        <p14:creationId xmlns:p14="http://schemas.microsoft.com/office/powerpoint/2010/main" val="768349400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50937" y="1729876"/>
            <a:ext cx="10452858" cy="2928001"/>
            <a:chOff x="821983" y="1408451"/>
            <a:chExt cx="10452858" cy="29280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983" y="1408451"/>
              <a:ext cx="4392000" cy="2928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4841" y="1408452"/>
              <a:ext cx="3960000" cy="2928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366" y="3719649"/>
            <a:ext cx="3888000" cy="16891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D12E7-469B-BEF4-47DA-2142D090A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159" y="1380252"/>
            <a:ext cx="2841277" cy="1588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0418C-C09C-734C-343F-0CA260934F72}"/>
              </a:ext>
            </a:extLst>
          </p:cNvPr>
          <p:cNvSpPr txBox="1"/>
          <p:nvPr/>
        </p:nvSpPr>
        <p:spPr>
          <a:xfrm>
            <a:off x="832337" y="615617"/>
            <a:ext cx="7063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My story</a:t>
            </a:r>
            <a:r>
              <a:rPr lang="en-US" sz="2400" dirty="0"/>
              <a:t>: Lawyer, Entrepreneur, Regulator, Author… </a:t>
            </a:r>
          </a:p>
        </p:txBody>
      </p:sp>
    </p:spTree>
    <p:extLst>
      <p:ext uri="{BB962C8B-B14F-4D97-AF65-F5344CB8AC3E}">
        <p14:creationId xmlns:p14="http://schemas.microsoft.com/office/powerpoint/2010/main" val="1545363378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55127" y="63488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067791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789EE1-ACD6-4B4B-8364-A34799090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2" y="187035"/>
            <a:ext cx="5297587" cy="6141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BC6FBE-67E7-DE4C-B52C-46A5EDAC4FDF}"/>
              </a:ext>
            </a:extLst>
          </p:cNvPr>
          <p:cNvSpPr txBox="1"/>
          <p:nvPr/>
        </p:nvSpPr>
        <p:spPr>
          <a:xfrm flipH="1">
            <a:off x="6556662" y="363683"/>
            <a:ext cx="5496791" cy="592281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r>
              <a:rPr lang="en-US" sz="4400" b="1" dirty="0"/>
              <a:t>A Wave of </a:t>
            </a:r>
            <a:r>
              <a:rPr lang="en-US" sz="4400" b="1" i="1" u="sng" dirty="0">
                <a:solidFill>
                  <a:srgbClr val="0070C0"/>
                </a:solidFill>
              </a:rPr>
              <a:t>Value</a:t>
            </a:r>
            <a:r>
              <a:rPr lang="en-US" sz="4400" b="1" dirty="0"/>
              <a:t> Grows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637" y="1800932"/>
            <a:ext cx="7164000" cy="3180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7328355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7340">
            <a:off x="830789" y="633415"/>
            <a:ext cx="5076000" cy="51935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55127" y="63488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067791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84FBF5-62C1-4A43-AF4A-268FF93D2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5083">
            <a:off x="7174677" y="363682"/>
            <a:ext cx="4698999" cy="56105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A74E7-7F11-4046-93C0-AA8DD9AF9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404" y="1747982"/>
            <a:ext cx="5756462" cy="33620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3910607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55127" y="63488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067791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52400F-9C77-744C-BC52-60A0276DE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396" y="1206730"/>
            <a:ext cx="2384475" cy="167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0DCC23-A204-F245-A6B7-85D2A2E1E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801" y="1535875"/>
            <a:ext cx="5987222" cy="43487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C1F155-2959-4749-A705-FFBB7D090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312" y="4314368"/>
            <a:ext cx="2615009" cy="18993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179ED-A361-D40F-DAA6-E321BF244180}"/>
              </a:ext>
            </a:extLst>
          </p:cNvPr>
          <p:cNvSpPr txBox="1"/>
          <p:nvPr/>
        </p:nvSpPr>
        <p:spPr>
          <a:xfrm>
            <a:off x="921503" y="3884432"/>
            <a:ext cx="2179298" cy="2000158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r>
              <a:rPr lang="en-US" sz="2800" u="sng"/>
              <a:t>Key protocols</a:t>
            </a:r>
            <a:r>
              <a:rPr lang="en-US" sz="2800"/>
              <a:t>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/>
              <a:t>TCP/IP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/>
              <a:t>FCP/IP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/>
              <a:t>TFTP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800"/>
              <a:t>HTTP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800"/>
          </a:p>
          <a:p>
            <a:pPr algn="l"/>
            <a:endParaRPr lang="en-US" sz="280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07CEC34-2E87-4786-9CA3-193437C6BB82}"/>
              </a:ext>
            </a:extLst>
          </p:cNvPr>
          <p:cNvSpPr txBox="1">
            <a:spLocks/>
          </p:cNvSpPr>
          <p:nvPr/>
        </p:nvSpPr>
        <p:spPr>
          <a:xfrm>
            <a:off x="1987477" y="334044"/>
            <a:ext cx="8213870" cy="7300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dirty="0"/>
              <a:t>First Wave: </a:t>
            </a:r>
            <a:r>
              <a:rPr lang="en-US" sz="3600" b="1" i="1" u="sng" dirty="0">
                <a:solidFill>
                  <a:srgbClr val="0070C0"/>
                </a:solidFill>
              </a:rPr>
              <a:t>Internet of Information</a:t>
            </a:r>
            <a:br>
              <a:rPr lang="en-US" sz="3600" b="1" i="1" dirty="0">
                <a:solidFill>
                  <a:srgbClr val="0070C0"/>
                </a:solidFill>
              </a:rPr>
            </a:br>
            <a:r>
              <a:rPr lang="en-US" sz="2800" b="1" dirty="0"/>
              <a:t>1970s-2000s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6A57367-6289-40FE-ACAE-2E69FAC1E8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7E9D06B-8EDD-41FA-B226-10886D9DCCDB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4F206A7-FE8C-4F86-9BED-78D169777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6BF6886-3A6D-4D38-90A2-9F07F71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92770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55127" y="63488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7817A5-4257-426E-B8D3-14195FBB8C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6DA7C7-BB2E-48CA-9312-8461D6CD4CD4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81DCE93-2D20-405F-9906-AFBA0DFA8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BAD726-3F4E-4074-AB61-9FDDAFF86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F8D10-8940-434B-B4B5-32E5DE14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u="sng" dirty="0"/>
              <a:t>Transformed: All Manner of Information Sharing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067791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42931-B54F-5642-B450-A30EDA2681E7}"/>
              </a:ext>
            </a:extLst>
          </p:cNvPr>
          <p:cNvSpPr txBox="1"/>
          <p:nvPr/>
        </p:nvSpPr>
        <p:spPr>
          <a:xfrm>
            <a:off x="4821382" y="1683327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8D2E4-6453-6E46-9F7F-82B6A51A4294}"/>
              </a:ext>
            </a:extLst>
          </p:cNvPr>
          <p:cNvSpPr txBox="1"/>
          <p:nvPr/>
        </p:nvSpPr>
        <p:spPr>
          <a:xfrm>
            <a:off x="2514889" y="2301586"/>
            <a:ext cx="8188037" cy="2670463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</a:rPr>
              <a:t>Music</a:t>
            </a:r>
            <a:r>
              <a:rPr lang="en-US" sz="3200" dirty="0"/>
              <a:t> </a:t>
            </a:r>
            <a:r>
              <a:rPr lang="en-US" sz="3200" dirty="0">
                <a:latin typeface="+mj-lt"/>
              </a:rPr>
              <a:t>(Pandora and Spotify) </a:t>
            </a:r>
          </a:p>
          <a:p>
            <a:pPr lvl="0"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</a:rPr>
              <a:t>Television</a:t>
            </a:r>
            <a:r>
              <a:rPr lang="en-US" sz="3200" dirty="0">
                <a:latin typeface="+mj-lt"/>
              </a:rPr>
              <a:t> (YouTube and Netflix), </a:t>
            </a:r>
          </a:p>
          <a:p>
            <a:pPr lvl="0"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</a:rPr>
              <a:t>Retail shopping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latin typeface="+mj-lt"/>
              </a:rPr>
              <a:t>(Amazon and eBay) </a:t>
            </a:r>
          </a:p>
          <a:p>
            <a:pPr lvl="0"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</a:rPr>
              <a:t>Local transportation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latin typeface="+mj-lt"/>
              </a:rPr>
              <a:t>(Uber and Lyft)</a:t>
            </a:r>
          </a:p>
          <a:p>
            <a:pPr lvl="0"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</a:rPr>
              <a:t>Travel and leisure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latin typeface="+mj-lt"/>
              </a:rPr>
              <a:t>(Expedia and Travelocity) </a:t>
            </a:r>
          </a:p>
          <a:p>
            <a:pPr lvl="0"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</a:rPr>
              <a:t>Video/Photography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latin typeface="+mj-lt"/>
              </a:rPr>
              <a:t>(Flicker and </a:t>
            </a:r>
            <a:r>
              <a:rPr lang="en-US" sz="3200" dirty="0" err="1">
                <a:latin typeface="+mj-lt"/>
              </a:rPr>
              <a:t>TicToc</a:t>
            </a:r>
            <a:r>
              <a:rPr lang="en-US" sz="3200" dirty="0">
                <a:latin typeface="+mj-lt"/>
              </a:rPr>
              <a:t>)</a:t>
            </a:r>
          </a:p>
          <a:p>
            <a:pPr lvl="0"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</a:rPr>
              <a:t>Communications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(Twitter and FaceTime)</a:t>
            </a:r>
          </a:p>
          <a:p>
            <a:pPr lvl="0"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</a:rPr>
              <a:t>Social networking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latin typeface="+mj-lt"/>
              </a:rPr>
              <a:t>(Facebook and LinkedIn)</a:t>
            </a:r>
          </a:p>
          <a:p>
            <a:pPr lvl="0">
              <a:spcAft>
                <a:spcPts val="600"/>
              </a:spcAft>
            </a:pPr>
            <a:r>
              <a:rPr lang="en-US" sz="3200" b="1" i="1" dirty="0">
                <a:solidFill>
                  <a:srgbClr val="0070C0"/>
                </a:solidFill>
              </a:rPr>
              <a:t>Business meetings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latin typeface="+mj-lt"/>
              </a:rPr>
              <a:t>(Zoom and Teams)</a:t>
            </a:r>
          </a:p>
        </p:txBody>
      </p:sp>
    </p:spTree>
    <p:extLst>
      <p:ext uri="{BB962C8B-B14F-4D97-AF65-F5344CB8AC3E}">
        <p14:creationId xmlns:p14="http://schemas.microsoft.com/office/powerpoint/2010/main" val="20745251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84541E-2030-E940-96A0-486244B3F8B8}"/>
              </a:ext>
            </a:extLst>
          </p:cNvPr>
          <p:cNvSpPr txBox="1"/>
          <p:nvPr/>
        </p:nvSpPr>
        <p:spPr>
          <a:xfrm>
            <a:off x="4655127" y="634884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CB8E2-C7EA-A24F-B048-AE60FFBF7C22}"/>
              </a:ext>
            </a:extLst>
          </p:cNvPr>
          <p:cNvSpPr txBox="1"/>
          <p:nvPr/>
        </p:nvSpPr>
        <p:spPr>
          <a:xfrm>
            <a:off x="4665518" y="2067791"/>
            <a:ext cx="914400" cy="91440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B3BE4D-7953-CE4F-8E14-7A1287554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033" y="1719501"/>
            <a:ext cx="5734592" cy="41629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BD315A-B628-30A2-9FC1-B6BF7B47A37F}"/>
              </a:ext>
            </a:extLst>
          </p:cNvPr>
          <p:cNvSpPr txBox="1"/>
          <p:nvPr/>
        </p:nvSpPr>
        <p:spPr>
          <a:xfrm>
            <a:off x="1575582" y="4783015"/>
            <a:ext cx="0" cy="0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pPr algn="l"/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33801-B03C-C806-C2C0-91272A6DE233}"/>
              </a:ext>
            </a:extLst>
          </p:cNvPr>
          <p:cNvSpPr txBox="1"/>
          <p:nvPr/>
        </p:nvSpPr>
        <p:spPr>
          <a:xfrm>
            <a:off x="8292905" y="2067790"/>
            <a:ext cx="3392589" cy="3566527"/>
          </a:xfrm>
          <a:prstGeom prst="rect">
            <a:avLst/>
          </a:prstGeom>
          <a:noFill/>
        </p:spPr>
        <p:txBody>
          <a:bodyPr wrap="none" lIns="0" tIns="0" bIns="0" rtlCol="0" anchor="ctr" anchorCtr="0">
            <a:noAutofit/>
          </a:bodyPr>
          <a:lstStyle/>
          <a:p>
            <a:r>
              <a:rPr lang="en-US" sz="3600" u="sng"/>
              <a:t>Key protocols</a:t>
            </a:r>
            <a:r>
              <a:rPr lang="en-US" sz="360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CoAP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SNMP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MQTT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err="1"/>
              <a:t>WiFi</a:t>
            </a:r>
            <a:endParaRPr lang="en-US" sz="3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/>
              <a:t>Bluetooth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008623B-DD29-486E-9605-A157EC825C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4D2793-313D-407C-8E0D-65D4D126B87A}" type="datetime4">
              <a:rPr lang="en-US" smtClean="0"/>
              <a:pPr/>
              <a:t>January 23, 2023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0898A7-BE57-4A71-9B98-B4EF7ED3B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Copyright: J. Christopher Giancarlo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C4498B6-3CCE-4A00-ACDD-A91D27287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06E613-4643-724B-A97F-56C24E0AEB1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5EC89469-7014-4A0C-8D63-A55C3B753AF6}"/>
              </a:ext>
            </a:extLst>
          </p:cNvPr>
          <p:cNvSpPr txBox="1">
            <a:spLocks/>
          </p:cNvSpPr>
          <p:nvPr/>
        </p:nvSpPr>
        <p:spPr>
          <a:xfrm>
            <a:off x="1752857" y="578457"/>
            <a:ext cx="8271803" cy="79425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4800" b="1" u="sng" dirty="0"/>
              <a:t>Second Wave: </a:t>
            </a:r>
            <a:r>
              <a:rPr lang="en-US" sz="4800" b="1" i="1" u="sng" dirty="0">
                <a:solidFill>
                  <a:srgbClr val="0070C0"/>
                </a:solidFill>
              </a:rPr>
              <a:t>Internet of Things</a:t>
            </a:r>
            <a:br>
              <a:rPr lang="en-US" sz="4400" b="1" i="1" dirty="0">
                <a:solidFill>
                  <a:srgbClr val="0070C0"/>
                </a:solidFill>
              </a:rPr>
            </a:br>
            <a:r>
              <a:rPr lang="en-US" sz="3100" b="1" dirty="0"/>
              <a:t>2000s-2020s </a:t>
            </a:r>
            <a:r>
              <a:rPr lang="en-US" sz="3100" b="1" i="1" dirty="0">
                <a:solidFill>
                  <a:srgbClr val="0070C0"/>
                </a:solidFill>
              </a:rPr>
              <a:t>	</a:t>
            </a:r>
            <a:endParaRPr lang="en-US" sz="31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68284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OoB5w_QtagCYJZcoN1D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5380</TotalTime>
  <Words>2231</Words>
  <Application>Microsoft Office PowerPoint</Application>
  <PresentationFormat>Custom</PresentationFormat>
  <Paragraphs>384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Courier New</vt:lpstr>
      <vt:lpstr>Graphik</vt:lpstr>
      <vt:lpstr>Open Sans</vt:lpstr>
      <vt:lpstr>Symbol</vt:lpstr>
      <vt:lpstr>Wingdings</vt:lpstr>
      <vt:lpstr>Office Theme</vt:lpstr>
      <vt:lpstr>think-cell Folie</vt:lpstr>
      <vt:lpstr>PowerPoint Presentation</vt:lpstr>
      <vt:lpstr>What is Crypto?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Transformed: All Manner of Information Sharing</vt:lpstr>
      <vt:lpstr>PowerPoint Presentation</vt:lpstr>
      <vt:lpstr>PowerPoint Presentation</vt:lpstr>
      <vt:lpstr>Crypto = computer protocols using distributed ledger technology and cryptography to record ownership and transfer of value on the Internet…</vt:lpstr>
      <vt:lpstr>…rather than as assets and liabilities on proprietary balance sheets of +7,000 commercial financial institutions</vt:lpstr>
      <vt:lpstr>Crypto: A Rapidly Evolving, digital network-based Architecture for Recording Value Taxonomy</vt:lpstr>
      <vt:lpstr>Public Sector Response to Private Sector Innovation of Crypto: cautious indifference ➡️ regulatory accommodation ➡️ regulatory hostility</vt:lpstr>
      <vt:lpstr>U.S. Legislative Process is Underway</vt:lpstr>
      <vt:lpstr>THE FTX FIASCO</vt:lpstr>
      <vt:lpstr>Analogy: 19th Century Railroad development</vt:lpstr>
      <vt:lpstr>The current “Crypto Winter”</vt:lpstr>
      <vt:lpstr>Analogy: 2000 Dot-Com Bust</vt:lpstr>
      <vt:lpstr>Institutional &amp; Corporate interest in Crypto Continues to Grow</vt:lpstr>
      <vt:lpstr>Enormous interest in Crypto by Finance Ministries and Central Bankers </vt:lpstr>
      <vt:lpstr>Public Sector Response: Central Bank Digital Currency</vt:lpstr>
      <vt:lpstr>Central Bank Digital Currency or “CBDC”</vt:lpstr>
      <vt:lpstr>A (very) Brief History of Money:</vt:lpstr>
      <vt:lpstr>Brief History of Money (continued):</vt:lpstr>
      <vt:lpstr>Brief History of Money (continued):</vt:lpstr>
      <vt:lpstr>Brief History of Money (concluded):</vt:lpstr>
      <vt:lpstr>Seven Factors Driving Central Bank Interest in CBDC</vt:lpstr>
      <vt:lpstr>A “Digital Dollar”</vt:lpstr>
      <vt:lpstr>Digital Dollar Value Proposition</vt:lpstr>
      <vt:lpstr>First Digital Dollar Pilot</vt:lpstr>
      <vt:lpstr>PowerPoint Presentation</vt:lpstr>
      <vt:lpstr>PowerPoint Presentation</vt:lpstr>
      <vt:lpstr>Questions &amp; Dialogue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Steele</dc:creator>
  <cp:lastModifiedBy>Wojnilower, Joshua</cp:lastModifiedBy>
  <cp:revision>242</cp:revision>
  <cp:lastPrinted>2022-09-28T00:17:24Z</cp:lastPrinted>
  <dcterms:created xsi:type="dcterms:W3CDTF">1900-01-01T05:00:00Z</dcterms:created>
  <dcterms:modified xsi:type="dcterms:W3CDTF">2023-01-23T14:43:54Z</dcterms:modified>
</cp:coreProperties>
</file>