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462" r:id="rId2"/>
    <p:sldId id="456" r:id="rId3"/>
    <p:sldId id="587" r:id="rId4"/>
    <p:sldId id="676" r:id="rId5"/>
    <p:sldId id="666" r:id="rId6"/>
    <p:sldId id="639" r:id="rId7"/>
    <p:sldId id="662" r:id="rId8"/>
    <p:sldId id="629" r:id="rId9"/>
    <p:sldId id="600" r:id="rId10"/>
    <p:sldId id="635" r:id="rId11"/>
    <p:sldId id="660" r:id="rId12"/>
    <p:sldId id="637" r:id="rId13"/>
    <p:sldId id="664" r:id="rId14"/>
    <p:sldId id="665" r:id="rId15"/>
    <p:sldId id="667" r:id="rId16"/>
    <p:sldId id="653" r:id="rId17"/>
    <p:sldId id="651" r:id="rId18"/>
    <p:sldId id="674" r:id="rId19"/>
    <p:sldId id="455" r:id="rId20"/>
    <p:sldId id="475" r:id="rId21"/>
    <p:sldId id="677"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mattedPresentation" id="{7F7E4036-A550-D341-B818-41E0438AC38A}">
          <p14:sldIdLst>
            <p14:sldId id="462"/>
            <p14:sldId id="456"/>
            <p14:sldId id="587"/>
            <p14:sldId id="676"/>
            <p14:sldId id="666"/>
            <p14:sldId id="639"/>
            <p14:sldId id="662"/>
            <p14:sldId id="629"/>
            <p14:sldId id="600"/>
            <p14:sldId id="635"/>
            <p14:sldId id="660"/>
            <p14:sldId id="637"/>
            <p14:sldId id="664"/>
            <p14:sldId id="665"/>
            <p14:sldId id="667"/>
            <p14:sldId id="653"/>
            <p14:sldId id="651"/>
            <p14:sldId id="674"/>
            <p14:sldId id="455"/>
            <p14:sldId id="475"/>
            <p14:sldId id="677"/>
          </p14:sldIdLst>
        </p14:section>
        <p14:section name="Sample Layouts" id="{48234FEF-1C6A-3644-B8AB-184D5820D347}">
          <p14:sldIdLst/>
        </p14:section>
      </p14:sectionLst>
    </p:ext>
    <p:ext uri="{EFAFB233-063F-42B5-8137-9DF3F51BA10A}">
      <p15:sldGuideLst xmlns:p15="http://schemas.microsoft.com/office/powerpoint/2012/main">
        <p15:guide id="1" orient="horz" pos="2640" userDrawn="1">
          <p15:clr>
            <a:srgbClr val="A4A3A4"/>
          </p15:clr>
        </p15:guide>
        <p15:guide id="2" pos="3840" userDrawn="1">
          <p15:clr>
            <a:srgbClr val="A4A3A4"/>
          </p15:clr>
        </p15:guide>
        <p15:guide id="3" orient="horz" pos="9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draglio, Roxana" initials="PR" lastIdx="2" clrIdx="0">
    <p:extLst>
      <p:ext uri="{19B8F6BF-5375-455C-9EA6-DF929625EA0E}">
        <p15:presenceInfo xmlns:p15="http://schemas.microsoft.com/office/powerpoint/2012/main" userId="S-1-5-21-2133556540-1006569411-724182803-106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A21"/>
    <a:srgbClr val="E3A76F"/>
    <a:srgbClr val="CD6300"/>
    <a:srgbClr val="40844D"/>
    <a:srgbClr val="F9D6CC"/>
    <a:srgbClr val="A6E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96357" autoAdjust="0"/>
  </p:normalViewPr>
  <p:slideViewPr>
    <p:cSldViewPr snapToGrid="0">
      <p:cViewPr varScale="1">
        <p:scale>
          <a:sx n="102" d="100"/>
          <a:sy n="102" d="100"/>
        </p:scale>
        <p:origin x="162" y="198"/>
      </p:cViewPr>
      <p:guideLst>
        <p:guide orient="horz" pos="2640"/>
        <p:guide pos="3840"/>
        <p:guide orient="horz" pos="90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JCohen-Setton\Desktop\ERP%20Outreach%20Presentations\Chapeau%20Masterfile_for%20multimedi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C:\Users\JCohen-Setton\Desktop\ERP%20Outreach%20Presentations\BP2%20Chart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JCohen-Setton\Desktop\ERP%20Outreach%20Presentations\Chapeau%20Masterfile_for%20multimedia.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JCohen-Setton\Desktop\ERP%20Outreach%20Presentations\Chapeau%20Masterfile_for%20multimedia.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Cohen-Setton\Desktop\ERP%20Outreach%20Presentations\Chapeau%20Masterfile_for%20multimedia.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oleObject" Target="file:///C:\Users\JCohen-Setton\Desktop\ERP%20Outreach%20Presentations\Chapeau%20Masterfile_for%20multimed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400" b="0" i="0" u="none" strike="noStrike" kern="1200" spc="0" baseline="0" dirty="0" smtClean="0">
                <a:solidFill>
                  <a:sysClr val="windowText" lastClr="000000"/>
                </a:solidFill>
                <a:latin typeface="Segoe UI" panose="020B0502040204020203" pitchFamily="34" charset="0"/>
                <a:ea typeface="+mn-ea"/>
                <a:cs typeface="Segoe UI" panose="020B0502040204020203" pitchFamily="34" charset="0"/>
              </a:defRPr>
            </a:pPr>
            <a:r>
              <a:rPr lang="en-US" sz="1400" b="0" i="0" u="none" strike="noStrike" kern="1200" spc="0" baseline="0" dirty="0">
                <a:solidFill>
                  <a:sysClr val="windowText" lastClr="000000"/>
                </a:solidFill>
                <a:latin typeface="Segoe UI" panose="020B0502040204020203" pitchFamily="34" charset="0"/>
                <a:ea typeface="+mn-ea"/>
                <a:cs typeface="Segoe UI" panose="020B0502040204020203" pitchFamily="34" charset="0"/>
              </a:rPr>
              <a:t>Number of Approvals of Fund Use of Resources</a:t>
            </a:r>
          </a:p>
        </c:rich>
      </c:tx>
      <c:overlay val="0"/>
      <c:spPr>
        <a:noFill/>
        <a:ln>
          <a:noFill/>
        </a:ln>
        <a:effectLst/>
      </c:spPr>
      <c:txPr>
        <a:bodyPr rot="0" spcFirstLastPara="1" vertOverflow="ellipsis" vert="horz" wrap="square" anchor="ctr" anchorCtr="1"/>
        <a:lstStyle/>
        <a:p>
          <a:pPr algn="ctr" rtl="0">
            <a:defRPr lang="en-US" sz="1400" b="0" i="0" u="none" strike="noStrike" kern="1200" spc="0" baseline="0" dirty="0" smtClean="0">
              <a:solidFill>
                <a:sysClr val="windowText" lastClr="000000"/>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5.4639665025149449E-2"/>
          <c:y val="5.8187499999999996E-2"/>
          <c:w val="0.90255097042635557"/>
          <c:h val="0.71448892716535428"/>
        </c:manualLayout>
      </c:layout>
      <c:barChart>
        <c:barDir val="col"/>
        <c:grouping val="stacked"/>
        <c:varyColors val="0"/>
        <c:ser>
          <c:idx val="0"/>
          <c:order val="0"/>
          <c:tx>
            <c:strRef>
              <c:f>'Figure 7'!$D$58</c:f>
              <c:strCache>
                <c:ptCount val="1"/>
                <c:pt idx="0">
                  <c:v>EF</c:v>
                </c:pt>
              </c:strCache>
            </c:strRef>
          </c:tx>
          <c:spPr>
            <a:solidFill>
              <a:schemeClr val="accent1"/>
            </a:solidFill>
            <a:ln>
              <a:noFill/>
            </a:ln>
            <a:effectLst/>
          </c:spPr>
          <c:invertIfNegative val="0"/>
          <c:cat>
            <c:numRef>
              <c:f>'Figure 7'!$B$59:$B$80</c:f>
              <c:numCache>
                <c:formatCode>m/d/yyyy</c:formatCode>
                <c:ptCount val="22"/>
                <c:pt idx="0">
                  <c:v>43905</c:v>
                </c:pt>
                <c:pt idx="1">
                  <c:v>43936</c:v>
                </c:pt>
                <c:pt idx="2">
                  <c:v>43966</c:v>
                </c:pt>
                <c:pt idx="3">
                  <c:v>43997</c:v>
                </c:pt>
                <c:pt idx="4">
                  <c:v>44027</c:v>
                </c:pt>
                <c:pt idx="5">
                  <c:v>44058</c:v>
                </c:pt>
                <c:pt idx="6">
                  <c:v>44089</c:v>
                </c:pt>
                <c:pt idx="7">
                  <c:v>44119</c:v>
                </c:pt>
                <c:pt idx="8">
                  <c:v>44150</c:v>
                </c:pt>
                <c:pt idx="9">
                  <c:v>44180</c:v>
                </c:pt>
                <c:pt idx="10">
                  <c:v>44211</c:v>
                </c:pt>
                <c:pt idx="11">
                  <c:v>44242</c:v>
                </c:pt>
                <c:pt idx="12">
                  <c:v>44270</c:v>
                </c:pt>
                <c:pt idx="13">
                  <c:v>44301</c:v>
                </c:pt>
                <c:pt idx="14">
                  <c:v>44331</c:v>
                </c:pt>
                <c:pt idx="15">
                  <c:v>44362</c:v>
                </c:pt>
                <c:pt idx="16">
                  <c:v>44392</c:v>
                </c:pt>
                <c:pt idx="17">
                  <c:v>44422</c:v>
                </c:pt>
                <c:pt idx="18">
                  <c:v>44454</c:v>
                </c:pt>
                <c:pt idx="19">
                  <c:v>44484</c:v>
                </c:pt>
                <c:pt idx="20">
                  <c:v>44515</c:v>
                </c:pt>
                <c:pt idx="21">
                  <c:v>44545</c:v>
                </c:pt>
              </c:numCache>
            </c:numRef>
          </c:cat>
          <c:val>
            <c:numRef>
              <c:f>'Figure 7'!$D$59:$D$80</c:f>
              <c:numCache>
                <c:formatCode>General</c:formatCode>
                <c:ptCount val="22"/>
                <c:pt idx="0">
                  <c:v>1</c:v>
                </c:pt>
                <c:pt idx="1">
                  <c:v>39</c:v>
                </c:pt>
                <c:pt idx="2">
                  <c:v>16</c:v>
                </c:pt>
                <c:pt idx="3">
                  <c:v>11</c:v>
                </c:pt>
                <c:pt idx="4">
                  <c:v>6</c:v>
                </c:pt>
                <c:pt idx="5">
                  <c:v>0</c:v>
                </c:pt>
                <c:pt idx="6">
                  <c:v>0</c:v>
                </c:pt>
                <c:pt idx="7">
                  <c:v>2</c:v>
                </c:pt>
                <c:pt idx="8">
                  <c:v>2</c:v>
                </c:pt>
                <c:pt idx="9">
                  <c:v>1</c:v>
                </c:pt>
                <c:pt idx="10">
                  <c:v>3</c:v>
                </c:pt>
                <c:pt idx="11">
                  <c:v>0</c:v>
                </c:pt>
                <c:pt idx="12">
                  <c:v>3</c:v>
                </c:pt>
                <c:pt idx="13">
                  <c:v>0</c:v>
                </c:pt>
                <c:pt idx="14">
                  <c:v>0</c:v>
                </c:pt>
                <c:pt idx="15">
                  <c:v>0</c:v>
                </c:pt>
                <c:pt idx="16">
                  <c:v>0</c:v>
                </c:pt>
                <c:pt idx="17">
                  <c:v>0</c:v>
                </c:pt>
                <c:pt idx="18">
                  <c:v>2</c:v>
                </c:pt>
                <c:pt idx="19">
                  <c:v>1</c:v>
                </c:pt>
                <c:pt idx="20">
                  <c:v>1</c:v>
                </c:pt>
                <c:pt idx="21">
                  <c:v>0</c:v>
                </c:pt>
              </c:numCache>
            </c:numRef>
          </c:val>
          <c:extLst>
            <c:ext xmlns:c16="http://schemas.microsoft.com/office/drawing/2014/chart" uri="{C3380CC4-5D6E-409C-BE32-E72D297353CC}">
              <c16:uniqueId val="{00000000-E638-477A-B960-FD6F3560FF78}"/>
            </c:ext>
          </c:extLst>
        </c:ser>
        <c:ser>
          <c:idx val="1"/>
          <c:order val="1"/>
          <c:tx>
            <c:strRef>
              <c:f>'Figure 7'!$E$58</c:f>
              <c:strCache>
                <c:ptCount val="1"/>
                <c:pt idx="0">
                  <c:v>UCT excluding FCL/PLL</c:v>
                </c:pt>
              </c:strCache>
            </c:strRef>
          </c:tx>
          <c:spPr>
            <a:solidFill>
              <a:schemeClr val="accent2"/>
            </a:solidFill>
            <a:ln>
              <a:noFill/>
            </a:ln>
            <a:effectLst/>
          </c:spPr>
          <c:invertIfNegative val="0"/>
          <c:cat>
            <c:numRef>
              <c:f>'Figure 7'!$B$59:$B$80</c:f>
              <c:numCache>
                <c:formatCode>m/d/yyyy</c:formatCode>
                <c:ptCount val="22"/>
                <c:pt idx="0">
                  <c:v>43905</c:v>
                </c:pt>
                <c:pt idx="1">
                  <c:v>43936</c:v>
                </c:pt>
                <c:pt idx="2">
                  <c:v>43966</c:v>
                </c:pt>
                <c:pt idx="3">
                  <c:v>43997</c:v>
                </c:pt>
                <c:pt idx="4">
                  <c:v>44027</c:v>
                </c:pt>
                <c:pt idx="5">
                  <c:v>44058</c:v>
                </c:pt>
                <c:pt idx="6">
                  <c:v>44089</c:v>
                </c:pt>
                <c:pt idx="7">
                  <c:v>44119</c:v>
                </c:pt>
                <c:pt idx="8">
                  <c:v>44150</c:v>
                </c:pt>
                <c:pt idx="9">
                  <c:v>44180</c:v>
                </c:pt>
                <c:pt idx="10">
                  <c:v>44211</c:v>
                </c:pt>
                <c:pt idx="11">
                  <c:v>44242</c:v>
                </c:pt>
                <c:pt idx="12">
                  <c:v>44270</c:v>
                </c:pt>
                <c:pt idx="13">
                  <c:v>44301</c:v>
                </c:pt>
                <c:pt idx="14">
                  <c:v>44331</c:v>
                </c:pt>
                <c:pt idx="15">
                  <c:v>44362</c:v>
                </c:pt>
                <c:pt idx="16">
                  <c:v>44392</c:v>
                </c:pt>
                <c:pt idx="17">
                  <c:v>44422</c:v>
                </c:pt>
                <c:pt idx="18">
                  <c:v>44454</c:v>
                </c:pt>
                <c:pt idx="19">
                  <c:v>44484</c:v>
                </c:pt>
                <c:pt idx="20">
                  <c:v>44515</c:v>
                </c:pt>
                <c:pt idx="21">
                  <c:v>44545</c:v>
                </c:pt>
              </c:numCache>
            </c:numRef>
          </c:cat>
          <c:val>
            <c:numRef>
              <c:f>'Figure 7'!$E$59:$E$80</c:f>
              <c:numCache>
                <c:formatCode>General</c:formatCode>
                <c:ptCount val="22"/>
                <c:pt idx="0">
                  <c:v>3</c:v>
                </c:pt>
                <c:pt idx="1">
                  <c:v>1</c:v>
                </c:pt>
                <c:pt idx="2">
                  <c:v>3</c:v>
                </c:pt>
                <c:pt idx="3">
                  <c:v>4</c:v>
                </c:pt>
                <c:pt idx="4">
                  <c:v>1</c:v>
                </c:pt>
                <c:pt idx="5">
                  <c:v>0</c:v>
                </c:pt>
                <c:pt idx="6">
                  <c:v>3</c:v>
                </c:pt>
                <c:pt idx="7">
                  <c:v>0</c:v>
                </c:pt>
                <c:pt idx="8">
                  <c:v>1</c:v>
                </c:pt>
                <c:pt idx="9">
                  <c:v>1</c:v>
                </c:pt>
                <c:pt idx="10">
                  <c:v>1</c:v>
                </c:pt>
                <c:pt idx="11">
                  <c:v>0</c:v>
                </c:pt>
                <c:pt idx="12">
                  <c:v>2</c:v>
                </c:pt>
                <c:pt idx="13">
                  <c:v>1</c:v>
                </c:pt>
                <c:pt idx="14">
                  <c:v>0</c:v>
                </c:pt>
                <c:pt idx="15">
                  <c:v>3</c:v>
                </c:pt>
                <c:pt idx="16">
                  <c:v>5</c:v>
                </c:pt>
                <c:pt idx="17">
                  <c:v>0</c:v>
                </c:pt>
                <c:pt idx="18">
                  <c:v>1</c:v>
                </c:pt>
                <c:pt idx="19">
                  <c:v>0</c:v>
                </c:pt>
                <c:pt idx="20">
                  <c:v>0</c:v>
                </c:pt>
                <c:pt idx="21">
                  <c:v>4</c:v>
                </c:pt>
              </c:numCache>
            </c:numRef>
          </c:val>
          <c:extLst>
            <c:ext xmlns:c16="http://schemas.microsoft.com/office/drawing/2014/chart" uri="{C3380CC4-5D6E-409C-BE32-E72D297353CC}">
              <c16:uniqueId val="{00000001-E638-477A-B960-FD6F3560FF78}"/>
            </c:ext>
          </c:extLst>
        </c:ser>
        <c:ser>
          <c:idx val="2"/>
          <c:order val="2"/>
          <c:tx>
            <c:strRef>
              <c:f>'Figure 7'!$F$58</c:f>
              <c:strCache>
                <c:ptCount val="1"/>
                <c:pt idx="0">
                  <c:v>FCL/PLL</c:v>
                </c:pt>
              </c:strCache>
            </c:strRef>
          </c:tx>
          <c:spPr>
            <a:solidFill>
              <a:schemeClr val="accent6"/>
            </a:solidFill>
            <a:ln>
              <a:noFill/>
            </a:ln>
            <a:effectLst/>
          </c:spPr>
          <c:invertIfNegative val="0"/>
          <c:cat>
            <c:numRef>
              <c:f>'Figure 7'!$B$59:$B$80</c:f>
              <c:numCache>
                <c:formatCode>m/d/yyyy</c:formatCode>
                <c:ptCount val="22"/>
                <c:pt idx="0">
                  <c:v>43905</c:v>
                </c:pt>
                <c:pt idx="1">
                  <c:v>43936</c:v>
                </c:pt>
                <c:pt idx="2">
                  <c:v>43966</c:v>
                </c:pt>
                <c:pt idx="3">
                  <c:v>43997</c:v>
                </c:pt>
                <c:pt idx="4">
                  <c:v>44027</c:v>
                </c:pt>
                <c:pt idx="5">
                  <c:v>44058</c:v>
                </c:pt>
                <c:pt idx="6">
                  <c:v>44089</c:v>
                </c:pt>
                <c:pt idx="7">
                  <c:v>44119</c:v>
                </c:pt>
                <c:pt idx="8">
                  <c:v>44150</c:v>
                </c:pt>
                <c:pt idx="9">
                  <c:v>44180</c:v>
                </c:pt>
                <c:pt idx="10">
                  <c:v>44211</c:v>
                </c:pt>
                <c:pt idx="11">
                  <c:v>44242</c:v>
                </c:pt>
                <c:pt idx="12">
                  <c:v>44270</c:v>
                </c:pt>
                <c:pt idx="13">
                  <c:v>44301</c:v>
                </c:pt>
                <c:pt idx="14">
                  <c:v>44331</c:v>
                </c:pt>
                <c:pt idx="15">
                  <c:v>44362</c:v>
                </c:pt>
                <c:pt idx="16">
                  <c:v>44392</c:v>
                </c:pt>
                <c:pt idx="17">
                  <c:v>44422</c:v>
                </c:pt>
                <c:pt idx="18">
                  <c:v>44454</c:v>
                </c:pt>
                <c:pt idx="19">
                  <c:v>44484</c:v>
                </c:pt>
                <c:pt idx="20">
                  <c:v>44515</c:v>
                </c:pt>
                <c:pt idx="21">
                  <c:v>44545</c:v>
                </c:pt>
              </c:numCache>
            </c:numRef>
          </c:cat>
          <c:val>
            <c:numRef>
              <c:f>'Figure 7'!$F$59:$F$80</c:f>
              <c:numCache>
                <c:formatCode>General</c:formatCode>
                <c:ptCount val="22"/>
                <c:pt idx="0">
                  <c:v>0</c:v>
                </c:pt>
                <c:pt idx="1">
                  <c:v>0</c:v>
                </c:pt>
                <c:pt idx="2">
                  <c:v>3</c:v>
                </c:pt>
                <c:pt idx="3">
                  <c:v>0</c:v>
                </c:pt>
                <c:pt idx="4">
                  <c:v>0</c:v>
                </c:pt>
                <c:pt idx="5">
                  <c:v>0</c:v>
                </c:pt>
                <c:pt idx="6">
                  <c:v>1</c:v>
                </c:pt>
                <c:pt idx="7">
                  <c:v>0</c:v>
                </c:pt>
                <c:pt idx="8">
                  <c:v>0</c:v>
                </c:pt>
                <c:pt idx="9">
                  <c:v>0</c:v>
                </c:pt>
                <c:pt idx="10">
                  <c:v>1</c:v>
                </c:pt>
                <c:pt idx="11">
                  <c:v>0</c:v>
                </c:pt>
                <c:pt idx="12">
                  <c:v>0</c:v>
                </c:pt>
                <c:pt idx="13">
                  <c:v>0</c:v>
                </c:pt>
                <c:pt idx="14">
                  <c:v>0</c:v>
                </c:pt>
                <c:pt idx="15">
                  <c:v>0</c:v>
                </c:pt>
                <c:pt idx="16">
                  <c:v>0</c:v>
                </c:pt>
                <c:pt idx="17">
                  <c:v>0</c:v>
                </c:pt>
                <c:pt idx="18">
                  <c:v>0</c:v>
                </c:pt>
                <c:pt idx="19">
                  <c:v>0</c:v>
                </c:pt>
                <c:pt idx="20">
                  <c:v>1</c:v>
                </c:pt>
                <c:pt idx="21">
                  <c:v>0</c:v>
                </c:pt>
              </c:numCache>
            </c:numRef>
          </c:val>
          <c:extLst>
            <c:ext xmlns:c16="http://schemas.microsoft.com/office/drawing/2014/chart" uri="{C3380CC4-5D6E-409C-BE32-E72D297353CC}">
              <c16:uniqueId val="{00000002-E638-477A-B960-FD6F3560FF78}"/>
            </c:ext>
          </c:extLst>
        </c:ser>
        <c:dLbls>
          <c:showLegendKey val="0"/>
          <c:showVal val="0"/>
          <c:showCatName val="0"/>
          <c:showSerName val="0"/>
          <c:showPercent val="0"/>
          <c:showBubbleSize val="0"/>
        </c:dLbls>
        <c:gapWidth val="150"/>
        <c:overlap val="100"/>
        <c:axId val="405738080"/>
        <c:axId val="405751808"/>
      </c:barChart>
      <c:dateAx>
        <c:axId val="405738080"/>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05751808"/>
        <c:crosses val="autoZero"/>
        <c:auto val="1"/>
        <c:lblOffset val="100"/>
        <c:baseTimeUnit val="months"/>
        <c:majorUnit val="6"/>
        <c:majorTimeUnit val="months"/>
        <c:minorUnit val="1"/>
      </c:dateAx>
      <c:valAx>
        <c:axId val="405751808"/>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05738080"/>
        <c:crossesAt val="1"/>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solidFill>
      <a:schemeClr val="bg1"/>
    </a:solidFill>
    <a:ln w="3175" cap="flat" cmpd="sng" algn="ctr">
      <a:solidFill>
        <a:srgbClr val="EF7521"/>
      </a:solidFill>
      <a:round/>
    </a:ln>
    <a:effectLst/>
  </c:spPr>
  <c:txPr>
    <a:bodyPr/>
    <a:lstStyle/>
    <a:p>
      <a:pPr>
        <a:defRPr sz="900">
          <a:solidFill>
            <a:sysClr val="windowText" lastClr="000000"/>
          </a:solidFill>
          <a:latin typeface="Segoe UI" panose="020B0502040204020203" pitchFamily="34" charset="0"/>
          <a:cs typeface="Segoe UI" panose="020B0502040204020203"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r>
              <a:rPr lang="en-US" sz="1400" dirty="0"/>
              <a:t>New</a:t>
            </a:r>
            <a:r>
              <a:rPr lang="en-US" sz="1400" baseline="0" dirty="0"/>
              <a:t> Financial Commitments</a:t>
            </a:r>
          </a:p>
          <a:p>
            <a:pPr>
              <a:defRPr sz="1400"/>
            </a:pPr>
            <a:r>
              <a:rPr lang="en-US" sz="1400" dirty="0"/>
              <a:t>(SDR</a:t>
            </a:r>
            <a:r>
              <a:rPr lang="en-US" sz="1400" baseline="0" dirty="0"/>
              <a:t> billions</a:t>
            </a:r>
            <a:r>
              <a:rPr lang="en-US" sz="14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9.1435039370078741E-2"/>
          <c:y val="0.17115139584824623"/>
          <c:w val="0.66967607174103239"/>
          <c:h val="0.71776521116678593"/>
        </c:manualLayout>
      </c:layout>
      <c:barChart>
        <c:barDir val="col"/>
        <c:grouping val="stacked"/>
        <c:varyColors val="0"/>
        <c:ser>
          <c:idx val="0"/>
          <c:order val="1"/>
          <c:tx>
            <c:strRef>
              <c:f>'Figure 1 panel B'!$A$29</c:f>
              <c:strCache>
                <c:ptCount val="1"/>
                <c:pt idx="0">
                  <c:v>RCF</c:v>
                </c:pt>
              </c:strCache>
            </c:strRef>
          </c:tx>
          <c:spPr>
            <a:solidFill>
              <a:schemeClr val="accent1"/>
            </a:solidFill>
            <a:ln>
              <a:noFill/>
            </a:ln>
            <a:effectLst/>
          </c:spPr>
          <c:invertIfNegative val="0"/>
          <c:cat>
            <c:strRef>
              <c:f>('Figure 1 panel B'!$B$26,'Figure 1 panel B'!$C$26,'Figure 1 panel B'!$D$26)</c:f>
              <c:strCache>
                <c:ptCount val="3"/>
                <c:pt idx="0">
                  <c:v>2020</c:v>
                </c:pt>
                <c:pt idx="1">
                  <c:v>2021</c:v>
                </c:pt>
                <c:pt idx="2">
                  <c:v>2020-21</c:v>
                </c:pt>
              </c:strCache>
            </c:strRef>
          </c:cat>
          <c:val>
            <c:numRef>
              <c:f>('Figure 1 panel B'!$E$29,'Figure 1 panel B'!$F$29,'Figure 1 panel B'!$G$29)</c:f>
              <c:numCache>
                <c:formatCode>0.0</c:formatCode>
                <c:ptCount val="3"/>
                <c:pt idx="0">
                  <c:v>5.6938900000000015</c:v>
                </c:pt>
                <c:pt idx="1">
                  <c:v>0.58459000000000005</c:v>
                </c:pt>
                <c:pt idx="2">
                  <c:v>6.2784800000000009</c:v>
                </c:pt>
              </c:numCache>
            </c:numRef>
          </c:val>
          <c:extLst>
            <c:ext xmlns:c16="http://schemas.microsoft.com/office/drawing/2014/chart" uri="{C3380CC4-5D6E-409C-BE32-E72D297353CC}">
              <c16:uniqueId val="{00000000-8842-49B0-AA99-3C8CAD1A932F}"/>
            </c:ext>
          </c:extLst>
        </c:ser>
        <c:ser>
          <c:idx val="1"/>
          <c:order val="2"/>
          <c:tx>
            <c:strRef>
              <c:f>'Figure 1 panel B'!$A$28</c:f>
              <c:strCache>
                <c:ptCount val="1"/>
                <c:pt idx="0">
                  <c:v>RFI</c:v>
                </c:pt>
              </c:strCache>
            </c:strRef>
          </c:tx>
          <c:spPr>
            <a:solidFill>
              <a:srgbClr val="ED7D31"/>
            </a:solidFill>
            <a:ln>
              <a:noFill/>
            </a:ln>
            <a:effectLst/>
          </c:spPr>
          <c:invertIfNegative val="0"/>
          <c:cat>
            <c:strRef>
              <c:f>('Figure 1 panel B'!$B$26,'Figure 1 panel B'!$C$26,'Figure 1 panel B'!$D$26)</c:f>
              <c:strCache>
                <c:ptCount val="3"/>
                <c:pt idx="0">
                  <c:v>2020</c:v>
                </c:pt>
                <c:pt idx="1">
                  <c:v>2021</c:v>
                </c:pt>
                <c:pt idx="2">
                  <c:v>2020-21</c:v>
                </c:pt>
              </c:strCache>
            </c:strRef>
          </c:cat>
          <c:val>
            <c:numRef>
              <c:f>('Figure 1 panel B'!$E$31,'Figure 1 panel B'!$F$31,'Figure 1 panel B'!$G$31)</c:f>
              <c:numCache>
                <c:formatCode>0</c:formatCode>
                <c:ptCount val="3"/>
                <c:pt idx="0">
                  <c:v>15.324309999999997</c:v>
                </c:pt>
                <c:pt idx="1">
                  <c:v>0.41064999999999996</c:v>
                </c:pt>
                <c:pt idx="2">
                  <c:v>15.734959999999996</c:v>
                </c:pt>
              </c:numCache>
            </c:numRef>
          </c:val>
          <c:extLst>
            <c:ext xmlns:c16="http://schemas.microsoft.com/office/drawing/2014/chart" uri="{C3380CC4-5D6E-409C-BE32-E72D297353CC}">
              <c16:uniqueId val="{00000001-8842-49B0-AA99-3C8CAD1A932F}"/>
            </c:ext>
          </c:extLst>
        </c:ser>
        <c:ser>
          <c:idx val="3"/>
          <c:order val="3"/>
          <c:tx>
            <c:v>FCL/PLL</c:v>
          </c:tx>
          <c:spPr>
            <a:solidFill>
              <a:srgbClr val="FFC000"/>
            </a:solidFill>
            <a:ln>
              <a:noFill/>
            </a:ln>
            <a:effectLst/>
          </c:spPr>
          <c:invertIfNegative val="0"/>
          <c:cat>
            <c:strRef>
              <c:f>('Figure 1 panel B'!$B$26,'Figure 1 panel B'!$C$26,'Figure 1 panel B'!$D$26)</c:f>
              <c:strCache>
                <c:ptCount val="3"/>
                <c:pt idx="0">
                  <c:v>2020</c:v>
                </c:pt>
                <c:pt idx="1">
                  <c:v>2021</c:v>
                </c:pt>
                <c:pt idx="2">
                  <c:v>2020-21</c:v>
                </c:pt>
              </c:strCache>
            </c:strRef>
          </c:cat>
          <c:val>
            <c:numRef>
              <c:f>('Figure 1 panel B'!$B$32,'Figure 1 panel B'!$C$32,'Figure 1 panel B'!$D$32)</c:f>
              <c:numCache>
                <c:formatCode>0.0</c:formatCode>
                <c:ptCount val="3"/>
                <c:pt idx="0">
                  <c:v>37.707000000000001</c:v>
                </c:pt>
                <c:pt idx="1">
                  <c:v>37.534800000000004</c:v>
                </c:pt>
                <c:pt idx="2" formatCode="0">
                  <c:v>75.241800000000012</c:v>
                </c:pt>
              </c:numCache>
            </c:numRef>
          </c:val>
          <c:extLst>
            <c:ext xmlns:c16="http://schemas.microsoft.com/office/drawing/2014/chart" uri="{C3380CC4-5D6E-409C-BE32-E72D297353CC}">
              <c16:uniqueId val="{00000002-8842-49B0-AA99-3C8CAD1A932F}"/>
            </c:ext>
          </c:extLst>
        </c:ser>
        <c:ser>
          <c:idx val="4"/>
          <c:order val="4"/>
          <c:tx>
            <c:v>PRGT UCT</c:v>
          </c:tx>
          <c:spPr>
            <a:solidFill>
              <a:srgbClr val="FF0000"/>
            </a:solidFill>
            <a:ln>
              <a:noFill/>
            </a:ln>
            <a:effectLst/>
          </c:spPr>
          <c:invertIfNegative val="0"/>
          <c:cat>
            <c:strRef>
              <c:f>('Figure 1 panel B'!$B$26,'Figure 1 panel B'!$C$26,'Figure 1 panel B'!$D$26)</c:f>
              <c:strCache>
                <c:ptCount val="3"/>
                <c:pt idx="0">
                  <c:v>2020</c:v>
                </c:pt>
                <c:pt idx="1">
                  <c:v>2021</c:v>
                </c:pt>
                <c:pt idx="2">
                  <c:v>2020-21</c:v>
                </c:pt>
              </c:strCache>
            </c:strRef>
          </c:cat>
          <c:val>
            <c:numRef>
              <c:f>'Figure 1 panel B'!$E$56:$G$56</c:f>
              <c:numCache>
                <c:formatCode>0</c:formatCode>
                <c:ptCount val="3"/>
                <c:pt idx="0">
                  <c:v>0.82978333333333343</c:v>
                </c:pt>
                <c:pt idx="1">
                  <c:v>5.5156900000000002</c:v>
                </c:pt>
                <c:pt idx="2" formatCode="0.0">
                  <c:v>6.3454733333333335</c:v>
                </c:pt>
              </c:numCache>
            </c:numRef>
          </c:val>
          <c:extLst>
            <c:ext xmlns:c16="http://schemas.microsoft.com/office/drawing/2014/chart" uri="{C3380CC4-5D6E-409C-BE32-E72D297353CC}">
              <c16:uniqueId val="{00000003-8842-49B0-AA99-3C8CAD1A932F}"/>
            </c:ext>
          </c:extLst>
        </c:ser>
        <c:ser>
          <c:idx val="2"/>
          <c:order val="5"/>
          <c:tx>
            <c:v>GRA UCT (excl. FCL/PLL)</c:v>
          </c:tx>
          <c:spPr>
            <a:solidFill>
              <a:srgbClr val="92D050"/>
            </a:solidFill>
            <a:ln>
              <a:noFill/>
            </a:ln>
            <a:effectLst/>
          </c:spPr>
          <c:invertIfNegative val="0"/>
          <c:cat>
            <c:strRef>
              <c:f>('Figure 1 panel B'!$B$26,'Figure 1 panel B'!$C$26,'Figure 1 panel B'!$D$26)</c:f>
              <c:strCache>
                <c:ptCount val="3"/>
                <c:pt idx="0">
                  <c:v>2020</c:v>
                </c:pt>
                <c:pt idx="1">
                  <c:v>2021</c:v>
                </c:pt>
                <c:pt idx="2">
                  <c:v>2020-21</c:v>
                </c:pt>
              </c:strCache>
            </c:strRef>
          </c:cat>
          <c:val>
            <c:numRef>
              <c:f>('Figure 1 panel B'!$E$57,'Figure 1 panel B'!$F$57,'Figure 1 panel B'!$G$57)</c:f>
              <c:numCache>
                <c:formatCode>0</c:formatCode>
                <c:ptCount val="3"/>
                <c:pt idx="0">
                  <c:v>14.070206666666666</c:v>
                </c:pt>
                <c:pt idx="1">
                  <c:v>4.5557900000000009</c:v>
                </c:pt>
                <c:pt idx="2">
                  <c:v>18.625996666666666</c:v>
                </c:pt>
              </c:numCache>
            </c:numRef>
          </c:val>
          <c:extLst>
            <c:ext xmlns:c16="http://schemas.microsoft.com/office/drawing/2014/chart" uri="{C3380CC4-5D6E-409C-BE32-E72D297353CC}">
              <c16:uniqueId val="{00000004-8842-49B0-AA99-3C8CAD1A932F}"/>
            </c:ext>
          </c:extLst>
        </c:ser>
        <c:dLbls>
          <c:showLegendKey val="0"/>
          <c:showVal val="0"/>
          <c:showCatName val="0"/>
          <c:showSerName val="0"/>
          <c:showPercent val="0"/>
          <c:showBubbleSize val="0"/>
        </c:dLbls>
        <c:gapWidth val="150"/>
        <c:overlap val="100"/>
        <c:axId val="268004783"/>
        <c:axId val="267997295"/>
      </c:barChart>
      <c:lineChart>
        <c:grouping val="standard"/>
        <c:varyColors val="0"/>
        <c:ser>
          <c:idx val="5"/>
          <c:order val="0"/>
          <c:tx>
            <c:strRef>
              <c:f>'Figure 1 panel B'!$A$59</c:f>
              <c:strCache>
                <c:ptCount val="1"/>
                <c:pt idx="0">
                  <c:v>Total</c:v>
                </c:pt>
              </c:strCache>
            </c:strRef>
          </c:tx>
          <c:spPr>
            <a:ln w="28575" cap="rnd">
              <a:noFill/>
              <a:round/>
            </a:ln>
            <a:effectLst/>
          </c:spPr>
          <c:marker>
            <c:symbol val="circle"/>
            <c:size val="5"/>
            <c:spPr>
              <a:solidFill>
                <a:srgbClr val="1F497D"/>
              </a:solidFill>
              <a:ln w="19050">
                <a:solidFill>
                  <a:srgbClr val="1F497D"/>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1 panel B'!$E$26,'Figure 1 panel B'!$F$26)</c:f>
              <c:numCache>
                <c:formatCode>General</c:formatCode>
                <c:ptCount val="2"/>
                <c:pt idx="0">
                  <c:v>2020</c:v>
                </c:pt>
                <c:pt idx="1">
                  <c:v>2021</c:v>
                </c:pt>
              </c:numCache>
            </c:numRef>
          </c:cat>
          <c:val>
            <c:numRef>
              <c:f>('Figure 1 panel B'!$B$59,'Figure 1 panel B'!$C$59,'Figure 1 panel B'!$D$59)</c:f>
              <c:numCache>
                <c:formatCode>0</c:formatCode>
                <c:ptCount val="3"/>
                <c:pt idx="0">
                  <c:v>73.625190000000003</c:v>
                </c:pt>
                <c:pt idx="1">
                  <c:v>49.007490000000004</c:v>
                </c:pt>
                <c:pt idx="2">
                  <c:v>122.63268000000001</c:v>
                </c:pt>
              </c:numCache>
            </c:numRef>
          </c:val>
          <c:smooth val="0"/>
          <c:extLst>
            <c:ext xmlns:c16="http://schemas.microsoft.com/office/drawing/2014/chart" uri="{C3380CC4-5D6E-409C-BE32-E72D297353CC}">
              <c16:uniqueId val="{00000005-8842-49B0-AA99-3C8CAD1A932F}"/>
            </c:ext>
          </c:extLst>
        </c:ser>
        <c:dLbls>
          <c:showLegendKey val="0"/>
          <c:showVal val="0"/>
          <c:showCatName val="0"/>
          <c:showSerName val="0"/>
          <c:showPercent val="0"/>
          <c:showBubbleSize val="0"/>
        </c:dLbls>
        <c:marker val="1"/>
        <c:smooth val="0"/>
        <c:axId val="268004783"/>
        <c:axId val="267997295"/>
      </c:lineChart>
      <c:catAx>
        <c:axId val="26800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267997295"/>
        <c:crosses val="autoZero"/>
        <c:auto val="1"/>
        <c:lblAlgn val="ctr"/>
        <c:lblOffset val="100"/>
        <c:noMultiLvlLbl val="0"/>
      </c:catAx>
      <c:valAx>
        <c:axId val="26799729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268004783"/>
        <c:crosses val="autoZero"/>
        <c:crossBetween val="between"/>
      </c:valAx>
      <c:spPr>
        <a:noFill/>
        <a:ln>
          <a:noFill/>
        </a:ln>
        <a:effectLst/>
      </c:spPr>
    </c:plotArea>
    <c:legend>
      <c:legendPos val="r"/>
      <c:layout>
        <c:manualLayout>
          <c:xMode val="edge"/>
          <c:yMode val="edge"/>
          <c:x val="0.76109048064676998"/>
          <c:y val="0.20109269863994272"/>
          <c:w val="0.23890944881889764"/>
          <c:h val="0.70940288713910771"/>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solidFill>
      <a:schemeClr val="bg1"/>
    </a:solidFill>
    <a:ln w="0" cap="flat" cmpd="sng" algn="ctr">
      <a:solidFill>
        <a:srgbClr val="EF7521"/>
      </a:solidFill>
      <a:round/>
    </a:ln>
    <a:effectLst/>
  </c:spPr>
  <c:txPr>
    <a:bodyPr/>
    <a:lstStyle/>
    <a:p>
      <a:pPr>
        <a:defRPr sz="1000">
          <a:solidFill>
            <a:sysClr val="windowText" lastClr="000000"/>
          </a:solidFill>
          <a:latin typeface="Segoe UI" panose="020B0502040204020203" pitchFamily="34" charset="0"/>
          <a:cs typeface="Segoe UI" panose="020B0502040204020203"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r>
              <a:rPr lang="en-US" sz="1200"/>
              <a:t>A. PRGT</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24531807902607991"/>
          <c:y val="0.10579669255105842"/>
          <c:w val="0.5068583988467763"/>
          <c:h val="0.7505381582746897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A3-4E34-81A3-F9836AAE59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EA3-4E34-81A3-F9836AAE59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A3-4E34-81A3-F9836AAE59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EA3-4E34-81A3-F9836AAE597A}"/>
              </c:ext>
            </c:extLst>
          </c:dPt>
          <c:dLbls>
            <c:dLbl>
              <c:idx val="0"/>
              <c:layout>
                <c:manualLayout>
                  <c:x val="-5.354161010046158E-2"/>
                  <c:y val="0.135704737345947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A3-4E34-81A3-F9836AAE597A}"/>
                </c:ext>
              </c:extLst>
            </c:dLbl>
            <c:dLbl>
              <c:idx val="1"/>
              <c:layout>
                <c:manualLayout>
                  <c:x val="-0.16356269043955712"/>
                  <c:y val="-7.5078697035816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A3-4E34-81A3-F9836AAE597A}"/>
                </c:ext>
              </c:extLst>
            </c:dLbl>
            <c:dLbl>
              <c:idx val="2"/>
              <c:layout>
                <c:manualLayout>
                  <c:x val="0.15223455365493108"/>
                  <c:y val="-2.3340031565057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A3-4E34-81A3-F9836AAE597A}"/>
                </c:ext>
              </c:extLst>
            </c:dLbl>
            <c:dLbl>
              <c:idx val="3"/>
              <c:layout>
                <c:manualLayout>
                  <c:x val="7.1175935982140157E-2"/>
                  <c:y val="0.150008193116057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A3-4E34-81A3-F9836AAE597A}"/>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'Figure 11'!$B$10:$B$13</c:f>
              <c:strCache>
                <c:ptCount val="4"/>
                <c:pt idx="0">
                  <c:v>In debt distress</c:v>
                </c:pt>
                <c:pt idx="1">
                  <c:v>High risk</c:v>
                </c:pt>
                <c:pt idx="2">
                  <c:v>Moderate risk</c:v>
                </c:pt>
                <c:pt idx="3">
                  <c:v>Low risk</c:v>
                </c:pt>
              </c:strCache>
            </c:strRef>
          </c:cat>
          <c:val>
            <c:numRef>
              <c:f>'Figure 11'!$C$10:$C$13</c:f>
              <c:numCache>
                <c:formatCode>General</c:formatCode>
                <c:ptCount val="4"/>
                <c:pt idx="0">
                  <c:v>5</c:v>
                </c:pt>
                <c:pt idx="1">
                  <c:v>27</c:v>
                </c:pt>
                <c:pt idx="2">
                  <c:v>17</c:v>
                </c:pt>
                <c:pt idx="3">
                  <c:v>8</c:v>
                </c:pt>
              </c:numCache>
            </c:numRef>
          </c:val>
          <c:extLst>
            <c:ext xmlns:c16="http://schemas.microsoft.com/office/drawing/2014/chart" uri="{C3380CC4-5D6E-409C-BE32-E72D297353CC}">
              <c16:uniqueId val="{00000008-8EA3-4E34-81A3-F9836AAE597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599509696704577"/>
          <c:w val="0.99964778109632846"/>
          <c:h val="0.1342619932925050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solidFill>
      <a:schemeClr val="bg1"/>
    </a:solidFill>
    <a:ln w="0" cap="flat" cmpd="sng" algn="ctr">
      <a:solidFill>
        <a:srgbClr val="EF7521"/>
      </a:solidFill>
      <a:round/>
    </a:ln>
    <a:effectLst/>
  </c:spPr>
  <c:txPr>
    <a:bodyPr/>
    <a:lstStyle/>
    <a:p>
      <a:pPr>
        <a:defRPr sz="900">
          <a:solidFill>
            <a:sysClr val="windowText" lastClr="000000"/>
          </a:solidFill>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r>
              <a:rPr lang="en-US" sz="1200"/>
              <a:t>B. GRA</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24153065032713503"/>
          <c:y val="0.10768254247377859"/>
          <c:w val="0.5188409953001355"/>
          <c:h val="0.7409411905696060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2B-4F5D-874A-10563BAB3D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2B-4F5D-874A-10563BAB3DF9}"/>
              </c:ext>
            </c:extLst>
          </c:dPt>
          <c:dLbls>
            <c:dLbl>
              <c:idx val="0"/>
              <c:layout>
                <c:manualLayout>
                  <c:x val="-0.13985213044909511"/>
                  <c:y val="0.104250502367379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2B-4F5D-874A-10563BAB3DF9}"/>
                </c:ext>
              </c:extLst>
            </c:dLbl>
            <c:dLbl>
              <c:idx val="1"/>
              <c:layout>
                <c:manualLayout>
                  <c:x val="0.16700121458868578"/>
                  <c:y val="-0.111925296030219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2B-4F5D-874A-10563BAB3DF9}"/>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'Figure 11'!$F$10:$F$11</c:f>
              <c:strCache>
                <c:ptCount val="2"/>
                <c:pt idx="0">
                  <c:v>Sustainable</c:v>
                </c:pt>
                <c:pt idx="1">
                  <c:v>Red-zone cases</c:v>
                </c:pt>
              </c:strCache>
            </c:strRef>
          </c:cat>
          <c:val>
            <c:numRef>
              <c:f>'Figure 11'!$G$10:$G$11</c:f>
              <c:numCache>
                <c:formatCode>General</c:formatCode>
                <c:ptCount val="2"/>
                <c:pt idx="0">
                  <c:v>9</c:v>
                </c:pt>
                <c:pt idx="1">
                  <c:v>19</c:v>
                </c:pt>
              </c:numCache>
            </c:numRef>
          </c:val>
          <c:extLst>
            <c:ext xmlns:c16="http://schemas.microsoft.com/office/drawing/2014/chart" uri="{C3380CC4-5D6E-409C-BE32-E72D297353CC}">
              <c16:uniqueId val="{00000004-272B-4F5D-874A-10563BAB3DF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5277947282419994"/>
          <c:y val="0.88953262305011371"/>
          <c:w val="0.54185626181491142"/>
          <c:h val="5.4981878841437383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solidFill>
      <a:schemeClr val="bg1"/>
    </a:solidFill>
    <a:ln w="0" cap="flat" cmpd="sng" algn="ctr">
      <a:solidFill>
        <a:srgbClr val="EF7521"/>
      </a:solidFill>
      <a:round/>
    </a:ln>
    <a:effectLst/>
  </c:spPr>
  <c:txPr>
    <a:bodyPr/>
    <a:lstStyle/>
    <a:p>
      <a:pPr>
        <a:defRPr sz="900">
          <a:solidFill>
            <a:sysClr val="windowText" lastClr="000000"/>
          </a:solidFill>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r>
              <a:rPr lang="en-US" sz="1200" dirty="0"/>
              <a:t>Ex Ante</a:t>
            </a:r>
            <a:r>
              <a:rPr lang="en-US" sz="1200" baseline="0" dirty="0"/>
              <a:t> </a:t>
            </a:r>
            <a:r>
              <a:rPr lang="en-US" sz="1200" baseline="0" dirty="0" err="1"/>
              <a:t>BoP</a:t>
            </a:r>
            <a:r>
              <a:rPr lang="en-US" sz="1200" baseline="0" dirty="0"/>
              <a:t> gaps, by country category</a:t>
            </a:r>
          </a:p>
          <a:p>
            <a:pPr>
              <a:defRPr sz="1200"/>
            </a:pPr>
            <a:r>
              <a:rPr lang="en-US" sz="1200" baseline="0" dirty="0"/>
              <a:t>(percent of GDP)</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3224845218908302"/>
          <c:y val="0.16324591289070869"/>
          <c:w val="0.81019655499343723"/>
          <c:h val="0.52454482018400561"/>
        </c:manualLayout>
      </c:layout>
      <c:barChart>
        <c:barDir val="bar"/>
        <c:grouping val="stacked"/>
        <c:varyColors val="0"/>
        <c:ser>
          <c:idx val="0"/>
          <c:order val="0"/>
          <c:tx>
            <c:strRef>
              <c:f>'Figure 18 Panel A'!$C$21</c:f>
              <c:strCache>
                <c:ptCount val="1"/>
                <c:pt idx="0">
                  <c:v>Reserves</c:v>
                </c:pt>
              </c:strCache>
            </c:strRef>
          </c:tx>
          <c:spPr>
            <a:solidFill>
              <a:schemeClr val="accent1"/>
            </a:solidFill>
            <a:ln>
              <a:noFill/>
            </a:ln>
            <a:effectLst/>
          </c:spPr>
          <c:invertIfNegative val="0"/>
          <c:cat>
            <c:strRef>
              <c:f>'Figure 18 Panel A'!$B$22:$B$24</c:f>
              <c:strCache>
                <c:ptCount val="3"/>
                <c:pt idx="0">
                  <c:v>SDS</c:v>
                </c:pt>
                <c:pt idx="1">
                  <c:v>LICs</c:v>
                </c:pt>
                <c:pt idx="2">
                  <c:v>EMs</c:v>
                </c:pt>
              </c:strCache>
            </c:strRef>
          </c:cat>
          <c:val>
            <c:numRef>
              <c:f>'Figure 18 Panel A'!$C$22:$C$24</c:f>
              <c:numCache>
                <c:formatCode>General</c:formatCode>
                <c:ptCount val="3"/>
                <c:pt idx="0">
                  <c:v>4.6200755635257149</c:v>
                </c:pt>
                <c:pt idx="1">
                  <c:v>0.93858455830873022</c:v>
                </c:pt>
                <c:pt idx="2">
                  <c:v>2.9872545625009503</c:v>
                </c:pt>
              </c:numCache>
            </c:numRef>
          </c:val>
          <c:extLst>
            <c:ext xmlns:c16="http://schemas.microsoft.com/office/drawing/2014/chart" uri="{C3380CC4-5D6E-409C-BE32-E72D297353CC}">
              <c16:uniqueId val="{00000000-C218-4319-9715-83DB63F505EE}"/>
            </c:ext>
          </c:extLst>
        </c:ser>
        <c:ser>
          <c:idx val="1"/>
          <c:order val="1"/>
          <c:tx>
            <c:strRef>
              <c:f>'Figure 18 Panel A'!$D$21</c:f>
              <c:strCache>
                <c:ptCount val="1"/>
                <c:pt idx="0">
                  <c:v>IMF EF</c:v>
                </c:pt>
              </c:strCache>
            </c:strRef>
          </c:tx>
          <c:spPr>
            <a:solidFill>
              <a:schemeClr val="accent2"/>
            </a:solidFill>
            <a:ln>
              <a:noFill/>
            </a:ln>
            <a:effectLst/>
          </c:spPr>
          <c:invertIfNegative val="0"/>
          <c:cat>
            <c:strRef>
              <c:f>'Figure 18 Panel A'!$B$22:$B$24</c:f>
              <c:strCache>
                <c:ptCount val="3"/>
                <c:pt idx="0">
                  <c:v>SDS</c:v>
                </c:pt>
                <c:pt idx="1">
                  <c:v>LICs</c:v>
                </c:pt>
                <c:pt idx="2">
                  <c:v>EMs</c:v>
                </c:pt>
              </c:strCache>
            </c:strRef>
          </c:cat>
          <c:val>
            <c:numRef>
              <c:f>'Figure 18 Panel A'!$D$22:$D$24</c:f>
              <c:numCache>
                <c:formatCode>General</c:formatCode>
                <c:ptCount val="3"/>
                <c:pt idx="0">
                  <c:v>1.9421160098279762</c:v>
                </c:pt>
                <c:pt idx="1">
                  <c:v>1.4382919498967879</c:v>
                </c:pt>
                <c:pt idx="2">
                  <c:v>1.4781398982596701</c:v>
                </c:pt>
              </c:numCache>
            </c:numRef>
          </c:val>
          <c:extLst>
            <c:ext xmlns:c16="http://schemas.microsoft.com/office/drawing/2014/chart" uri="{C3380CC4-5D6E-409C-BE32-E72D297353CC}">
              <c16:uniqueId val="{00000001-C218-4319-9715-83DB63F505EE}"/>
            </c:ext>
          </c:extLst>
        </c:ser>
        <c:ser>
          <c:idx val="2"/>
          <c:order val="2"/>
          <c:tx>
            <c:strRef>
              <c:f>'Figure 18 Panel A'!$E$21</c:f>
              <c:strCache>
                <c:ptCount val="1"/>
                <c:pt idx="0">
                  <c:v>IMF UCT</c:v>
                </c:pt>
              </c:strCache>
            </c:strRef>
          </c:tx>
          <c:spPr>
            <a:solidFill>
              <a:schemeClr val="bg2"/>
            </a:solidFill>
            <a:ln>
              <a:noFill/>
            </a:ln>
            <a:effectLst/>
          </c:spPr>
          <c:invertIfNegative val="0"/>
          <c:cat>
            <c:strRef>
              <c:f>'Figure 18 Panel A'!$B$22:$B$24</c:f>
              <c:strCache>
                <c:ptCount val="3"/>
                <c:pt idx="0">
                  <c:v>SDS</c:v>
                </c:pt>
                <c:pt idx="1">
                  <c:v>LICs</c:v>
                </c:pt>
                <c:pt idx="2">
                  <c:v>EMs</c:v>
                </c:pt>
              </c:strCache>
            </c:strRef>
          </c:cat>
          <c:val>
            <c:numRef>
              <c:f>'Figure 18 Panel A'!$E$22:$E$24</c:f>
              <c:numCache>
                <c:formatCode>General</c:formatCode>
                <c:ptCount val="3"/>
                <c:pt idx="0">
                  <c:v>0</c:v>
                </c:pt>
                <c:pt idx="1">
                  <c:v>0.13623881220796552</c:v>
                </c:pt>
                <c:pt idx="2">
                  <c:v>8.2529133800170087E-2</c:v>
                </c:pt>
              </c:numCache>
            </c:numRef>
          </c:val>
          <c:extLst>
            <c:ext xmlns:c16="http://schemas.microsoft.com/office/drawing/2014/chart" uri="{C3380CC4-5D6E-409C-BE32-E72D297353CC}">
              <c16:uniqueId val="{00000002-C218-4319-9715-83DB63F505EE}"/>
            </c:ext>
          </c:extLst>
        </c:ser>
        <c:ser>
          <c:idx val="4"/>
          <c:order val="3"/>
          <c:tx>
            <c:strRef>
              <c:f>'Figure 18 Panel A'!$F$21</c:f>
              <c:strCache>
                <c:ptCount val="1"/>
                <c:pt idx="0">
                  <c:v>Debt relief</c:v>
                </c:pt>
              </c:strCache>
            </c:strRef>
          </c:tx>
          <c:spPr>
            <a:solidFill>
              <a:schemeClr val="accent5"/>
            </a:solidFill>
            <a:ln>
              <a:noFill/>
            </a:ln>
            <a:effectLst/>
          </c:spPr>
          <c:invertIfNegative val="0"/>
          <c:cat>
            <c:strRef>
              <c:f>'Figure 18 Panel A'!$B$22:$B$24</c:f>
              <c:strCache>
                <c:ptCount val="3"/>
                <c:pt idx="0">
                  <c:v>SDS</c:v>
                </c:pt>
                <c:pt idx="1">
                  <c:v>LICs</c:v>
                </c:pt>
                <c:pt idx="2">
                  <c:v>EMs</c:v>
                </c:pt>
              </c:strCache>
            </c:strRef>
          </c:cat>
          <c:val>
            <c:numRef>
              <c:f>'Figure 18 Panel A'!$F$22:$F$24</c:f>
              <c:numCache>
                <c:formatCode>General</c:formatCode>
                <c:ptCount val="3"/>
                <c:pt idx="0">
                  <c:v>9.1034506113249952E-2</c:v>
                </c:pt>
                <c:pt idx="1">
                  <c:v>0.11884641367092183</c:v>
                </c:pt>
                <c:pt idx="2">
                  <c:v>3.1422752400349148E-2</c:v>
                </c:pt>
              </c:numCache>
            </c:numRef>
          </c:val>
          <c:extLst>
            <c:ext xmlns:c16="http://schemas.microsoft.com/office/drawing/2014/chart" uri="{C3380CC4-5D6E-409C-BE32-E72D297353CC}">
              <c16:uniqueId val="{00000003-C218-4319-9715-83DB63F505EE}"/>
            </c:ext>
          </c:extLst>
        </c:ser>
        <c:ser>
          <c:idx val="5"/>
          <c:order val="4"/>
          <c:tx>
            <c:strRef>
              <c:f>'Figure 18 Panel A'!$G$21</c:f>
              <c:strCache>
                <c:ptCount val="1"/>
                <c:pt idx="0">
                  <c:v>Other donors</c:v>
                </c:pt>
              </c:strCache>
            </c:strRef>
          </c:tx>
          <c:spPr>
            <a:solidFill>
              <a:schemeClr val="accent6"/>
            </a:solidFill>
            <a:ln>
              <a:noFill/>
            </a:ln>
            <a:effectLst/>
          </c:spPr>
          <c:invertIfNegative val="0"/>
          <c:cat>
            <c:strRef>
              <c:f>'Figure 18 Panel A'!$B$22:$B$24</c:f>
              <c:strCache>
                <c:ptCount val="3"/>
                <c:pt idx="0">
                  <c:v>SDS</c:v>
                </c:pt>
                <c:pt idx="1">
                  <c:v>LICs</c:v>
                </c:pt>
                <c:pt idx="2">
                  <c:v>EMs</c:v>
                </c:pt>
              </c:strCache>
            </c:strRef>
          </c:cat>
          <c:val>
            <c:numRef>
              <c:f>'Figure 18 Panel A'!$G$22:$G$24</c:f>
              <c:numCache>
                <c:formatCode>General</c:formatCode>
                <c:ptCount val="3"/>
                <c:pt idx="0">
                  <c:v>2.8899635636681871</c:v>
                </c:pt>
                <c:pt idx="1">
                  <c:v>0.91276412332472456</c:v>
                </c:pt>
                <c:pt idx="2">
                  <c:v>2.4401844667761146</c:v>
                </c:pt>
              </c:numCache>
            </c:numRef>
          </c:val>
          <c:extLst>
            <c:ext xmlns:c16="http://schemas.microsoft.com/office/drawing/2014/chart" uri="{C3380CC4-5D6E-409C-BE32-E72D297353CC}">
              <c16:uniqueId val="{00000004-C218-4319-9715-83DB63F505EE}"/>
            </c:ext>
          </c:extLst>
        </c:ser>
        <c:ser>
          <c:idx val="6"/>
          <c:order val="5"/>
          <c:tx>
            <c:strRef>
              <c:f>'Figure 18 Panel A'!$H$21</c:f>
              <c:strCache>
                <c:ptCount val="1"/>
                <c:pt idx="0">
                  <c:v>Residual gap</c:v>
                </c:pt>
              </c:strCache>
            </c:strRef>
          </c:tx>
          <c:spPr>
            <a:solidFill>
              <a:srgbClr val="C00000"/>
            </a:solidFill>
            <a:ln>
              <a:noFill/>
            </a:ln>
            <a:effectLst/>
          </c:spPr>
          <c:invertIfNegative val="0"/>
          <c:cat>
            <c:strRef>
              <c:f>'Figure 18 Panel A'!$B$22:$B$24</c:f>
              <c:strCache>
                <c:ptCount val="3"/>
                <c:pt idx="0">
                  <c:v>SDS</c:v>
                </c:pt>
                <c:pt idx="1">
                  <c:v>LICs</c:v>
                </c:pt>
                <c:pt idx="2">
                  <c:v>EMs</c:v>
                </c:pt>
              </c:strCache>
            </c:strRef>
          </c:cat>
          <c:val>
            <c:numRef>
              <c:f>'Figure 18 Panel A'!$H$22:$H$24</c:f>
              <c:numCache>
                <c:formatCode>General</c:formatCode>
                <c:ptCount val="3"/>
                <c:pt idx="0">
                  <c:v>0.95190274487658499</c:v>
                </c:pt>
                <c:pt idx="1">
                  <c:v>0.79982674643605645</c:v>
                </c:pt>
                <c:pt idx="2">
                  <c:v>1.2849249818872592</c:v>
                </c:pt>
              </c:numCache>
            </c:numRef>
          </c:val>
          <c:extLst>
            <c:ext xmlns:c16="http://schemas.microsoft.com/office/drawing/2014/chart" uri="{C3380CC4-5D6E-409C-BE32-E72D297353CC}">
              <c16:uniqueId val="{00000005-C218-4319-9715-83DB63F505EE}"/>
            </c:ext>
          </c:extLst>
        </c:ser>
        <c:dLbls>
          <c:showLegendKey val="0"/>
          <c:showVal val="0"/>
          <c:showCatName val="0"/>
          <c:showSerName val="0"/>
          <c:showPercent val="0"/>
          <c:showBubbleSize val="0"/>
        </c:dLbls>
        <c:gapWidth val="150"/>
        <c:overlap val="100"/>
        <c:axId val="1009336127"/>
        <c:axId val="1009339455"/>
      </c:barChart>
      <c:catAx>
        <c:axId val="1009336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1009339455"/>
        <c:crosses val="autoZero"/>
        <c:auto val="1"/>
        <c:lblAlgn val="ctr"/>
        <c:lblOffset val="100"/>
        <c:noMultiLvlLbl val="0"/>
      </c:catAx>
      <c:valAx>
        <c:axId val="1009339455"/>
        <c:scaling>
          <c:orientation val="minMax"/>
          <c:max val="12"/>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1009336127"/>
        <c:crosses val="autoZero"/>
        <c:crossBetween val="between"/>
        <c:majorUnit val="2"/>
      </c:valAx>
      <c:spPr>
        <a:noFill/>
        <a:ln>
          <a:noFill/>
        </a:ln>
        <a:effectLst/>
      </c:spPr>
    </c:plotArea>
    <c:legend>
      <c:legendPos val="b"/>
      <c:layout>
        <c:manualLayout>
          <c:xMode val="edge"/>
          <c:yMode val="edge"/>
          <c:x val="1.0916229221347332E-2"/>
          <c:y val="0.81798082531350258"/>
          <c:w val="0.97816754155730534"/>
          <c:h val="0.17738954505686788"/>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solidFill>
      <a:schemeClr val="bg1"/>
    </a:solidFill>
    <a:ln w="0" cap="flat" cmpd="sng" algn="ctr">
      <a:solidFill>
        <a:srgbClr val="FEFEFE"/>
      </a:solidFill>
      <a:round/>
    </a:ln>
    <a:effectLst/>
  </c:spPr>
  <c:txPr>
    <a:bodyPr/>
    <a:lstStyle/>
    <a:p>
      <a:pPr>
        <a:defRPr sz="900">
          <a:solidFill>
            <a:sysClr val="windowText" lastClr="000000"/>
          </a:solidFill>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r>
              <a:rPr lang="en-US" sz="1600" dirty="0"/>
              <a:t>Reasons for Lack of Access</a:t>
            </a:r>
          </a:p>
          <a:p>
            <a:pPr>
              <a:defRPr sz="1200"/>
            </a:pPr>
            <a:r>
              <a:rPr lang="en-US" sz="1000" dirty="0"/>
              <a:t>(Number of cases)</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8.5668197725284334E-2"/>
          <c:y val="0.21922717993584134"/>
          <c:w val="0.43278849518810147"/>
          <c:h val="0.72131415864683579"/>
        </c:manualLayout>
      </c:layout>
      <c:pieChart>
        <c:varyColors val="1"/>
        <c:ser>
          <c:idx val="0"/>
          <c:order val="0"/>
          <c:tx>
            <c:strRef>
              <c:f>'Figure 9'!$F$1</c:f>
              <c:strCache>
                <c:ptCount val="1"/>
                <c:pt idx="0">
                  <c:v>EF = 0% of Quota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BE-4159-9F22-F5DC08A557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BE-4159-9F22-F5DC08A557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BE-4159-9F22-F5DC08A557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BBE-4159-9F22-F5DC08A557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BBE-4159-9F22-F5DC08A557E2}"/>
              </c:ext>
            </c:extLst>
          </c:dPt>
          <c:dPt>
            <c:idx val="5"/>
            <c:bubble3D val="0"/>
            <c:spPr>
              <a:solidFill>
                <a:srgbClr val="FF0000"/>
              </a:solidFill>
              <a:ln w="19050">
                <a:solidFill>
                  <a:schemeClr val="lt1"/>
                </a:solidFill>
              </a:ln>
              <a:effectLst/>
            </c:spPr>
            <c:extLst>
              <c:ext xmlns:c16="http://schemas.microsoft.com/office/drawing/2014/chart" uri="{C3380CC4-5D6E-409C-BE32-E72D297353CC}">
                <c16:uniqueId val="{0000000B-6BBE-4159-9F22-F5DC08A557E2}"/>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6BBE-4159-9F22-F5DC08A557E2}"/>
              </c:ext>
            </c:extLst>
          </c:dPt>
          <c:dLbls>
            <c:dLbl>
              <c:idx val="0"/>
              <c:layout>
                <c:manualLayout>
                  <c:x val="-4.593252819349538E-2"/>
                  <c:y val="0.10778655354617174"/>
                </c:manualLayout>
              </c:layout>
              <c:tx>
                <c:rich>
                  <a:bodyPr/>
                  <a:lstStyle/>
                  <a:p>
                    <a:fld id="{CFB313DF-FA5C-4C00-AE21-CC2D2761DDFD}" type="VALUE">
                      <a:rPr lang="en-US" smtClean="0"/>
                      <a:pPr/>
                      <a:t>[VALUE]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BE-4159-9F22-F5DC08A557E2}"/>
                </c:ext>
              </c:extLst>
            </c:dLbl>
            <c:dLbl>
              <c:idx val="1"/>
              <c:layout>
                <c:manualLayout>
                  <c:x val="-5.0182906619381171E-2"/>
                  <c:y val="3.9258651381252264E-2"/>
                </c:manualLayout>
              </c:layout>
              <c:tx>
                <c:rich>
                  <a:bodyPr/>
                  <a:lstStyle/>
                  <a:p>
                    <a:fld id="{1BE8CB2A-3582-41AA-B9AB-1CA908E48DA1}" type="VALUE">
                      <a:rPr lang="en-US" smtClean="0"/>
                      <a:pPr/>
                      <a:t>[VALUE]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BE-4159-9F22-F5DC08A557E2}"/>
                </c:ext>
              </c:extLst>
            </c:dLbl>
            <c:dLbl>
              <c:idx val="2"/>
              <c:layout>
                <c:manualLayout>
                  <c:x val="-9.3386009646583779E-2"/>
                  <c:y val="-6.2095114680115908E-2"/>
                </c:manualLayout>
              </c:layout>
              <c:tx>
                <c:rich>
                  <a:bodyPr/>
                  <a:lstStyle/>
                  <a:p>
                    <a:fld id="{CBFBCE71-7F83-40ED-BFF4-18FFF2173684}" type="VALUE">
                      <a:rPr lang="en-US" smtClean="0"/>
                      <a:pPr/>
                      <a:t>[VALUE]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BBE-4159-9F22-F5DC08A557E2}"/>
                </c:ext>
              </c:extLst>
            </c:dLbl>
            <c:dLbl>
              <c:idx val="3"/>
              <c:layout>
                <c:manualLayout>
                  <c:x val="9.5185054580138262E-2"/>
                  <c:y val="-0.15015210537544357"/>
                </c:manualLayout>
              </c:layout>
              <c:tx>
                <c:rich>
                  <a:bodyPr/>
                  <a:lstStyle/>
                  <a:p>
                    <a:fld id="{0FDB7C0D-A5F6-4F19-8610-B7AE7EBAF111}" type="VALUE">
                      <a:rPr lang="en-US" smtClean="0"/>
                      <a:pPr/>
                      <a:t>[VALUE]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BBE-4159-9F22-F5DC08A557E2}"/>
                </c:ext>
              </c:extLst>
            </c:dLbl>
            <c:dLbl>
              <c:idx val="4"/>
              <c:layout>
                <c:manualLayout>
                  <c:x val="9.4121391105267557E-2"/>
                  <c:y val="4.7469745422446578E-2"/>
                </c:manualLayout>
              </c:layout>
              <c:tx>
                <c:rich>
                  <a:bodyPr/>
                  <a:lstStyle/>
                  <a:p>
                    <a:fld id="{40968445-9084-4ABD-AA91-1A6316C72EC6}" type="VALUE">
                      <a:rPr lang="en-US" smtClean="0"/>
                      <a:pPr/>
                      <a:t>[VALUE]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BBE-4159-9F22-F5DC08A557E2}"/>
                </c:ext>
              </c:extLst>
            </c:dLbl>
            <c:dLbl>
              <c:idx val="5"/>
              <c:layout>
                <c:manualLayout>
                  <c:x val="6.1442475940507411E-2"/>
                  <c:y val="8.7151501895596381E-2"/>
                </c:manualLayout>
              </c:layout>
              <c:tx>
                <c:rich>
                  <a:bodyPr/>
                  <a:lstStyle/>
                  <a:p>
                    <a:fld id="{48452419-D3FA-4F45-B242-2E9312B4320A}" type="VALUE">
                      <a:rPr lang="en-US" smtClean="0"/>
                      <a:pPr/>
                      <a:t>[VALUE]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BBE-4159-9F22-F5DC08A557E2}"/>
                </c:ext>
              </c:extLst>
            </c:dLbl>
            <c:dLbl>
              <c:idx val="6"/>
              <c:layout>
                <c:manualLayout>
                  <c:x val="2.8682851131169484E-2"/>
                  <c:y val="0.10303341577312984"/>
                </c:manualLayout>
              </c:layout>
              <c:tx>
                <c:rich>
                  <a:bodyPr/>
                  <a:lstStyle/>
                  <a:p>
                    <a:fld id="{462DC4B0-63DD-49CD-A1CC-623DCF262525}" type="VALUE">
                      <a:rPr lang="en-US" smtClean="0"/>
                      <a:pPr/>
                      <a:t>[VALUE]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BBE-4159-9F22-F5DC08A557E2}"/>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'Figure 9'!$E$2:$E$8</c:f>
              <c:strCache>
                <c:ptCount val="7"/>
                <c:pt idx="0">
                  <c:v>Only UCT financing, excluding FCL/PLL</c:v>
                </c:pt>
                <c:pt idx="1">
                  <c:v>FCL/PLL</c:v>
                </c:pt>
                <c:pt idx="2">
                  <c:v>No financing need</c:v>
                </c:pt>
                <c:pt idx="3">
                  <c:v>Other official borrowing</c:v>
                </c:pt>
                <c:pt idx="4">
                  <c:v>Rejected on debt concerns</c:v>
                </c:pt>
                <c:pt idx="5">
                  <c:v>Rejected on policy/governance concerns</c:v>
                </c:pt>
                <c:pt idx="6">
                  <c:v>Residual</c:v>
                </c:pt>
              </c:strCache>
            </c:strRef>
          </c:cat>
          <c:val>
            <c:numRef>
              <c:f>'Figure 9'!$F$2:$F$8</c:f>
              <c:numCache>
                <c:formatCode>General</c:formatCode>
                <c:ptCount val="7"/>
                <c:pt idx="0">
                  <c:v>10</c:v>
                </c:pt>
                <c:pt idx="1">
                  <c:v>5</c:v>
                </c:pt>
                <c:pt idx="2">
                  <c:v>19</c:v>
                </c:pt>
                <c:pt idx="3">
                  <c:v>25</c:v>
                </c:pt>
                <c:pt idx="4">
                  <c:v>8</c:v>
                </c:pt>
                <c:pt idx="5">
                  <c:v>4</c:v>
                </c:pt>
                <c:pt idx="6">
                  <c:v>6</c:v>
                </c:pt>
              </c:numCache>
            </c:numRef>
          </c:val>
          <c:extLst>
            <c:ext xmlns:c16="http://schemas.microsoft.com/office/drawing/2014/chart" uri="{C3380CC4-5D6E-409C-BE32-E72D297353CC}">
              <c16:uniqueId val="{0000000E-6BBE-4159-9F22-F5DC08A557E2}"/>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5647965683190004"/>
          <c:y val="0.1371321109968518"/>
          <c:w val="0.44352034316809991"/>
          <c:h val="0.8628678890031481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solidFill>
      <a:schemeClr val="bg1"/>
    </a:solidFill>
    <a:ln w="3175" cap="flat" cmpd="sng" algn="ctr">
      <a:solidFill>
        <a:srgbClr val="EF7521"/>
      </a:solidFill>
      <a:round/>
    </a:ln>
    <a:effectLst/>
  </c:spPr>
  <c:txPr>
    <a:bodyPr/>
    <a:lstStyle/>
    <a:p>
      <a:pPr>
        <a:defRPr sz="900">
          <a:solidFill>
            <a:sysClr val="windowText" lastClr="000000"/>
          </a:solidFill>
          <a:latin typeface="Segoe UI" panose="020B0502040204020203" pitchFamily="34" charset="0"/>
          <a:cs typeface="Segoe UI" panose="020B0502040204020203"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0.14797</cdr:x>
      <cdr:y>0.14932</cdr:y>
    </cdr:from>
    <cdr:to>
      <cdr:x>0.32068</cdr:x>
      <cdr:y>0.26857</cdr:y>
    </cdr:to>
    <cdr:sp macro="" textlink="">
      <cdr:nvSpPr>
        <cdr:cNvPr id="6" name="Arrow: Up 5">
          <a:extLst xmlns:a="http://schemas.openxmlformats.org/drawingml/2006/main">
            <a:ext uri="{FF2B5EF4-FFF2-40B4-BE49-F238E27FC236}">
              <a16:creationId xmlns:a16="http://schemas.microsoft.com/office/drawing/2014/main" id="{20D59723-2D30-4FCD-BF3C-7BD5FFA8CA81}"/>
            </a:ext>
          </a:extLst>
        </cdr:cNvPr>
        <cdr:cNvSpPr/>
      </cdr:nvSpPr>
      <cdr:spPr>
        <a:xfrm xmlns:a="http://schemas.openxmlformats.org/drawingml/2006/main" rot="18009730">
          <a:off x="869946" y="439256"/>
          <a:ext cx="484632" cy="819807"/>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0.26402</cdr:x>
      <cdr:y>0.44564</cdr:y>
    </cdr:from>
    <cdr:to>
      <cdr:x>0.4106</cdr:x>
      <cdr:y>0.81805</cdr:y>
    </cdr:to>
    <cdr:cxnSp macro="">
      <cdr:nvCxnSpPr>
        <cdr:cNvPr id="3" name="Straight Arrow Connector 2">
          <a:extLst xmlns:a="http://schemas.openxmlformats.org/drawingml/2006/main">
            <a:ext uri="{FF2B5EF4-FFF2-40B4-BE49-F238E27FC236}">
              <a16:creationId xmlns:a16="http://schemas.microsoft.com/office/drawing/2014/main" id="{FFAE95D6-5105-49B4-B2B4-B666B2D7E913}"/>
            </a:ext>
          </a:extLst>
        </cdr:cNvPr>
        <cdr:cNvCxnSpPr/>
      </cdr:nvCxnSpPr>
      <cdr:spPr>
        <a:xfrm xmlns:a="http://schemas.openxmlformats.org/drawingml/2006/main" flipH="1">
          <a:off x="1230587" y="1811066"/>
          <a:ext cx="683172" cy="151348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0.43122</cdr:x>
      <cdr:y>0.49089</cdr:y>
    </cdr:from>
    <cdr:to>
      <cdr:x>0.57521</cdr:x>
      <cdr:y>0.79736</cdr:y>
    </cdr:to>
    <cdr:cxnSp macro="">
      <cdr:nvCxnSpPr>
        <cdr:cNvPr id="10" name="Straight Arrow Connector 9">
          <a:extLst xmlns:a="http://schemas.openxmlformats.org/drawingml/2006/main">
            <a:ext uri="{FF2B5EF4-FFF2-40B4-BE49-F238E27FC236}">
              <a16:creationId xmlns:a16="http://schemas.microsoft.com/office/drawing/2014/main" id="{FADB8839-79FD-45A7-B536-E440E809140C}"/>
            </a:ext>
          </a:extLst>
        </cdr:cNvPr>
        <cdr:cNvCxnSpPr/>
      </cdr:nvCxnSpPr>
      <cdr:spPr>
        <a:xfrm xmlns:a="http://schemas.openxmlformats.org/drawingml/2006/main">
          <a:off x="2009884" y="1994997"/>
          <a:ext cx="671130" cy="124547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cdr:x>
      <cdr:y>0.93404</cdr:y>
    </cdr:from>
    <cdr:to>
      <cdr:x>0.71</cdr:x>
      <cdr:y>1</cdr:y>
    </cdr:to>
    <cdr:sp macro="" textlink="">
      <cdr:nvSpPr>
        <cdr:cNvPr id="2" name="TextBox 1">
          <a:extLst xmlns:a="http://schemas.openxmlformats.org/drawingml/2006/main">
            <a:ext uri="{FF2B5EF4-FFF2-40B4-BE49-F238E27FC236}">
              <a16:creationId xmlns:a16="http://schemas.microsoft.com/office/drawing/2014/main" id="{F13B4D31-4978-4DFC-A3B5-56BB2F8978F9}"/>
            </a:ext>
          </a:extLst>
        </cdr:cNvPr>
        <cdr:cNvSpPr txBox="1"/>
      </cdr:nvSpPr>
      <cdr:spPr>
        <a:xfrm xmlns:a="http://schemas.openxmlformats.org/drawingml/2006/main">
          <a:off x="0" y="3588020"/>
          <a:ext cx="3375962" cy="2533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Segoe UI" panose="020B0502040204020203" pitchFamily="34" charset="0"/>
              <a:cs typeface="Segoe UI" panose="020B0502040204020203" pitchFamily="34" charset="0"/>
            </a:rPr>
            <a:t>Source: Staff interviews; IEO calculations.</a:t>
          </a:r>
        </a:p>
      </cdr:txBody>
    </cdr:sp>
  </cdr:relSizeAnchor>
  <cdr:relSizeAnchor xmlns:cdr="http://schemas.openxmlformats.org/drawingml/2006/chartDrawing">
    <cdr:from>
      <cdr:x>0.02849</cdr:x>
      <cdr:y>0.2334</cdr:y>
    </cdr:from>
    <cdr:to>
      <cdr:x>0.09627</cdr:x>
      <cdr:y>0.44636</cdr:y>
    </cdr:to>
    <cdr:cxnSp macro="">
      <cdr:nvCxnSpPr>
        <cdr:cNvPr id="4" name="Straight Arrow Connector 3">
          <a:extLst xmlns:a="http://schemas.openxmlformats.org/drawingml/2006/main">
            <a:ext uri="{FF2B5EF4-FFF2-40B4-BE49-F238E27FC236}">
              <a16:creationId xmlns:a16="http://schemas.microsoft.com/office/drawing/2014/main" id="{55CC30AF-35C7-4A2A-B3BE-1FF791159F66}"/>
            </a:ext>
          </a:extLst>
        </cdr:cNvPr>
        <cdr:cNvCxnSpPr/>
      </cdr:nvCxnSpPr>
      <cdr:spPr>
        <a:xfrm xmlns:a="http://schemas.openxmlformats.org/drawingml/2006/main">
          <a:off x="153287" y="1033838"/>
          <a:ext cx="364586" cy="94330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69921" cy="481728"/>
          </a:xfrm>
          <a:prstGeom prst="rect">
            <a:avLst/>
          </a:prstGeom>
        </p:spPr>
        <p:txBody>
          <a:bodyPr vert="horz" lIns="96648" tIns="48324" rIns="96648" bIns="48324" rtlCol="0"/>
          <a:lstStyle>
            <a:lvl1pPr algn="l">
              <a:defRPr sz="1200"/>
            </a:lvl1pPr>
          </a:lstStyle>
          <a:p>
            <a:endParaRPr lang="en-US" dirty="0"/>
          </a:p>
        </p:txBody>
      </p:sp>
      <p:sp>
        <p:nvSpPr>
          <p:cNvPr id="3" name="Date Placeholder 2"/>
          <p:cNvSpPr>
            <a:spLocks noGrp="1"/>
          </p:cNvSpPr>
          <p:nvPr>
            <p:ph type="dt" sz="quarter" idx="1"/>
          </p:nvPr>
        </p:nvSpPr>
        <p:spPr>
          <a:xfrm>
            <a:off x="4143588" y="4"/>
            <a:ext cx="3169921" cy="481728"/>
          </a:xfrm>
          <a:prstGeom prst="rect">
            <a:avLst/>
          </a:prstGeom>
        </p:spPr>
        <p:txBody>
          <a:bodyPr vert="horz" lIns="96648" tIns="48324" rIns="96648" bIns="48324" rtlCol="0"/>
          <a:lstStyle>
            <a:lvl1pPr algn="r">
              <a:defRPr sz="1200"/>
            </a:lvl1pPr>
          </a:lstStyle>
          <a:p>
            <a:fld id="{17662484-B647-154B-8008-6C77C5ECBE50}" type="datetimeFigureOut">
              <a:rPr lang="en-US" smtClean="0"/>
              <a:t>3/21/2023</a:t>
            </a:fld>
            <a:endParaRPr lang="en-US" dirty="0"/>
          </a:p>
        </p:txBody>
      </p:sp>
      <p:sp>
        <p:nvSpPr>
          <p:cNvPr id="4" name="Footer Placeholder 3"/>
          <p:cNvSpPr>
            <a:spLocks noGrp="1"/>
          </p:cNvSpPr>
          <p:nvPr>
            <p:ph type="ftr" sz="quarter" idx="2"/>
          </p:nvPr>
        </p:nvSpPr>
        <p:spPr>
          <a:xfrm>
            <a:off x="0" y="9119474"/>
            <a:ext cx="3169921" cy="481727"/>
          </a:xfrm>
          <a:prstGeom prst="rect">
            <a:avLst/>
          </a:prstGeom>
        </p:spPr>
        <p:txBody>
          <a:bodyPr vert="horz" lIns="96648" tIns="48324" rIns="96648" bIns="483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4"/>
            <a:ext cx="3169921" cy="481727"/>
          </a:xfrm>
          <a:prstGeom prst="rect">
            <a:avLst/>
          </a:prstGeom>
        </p:spPr>
        <p:txBody>
          <a:bodyPr vert="horz" lIns="96648" tIns="48324" rIns="96648" bIns="48324" rtlCol="0" anchor="b"/>
          <a:lstStyle>
            <a:lvl1pPr algn="r">
              <a:defRPr sz="1200"/>
            </a:lvl1pPr>
          </a:lstStyle>
          <a:p>
            <a:fld id="{CADDD8F7-E139-B543-9B89-3A2FC3489033}" type="slidenum">
              <a:rPr lang="en-US" smtClean="0"/>
              <a:t>‹#›</a:t>
            </a:fld>
            <a:endParaRPr lang="en-US" dirty="0"/>
          </a:p>
        </p:txBody>
      </p:sp>
    </p:spTree>
    <p:extLst>
      <p:ext uri="{BB962C8B-B14F-4D97-AF65-F5344CB8AC3E}">
        <p14:creationId xmlns:p14="http://schemas.microsoft.com/office/powerpoint/2010/main" val="138395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69921" cy="481728"/>
          </a:xfrm>
          <a:prstGeom prst="rect">
            <a:avLst/>
          </a:prstGeom>
        </p:spPr>
        <p:txBody>
          <a:bodyPr vert="horz" lIns="96648" tIns="48324" rIns="96648" bIns="48324" rtlCol="0"/>
          <a:lstStyle>
            <a:lvl1pPr algn="l">
              <a:defRPr sz="1200"/>
            </a:lvl1pPr>
          </a:lstStyle>
          <a:p>
            <a:endParaRPr lang="en-US" dirty="0"/>
          </a:p>
        </p:txBody>
      </p:sp>
      <p:sp>
        <p:nvSpPr>
          <p:cNvPr id="3" name="Date Placeholder 2"/>
          <p:cNvSpPr>
            <a:spLocks noGrp="1"/>
          </p:cNvSpPr>
          <p:nvPr>
            <p:ph type="dt" idx="1"/>
          </p:nvPr>
        </p:nvSpPr>
        <p:spPr>
          <a:xfrm>
            <a:off x="4143588" y="4"/>
            <a:ext cx="3169921" cy="481728"/>
          </a:xfrm>
          <a:prstGeom prst="rect">
            <a:avLst/>
          </a:prstGeom>
        </p:spPr>
        <p:txBody>
          <a:bodyPr vert="horz" lIns="96648" tIns="48324" rIns="96648" bIns="48324" rtlCol="0"/>
          <a:lstStyle>
            <a:lvl1pPr algn="r">
              <a:defRPr sz="1200"/>
            </a:lvl1pPr>
          </a:lstStyle>
          <a:p>
            <a:fld id="{0A99F9B1-A119-5B4F-A253-3C28526DFA97}" type="datetimeFigureOut">
              <a:rPr lang="en-US" smtClean="0"/>
              <a:t>3/21/2023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8" tIns="48324" rIns="96648" bIns="48324" rtlCol="0" anchor="ctr"/>
          <a:lstStyle/>
          <a:p>
            <a:endParaRPr lang="en-US" dirty="0"/>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48" tIns="48324" rIns="96648"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1" cy="481727"/>
          </a:xfrm>
          <a:prstGeom prst="rect">
            <a:avLst/>
          </a:prstGeom>
        </p:spPr>
        <p:txBody>
          <a:bodyPr vert="horz" lIns="96648" tIns="48324" rIns="96648" bIns="48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4"/>
            <a:ext cx="3169921" cy="481727"/>
          </a:xfrm>
          <a:prstGeom prst="rect">
            <a:avLst/>
          </a:prstGeom>
        </p:spPr>
        <p:txBody>
          <a:bodyPr vert="horz" lIns="96648" tIns="48324" rIns="96648" bIns="48324" rtlCol="0" anchor="b"/>
          <a:lstStyle>
            <a:lvl1pPr algn="r">
              <a:defRPr sz="1200"/>
            </a:lvl1pPr>
          </a:lstStyle>
          <a:p>
            <a:fld id="{D0CB577C-39C0-1D4E-BAFA-A41C046D0647}" type="slidenum">
              <a:rPr lang="en-US" smtClean="0"/>
              <a:t>‹#›</a:t>
            </a:fld>
            <a:endParaRPr lang="en-US" dirty="0"/>
          </a:p>
        </p:txBody>
      </p:sp>
    </p:spTree>
    <p:extLst>
      <p:ext uri="{BB962C8B-B14F-4D97-AF65-F5344CB8AC3E}">
        <p14:creationId xmlns:p14="http://schemas.microsoft.com/office/powerpoint/2010/main" val="64854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B577C-39C0-1D4E-BAFA-A41C046D0647}" type="slidenum">
              <a:rPr lang="en-US" smtClean="0"/>
              <a:t>1</a:t>
            </a:fld>
            <a:endParaRPr lang="en-US" dirty="0"/>
          </a:p>
        </p:txBody>
      </p:sp>
    </p:spTree>
    <p:extLst>
      <p:ext uri="{BB962C8B-B14F-4D97-AF65-F5344CB8AC3E}">
        <p14:creationId xmlns:p14="http://schemas.microsoft.com/office/powerpoint/2010/main" val="190754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3F8908EC-65C6-4C34-8433-3AF087E216B2}" type="slidenum">
              <a:rPr lang="en-US" smtClean="0"/>
              <a:pPr/>
              <a:t>12</a:t>
            </a:fld>
            <a:endParaRPr lang="en-US" dirty="0"/>
          </a:p>
        </p:txBody>
      </p:sp>
    </p:spTree>
    <p:extLst>
      <p:ext uri="{BB962C8B-B14F-4D97-AF65-F5344CB8AC3E}">
        <p14:creationId xmlns:p14="http://schemas.microsoft.com/office/powerpoint/2010/main" val="241770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D0CB577C-39C0-1D4E-BAFA-A41C046D0647}" type="slidenum">
              <a:rPr lang="en-US" smtClean="0"/>
              <a:t>13</a:t>
            </a:fld>
            <a:endParaRPr lang="en-US" dirty="0"/>
          </a:p>
        </p:txBody>
      </p:sp>
    </p:spTree>
    <p:extLst>
      <p:ext uri="{BB962C8B-B14F-4D97-AF65-F5344CB8AC3E}">
        <p14:creationId xmlns:p14="http://schemas.microsoft.com/office/powerpoint/2010/main" val="233645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D0CB577C-39C0-1D4E-BAFA-A41C046D0647}" type="slidenum">
              <a:rPr lang="en-US" smtClean="0"/>
              <a:t>14</a:t>
            </a:fld>
            <a:endParaRPr lang="en-US" dirty="0"/>
          </a:p>
        </p:txBody>
      </p:sp>
    </p:spTree>
    <p:extLst>
      <p:ext uri="{BB962C8B-B14F-4D97-AF65-F5344CB8AC3E}">
        <p14:creationId xmlns:p14="http://schemas.microsoft.com/office/powerpoint/2010/main" val="664485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was discussed at the Executive Board in January.</a:t>
            </a:r>
          </a:p>
          <a:p>
            <a:endParaRPr lang="en-US" dirty="0"/>
          </a:p>
          <a:p>
            <a:r>
              <a:rPr lang="en-US" dirty="0"/>
              <a:t>At the meeting MD welcome the evaluation, appreciating recognition that progress has been made but also accepting the assessment that there is much room to improve quality and impact.</a:t>
            </a:r>
          </a:p>
          <a:p>
            <a:endParaRPr lang="en-US" dirty="0"/>
          </a:p>
          <a:p>
            <a:r>
              <a:rPr lang="en-US" dirty="0"/>
              <a:t>The Board also welcomed the evaluation and broadly supported all the recommendations while having some differences of views among them about how they would be best implemented.</a:t>
            </a:r>
          </a:p>
          <a:p>
            <a:endParaRPr lang="en-US" dirty="0"/>
          </a:p>
          <a:p>
            <a:r>
              <a:rPr lang="en-US" dirty="0"/>
              <a:t>Particular areas for discussion included the prioritization of the FSAP across countries, the value of IMF conducted stress tests, and the extent to which the EWE should be disseminated.</a:t>
            </a:r>
          </a:p>
          <a:p>
            <a:endParaRPr lang="en-US" dirty="0"/>
          </a:p>
          <a:p>
            <a:r>
              <a:rPr lang="en-US" dirty="0"/>
              <a:t>There was consensus that financial surveillance needed more resources but that these needed to be found within the fund’s budgetary envelope which is already quite stretched.</a:t>
            </a:r>
          </a:p>
        </p:txBody>
      </p:sp>
      <p:sp>
        <p:nvSpPr>
          <p:cNvPr id="4" name="Slide Number Placeholder 3"/>
          <p:cNvSpPr>
            <a:spLocks noGrp="1"/>
          </p:cNvSpPr>
          <p:nvPr>
            <p:ph type="sldNum" sz="quarter" idx="10"/>
          </p:nvPr>
        </p:nvSpPr>
        <p:spPr/>
        <p:txBody>
          <a:bodyPr/>
          <a:lstStyle/>
          <a:p>
            <a:fld id="{3F8908EC-65C6-4C34-8433-3AF087E216B2}" type="slidenum">
              <a:rPr lang="en-US" smtClean="0"/>
              <a:pPr/>
              <a:t>19</a:t>
            </a:fld>
            <a:endParaRPr lang="en-US" dirty="0"/>
          </a:p>
        </p:txBody>
      </p:sp>
    </p:spTree>
    <p:extLst>
      <p:ext uri="{BB962C8B-B14F-4D97-AF65-F5344CB8AC3E}">
        <p14:creationId xmlns:p14="http://schemas.microsoft.com/office/powerpoint/2010/main" val="209215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responsibility of managemental and staff to implement Board endorsed recommendations. They are required to prepare an implementation plan for Board approval within six months. But already key findings are feeding into a number of important workstreams; the comprehensive surveillance review and the FSAP review to be completed next year; the continuing budget discussions, and the new HR strategy.</a:t>
            </a:r>
          </a:p>
        </p:txBody>
      </p:sp>
      <p:sp>
        <p:nvSpPr>
          <p:cNvPr id="4" name="Slide Number Placeholder 3"/>
          <p:cNvSpPr>
            <a:spLocks noGrp="1"/>
          </p:cNvSpPr>
          <p:nvPr>
            <p:ph type="sldNum" sz="quarter" idx="10"/>
          </p:nvPr>
        </p:nvSpPr>
        <p:spPr/>
        <p:txBody>
          <a:bodyPr/>
          <a:lstStyle/>
          <a:p>
            <a:fld id="{3F8908EC-65C6-4C34-8433-3AF087E216B2}" type="slidenum">
              <a:rPr lang="en-US" smtClean="0"/>
              <a:pPr/>
              <a:t>20</a:t>
            </a:fld>
            <a:endParaRPr lang="en-US" dirty="0"/>
          </a:p>
        </p:txBody>
      </p:sp>
    </p:spTree>
    <p:extLst>
      <p:ext uri="{BB962C8B-B14F-4D97-AF65-F5344CB8AC3E}">
        <p14:creationId xmlns:p14="http://schemas.microsoft.com/office/powerpoint/2010/main" val="282451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8908EC-65C6-4C34-8433-3AF087E216B2}" type="slidenum">
              <a:rPr lang="en-US" smtClean="0"/>
              <a:pPr/>
              <a:t>21</a:t>
            </a:fld>
            <a:endParaRPr lang="en-US" dirty="0"/>
          </a:p>
        </p:txBody>
      </p:sp>
    </p:spTree>
    <p:extLst>
      <p:ext uri="{BB962C8B-B14F-4D97-AF65-F5344CB8AC3E}">
        <p14:creationId xmlns:p14="http://schemas.microsoft.com/office/powerpoint/2010/main" val="112942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908EC-65C6-4C34-8433-3AF087E216B2}" type="slidenum">
              <a:rPr lang="en-US" smtClean="0"/>
              <a:pPr/>
              <a:t>2</a:t>
            </a:fld>
            <a:endParaRPr lang="en-US" dirty="0"/>
          </a:p>
        </p:txBody>
      </p:sp>
    </p:spTree>
    <p:extLst>
      <p:ext uri="{BB962C8B-B14F-4D97-AF65-F5344CB8AC3E}">
        <p14:creationId xmlns:p14="http://schemas.microsoft.com/office/powerpoint/2010/main" val="298475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908EC-65C6-4C34-8433-3AF087E216B2}" type="slidenum">
              <a:rPr lang="en-US" smtClean="0"/>
              <a:pPr/>
              <a:t>3</a:t>
            </a:fld>
            <a:endParaRPr lang="en-US" dirty="0"/>
          </a:p>
        </p:txBody>
      </p:sp>
    </p:spTree>
    <p:extLst>
      <p:ext uri="{BB962C8B-B14F-4D97-AF65-F5344CB8AC3E}">
        <p14:creationId xmlns:p14="http://schemas.microsoft.com/office/powerpoint/2010/main" val="347456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7900">
              <a:defRPr/>
            </a:pPr>
            <a:fld id="{D0CB577C-39C0-1D4E-BAFA-A41C046D0647}" type="slidenum">
              <a:rPr lang="en-US">
                <a:solidFill>
                  <a:prstClr val="black"/>
                </a:solidFill>
                <a:latin typeface="Calibri" panose="020F0502020204030204"/>
              </a:rPr>
              <a:pPr defTabSz="937900">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05897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7900">
              <a:defRPr/>
            </a:pPr>
            <a:fld id="{D0CB577C-39C0-1D4E-BAFA-A41C046D0647}" type="slidenum">
              <a:rPr lang="en-US">
                <a:solidFill>
                  <a:prstClr val="black"/>
                </a:solidFill>
                <a:latin typeface="Calibri" panose="020F0502020204030204"/>
              </a:rPr>
              <a:pPr defTabSz="937900">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5715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908EC-65C6-4C34-8433-3AF087E216B2}" type="slidenum">
              <a:rPr lang="en-US" smtClean="0"/>
              <a:pPr/>
              <a:t>8</a:t>
            </a:fld>
            <a:endParaRPr lang="en-US" dirty="0"/>
          </a:p>
        </p:txBody>
      </p:sp>
    </p:spTree>
    <p:extLst>
      <p:ext uri="{BB962C8B-B14F-4D97-AF65-F5344CB8AC3E}">
        <p14:creationId xmlns:p14="http://schemas.microsoft.com/office/powerpoint/2010/main" val="343286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D0CB577C-39C0-1D4E-BAFA-A41C046D0647}" type="slidenum">
              <a:rPr lang="en-US" smtClean="0"/>
              <a:t>9</a:t>
            </a:fld>
            <a:endParaRPr lang="en-US" dirty="0"/>
          </a:p>
        </p:txBody>
      </p:sp>
    </p:spTree>
    <p:extLst>
      <p:ext uri="{BB962C8B-B14F-4D97-AF65-F5344CB8AC3E}">
        <p14:creationId xmlns:p14="http://schemas.microsoft.com/office/powerpoint/2010/main" val="2875641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8908EC-65C6-4C34-8433-3AF087E216B2}" type="slidenum">
              <a:rPr lang="en-US" smtClean="0"/>
              <a:pPr/>
              <a:t>10</a:t>
            </a:fld>
            <a:endParaRPr lang="en-US" dirty="0"/>
          </a:p>
        </p:txBody>
      </p:sp>
    </p:spTree>
    <p:extLst>
      <p:ext uri="{BB962C8B-B14F-4D97-AF65-F5344CB8AC3E}">
        <p14:creationId xmlns:p14="http://schemas.microsoft.com/office/powerpoint/2010/main" val="347456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B577C-39C0-1D4E-BAFA-A41C046D0647}" type="slidenum">
              <a:rPr lang="en-US" smtClean="0"/>
              <a:t>11</a:t>
            </a:fld>
            <a:endParaRPr lang="en-US" dirty="0"/>
          </a:p>
        </p:txBody>
      </p:sp>
    </p:spTree>
    <p:extLst>
      <p:ext uri="{BB962C8B-B14F-4D97-AF65-F5344CB8AC3E}">
        <p14:creationId xmlns:p14="http://schemas.microsoft.com/office/powerpoint/2010/main" val="4099830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5943600"/>
            <a:ext cx="121920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1" name="Rectangle 10"/>
          <p:cNvSpPr/>
          <p:nvPr userDrawn="1"/>
        </p:nvSpPr>
        <p:spPr>
          <a:xfrm>
            <a:off x="0" y="-1"/>
            <a:ext cx="12192000" cy="5893905"/>
          </a:xfrm>
          <a:prstGeom prst="rect">
            <a:avLst/>
          </a:pr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p:cNvSpPr>
            <a:spLocks noGrp="1"/>
          </p:cNvSpPr>
          <p:nvPr>
            <p:ph type="body" sz="quarter" idx="11"/>
          </p:nvPr>
        </p:nvSpPr>
        <p:spPr>
          <a:xfrm>
            <a:off x="1723291" y="5943600"/>
            <a:ext cx="8823570" cy="914400"/>
          </a:xfrm>
          <a:noFill/>
          <a:ln>
            <a:noFill/>
          </a:ln>
        </p:spPr>
        <p:style>
          <a:lnRef idx="2">
            <a:schemeClr val="accent2"/>
          </a:lnRef>
          <a:fillRef idx="1">
            <a:schemeClr val="lt1"/>
          </a:fillRef>
          <a:effectRef idx="0">
            <a:schemeClr val="accent2"/>
          </a:effectRef>
          <a:fontRef idx="none"/>
        </p:style>
        <p:txBody>
          <a:bodyPr lIns="0" tIns="0" rIns="0" bIns="91440" anchor="ctr">
            <a:noAutofit/>
          </a:bodyPr>
          <a:lstStyle>
            <a:lvl1pPr algn="l">
              <a:defRPr sz="3200" b="0" cap="none" baseline="0">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12"/>
          </p:nvPr>
        </p:nvSpPr>
        <p:spPr>
          <a:xfrm>
            <a:off x="1723291" y="3086932"/>
            <a:ext cx="8823569" cy="2297514"/>
          </a:xfrm>
        </p:spPr>
        <p:txBody>
          <a:bodyPr lIns="0" tIns="365760" rIns="0" bIns="182880" anchor="ctr">
            <a:noAutofit/>
          </a:bodyPr>
          <a:lstStyle>
            <a:lvl1pPr>
              <a:lnSpc>
                <a:spcPct val="90000"/>
              </a:lnSpc>
              <a:spcBef>
                <a:spcPts val="300"/>
              </a:spcBef>
              <a:defRPr sz="5000" b="1" cap="all" baseline="0">
                <a:solidFill>
                  <a:schemeClr val="bg1"/>
                </a:solidFill>
                <a:latin typeface="+mj-lt"/>
              </a:defRPr>
            </a:lvl1pPr>
            <a:lvl2pPr marL="0" indent="0" algn="l">
              <a:spcBef>
                <a:spcPts val="300"/>
              </a:spcBef>
              <a:buFontTx/>
              <a:buNone/>
              <a:tabLst/>
              <a:defRPr sz="4000" b="0">
                <a:solidFill>
                  <a:schemeClr val="accent6">
                    <a:lumMod val="50000"/>
                  </a:schemeClr>
                </a:solidFill>
                <a:latin typeface="+mj-lt"/>
              </a:defRPr>
            </a:lvl2pPr>
            <a:lvl3pPr marL="0" indent="0">
              <a:spcBef>
                <a:spcPts val="300"/>
              </a:spcBef>
              <a:buFontTx/>
              <a:buNone/>
              <a:tabLst/>
              <a:defRPr sz="2800" b="0" i="1">
                <a:solidFill>
                  <a:schemeClr val="accent6">
                    <a:lumMod val="50000"/>
                  </a:schemeClr>
                </a:solidFill>
                <a:latin typeface="+mj-lt"/>
              </a:defRPr>
            </a:lvl3pPr>
            <a:lvl4pPr marL="0" indent="0">
              <a:spcBef>
                <a:spcPts val="300"/>
              </a:spcBef>
              <a:buFontTx/>
              <a:buNone/>
              <a:tabLst/>
              <a:defRPr sz="2800" b="0" i="1">
                <a:solidFill>
                  <a:schemeClr val="accent6">
                    <a:lumMod val="50000"/>
                  </a:schemeClr>
                </a:solidFill>
                <a:latin typeface="+mj-lt"/>
              </a:defRPr>
            </a:lvl4pPr>
            <a:lvl5pPr marL="0" indent="0">
              <a:spcBef>
                <a:spcPts val="300"/>
              </a:spcBef>
              <a:buFontTx/>
              <a:buNone/>
              <a:tabLst/>
              <a:defRPr sz="2800" b="0" i="1">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p:cNvGrpSpPr/>
          <p:nvPr userDrawn="1"/>
        </p:nvGrpSpPr>
        <p:grpSpPr>
          <a:xfrm>
            <a:off x="-628843" y="-1589573"/>
            <a:ext cx="3572768" cy="5819600"/>
            <a:chOff x="-647973" y="-1233681"/>
            <a:chExt cx="3681456" cy="5996639"/>
          </a:xfrm>
        </p:grpSpPr>
        <p:sp>
          <p:nvSpPr>
            <p:cNvPr id="4" name="Triangle 3"/>
            <p:cNvSpPr/>
            <p:nvPr userDrawn="1"/>
          </p:nvSpPr>
          <p:spPr>
            <a:xfrm rot="5400000">
              <a:off x="-1805565" y="-76089"/>
              <a:ext cx="5996639" cy="3681456"/>
            </a:xfrm>
            <a:prstGeom prst="triangle">
              <a:avLst>
                <a:gd name="adj" fmla="val 502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6805" b="-5018"/>
            <a:stretch/>
          </p:blipFill>
          <p:spPr>
            <a:xfrm>
              <a:off x="305553" y="1222638"/>
              <a:ext cx="2033316" cy="1172913"/>
            </a:xfrm>
            <a:prstGeom prst="rect">
              <a:avLst/>
            </a:prstGeom>
          </p:spPr>
        </p:pic>
      </p:grpSp>
      <p:sp>
        <p:nvSpPr>
          <p:cNvPr id="15"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extLst>
    <p:ext uri="{DCECCB84-F9BA-43D5-87BE-67443E8EF086}">
      <p15:sldGuideLst xmlns:p15="http://schemas.microsoft.com/office/powerpoint/2012/main">
        <p15:guide id="1" pos="66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0" y="2205644"/>
            <a:ext cx="914400" cy="914400"/>
          </a:xfrm>
          <a:custGeom>
            <a:avLst/>
            <a:gdLst>
              <a:gd name="connsiteX0" fmla="*/ 0 w 1041648"/>
              <a:gd name="connsiteY0" fmla="*/ 0 h 1041648"/>
              <a:gd name="connsiteX1" fmla="*/ 1041648 w 1041648"/>
              <a:gd name="connsiteY1" fmla="*/ 0 h 1041648"/>
              <a:gd name="connsiteX2" fmla="*/ 1041648 w 1041648"/>
              <a:gd name="connsiteY2" fmla="*/ 1041648 h 1041648"/>
              <a:gd name="connsiteX3" fmla="*/ 0 w 1041648"/>
              <a:gd name="connsiteY3" fmla="*/ 1041648 h 1041648"/>
              <a:gd name="connsiteX4" fmla="*/ 0 w 1041648"/>
              <a:gd name="connsiteY4" fmla="*/ 0 h 1041648"/>
              <a:gd name="connsiteX0" fmla="*/ 0 w 1041648"/>
              <a:gd name="connsiteY0" fmla="*/ 0 h 1041648"/>
              <a:gd name="connsiteX1" fmla="*/ 1041648 w 1041648"/>
              <a:gd name="connsiteY1" fmla="*/ 0 h 1041648"/>
              <a:gd name="connsiteX2" fmla="*/ 0 w 1041648"/>
              <a:gd name="connsiteY2" fmla="*/ 1041648 h 1041648"/>
              <a:gd name="connsiteX3" fmla="*/ 0 w 1041648"/>
              <a:gd name="connsiteY3" fmla="*/ 0 h 1041648"/>
            </a:gdLst>
            <a:ahLst/>
            <a:cxnLst>
              <a:cxn ang="0">
                <a:pos x="connsiteX0" y="connsiteY0"/>
              </a:cxn>
              <a:cxn ang="0">
                <a:pos x="connsiteX1" y="connsiteY1"/>
              </a:cxn>
              <a:cxn ang="0">
                <a:pos x="connsiteX2" y="connsiteY2"/>
              </a:cxn>
              <a:cxn ang="0">
                <a:pos x="connsiteX3" y="connsiteY3"/>
              </a:cxn>
            </a:cxnLst>
            <a:rect l="l" t="t" r="r" b="b"/>
            <a:pathLst>
              <a:path w="1041648" h="1041648">
                <a:moveTo>
                  <a:pt x="0" y="0"/>
                </a:moveTo>
                <a:lnTo>
                  <a:pt x="1041648" y="0"/>
                </a:lnTo>
                <a:lnTo>
                  <a:pt x="0" y="104164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5457211"/>
            <a:ext cx="121920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2205644"/>
            <a:ext cx="12192000" cy="3204186"/>
          </a:xfrm>
          <a:prstGeom prst="rect">
            <a:avLst/>
          </a:pr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9747" y="442612"/>
            <a:ext cx="2441331" cy="1432248"/>
          </a:xfrm>
          <a:prstGeom prst="rect">
            <a:avLst/>
          </a:prstGeom>
        </p:spPr>
      </p:pic>
      <p:sp>
        <p:nvSpPr>
          <p:cNvPr id="14" name="Text Placeholder 8"/>
          <p:cNvSpPr>
            <a:spLocks noGrp="1"/>
          </p:cNvSpPr>
          <p:nvPr>
            <p:ph type="body" sz="quarter" idx="11"/>
          </p:nvPr>
        </p:nvSpPr>
        <p:spPr>
          <a:xfrm>
            <a:off x="1473200" y="5457211"/>
            <a:ext cx="9144000" cy="914400"/>
          </a:xfrm>
          <a:noFill/>
          <a:ln>
            <a:noFill/>
          </a:ln>
        </p:spPr>
        <p:style>
          <a:lnRef idx="2">
            <a:schemeClr val="accent2"/>
          </a:lnRef>
          <a:fillRef idx="1">
            <a:schemeClr val="lt1"/>
          </a:fillRef>
          <a:effectRef idx="0">
            <a:schemeClr val="accent2"/>
          </a:effectRef>
          <a:fontRef idx="none"/>
        </p:style>
        <p:txBody>
          <a:bodyPr lIns="0" tIns="0" rIns="0" bIns="91440" anchor="ctr">
            <a:noAutofit/>
          </a:bodyPr>
          <a:lstStyle>
            <a:lvl1pPr algn="r">
              <a:defRPr sz="3200" b="0" cap="none" baseline="0">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12"/>
          </p:nvPr>
        </p:nvSpPr>
        <p:spPr>
          <a:xfrm>
            <a:off x="1473200" y="2205644"/>
            <a:ext cx="9144000" cy="3204186"/>
          </a:xfrm>
        </p:spPr>
        <p:txBody>
          <a:bodyPr lIns="0" tIns="365760" rIns="0" bIns="182880" anchor="ctr">
            <a:noAutofit/>
          </a:bodyPr>
          <a:lstStyle>
            <a:lvl1pPr>
              <a:lnSpc>
                <a:spcPct val="90000"/>
              </a:lnSpc>
              <a:spcBef>
                <a:spcPts val="300"/>
              </a:spcBef>
              <a:defRPr sz="5000" b="1" cap="all" baseline="0">
                <a:solidFill>
                  <a:schemeClr val="bg1"/>
                </a:solidFill>
                <a:latin typeface="+mj-lt"/>
              </a:defRPr>
            </a:lvl1pPr>
            <a:lvl2pPr marL="0" indent="0" algn="l">
              <a:spcBef>
                <a:spcPts val="300"/>
              </a:spcBef>
              <a:buFontTx/>
              <a:buNone/>
              <a:tabLst/>
              <a:defRPr sz="4000" b="0">
                <a:solidFill>
                  <a:schemeClr val="accent6">
                    <a:lumMod val="50000"/>
                  </a:schemeClr>
                </a:solidFill>
                <a:latin typeface="+mj-lt"/>
              </a:defRPr>
            </a:lvl2pPr>
            <a:lvl3pPr marL="0" indent="0">
              <a:spcBef>
                <a:spcPts val="300"/>
              </a:spcBef>
              <a:buFontTx/>
              <a:buNone/>
              <a:tabLst/>
              <a:defRPr sz="2800" b="0" i="1">
                <a:solidFill>
                  <a:schemeClr val="accent6">
                    <a:lumMod val="50000"/>
                  </a:schemeClr>
                </a:solidFill>
                <a:latin typeface="+mj-lt"/>
              </a:defRPr>
            </a:lvl3pPr>
            <a:lvl4pPr marL="0" indent="0">
              <a:spcBef>
                <a:spcPts val="300"/>
              </a:spcBef>
              <a:buFontTx/>
              <a:buNone/>
              <a:tabLst/>
              <a:defRPr sz="2800" b="0" i="1">
                <a:solidFill>
                  <a:schemeClr val="accent6">
                    <a:lumMod val="50000"/>
                  </a:schemeClr>
                </a:solidFill>
                <a:latin typeface="+mj-lt"/>
              </a:defRPr>
            </a:lvl4pPr>
            <a:lvl5pPr marL="0" indent="0">
              <a:spcBef>
                <a:spcPts val="300"/>
              </a:spcBef>
              <a:buFontTx/>
              <a:buNone/>
              <a:tabLst/>
              <a:defRPr sz="2800" b="0" i="1">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1277600" y="5457211"/>
            <a:ext cx="914400" cy="914400"/>
          </a:xfrm>
          <a:custGeom>
            <a:avLst/>
            <a:gdLst>
              <a:gd name="connsiteX0" fmla="*/ 0 w 879231"/>
              <a:gd name="connsiteY0" fmla="*/ 0 h 879231"/>
              <a:gd name="connsiteX1" fmla="*/ 879231 w 879231"/>
              <a:gd name="connsiteY1" fmla="*/ 0 h 879231"/>
              <a:gd name="connsiteX2" fmla="*/ 879231 w 879231"/>
              <a:gd name="connsiteY2" fmla="*/ 879231 h 879231"/>
              <a:gd name="connsiteX3" fmla="*/ 0 w 879231"/>
              <a:gd name="connsiteY3" fmla="*/ 879231 h 879231"/>
              <a:gd name="connsiteX4" fmla="*/ 0 w 879231"/>
              <a:gd name="connsiteY4" fmla="*/ 0 h 879231"/>
              <a:gd name="connsiteX0" fmla="*/ 0 w 879231"/>
              <a:gd name="connsiteY0" fmla="*/ 879231 h 879231"/>
              <a:gd name="connsiteX1" fmla="*/ 879231 w 879231"/>
              <a:gd name="connsiteY1" fmla="*/ 0 h 879231"/>
              <a:gd name="connsiteX2" fmla="*/ 879231 w 879231"/>
              <a:gd name="connsiteY2" fmla="*/ 879231 h 879231"/>
              <a:gd name="connsiteX3" fmla="*/ 0 w 879231"/>
              <a:gd name="connsiteY3" fmla="*/ 879231 h 879231"/>
            </a:gdLst>
            <a:ahLst/>
            <a:cxnLst>
              <a:cxn ang="0">
                <a:pos x="connsiteX0" y="connsiteY0"/>
              </a:cxn>
              <a:cxn ang="0">
                <a:pos x="connsiteX1" y="connsiteY1"/>
              </a:cxn>
              <a:cxn ang="0">
                <a:pos x="connsiteX2" y="connsiteY2"/>
              </a:cxn>
              <a:cxn ang="0">
                <a:pos x="connsiteX3" y="connsiteY3"/>
              </a:cxn>
            </a:cxnLst>
            <a:rect l="l" t="t" r="r" b="b"/>
            <a:pathLst>
              <a:path w="879231" h="879231">
                <a:moveTo>
                  <a:pt x="0" y="879231"/>
                </a:moveTo>
                <a:lnTo>
                  <a:pt x="879231" y="0"/>
                </a:lnTo>
                <a:lnTo>
                  <a:pt x="879231" y="879231"/>
                </a:lnTo>
                <a:lnTo>
                  <a:pt x="0" y="8792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extLst>
    <p:ext uri="{DCECCB84-F9BA-43D5-87BE-67443E8EF086}">
      <p15:sldGuideLst xmlns:p15="http://schemas.microsoft.com/office/powerpoint/2012/main">
        <p15:guide id="1" pos="66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Width">
    <p:spTree>
      <p:nvGrpSpPr>
        <p:cNvPr id="1" name=""/>
        <p:cNvGrpSpPr/>
        <p:nvPr/>
      </p:nvGrpSpPr>
      <p:grpSpPr>
        <a:xfrm>
          <a:off x="0" y="0"/>
          <a:ext cx="0" cy="0"/>
          <a:chOff x="0" y="0"/>
          <a:chExt cx="0" cy="0"/>
        </a:xfrm>
      </p:grpSpPr>
      <p:sp>
        <p:nvSpPr>
          <p:cNvPr id="2" name="Title 1"/>
          <p:cNvSpPr>
            <a:spLocks noGrp="1"/>
          </p:cNvSpPr>
          <p:nvPr>
            <p:ph type="title"/>
          </p:nvPr>
        </p:nvSpPr>
        <p:spPr>
          <a:xfrm>
            <a:off x="1570892" y="365125"/>
            <a:ext cx="9828628" cy="822960"/>
          </a:xfrm>
        </p:spPr>
        <p:txBody>
          <a:bodyPr/>
          <a:lstStyle/>
          <a:p>
            <a:r>
              <a:rPr lang="en-US" dirty="0"/>
              <a:t>Click to edit Master title style</a:t>
            </a:r>
          </a:p>
        </p:txBody>
      </p:sp>
      <p:grpSp>
        <p:nvGrpSpPr>
          <p:cNvPr id="7" name="Group 6"/>
          <p:cNvGrpSpPr/>
          <p:nvPr userDrawn="1"/>
        </p:nvGrpSpPr>
        <p:grpSpPr>
          <a:xfrm>
            <a:off x="-3177" y="-36957"/>
            <a:ext cx="1380745" cy="2121789"/>
            <a:chOff x="-3177" y="-381"/>
            <a:chExt cx="1380745" cy="2121789"/>
          </a:xfrm>
        </p:grpSpPr>
        <p:sp>
          <p:nvSpPr>
            <p:cNvPr id="3" name="Triangle 2"/>
            <p:cNvSpPr/>
            <p:nvPr userDrawn="1"/>
          </p:nvSpPr>
          <p:spPr>
            <a:xfrm rot="5400000">
              <a:off x="-373699" y="370141"/>
              <a:ext cx="2121789" cy="1380745"/>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33" h="1570892">
                  <a:moveTo>
                    <a:pt x="0" y="1567717"/>
                  </a:moveTo>
                  <a:lnTo>
                    <a:pt x="381" y="1250851"/>
                  </a:lnTo>
                  <a:lnTo>
                    <a:pt x="879613" y="0"/>
                  </a:lnTo>
                  <a:lnTo>
                    <a:pt x="2005733" y="1570892"/>
                  </a:lnTo>
                  <a:lnTo>
                    <a:pt x="0" y="1567717"/>
                  </a:lnTo>
                  <a:close/>
                </a:path>
              </a:pathLst>
            </a:cu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9" y="594935"/>
              <a:ext cx="917234" cy="702204"/>
            </a:xfrm>
            <a:prstGeom prst="rect">
              <a:avLst/>
            </a:prstGeom>
          </p:spPr>
        </p:pic>
      </p:grpSp>
      <p:sp>
        <p:nvSpPr>
          <p:cNvPr id="9"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1434689" y="6434260"/>
            <a:ext cx="655842" cy="307777"/>
          </a:xfrm>
          <a:prstGeom prst="rect">
            <a:avLst/>
          </a:prstGeom>
        </p:spPr>
        <p:txBody>
          <a:bodyPr wrap="square">
            <a:spAutoFit/>
          </a:bodyPr>
          <a:lstStyle/>
          <a:p>
            <a:pPr algn="r"/>
            <a:fld id="{242C09EE-5BF7-654E-AEAA-20DD07D7BE3C}" type="slidenum">
              <a:rPr lang="en-US" sz="1400" smtClean="0">
                <a:solidFill>
                  <a:schemeClr val="bg1"/>
                </a:solidFill>
                <a:latin typeface="+mj-lt"/>
              </a:rPr>
              <a:pPr algn="r"/>
              <a:t>‹#›</a:t>
            </a:fld>
            <a:endParaRPr lang="en-US" sz="1400" dirty="0">
              <a:solidFill>
                <a:schemeClr val="bg1"/>
              </a:solidFill>
              <a:latin typeface="+mj-lt"/>
            </a:endParaRPr>
          </a:p>
        </p:txBody>
      </p:sp>
      <p:sp>
        <p:nvSpPr>
          <p:cNvPr id="13" name="Content Placeholder 12"/>
          <p:cNvSpPr>
            <a:spLocks noGrp="1"/>
          </p:cNvSpPr>
          <p:nvPr>
            <p:ph sz="quarter" idx="10"/>
          </p:nvPr>
        </p:nvSpPr>
        <p:spPr>
          <a:xfrm>
            <a:off x="1562100" y="1295400"/>
            <a:ext cx="9829800" cy="5032375"/>
          </a:xfrm>
        </p:spPr>
        <p:txBody>
          <a:bodyPr/>
          <a:lstStyle>
            <a:lvl1pPr>
              <a:spcBef>
                <a:spcPts val="3000"/>
              </a:spcBef>
              <a:defRPr/>
            </a:lvl1pPr>
            <a:lvl2pPr>
              <a:spcBef>
                <a:spcPts val="900"/>
              </a:spcBef>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7661166"/>
      </p:ext>
    </p:extLst>
  </p:cSld>
  <p:clrMapOvr>
    <a:masterClrMapping/>
  </p:clrMapOvr>
  <p:extLst>
    <p:ext uri="{DCECCB84-F9BA-43D5-87BE-67443E8EF086}">
      <p15:sldGuideLst xmlns:p15="http://schemas.microsoft.com/office/powerpoint/2012/main">
        <p15:guide id="1" pos="984" userDrawn="1">
          <p15:clr>
            <a:srgbClr val="FBAE40"/>
          </p15:clr>
        </p15:guide>
        <p15:guide id="2" orient="horz" pos="2160" userDrawn="1">
          <p15:clr>
            <a:srgbClr val="FBAE40"/>
          </p15:clr>
        </p15:guide>
        <p15:guide id="3" orient="horz" pos="398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sp>
        <p:nvSpPr>
          <p:cNvPr id="2" name="Title 1"/>
          <p:cNvSpPr>
            <a:spLocks noGrp="1"/>
          </p:cNvSpPr>
          <p:nvPr>
            <p:ph type="title"/>
          </p:nvPr>
        </p:nvSpPr>
        <p:spPr>
          <a:xfrm>
            <a:off x="1568951" y="365759"/>
            <a:ext cx="9830569" cy="822960"/>
          </a:xfrm>
        </p:spPr>
        <p:txBody>
          <a:bodyPr/>
          <a:lstStyle/>
          <a:p>
            <a:r>
              <a:rPr lang="en-US"/>
              <a:t>Click to edit Master title style</a:t>
            </a:r>
          </a:p>
        </p:txBody>
      </p:sp>
      <p:sp>
        <p:nvSpPr>
          <p:cNvPr id="4" name="Content Placeholder 2"/>
          <p:cNvSpPr>
            <a:spLocks noGrp="1"/>
          </p:cNvSpPr>
          <p:nvPr>
            <p:ph idx="1"/>
          </p:nvPr>
        </p:nvSpPr>
        <p:spPr>
          <a:xfrm>
            <a:off x="1568951" y="1295400"/>
            <a:ext cx="4821180" cy="5035062"/>
          </a:xfrm>
        </p:spPr>
        <p:txBody>
          <a:bodyPr>
            <a:normAutofit/>
          </a:bodyPr>
          <a:lstStyle>
            <a:lvl1pPr>
              <a:lnSpc>
                <a:spcPct val="95000"/>
              </a:lnSpc>
              <a:spcAft>
                <a:spcPts val="0"/>
              </a:spcAft>
              <a:buClr>
                <a:schemeClr val="accent3"/>
              </a:buClr>
              <a:defRPr sz="2200"/>
            </a:lvl1pPr>
            <a:lvl2pPr>
              <a:lnSpc>
                <a:spcPct val="95000"/>
              </a:lnSpc>
              <a:spcBef>
                <a:spcPts val="600"/>
              </a:spcBef>
              <a:spcAft>
                <a:spcPts val="0"/>
              </a:spcAft>
              <a:buClr>
                <a:schemeClr val="accent3"/>
              </a:buClr>
              <a:defRPr sz="2000"/>
            </a:lvl2pPr>
            <a:lvl3pPr>
              <a:lnSpc>
                <a:spcPct val="95000"/>
              </a:lnSpc>
              <a:spcAft>
                <a:spcPts val="0"/>
              </a:spcAft>
              <a:buClr>
                <a:schemeClr val="accent3"/>
              </a:buClr>
              <a:defRPr sz="2000"/>
            </a:lvl3pPr>
            <a:lvl4pPr>
              <a:lnSpc>
                <a:spcPct val="95000"/>
              </a:lnSpc>
              <a:spcAft>
                <a:spcPts val="0"/>
              </a:spcAft>
              <a:buClr>
                <a:schemeClr val="accent3"/>
              </a:buClr>
              <a:defRPr sz="2000"/>
            </a:lvl4pPr>
            <a:lvl5pPr>
              <a:lnSpc>
                <a:spcPct val="95000"/>
              </a:lnSpc>
              <a:spcAft>
                <a:spcPts val="0"/>
              </a:spcAft>
              <a:buClr>
                <a:schemeClr val="accent3"/>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6578340" y="1295400"/>
            <a:ext cx="4821180" cy="5035062"/>
          </a:xfrm>
        </p:spPr>
        <p:txBody>
          <a:bodyPr>
            <a:normAutofit/>
          </a:bodyPr>
          <a:lstStyle>
            <a:lvl1pPr>
              <a:lnSpc>
                <a:spcPct val="95000"/>
              </a:lnSpc>
              <a:spcAft>
                <a:spcPts val="0"/>
              </a:spcAft>
              <a:buClr>
                <a:schemeClr val="accent3"/>
              </a:buClr>
              <a:defRPr sz="2200"/>
            </a:lvl1pPr>
            <a:lvl2pPr>
              <a:lnSpc>
                <a:spcPct val="95000"/>
              </a:lnSpc>
              <a:spcBef>
                <a:spcPts val="600"/>
              </a:spcBef>
              <a:spcAft>
                <a:spcPts val="0"/>
              </a:spcAft>
              <a:buClr>
                <a:schemeClr val="accent3"/>
              </a:buClr>
              <a:defRPr sz="2000"/>
            </a:lvl2pPr>
            <a:lvl3pPr>
              <a:lnSpc>
                <a:spcPct val="95000"/>
              </a:lnSpc>
              <a:spcAft>
                <a:spcPts val="0"/>
              </a:spcAft>
              <a:buClr>
                <a:schemeClr val="accent3"/>
              </a:buClr>
              <a:defRPr sz="2000"/>
            </a:lvl3pPr>
            <a:lvl4pPr>
              <a:lnSpc>
                <a:spcPct val="95000"/>
              </a:lnSpc>
              <a:spcAft>
                <a:spcPts val="0"/>
              </a:spcAft>
              <a:buClr>
                <a:schemeClr val="accent3"/>
              </a:buClr>
              <a:defRPr sz="2000"/>
            </a:lvl4pPr>
            <a:lvl5pPr>
              <a:lnSpc>
                <a:spcPct val="95000"/>
              </a:lnSpc>
              <a:spcAft>
                <a:spcPts val="0"/>
              </a:spcAft>
              <a:buClr>
                <a:schemeClr val="accent3"/>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1434689" y="6434260"/>
            <a:ext cx="655842" cy="307777"/>
          </a:xfrm>
          <a:prstGeom prst="rect">
            <a:avLst/>
          </a:prstGeom>
        </p:spPr>
        <p:txBody>
          <a:bodyPr wrap="square">
            <a:spAutoFit/>
          </a:bodyPr>
          <a:lstStyle/>
          <a:p>
            <a:pPr algn="r"/>
            <a:fld id="{242C09EE-5BF7-654E-AEAA-20DD07D7BE3C}" type="slidenum">
              <a:rPr lang="en-US" sz="1400" smtClean="0">
                <a:solidFill>
                  <a:schemeClr val="bg1"/>
                </a:solidFill>
                <a:latin typeface="+mj-lt"/>
              </a:rPr>
              <a:pPr algn="r"/>
              <a:t>‹#›</a:t>
            </a:fld>
            <a:endParaRPr lang="en-US" sz="1400" dirty="0">
              <a:solidFill>
                <a:schemeClr val="bg1"/>
              </a:solidFill>
              <a:latin typeface="+mj-lt"/>
            </a:endParaRPr>
          </a:p>
        </p:txBody>
      </p:sp>
      <p:sp>
        <p:nvSpPr>
          <p:cNvPr id="12" name="Triangle 2"/>
          <p:cNvSpPr/>
          <p:nvPr userDrawn="1"/>
        </p:nvSpPr>
        <p:spPr>
          <a:xfrm rot="5400000">
            <a:off x="-373699" y="333565"/>
            <a:ext cx="2121789" cy="1380745"/>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33" h="1570892">
                <a:moveTo>
                  <a:pt x="0" y="1567717"/>
                </a:moveTo>
                <a:lnTo>
                  <a:pt x="381" y="1250851"/>
                </a:lnTo>
                <a:lnTo>
                  <a:pt x="879613" y="0"/>
                </a:lnTo>
                <a:lnTo>
                  <a:pt x="2005733" y="1570892"/>
                </a:lnTo>
                <a:lnTo>
                  <a:pt x="0" y="1567717"/>
                </a:lnTo>
                <a:close/>
              </a:path>
            </a:pathLst>
          </a:cu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9" y="558359"/>
            <a:ext cx="917234" cy="702204"/>
          </a:xfrm>
          <a:prstGeom prst="rect">
            <a:avLst/>
          </a:prstGeom>
        </p:spPr>
      </p:pic>
    </p:spTree>
    <p:extLst>
      <p:ext uri="{BB962C8B-B14F-4D97-AF65-F5344CB8AC3E}">
        <p14:creationId xmlns:p14="http://schemas.microsoft.com/office/powerpoint/2010/main" val="169218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lumns-Subheader">
    <p:spTree>
      <p:nvGrpSpPr>
        <p:cNvPr id="1" name=""/>
        <p:cNvGrpSpPr/>
        <p:nvPr/>
      </p:nvGrpSpPr>
      <p:grpSpPr>
        <a:xfrm>
          <a:off x="0" y="0"/>
          <a:ext cx="0" cy="0"/>
          <a:chOff x="0" y="0"/>
          <a:chExt cx="0" cy="0"/>
        </a:xfrm>
      </p:grpSpPr>
      <p:sp>
        <p:nvSpPr>
          <p:cNvPr id="2" name="Title 1"/>
          <p:cNvSpPr>
            <a:spLocks noGrp="1"/>
          </p:cNvSpPr>
          <p:nvPr>
            <p:ph type="title"/>
          </p:nvPr>
        </p:nvSpPr>
        <p:spPr>
          <a:xfrm>
            <a:off x="1568951" y="365759"/>
            <a:ext cx="9830569" cy="822960"/>
          </a:xfrm>
        </p:spPr>
        <p:txBody>
          <a:bodyPr/>
          <a:lstStyle>
            <a:lvl1pPr>
              <a:defRPr>
                <a:solidFill>
                  <a:srgbClr val="FA7A21"/>
                </a:solidFill>
              </a:defRPr>
            </a:lvl1pPr>
          </a:lstStyle>
          <a:p>
            <a:r>
              <a:rPr lang="en-US" dirty="0"/>
              <a:t>Click to edit Master title style</a:t>
            </a:r>
          </a:p>
        </p:txBody>
      </p:sp>
      <p:sp>
        <p:nvSpPr>
          <p:cNvPr id="4" name="Content Placeholder 2"/>
          <p:cNvSpPr>
            <a:spLocks noGrp="1"/>
          </p:cNvSpPr>
          <p:nvPr>
            <p:ph idx="1"/>
          </p:nvPr>
        </p:nvSpPr>
        <p:spPr>
          <a:xfrm>
            <a:off x="1568951" y="1398553"/>
            <a:ext cx="4821180" cy="4224752"/>
          </a:xfrm>
        </p:spPr>
        <p:txBody>
          <a:bodyPr>
            <a:normAutofit/>
          </a:bodyPr>
          <a:lstStyle>
            <a:lvl1pPr>
              <a:lnSpc>
                <a:spcPct val="95000"/>
              </a:lnSpc>
              <a:spcBef>
                <a:spcPts val="2400"/>
              </a:spcBef>
              <a:spcAft>
                <a:spcPts val="0"/>
              </a:spcAft>
              <a:buClr>
                <a:schemeClr val="accent3"/>
              </a:buClr>
              <a:defRPr sz="2200" b="1"/>
            </a:lvl1pPr>
            <a:lvl2pPr>
              <a:lnSpc>
                <a:spcPct val="95000"/>
              </a:lnSpc>
              <a:spcBef>
                <a:spcPts val="600"/>
              </a:spcBef>
              <a:spcAft>
                <a:spcPts val="0"/>
              </a:spcAft>
              <a:buClr>
                <a:schemeClr val="accent3"/>
              </a:buClr>
              <a:defRPr sz="2200"/>
            </a:lvl2pPr>
            <a:lvl3pPr>
              <a:lnSpc>
                <a:spcPct val="95000"/>
              </a:lnSpc>
              <a:spcBef>
                <a:spcPts val="300"/>
              </a:spcBef>
              <a:spcAft>
                <a:spcPts val="0"/>
              </a:spcAft>
              <a:buClr>
                <a:schemeClr val="accent3"/>
              </a:buClr>
              <a:defRPr sz="2200"/>
            </a:lvl3pPr>
            <a:lvl4pPr>
              <a:lnSpc>
                <a:spcPct val="95000"/>
              </a:lnSpc>
              <a:spcBef>
                <a:spcPts val="300"/>
              </a:spcBef>
              <a:spcAft>
                <a:spcPts val="0"/>
              </a:spcAft>
              <a:buClr>
                <a:schemeClr val="accent3"/>
              </a:buClr>
              <a:defRPr sz="2200"/>
            </a:lvl4pPr>
            <a:lvl5pPr>
              <a:lnSpc>
                <a:spcPct val="95000"/>
              </a:lnSpc>
              <a:spcBef>
                <a:spcPts val="300"/>
              </a:spcBef>
              <a:spcAft>
                <a:spcPts val="0"/>
              </a:spcAft>
              <a:buClr>
                <a:schemeClr val="accent3"/>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6578340" y="1398553"/>
            <a:ext cx="4821180" cy="4224752"/>
          </a:xfrm>
        </p:spPr>
        <p:txBody>
          <a:bodyPr>
            <a:normAutofit/>
          </a:bodyPr>
          <a:lstStyle>
            <a:lvl1pPr>
              <a:lnSpc>
                <a:spcPct val="95000"/>
              </a:lnSpc>
              <a:spcBef>
                <a:spcPts val="2400"/>
              </a:spcBef>
              <a:spcAft>
                <a:spcPts val="0"/>
              </a:spcAft>
              <a:buClr>
                <a:schemeClr val="accent3"/>
              </a:buClr>
              <a:defRPr sz="2200" b="1"/>
            </a:lvl1pPr>
            <a:lvl2pPr>
              <a:lnSpc>
                <a:spcPct val="95000"/>
              </a:lnSpc>
              <a:spcBef>
                <a:spcPts val="600"/>
              </a:spcBef>
              <a:spcAft>
                <a:spcPts val="0"/>
              </a:spcAft>
              <a:buClr>
                <a:schemeClr val="accent3"/>
              </a:buClr>
              <a:defRPr sz="2200"/>
            </a:lvl2pPr>
            <a:lvl3pPr>
              <a:lnSpc>
                <a:spcPct val="95000"/>
              </a:lnSpc>
              <a:spcBef>
                <a:spcPts val="300"/>
              </a:spcBef>
              <a:spcAft>
                <a:spcPts val="0"/>
              </a:spcAft>
              <a:buClr>
                <a:schemeClr val="accent3"/>
              </a:buClr>
              <a:defRPr sz="2200"/>
            </a:lvl3pPr>
            <a:lvl4pPr>
              <a:lnSpc>
                <a:spcPct val="95000"/>
              </a:lnSpc>
              <a:spcBef>
                <a:spcPts val="300"/>
              </a:spcBef>
              <a:spcAft>
                <a:spcPts val="0"/>
              </a:spcAft>
              <a:buClr>
                <a:schemeClr val="accent3"/>
              </a:buClr>
              <a:defRPr sz="2200"/>
            </a:lvl4pPr>
            <a:lvl5pPr>
              <a:lnSpc>
                <a:spcPct val="95000"/>
              </a:lnSpc>
              <a:spcBef>
                <a:spcPts val="300"/>
              </a:spcBef>
              <a:spcAft>
                <a:spcPts val="0"/>
              </a:spcAft>
              <a:buClr>
                <a:schemeClr val="accent3"/>
              </a:buCl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1434689" y="6434260"/>
            <a:ext cx="655842" cy="307777"/>
          </a:xfrm>
          <a:prstGeom prst="rect">
            <a:avLst/>
          </a:prstGeom>
        </p:spPr>
        <p:txBody>
          <a:bodyPr wrap="square">
            <a:spAutoFit/>
          </a:bodyPr>
          <a:lstStyle/>
          <a:p>
            <a:pPr algn="r"/>
            <a:fld id="{242C09EE-5BF7-654E-AEAA-20DD07D7BE3C}" type="slidenum">
              <a:rPr lang="en-US" sz="1400" smtClean="0">
                <a:solidFill>
                  <a:schemeClr val="bg1"/>
                </a:solidFill>
                <a:latin typeface="+mj-lt"/>
              </a:rPr>
              <a:pPr algn="r"/>
              <a:t>‹#›</a:t>
            </a:fld>
            <a:endParaRPr lang="en-US" sz="1400" dirty="0">
              <a:solidFill>
                <a:schemeClr val="bg1"/>
              </a:solidFill>
              <a:latin typeface="+mj-lt"/>
            </a:endParaRPr>
          </a:p>
        </p:txBody>
      </p:sp>
      <p:sp>
        <p:nvSpPr>
          <p:cNvPr id="16" name="Text Placeholder 5"/>
          <p:cNvSpPr>
            <a:spLocks noGrp="1"/>
          </p:cNvSpPr>
          <p:nvPr>
            <p:ph type="body" sz="quarter" idx="13"/>
          </p:nvPr>
        </p:nvSpPr>
        <p:spPr>
          <a:xfrm>
            <a:off x="1568541" y="5701812"/>
            <a:ext cx="9831388" cy="628650"/>
          </a:xfrm>
        </p:spPr>
        <p:txBody>
          <a:bodyPr anchor="ctr">
            <a:noAutofit/>
          </a:bodyPr>
          <a:lstStyle>
            <a:lvl1pPr marL="0" indent="0" algn="ctr">
              <a:buFontTx/>
              <a:buNone/>
              <a:tabLst/>
              <a:defRPr sz="2800" b="0">
                <a:solidFill>
                  <a:srgbClr val="FA7A21"/>
                </a:solidFill>
                <a:latin typeface="+mj-lt"/>
              </a:defRPr>
            </a:lvl1pPr>
            <a:lvl2pPr marL="0" indent="0" algn="ctr">
              <a:buFontTx/>
              <a:buNone/>
              <a:tabLst/>
              <a:defRPr sz="2800" b="0">
                <a:solidFill>
                  <a:srgbClr val="FA7A21"/>
                </a:solidFill>
                <a:latin typeface="+mj-lt"/>
              </a:defRPr>
            </a:lvl2pPr>
            <a:lvl3pPr marL="0" indent="0" algn="ctr">
              <a:buFontTx/>
              <a:buNone/>
              <a:tabLst/>
              <a:defRPr sz="2800" b="0">
                <a:solidFill>
                  <a:srgbClr val="FA7A21"/>
                </a:solidFill>
                <a:latin typeface="+mj-lt"/>
              </a:defRPr>
            </a:lvl3pPr>
            <a:lvl4pPr marL="0" indent="0" algn="ctr">
              <a:buFontTx/>
              <a:buNone/>
              <a:tabLst/>
              <a:defRPr sz="2800" b="0">
                <a:solidFill>
                  <a:srgbClr val="FA7A21"/>
                </a:solidFill>
                <a:latin typeface="+mj-lt"/>
              </a:defRPr>
            </a:lvl4pPr>
            <a:lvl5pPr marL="0" indent="0" algn="ctr">
              <a:buFontTx/>
              <a:buNone/>
              <a:tabLst/>
              <a:defRPr sz="2800" b="0">
                <a:solidFill>
                  <a:schemeClr val="accent3"/>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riangle 2"/>
          <p:cNvSpPr/>
          <p:nvPr userDrawn="1"/>
        </p:nvSpPr>
        <p:spPr>
          <a:xfrm rot="5400000">
            <a:off x="-373699" y="333565"/>
            <a:ext cx="2121789" cy="1380745"/>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33" h="1570892">
                <a:moveTo>
                  <a:pt x="0" y="1567717"/>
                </a:moveTo>
                <a:lnTo>
                  <a:pt x="381" y="1250851"/>
                </a:lnTo>
                <a:lnTo>
                  <a:pt x="879613" y="0"/>
                </a:lnTo>
                <a:lnTo>
                  <a:pt x="2005733" y="1570892"/>
                </a:lnTo>
                <a:lnTo>
                  <a:pt x="0" y="1567717"/>
                </a:lnTo>
                <a:close/>
              </a:path>
            </a:pathLst>
          </a:custGeom>
          <a:solidFill>
            <a:srgbClr val="FA7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69" y="558359"/>
            <a:ext cx="917234" cy="7022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Message">
    <p:bg>
      <p:bgPr>
        <a:solidFill>
          <a:srgbClr val="FA7A21"/>
        </a:solidFill>
        <a:effectLst/>
      </p:bgPr>
    </p:bg>
    <p:spTree>
      <p:nvGrpSpPr>
        <p:cNvPr id="1" name=""/>
        <p:cNvGrpSpPr/>
        <p:nvPr/>
      </p:nvGrpSpPr>
      <p:grpSpPr>
        <a:xfrm>
          <a:off x="0" y="0"/>
          <a:ext cx="0" cy="0"/>
          <a:chOff x="0" y="0"/>
          <a:chExt cx="0" cy="0"/>
        </a:xfrm>
      </p:grpSpPr>
      <p:sp>
        <p:nvSpPr>
          <p:cNvPr id="6" name="Triangle 2"/>
          <p:cNvSpPr/>
          <p:nvPr userDrawn="1"/>
        </p:nvSpPr>
        <p:spPr>
          <a:xfrm rot="16200000">
            <a:off x="11177186" y="5836218"/>
            <a:ext cx="948532" cy="1099389"/>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0 w 2005733"/>
              <a:gd name="connsiteY3" fmla="*/ 1567717 h 1570892"/>
              <a:gd name="connsiteX0" fmla="*/ 0 w 2005733"/>
              <a:gd name="connsiteY0" fmla="*/ 1567717 h 1570892"/>
              <a:gd name="connsiteX1" fmla="*/ 879613 w 2005733"/>
              <a:gd name="connsiteY1" fmla="*/ 0 h 1570892"/>
              <a:gd name="connsiteX2" fmla="*/ 2005733 w 2005733"/>
              <a:gd name="connsiteY2" fmla="*/ 1570892 h 1570892"/>
              <a:gd name="connsiteX3" fmla="*/ 881673 w 2005733"/>
              <a:gd name="connsiteY3" fmla="*/ 1557021 h 1570892"/>
              <a:gd name="connsiteX4" fmla="*/ 0 w 2005733"/>
              <a:gd name="connsiteY4" fmla="*/ 1567717 h 1570892"/>
              <a:gd name="connsiteX0" fmla="*/ 2060 w 1126120"/>
              <a:gd name="connsiteY0" fmla="*/ 1557021 h 1570892"/>
              <a:gd name="connsiteX1" fmla="*/ 0 w 1126120"/>
              <a:gd name="connsiteY1" fmla="*/ 0 h 1570892"/>
              <a:gd name="connsiteX2" fmla="*/ 1126120 w 1126120"/>
              <a:gd name="connsiteY2" fmla="*/ 1570892 h 1570892"/>
              <a:gd name="connsiteX3" fmla="*/ 2060 w 1126120"/>
              <a:gd name="connsiteY3" fmla="*/ 1557021 h 1570892"/>
            </a:gdLst>
            <a:ahLst/>
            <a:cxnLst>
              <a:cxn ang="0">
                <a:pos x="connsiteX0" y="connsiteY0"/>
              </a:cxn>
              <a:cxn ang="0">
                <a:pos x="connsiteX1" y="connsiteY1"/>
              </a:cxn>
              <a:cxn ang="0">
                <a:pos x="connsiteX2" y="connsiteY2"/>
              </a:cxn>
              <a:cxn ang="0">
                <a:pos x="connsiteX3" y="connsiteY3"/>
              </a:cxn>
            </a:cxnLst>
            <a:rect l="l" t="t" r="r" b="b"/>
            <a:pathLst>
              <a:path w="1126120" h="1570892">
                <a:moveTo>
                  <a:pt x="2060" y="1557021"/>
                </a:moveTo>
                <a:cubicBezTo>
                  <a:pt x="1373" y="1038014"/>
                  <a:pt x="687" y="519007"/>
                  <a:pt x="0" y="0"/>
                </a:cubicBezTo>
                <a:lnTo>
                  <a:pt x="1126120" y="1570892"/>
                </a:lnTo>
                <a:lnTo>
                  <a:pt x="2060" y="1557021"/>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1434689" y="6434260"/>
            <a:ext cx="655842" cy="307777"/>
          </a:xfrm>
          <a:prstGeom prst="rect">
            <a:avLst/>
          </a:prstGeom>
        </p:spPr>
        <p:txBody>
          <a:bodyPr wrap="square">
            <a:spAutoFit/>
          </a:bodyPr>
          <a:lstStyle/>
          <a:p>
            <a:pPr algn="r"/>
            <a:fld id="{242C09EE-5BF7-654E-AEAA-20DD07D7BE3C}" type="slidenum">
              <a:rPr lang="en-US" sz="1400" smtClean="0">
                <a:solidFill>
                  <a:schemeClr val="bg1"/>
                </a:solidFill>
                <a:latin typeface="+mj-lt"/>
              </a:rPr>
              <a:pPr algn="r"/>
              <a:t>‹#›</a:t>
            </a:fld>
            <a:endParaRPr lang="en-US" sz="1400" dirty="0">
              <a:solidFill>
                <a:schemeClr val="bg1"/>
              </a:solidFill>
              <a:latin typeface="+mj-lt"/>
            </a:endParaRPr>
          </a:p>
        </p:txBody>
      </p:sp>
      <p:sp>
        <p:nvSpPr>
          <p:cNvPr id="14" name="Content Placeholder 12"/>
          <p:cNvSpPr>
            <a:spLocks noGrp="1"/>
          </p:cNvSpPr>
          <p:nvPr>
            <p:ph sz="quarter" idx="10"/>
          </p:nvPr>
        </p:nvSpPr>
        <p:spPr>
          <a:xfrm>
            <a:off x="784225" y="546100"/>
            <a:ext cx="10650538" cy="5772150"/>
          </a:xfrm>
        </p:spPr>
        <p:txBody>
          <a:bodyPr anchor="ctr"/>
          <a:lstStyle>
            <a:lvl1pPr marL="0" indent="0" algn="ctr">
              <a:spcBef>
                <a:spcPts val="0"/>
              </a:spcBef>
              <a:buFontTx/>
              <a:buNone/>
              <a:tabLst/>
              <a:defRPr sz="4000" cap="all" baseline="0">
                <a:solidFill>
                  <a:schemeClr val="bg1"/>
                </a:solidFill>
              </a:defRPr>
            </a:lvl1pPr>
            <a:lvl2pPr marL="0" indent="0" algn="ctr">
              <a:lnSpc>
                <a:spcPct val="105000"/>
              </a:lnSpc>
              <a:spcBef>
                <a:spcPts val="0"/>
              </a:spcBef>
              <a:spcAft>
                <a:spcPts val="0"/>
              </a:spcAft>
              <a:buFontTx/>
              <a:buNone/>
              <a:tabLst/>
              <a:defRPr sz="3200" i="1">
                <a:solidFill>
                  <a:schemeClr val="bg1"/>
                </a:solidFill>
                <a:latin typeface="+mj-lt"/>
              </a:defRPr>
            </a:lvl2pPr>
            <a:lvl3pPr marL="11113" indent="0" algn="ctr">
              <a:buFontTx/>
              <a:buNone/>
              <a:tabLst/>
              <a:defRPr sz="3200" i="1">
                <a:solidFill>
                  <a:schemeClr val="bg1"/>
                </a:solidFill>
                <a:latin typeface="+mj-lt"/>
              </a:defRPr>
            </a:lvl3pPr>
            <a:lvl4pPr marL="11113" indent="0" algn="ctr">
              <a:buFontTx/>
              <a:buNone/>
              <a:tabLst/>
              <a:defRPr sz="3200" i="1">
                <a:solidFill>
                  <a:schemeClr val="bg1"/>
                </a:solidFill>
                <a:latin typeface="+mj-lt"/>
              </a:defRPr>
            </a:lvl4pPr>
            <a:lvl5pPr marL="11113" indent="0" algn="ctr">
              <a:buFontTx/>
              <a:buNone/>
              <a:tabLst/>
              <a:defRPr sz="3200" i="1">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levelt</a:t>
            </a:r>
            <a:endParaRPr lang="en-US" dirty="0"/>
          </a:p>
        </p:txBody>
      </p:sp>
      <p:sp>
        <p:nvSpPr>
          <p:cNvPr id="13" name="Triangle 2"/>
          <p:cNvSpPr/>
          <p:nvPr userDrawn="1"/>
        </p:nvSpPr>
        <p:spPr>
          <a:xfrm rot="5400000">
            <a:off x="-373699" y="333565"/>
            <a:ext cx="2121789" cy="1380745"/>
          </a:xfrm>
          <a:custGeom>
            <a:avLst/>
            <a:gdLst>
              <a:gd name="connsiteX0" fmla="*/ 0 w 2252240"/>
              <a:gd name="connsiteY0" fmla="*/ 1570892 h 1570892"/>
              <a:gd name="connsiteX1" fmla="*/ 1126120 w 2252240"/>
              <a:gd name="connsiteY1" fmla="*/ 0 h 1570892"/>
              <a:gd name="connsiteX2" fmla="*/ 2252240 w 2252240"/>
              <a:gd name="connsiteY2" fmla="*/ 1570892 h 1570892"/>
              <a:gd name="connsiteX3" fmla="*/ 0 w 2252240"/>
              <a:gd name="connsiteY3" fmla="*/ 1570892 h 1570892"/>
              <a:gd name="connsiteX0" fmla="*/ 0 w 2252240"/>
              <a:gd name="connsiteY0" fmla="*/ 1570892 h 1570892"/>
              <a:gd name="connsiteX1" fmla="*/ 246888 w 2252240"/>
              <a:gd name="connsiteY1" fmla="*/ 1250851 h 1570892"/>
              <a:gd name="connsiteX2" fmla="*/ 1126120 w 2252240"/>
              <a:gd name="connsiteY2" fmla="*/ 0 h 1570892"/>
              <a:gd name="connsiteX3" fmla="*/ 2252240 w 2252240"/>
              <a:gd name="connsiteY3" fmla="*/ 1570892 h 1570892"/>
              <a:gd name="connsiteX4" fmla="*/ 0 w 2252240"/>
              <a:gd name="connsiteY4" fmla="*/ 1570892 h 1570892"/>
              <a:gd name="connsiteX0" fmla="*/ 9144 w 2005352"/>
              <a:gd name="connsiteY0" fmla="*/ 1570892 h 1570892"/>
              <a:gd name="connsiteX1" fmla="*/ 0 w 2005352"/>
              <a:gd name="connsiteY1" fmla="*/ 1250851 h 1570892"/>
              <a:gd name="connsiteX2" fmla="*/ 879232 w 2005352"/>
              <a:gd name="connsiteY2" fmla="*/ 0 h 1570892"/>
              <a:gd name="connsiteX3" fmla="*/ 2005352 w 2005352"/>
              <a:gd name="connsiteY3" fmla="*/ 1570892 h 1570892"/>
              <a:gd name="connsiteX4" fmla="*/ 9144 w 2005352"/>
              <a:gd name="connsiteY4" fmla="*/ 1570892 h 1570892"/>
              <a:gd name="connsiteX0" fmla="*/ 0 w 2005733"/>
              <a:gd name="connsiteY0" fmla="*/ 1567717 h 1570892"/>
              <a:gd name="connsiteX1" fmla="*/ 381 w 2005733"/>
              <a:gd name="connsiteY1" fmla="*/ 1250851 h 1570892"/>
              <a:gd name="connsiteX2" fmla="*/ 879613 w 2005733"/>
              <a:gd name="connsiteY2" fmla="*/ 0 h 1570892"/>
              <a:gd name="connsiteX3" fmla="*/ 2005733 w 2005733"/>
              <a:gd name="connsiteY3" fmla="*/ 1570892 h 1570892"/>
              <a:gd name="connsiteX4" fmla="*/ 0 w 2005733"/>
              <a:gd name="connsiteY4" fmla="*/ 1567717 h 1570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33" h="1570892">
                <a:moveTo>
                  <a:pt x="0" y="1567717"/>
                </a:moveTo>
                <a:lnTo>
                  <a:pt x="381" y="1250851"/>
                </a:lnTo>
                <a:lnTo>
                  <a:pt x="879613" y="0"/>
                </a:lnTo>
                <a:lnTo>
                  <a:pt x="2005733" y="1570892"/>
                </a:lnTo>
                <a:lnTo>
                  <a:pt x="0" y="15677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84" y="557784"/>
            <a:ext cx="923544" cy="707035"/>
          </a:xfrm>
          <a:prstGeom prst="rect">
            <a:avLst/>
          </a:prstGeom>
        </p:spPr>
      </p:pic>
    </p:spTree>
    <p:extLst>
      <p:ext uri="{BB962C8B-B14F-4D97-AF65-F5344CB8AC3E}">
        <p14:creationId xmlns:p14="http://schemas.microsoft.com/office/powerpoint/2010/main" val="81186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480" y="365126"/>
            <a:ext cx="10607040" cy="822960"/>
          </a:xfrm>
          <a:prstGeom prst="rect">
            <a:avLst/>
          </a:prstGeom>
          <a:effectLst/>
        </p:spPr>
        <p:txBody>
          <a:bodyPr vert="horz" lIns="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92480" y="1295400"/>
            <a:ext cx="10607040" cy="4648200"/>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42C09EE-5BF7-654E-AEAA-20DD07D7BE3C}" type="slidenum">
              <a:rPr lang="en-US" smtClean="0"/>
              <a:pPr/>
              <a:t>‹#›</a:t>
            </a:fld>
            <a:endParaRPr lang="en-US" dirty="0"/>
          </a:p>
        </p:txBody>
      </p:sp>
    </p:spTree>
    <p:extLst>
      <p:ext uri="{BB962C8B-B14F-4D97-AF65-F5344CB8AC3E}">
        <p14:creationId xmlns:p14="http://schemas.microsoft.com/office/powerpoint/2010/main" val="1236318444"/>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2" r:id="rId3"/>
    <p:sldLayoutId id="2147483673" r:id="rId4"/>
    <p:sldLayoutId id="2147483677" r:id="rId5"/>
    <p:sldLayoutId id="2147483674" r:id="rId6"/>
  </p:sldLayoutIdLst>
  <p:hf sldNum="0" hdr="0" ftr="0" dt="0"/>
  <p:txStyles>
    <p:titleStyle>
      <a:lvl1pPr algn="l" defTabSz="914400" rtl="0" eaLnBrk="1" latinLnBrk="0" hangingPunct="1">
        <a:lnSpc>
          <a:spcPct val="90000"/>
        </a:lnSpc>
        <a:spcBef>
          <a:spcPct val="0"/>
        </a:spcBef>
        <a:buNone/>
        <a:defRPr sz="3600" b="1" kern="1200">
          <a:solidFill>
            <a:srgbClr val="FA7A21"/>
          </a:solidFill>
          <a:latin typeface="+mj-lt"/>
          <a:ea typeface="+mj-ea"/>
          <a:cs typeface="+mj-cs"/>
        </a:defRPr>
      </a:lvl1pPr>
    </p:titleStyle>
    <p:bodyStyle>
      <a:lvl1pPr marL="0" indent="0" algn="l" defTabSz="914400" rtl="0" eaLnBrk="1" latinLnBrk="0" hangingPunct="1">
        <a:lnSpc>
          <a:spcPct val="105000"/>
        </a:lnSpc>
        <a:spcBef>
          <a:spcPts val="2400"/>
        </a:spcBef>
        <a:buClr>
          <a:schemeClr val="accent1"/>
        </a:buClr>
        <a:buFont typeface="Wingdings" charset="2"/>
        <a:buNone/>
        <a:tabLst/>
        <a:defRPr sz="2400" b="1" kern="1200">
          <a:solidFill>
            <a:schemeClr val="accent6">
              <a:lumMod val="50000"/>
            </a:schemeClr>
          </a:solidFill>
          <a:latin typeface="+mj-lt"/>
          <a:ea typeface="+mn-ea"/>
          <a:cs typeface="+mn-cs"/>
        </a:defRPr>
      </a:lvl1pPr>
      <a:lvl2pPr marL="238125" indent="-223838" algn="l" defTabSz="914400" rtl="0" eaLnBrk="1" latinLnBrk="0" hangingPunct="1">
        <a:lnSpc>
          <a:spcPct val="95000"/>
        </a:lnSpc>
        <a:spcBef>
          <a:spcPts val="1200"/>
        </a:spcBef>
        <a:spcAft>
          <a:spcPts val="300"/>
        </a:spcAft>
        <a:buClr>
          <a:schemeClr val="accent3"/>
        </a:buClr>
        <a:buSzPct val="100000"/>
        <a:buFont typeface=".LucidaGrandeUI" charset="0"/>
        <a:buChar char="▸"/>
        <a:tabLst/>
        <a:defRPr sz="2400" kern="1200">
          <a:solidFill>
            <a:schemeClr val="accent6">
              <a:lumMod val="50000"/>
            </a:schemeClr>
          </a:solidFill>
          <a:latin typeface="+mn-lt"/>
          <a:ea typeface="+mn-ea"/>
          <a:cs typeface="+mn-cs"/>
        </a:defRPr>
      </a:lvl2pPr>
      <a:lvl3pPr marL="461963" indent="-223838" algn="l" defTabSz="914400" rtl="0" eaLnBrk="1" latinLnBrk="0" hangingPunct="1">
        <a:lnSpc>
          <a:spcPct val="95000"/>
        </a:lnSpc>
        <a:spcBef>
          <a:spcPts val="300"/>
        </a:spcBef>
        <a:spcAft>
          <a:spcPts val="300"/>
        </a:spcAft>
        <a:buClr>
          <a:schemeClr val="accent3"/>
        </a:buClr>
        <a:buFont typeface="Wingdings" charset="2"/>
        <a:buChar char="§"/>
        <a:tabLst/>
        <a:defRPr sz="2400" kern="1200">
          <a:solidFill>
            <a:schemeClr val="accent6">
              <a:lumMod val="50000"/>
            </a:schemeClr>
          </a:solidFill>
          <a:latin typeface="+mn-lt"/>
          <a:ea typeface="+mn-ea"/>
          <a:cs typeface="+mn-cs"/>
        </a:defRPr>
      </a:lvl3pPr>
      <a:lvl4pPr marL="685800" indent="-238125" algn="l" defTabSz="914400" rtl="0" eaLnBrk="1" latinLnBrk="0" hangingPunct="1">
        <a:lnSpc>
          <a:spcPct val="95000"/>
        </a:lnSpc>
        <a:spcBef>
          <a:spcPts val="300"/>
        </a:spcBef>
        <a:spcAft>
          <a:spcPts val="300"/>
        </a:spcAft>
        <a:buClr>
          <a:schemeClr val="accent3"/>
        </a:buClr>
        <a:buFont typeface="Arial"/>
        <a:buChar char="•"/>
        <a:tabLst/>
        <a:defRPr sz="2400" kern="1200">
          <a:solidFill>
            <a:schemeClr val="accent6">
              <a:lumMod val="50000"/>
            </a:schemeClr>
          </a:solidFill>
          <a:latin typeface="+mn-lt"/>
          <a:ea typeface="+mn-ea"/>
          <a:cs typeface="+mn-cs"/>
        </a:defRPr>
      </a:lvl4pPr>
      <a:lvl5pPr marL="925513" indent="-239713" algn="l" defTabSz="914400" rtl="0" eaLnBrk="1" latinLnBrk="0" hangingPunct="1">
        <a:lnSpc>
          <a:spcPct val="95000"/>
        </a:lnSpc>
        <a:spcBef>
          <a:spcPts val="300"/>
        </a:spcBef>
        <a:spcAft>
          <a:spcPts val="300"/>
        </a:spcAft>
        <a:buClr>
          <a:schemeClr val="accent3"/>
        </a:buClr>
        <a:buFont typeface="Arial"/>
        <a:buChar char="•"/>
        <a:tabLst/>
        <a:defRPr sz="24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userDrawn="1">
          <p15:clr>
            <a:srgbClr val="F26B43"/>
          </p15:clr>
        </p15:guide>
        <p15:guide id="2" pos="3840" userDrawn="1">
          <p15:clr>
            <a:srgbClr val="F26B43"/>
          </p15:clr>
        </p15:guide>
        <p15:guide id="3" pos="7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6A4A5F1-0176-4B55-ADEB-1446D73FB614}"/>
              </a:ext>
            </a:extLst>
          </p:cNvPr>
          <p:cNvSpPr>
            <a:spLocks noGrp="1"/>
          </p:cNvSpPr>
          <p:nvPr>
            <p:ph type="body" sz="quarter" idx="11"/>
          </p:nvPr>
        </p:nvSpPr>
        <p:spPr>
          <a:xfrm>
            <a:off x="1363023" y="2550556"/>
            <a:ext cx="10146805" cy="1440873"/>
          </a:xfrm>
        </p:spPr>
        <p:txBody>
          <a:bodyPr/>
          <a:lstStyle/>
          <a:p>
            <a:pPr>
              <a:lnSpc>
                <a:spcPct val="90000"/>
              </a:lnSpc>
              <a:spcBef>
                <a:spcPts val="300"/>
              </a:spcBef>
              <a:spcAft>
                <a:spcPts val="1200"/>
              </a:spcAft>
            </a:pPr>
            <a:r>
              <a:rPr lang="en-US" sz="4000" b="1" cap="all" dirty="0">
                <a:latin typeface="Century Gothic" panose="020B0502020202020204" pitchFamily="34" charset="0"/>
                <a:cs typeface="Segoe UI" panose="020B0502040204020203" pitchFamily="34" charset="0"/>
              </a:rPr>
              <a:t>The IMF’s Emergency Response to the COVID-19 Pandemic</a:t>
            </a:r>
          </a:p>
        </p:txBody>
      </p:sp>
      <p:sp>
        <p:nvSpPr>
          <p:cNvPr id="6" name="TextBox 5">
            <a:extLst>
              <a:ext uri="{FF2B5EF4-FFF2-40B4-BE49-F238E27FC236}">
                <a16:creationId xmlns:a16="http://schemas.microsoft.com/office/drawing/2014/main" id="{8E3AAA84-D413-4F2F-9F5B-A9975FDC3397}"/>
              </a:ext>
            </a:extLst>
          </p:cNvPr>
          <p:cNvSpPr txBox="1"/>
          <p:nvPr/>
        </p:nvSpPr>
        <p:spPr>
          <a:xfrm>
            <a:off x="344385" y="6198918"/>
            <a:ext cx="7113319" cy="523220"/>
          </a:xfrm>
          <a:prstGeom prst="rect">
            <a:avLst/>
          </a:prstGeom>
          <a:noFill/>
        </p:spPr>
        <p:txBody>
          <a:bodyPr wrap="square">
            <a:spAutoFit/>
          </a:bodyPr>
          <a:lstStyle/>
          <a:p>
            <a:r>
              <a:rPr lang="en-US" sz="2800" dirty="0">
                <a:solidFill>
                  <a:schemeClr val="bg1"/>
                </a:solidFill>
              </a:rPr>
              <a:t>IEO Seminar</a:t>
            </a:r>
            <a:r>
              <a:rPr lang="en-US" sz="2800" dirty="0">
                <a:solidFill>
                  <a:schemeClr val="accent6"/>
                </a:solidFill>
                <a:latin typeface="Century Gothic" panose="020B0502020202020204" pitchFamily="34" charset="0"/>
                <a:cs typeface="Segoe UI" panose="020B0502040204020203" pitchFamily="34" charset="0"/>
              </a:rPr>
              <a:t>|</a:t>
            </a:r>
            <a:r>
              <a:rPr lang="en-US" sz="2800" dirty="0">
                <a:latin typeface="Century Gothic" panose="020B0502020202020204" pitchFamily="34" charset="0"/>
                <a:cs typeface="Segoe UI" panose="020B0502040204020203" pitchFamily="34" charset="0"/>
              </a:rPr>
              <a:t> </a:t>
            </a:r>
            <a:r>
              <a:rPr lang="en-US" sz="2800" dirty="0">
                <a:solidFill>
                  <a:schemeClr val="bg1"/>
                </a:solidFill>
              </a:rPr>
              <a:t>March 21, 2023</a:t>
            </a:r>
            <a:r>
              <a:rPr lang="en-US" sz="2800" dirty="0">
                <a:solidFill>
                  <a:schemeClr val="accent6"/>
                </a:solidFill>
                <a:latin typeface="Century Gothic" panose="020B0502020202020204" pitchFamily="34" charset="0"/>
                <a:cs typeface="Segoe UI" panose="020B0502040204020203" pitchFamily="34" charset="0"/>
              </a:rPr>
              <a:t> </a:t>
            </a:r>
            <a:endParaRPr lang="en-US" sz="2800" dirty="0">
              <a:solidFill>
                <a:schemeClr val="bg1"/>
              </a:solidFill>
            </a:endParaRPr>
          </a:p>
        </p:txBody>
      </p:sp>
      <p:sp>
        <p:nvSpPr>
          <p:cNvPr id="2" name="Content Placeholder 8">
            <a:extLst>
              <a:ext uri="{FF2B5EF4-FFF2-40B4-BE49-F238E27FC236}">
                <a16:creationId xmlns:a16="http://schemas.microsoft.com/office/drawing/2014/main" id="{F4F3F445-3914-852C-ABE1-C2DFE26AF7A5}"/>
              </a:ext>
            </a:extLst>
          </p:cNvPr>
          <p:cNvSpPr>
            <a:spLocks noGrp="1"/>
          </p:cNvSpPr>
          <p:nvPr>
            <p:ph sz="quarter" idx="12"/>
          </p:nvPr>
        </p:nvSpPr>
        <p:spPr>
          <a:xfrm>
            <a:off x="1363023" y="3991429"/>
            <a:ext cx="8826924" cy="3190240"/>
          </a:xfrm>
        </p:spPr>
        <p:txBody>
          <a:bodyPr/>
          <a:lstStyle/>
          <a:p>
            <a:endParaRPr lang="en-US" sz="4800" dirty="0">
              <a:latin typeface="Century Gothic" panose="020B0502020202020204" pitchFamily="34" charset="0"/>
              <a:cs typeface="Segoe UI" panose="020B0502040204020203" pitchFamily="34" charset="0"/>
            </a:endParaRPr>
          </a:p>
          <a:p>
            <a:endParaRPr lang="en-US" sz="4800" dirty="0">
              <a:latin typeface="Century Gothic" panose="020B0502020202020204" pitchFamily="34" charset="0"/>
              <a:cs typeface="Segoe UI" panose="020B0502040204020203" pitchFamily="34" charset="0"/>
            </a:endParaRPr>
          </a:p>
          <a:p>
            <a:pPr>
              <a:spcAft>
                <a:spcPts val="1200"/>
              </a:spcAft>
            </a:pPr>
            <a:endParaRPr lang="en-US" sz="4000" dirty="0">
              <a:latin typeface="Century Gothic" panose="020B0502020202020204" pitchFamily="34" charset="0"/>
              <a:cs typeface="Segoe UI" panose="020B0502040204020203" pitchFamily="34" charset="0"/>
            </a:endParaRPr>
          </a:p>
          <a:p>
            <a:r>
              <a:rPr lang="en-US" sz="2400" b="0" dirty="0">
                <a:solidFill>
                  <a:schemeClr val="accent6">
                    <a:lumMod val="50000"/>
                  </a:schemeClr>
                </a:solidFill>
                <a:latin typeface="Segoe UI" panose="020B0502040204020203" pitchFamily="34" charset="0"/>
                <a:cs typeface="Segoe UI" panose="020B0502040204020203" pitchFamily="34" charset="0"/>
              </a:rPr>
              <a:t>Prakash Loungani, Assistant Director</a:t>
            </a:r>
          </a:p>
          <a:p>
            <a:r>
              <a:rPr lang="en-US" sz="2400" b="0" dirty="0">
                <a:solidFill>
                  <a:schemeClr val="accent6">
                    <a:lumMod val="50000"/>
                  </a:schemeClr>
                </a:solidFill>
                <a:latin typeface="Segoe UI" panose="020B0502040204020203" pitchFamily="34" charset="0"/>
                <a:cs typeface="Segoe UI" panose="020B0502040204020203" pitchFamily="34" charset="0"/>
              </a:rPr>
              <a:t>Independent Evaluation Office</a:t>
            </a:r>
          </a:p>
          <a:p>
            <a:r>
              <a:rPr lang="en-US" sz="2400" b="0" cap="none" dirty="0">
                <a:solidFill>
                  <a:schemeClr val="accent6">
                    <a:lumMod val="50000"/>
                  </a:schemeClr>
                </a:solidFill>
                <a:latin typeface="Century Gothic" panose="020B0502020202020204" pitchFamily="34" charset="0"/>
                <a:cs typeface="Segoe UI" panose="020B0502040204020203" pitchFamily="34" charset="0"/>
              </a:rPr>
              <a:t>		</a:t>
            </a:r>
          </a:p>
          <a:p>
            <a:endParaRPr lang="en-US" sz="2400" b="0" cap="none" dirty="0">
              <a:solidFill>
                <a:schemeClr val="accent6">
                  <a:lumMod val="50000"/>
                </a:schemeClr>
              </a:solidFill>
              <a:latin typeface="Century Gothic" panose="020B0502020202020204" pitchFamily="34" charset="0"/>
              <a:cs typeface="Segoe UI" panose="020B0502040204020203" pitchFamily="34" charset="0"/>
            </a:endParaRPr>
          </a:p>
          <a:p>
            <a:endParaRPr lang="en-US" sz="2400" b="0" cap="none" dirty="0">
              <a:solidFill>
                <a:schemeClr val="accent6">
                  <a:lumMod val="50000"/>
                </a:schemeClr>
              </a:solidFill>
              <a:latin typeface="Century Gothic" panose="020B0502020202020204" pitchFamily="34" charset="0"/>
              <a:cs typeface="Segoe UI" panose="020B0502040204020203" pitchFamily="34" charset="0"/>
            </a:endParaRPr>
          </a:p>
          <a:p>
            <a:endParaRPr lang="en-US" sz="2400" b="0" cap="none" dirty="0">
              <a:solidFill>
                <a:schemeClr val="accent6">
                  <a:lumMod val="50000"/>
                </a:schemeClr>
              </a:solidFill>
              <a:latin typeface="Century Gothic" panose="020B0502020202020204" pitchFamily="34" charset="0"/>
              <a:cs typeface="Segoe UI" panose="020B0502040204020203" pitchFamily="34" charset="0"/>
            </a:endParaRPr>
          </a:p>
          <a:p>
            <a:endParaRPr lang="en-US" sz="2400" b="0" cap="none" dirty="0">
              <a:solidFill>
                <a:schemeClr val="accent6">
                  <a:lumMod val="50000"/>
                </a:schemeClr>
              </a:solidFill>
              <a:latin typeface="Century Gothic" panose="020B0502020202020204" pitchFamily="34" charset="0"/>
              <a:cs typeface="Segoe UI" panose="020B0502040204020203" pitchFamily="34" charset="0"/>
            </a:endParaRPr>
          </a:p>
          <a:p>
            <a:endParaRPr lang="en-US" sz="2400" b="0" cap="none" dirty="0">
              <a:solidFill>
                <a:schemeClr val="accent6">
                  <a:lumMod val="50000"/>
                </a:schemeClr>
              </a:solidFill>
              <a:latin typeface="Century Gothic" panose="020B0502020202020204" pitchFamily="34" charset="0"/>
              <a:cs typeface="Segoe UI" panose="020B0502040204020203" pitchFamily="34" charset="0"/>
            </a:endParaRPr>
          </a:p>
          <a:p>
            <a:pPr>
              <a:spcBef>
                <a:spcPts val="1200"/>
              </a:spcBef>
            </a:pPr>
            <a:endParaRPr lang="en-US" sz="3200" b="0" dirty="0">
              <a:solidFill>
                <a:schemeClr val="accent6">
                  <a:lumMod val="50000"/>
                </a:schemeClr>
              </a:solidFill>
              <a:latin typeface="Century Gothic" panose="020B0502020202020204" pitchFamily="34" charset="0"/>
              <a:cs typeface="Segoe UI" panose="020B0502040204020203" pitchFamily="34" charset="0"/>
            </a:endParaRPr>
          </a:p>
          <a:p>
            <a:pPr lvl="1">
              <a:spcBef>
                <a:spcPts val="0"/>
              </a:spcBef>
              <a:spcAft>
                <a:spcPts val="0"/>
              </a:spcAft>
            </a:pPr>
            <a:endParaRPr lang="en-US" sz="3200" dirty="0">
              <a:latin typeface="Century Gothic" panose="020B0502020202020204" pitchFamily="34" charset="0"/>
              <a:cs typeface="Segoe UI" panose="020B0502040204020203" pitchFamily="34" charset="0"/>
            </a:endParaRPr>
          </a:p>
        </p:txBody>
      </p:sp>
    </p:spTree>
    <p:extLst>
      <p:ext uri="{BB962C8B-B14F-4D97-AF65-F5344CB8AC3E}">
        <p14:creationId xmlns:p14="http://schemas.microsoft.com/office/powerpoint/2010/main" val="69598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0666" y="213757"/>
            <a:ext cx="10616539" cy="985652"/>
          </a:xfrm>
        </p:spPr>
        <p:txBody>
          <a:bodyPr>
            <a:noAutofit/>
          </a:bodyPr>
          <a:lstStyle/>
          <a:p>
            <a:r>
              <a:rPr lang="en-US" sz="3400" dirty="0">
                <a:latin typeface="Century Gothic" panose="020B0502020202020204" pitchFamily="34" charset="0"/>
              </a:rPr>
              <a:t>Drivers of access to emergency financing</a:t>
            </a:r>
          </a:p>
        </p:txBody>
      </p:sp>
      <p:sp>
        <p:nvSpPr>
          <p:cNvPr id="5" name="Content Placeholder 4">
            <a:extLst>
              <a:ext uri="{FF2B5EF4-FFF2-40B4-BE49-F238E27FC236}">
                <a16:creationId xmlns:a16="http://schemas.microsoft.com/office/drawing/2014/main" id="{67332EF2-A8A3-4EF5-AB02-137839A1BF1F}"/>
              </a:ext>
            </a:extLst>
          </p:cNvPr>
          <p:cNvSpPr>
            <a:spLocks noGrp="1"/>
          </p:cNvSpPr>
          <p:nvPr>
            <p:ph idx="1"/>
          </p:nvPr>
        </p:nvSpPr>
        <p:spPr>
          <a:xfrm>
            <a:off x="1460666" y="1199410"/>
            <a:ext cx="10455191" cy="855022"/>
          </a:xfrm>
          <a:ln>
            <a:solidFill>
              <a:schemeClr val="bg1"/>
            </a:solidFill>
          </a:ln>
        </p:spPr>
        <p:style>
          <a:lnRef idx="2">
            <a:schemeClr val="accent3"/>
          </a:lnRef>
          <a:fillRef idx="1">
            <a:schemeClr val="lt1"/>
          </a:fillRef>
          <a:effectRef idx="0">
            <a:schemeClr val="accent3"/>
          </a:effectRef>
          <a:fontRef idx="minor">
            <a:schemeClr val="dk1"/>
          </a:fontRef>
        </p:style>
        <p:txBody>
          <a:bodyPr>
            <a:normAutofit/>
          </a:bodyPr>
          <a:lstStyle/>
          <a:p>
            <a:pPr marL="14287" lvl="1" indent="0">
              <a:lnSpc>
                <a:spcPct val="100000"/>
              </a:lnSpc>
              <a:spcBef>
                <a:spcPts val="0"/>
              </a:spcBef>
              <a:buNone/>
            </a:pPr>
            <a:r>
              <a:rPr lang="en-US" i="1" dirty="0"/>
              <a:t>Access limited by available borrowing space and not closely correlated with expected economic stress or perceived corruption levels</a:t>
            </a:r>
          </a:p>
          <a:p>
            <a:pPr marL="14287" lvl="1" indent="0">
              <a:lnSpc>
                <a:spcPct val="100000"/>
              </a:lnSpc>
              <a:spcBef>
                <a:spcPts val="0"/>
              </a:spcBef>
              <a:buNone/>
            </a:pPr>
            <a:endParaRPr lang="en-US" dirty="0"/>
          </a:p>
          <a:p>
            <a:pPr lvl="1">
              <a:lnSpc>
                <a:spcPct val="100000"/>
              </a:lnSpc>
              <a:spcBef>
                <a:spcPts val="0"/>
              </a:spcBef>
            </a:pPr>
            <a:endParaRPr lang="en-US" dirty="0"/>
          </a:p>
          <a:p>
            <a:pPr marL="238125" lvl="2" indent="0">
              <a:lnSpc>
                <a:spcPct val="100000"/>
              </a:lnSpc>
              <a:spcBef>
                <a:spcPts val="600"/>
              </a:spcBef>
              <a:buNone/>
            </a:pPr>
            <a:endParaRPr lang="en-US" sz="1600" dirty="0"/>
          </a:p>
        </p:txBody>
      </p:sp>
      <p:pic>
        <p:nvPicPr>
          <p:cNvPr id="10" name="Content Placeholder 9" descr="Chart, scatter chart&#10;&#10;Description automatically generated">
            <a:extLst>
              <a:ext uri="{FF2B5EF4-FFF2-40B4-BE49-F238E27FC236}">
                <a16:creationId xmlns:a16="http://schemas.microsoft.com/office/drawing/2014/main" id="{5778DE45-6D26-4479-92EF-1B3D292FE1E7}"/>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07699" y="2144866"/>
            <a:ext cx="11808159" cy="3936053"/>
          </a:xfrm>
          <a:ln>
            <a:solidFill>
              <a:schemeClr val="accent3"/>
            </a:solidFill>
          </a:ln>
        </p:spPr>
      </p:pic>
      <p:sp>
        <p:nvSpPr>
          <p:cNvPr id="11" name="TextBox 10">
            <a:extLst>
              <a:ext uri="{FF2B5EF4-FFF2-40B4-BE49-F238E27FC236}">
                <a16:creationId xmlns:a16="http://schemas.microsoft.com/office/drawing/2014/main" id="{7B76737D-B978-4AE7-870C-C0E21FEF6F49}"/>
              </a:ext>
            </a:extLst>
          </p:cNvPr>
          <p:cNvSpPr txBox="1"/>
          <p:nvPr/>
        </p:nvSpPr>
        <p:spPr>
          <a:xfrm>
            <a:off x="107699" y="6080919"/>
            <a:ext cx="10985417" cy="738664"/>
          </a:xfrm>
          <a:prstGeom prst="rect">
            <a:avLst/>
          </a:prstGeom>
          <a:noFill/>
        </p:spPr>
        <p:txBody>
          <a:bodyPr wrap="square" rtlCol="0">
            <a:spAutoFit/>
          </a:bodyPr>
          <a:lstStyle/>
          <a:p>
            <a:r>
              <a:rPr lang="en-US" sz="1400" dirty="0"/>
              <a:t>Source: FIN, WEO, Transparency International; IEO calculations. Note: IMF borrowing space is the maximum amount of emergency financing that a country can access given access limits at the time of approval on emergency financing, GRA, and PRGT resources. The grey line indicates the 45-degree line. The black lines show bivariate regression lines. The figures show data up to end of May 2021. </a:t>
            </a:r>
          </a:p>
        </p:txBody>
      </p:sp>
      <p:pic>
        <p:nvPicPr>
          <p:cNvPr id="3" name="Picture 2">
            <a:extLst>
              <a:ext uri="{FF2B5EF4-FFF2-40B4-BE49-F238E27FC236}">
                <a16:creationId xmlns:a16="http://schemas.microsoft.com/office/drawing/2014/main" id="{6042D733-7797-4585-B22B-36D431794772}"/>
              </a:ext>
            </a:extLst>
          </p:cNvPr>
          <p:cNvPicPr>
            <a:picLocks noChangeAspect="1"/>
          </p:cNvPicPr>
          <p:nvPr/>
        </p:nvPicPr>
        <p:blipFill>
          <a:blip r:embed="rId4"/>
          <a:stretch>
            <a:fillRect/>
          </a:stretch>
        </p:blipFill>
        <p:spPr>
          <a:xfrm>
            <a:off x="7804461" y="2452633"/>
            <a:ext cx="4111396" cy="3557051"/>
          </a:xfrm>
          <a:prstGeom prst="rect">
            <a:avLst/>
          </a:prstGeom>
        </p:spPr>
      </p:pic>
      <p:pic>
        <p:nvPicPr>
          <p:cNvPr id="7" name="Picture 6">
            <a:extLst>
              <a:ext uri="{FF2B5EF4-FFF2-40B4-BE49-F238E27FC236}">
                <a16:creationId xmlns:a16="http://schemas.microsoft.com/office/drawing/2014/main" id="{50C90EF9-DEAC-41BA-82D2-FE289360EDF0}"/>
              </a:ext>
            </a:extLst>
          </p:cNvPr>
          <p:cNvPicPr>
            <a:picLocks noChangeAspect="1"/>
          </p:cNvPicPr>
          <p:nvPr/>
        </p:nvPicPr>
        <p:blipFill>
          <a:blip r:embed="rId5"/>
          <a:stretch>
            <a:fillRect/>
          </a:stretch>
        </p:blipFill>
        <p:spPr>
          <a:xfrm>
            <a:off x="8010525" y="2158968"/>
            <a:ext cx="3490912" cy="222430"/>
          </a:xfrm>
          <a:prstGeom prst="rect">
            <a:avLst/>
          </a:prstGeom>
        </p:spPr>
      </p:pic>
    </p:spTree>
    <p:extLst>
      <p:ext uri="{BB962C8B-B14F-4D97-AF65-F5344CB8AC3E}">
        <p14:creationId xmlns:p14="http://schemas.microsoft.com/office/powerpoint/2010/main" val="292996090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7C3F-6D49-4FE7-B88D-51AC95A6107B}"/>
              </a:ext>
            </a:extLst>
          </p:cNvPr>
          <p:cNvSpPr>
            <a:spLocks noGrp="1"/>
          </p:cNvSpPr>
          <p:nvPr>
            <p:ph type="title"/>
          </p:nvPr>
        </p:nvSpPr>
        <p:spPr>
          <a:xfrm>
            <a:off x="1568951" y="365759"/>
            <a:ext cx="10068867" cy="853838"/>
          </a:xfrm>
        </p:spPr>
        <p:txBody>
          <a:bodyPr>
            <a:noAutofit/>
          </a:bodyPr>
          <a:lstStyle/>
          <a:p>
            <a:r>
              <a:rPr lang="en-US" sz="3400" dirty="0">
                <a:latin typeface="Candara" panose="020E0502030303020204" pitchFamily="34" charset="0"/>
              </a:rPr>
              <a:t>Emergency financing: reasons for no access</a:t>
            </a:r>
          </a:p>
        </p:txBody>
      </p:sp>
      <p:sp>
        <p:nvSpPr>
          <p:cNvPr id="3" name="Content Placeholder 2">
            <a:extLst>
              <a:ext uri="{FF2B5EF4-FFF2-40B4-BE49-F238E27FC236}">
                <a16:creationId xmlns:a16="http://schemas.microsoft.com/office/drawing/2014/main" id="{958CFA50-C3E9-4DBE-9DE8-4D62F36D5684}"/>
              </a:ext>
            </a:extLst>
          </p:cNvPr>
          <p:cNvSpPr>
            <a:spLocks noGrp="1"/>
          </p:cNvSpPr>
          <p:nvPr>
            <p:ph idx="10"/>
          </p:nvPr>
        </p:nvSpPr>
        <p:spPr>
          <a:xfrm>
            <a:off x="6258297" y="2161308"/>
            <a:ext cx="5379521" cy="4429496"/>
          </a:xfrm>
        </p:spPr>
        <p:style>
          <a:lnRef idx="2">
            <a:schemeClr val="accent3"/>
          </a:lnRef>
          <a:fillRef idx="1">
            <a:schemeClr val="lt1"/>
          </a:fillRef>
          <a:effectRef idx="0">
            <a:schemeClr val="accent3"/>
          </a:effectRef>
          <a:fontRef idx="minor">
            <a:schemeClr val="dk1"/>
          </a:fontRef>
        </p:style>
        <p:txBody>
          <a:bodyPr>
            <a:normAutofit/>
          </a:bodyPr>
          <a:lstStyle/>
          <a:p>
            <a:pPr lvl="1"/>
            <a:r>
              <a:rPr lang="en-US" dirty="0"/>
              <a:t>Country examples</a:t>
            </a:r>
          </a:p>
          <a:p>
            <a:pPr marL="14287" lvl="1" indent="0">
              <a:buNone/>
            </a:pPr>
            <a:endParaRPr lang="en-US" dirty="0"/>
          </a:p>
          <a:p>
            <a:pPr lvl="2">
              <a:lnSpc>
                <a:spcPct val="70000"/>
              </a:lnSpc>
              <a:spcBef>
                <a:spcPts val="1200"/>
              </a:spcBef>
              <a:spcAft>
                <a:spcPts val="600"/>
              </a:spcAft>
            </a:pPr>
            <a:r>
              <a:rPr lang="en-US" sz="1900" dirty="0"/>
              <a:t>Policy/governance concerns: (e.g., Belarus, Iran, Nicaragua)</a:t>
            </a:r>
          </a:p>
          <a:p>
            <a:pPr lvl="2">
              <a:lnSpc>
                <a:spcPct val="70000"/>
              </a:lnSpc>
              <a:spcBef>
                <a:spcPts val="1200"/>
              </a:spcBef>
              <a:spcAft>
                <a:spcPts val="600"/>
              </a:spcAft>
            </a:pPr>
            <a:r>
              <a:rPr lang="en-US" sz="1900" dirty="0"/>
              <a:t>Debt concerns (e.g., San Marino, Zambia, Zimbabwe)</a:t>
            </a:r>
          </a:p>
        </p:txBody>
      </p:sp>
      <p:sp>
        <p:nvSpPr>
          <p:cNvPr id="6" name="Content Placeholder 4">
            <a:extLst>
              <a:ext uri="{FF2B5EF4-FFF2-40B4-BE49-F238E27FC236}">
                <a16:creationId xmlns:a16="http://schemas.microsoft.com/office/drawing/2014/main" id="{839ACA99-75DA-48DD-A16E-4AEA5040E4B8}"/>
              </a:ext>
            </a:extLst>
          </p:cNvPr>
          <p:cNvSpPr>
            <a:spLocks noGrp="1"/>
          </p:cNvSpPr>
          <p:nvPr>
            <p:ph idx="1"/>
          </p:nvPr>
        </p:nvSpPr>
        <p:spPr>
          <a:xfrm>
            <a:off x="1068779" y="1188720"/>
            <a:ext cx="10569039" cy="630556"/>
          </a:xfrm>
          <a:ln>
            <a:solidFill>
              <a:schemeClr val="bg1"/>
            </a:solidFill>
          </a:ln>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14287" lvl="1" indent="0">
              <a:lnSpc>
                <a:spcPct val="100000"/>
              </a:lnSpc>
              <a:spcBef>
                <a:spcPts val="0"/>
              </a:spcBef>
              <a:buNone/>
            </a:pPr>
            <a:endParaRPr lang="en-US" dirty="0"/>
          </a:p>
          <a:p>
            <a:pPr marL="14287" lvl="1" indent="0">
              <a:lnSpc>
                <a:spcPct val="100000"/>
              </a:lnSpc>
              <a:spcBef>
                <a:spcPts val="0"/>
              </a:spcBef>
              <a:buNone/>
            </a:pPr>
            <a:r>
              <a:rPr lang="en-US" sz="2400" i="1" dirty="0"/>
              <a:t>        In a few cases, access was held back or curtailed, raising evenhandedness concerns</a:t>
            </a:r>
            <a:endParaRPr lang="en-US" sz="2400" dirty="0"/>
          </a:p>
        </p:txBody>
      </p:sp>
      <p:sp>
        <p:nvSpPr>
          <p:cNvPr id="7" name="TextBox 6">
            <a:extLst>
              <a:ext uri="{FF2B5EF4-FFF2-40B4-BE49-F238E27FC236}">
                <a16:creationId xmlns:a16="http://schemas.microsoft.com/office/drawing/2014/main" id="{57CE7C07-B66A-4DEE-B603-CA4263B7ECAF}"/>
              </a:ext>
            </a:extLst>
          </p:cNvPr>
          <p:cNvSpPr txBox="1"/>
          <p:nvPr/>
        </p:nvSpPr>
        <p:spPr>
          <a:xfrm>
            <a:off x="914400" y="6252249"/>
            <a:ext cx="3765774" cy="338554"/>
          </a:xfrm>
          <a:prstGeom prst="rect">
            <a:avLst/>
          </a:prstGeom>
          <a:noFill/>
        </p:spPr>
        <p:txBody>
          <a:bodyPr wrap="none" rtlCol="0">
            <a:spAutoFit/>
          </a:bodyPr>
          <a:lstStyle/>
          <a:p>
            <a:r>
              <a:rPr lang="en-US" sz="1600" dirty="0"/>
              <a:t>Source: Staff interviews; IEO calculations.</a:t>
            </a:r>
          </a:p>
        </p:txBody>
      </p:sp>
      <p:sp>
        <p:nvSpPr>
          <p:cNvPr id="9" name="Content Placeholder 2">
            <a:extLst>
              <a:ext uri="{FF2B5EF4-FFF2-40B4-BE49-F238E27FC236}">
                <a16:creationId xmlns:a16="http://schemas.microsoft.com/office/drawing/2014/main" id="{CFA7BB67-42A3-4092-A6F6-469DB5CFBC90}"/>
              </a:ext>
            </a:extLst>
          </p:cNvPr>
          <p:cNvSpPr txBox="1">
            <a:spLocks/>
          </p:cNvSpPr>
          <p:nvPr/>
        </p:nvSpPr>
        <p:spPr>
          <a:xfrm>
            <a:off x="554183" y="2161307"/>
            <a:ext cx="5379521" cy="4429496"/>
          </a:xfrm>
          <a:prstGeom prst="rect">
            <a:avLst/>
          </a:prstGeom>
        </p:spPr>
        <p:style>
          <a:lnRef idx="2">
            <a:schemeClr val="accent3"/>
          </a:lnRef>
          <a:fillRef idx="1">
            <a:schemeClr val="lt1"/>
          </a:fillRef>
          <a:effectRef idx="0">
            <a:schemeClr val="accent3"/>
          </a:effectRef>
          <a:fontRef idx="minor">
            <a:schemeClr val="dk1"/>
          </a:fontRef>
        </p:style>
        <p:txBody>
          <a:bodyPr vert="horz" lIns="0" tIns="45720" rIns="91440" bIns="45720" rtlCol="0">
            <a:normAutofit/>
          </a:bodyPr>
          <a:lstStyle>
            <a:lvl1pPr marL="0" indent="0" algn="l" defTabSz="914400" rtl="0" eaLnBrk="1" latinLnBrk="0" hangingPunct="1">
              <a:lnSpc>
                <a:spcPct val="95000"/>
              </a:lnSpc>
              <a:spcBef>
                <a:spcPts val="2400"/>
              </a:spcBef>
              <a:spcAft>
                <a:spcPts val="0"/>
              </a:spcAft>
              <a:buClr>
                <a:schemeClr val="accent3"/>
              </a:buClr>
              <a:buFont typeface="Wingdings" charset="2"/>
              <a:buNone/>
              <a:tabLst/>
              <a:defRPr sz="2200" b="1" kern="1200">
                <a:solidFill>
                  <a:schemeClr val="dk1"/>
                </a:solidFill>
                <a:latin typeface="+mn-lt"/>
                <a:ea typeface="+mn-ea"/>
                <a:cs typeface="+mn-cs"/>
              </a:defRPr>
            </a:lvl1pPr>
            <a:lvl2pPr marL="238125" indent="-223838" algn="l" defTabSz="914400" rtl="0" eaLnBrk="1" latinLnBrk="0" hangingPunct="1">
              <a:lnSpc>
                <a:spcPct val="95000"/>
              </a:lnSpc>
              <a:spcBef>
                <a:spcPts val="600"/>
              </a:spcBef>
              <a:spcAft>
                <a:spcPts val="0"/>
              </a:spcAft>
              <a:buClr>
                <a:schemeClr val="accent3"/>
              </a:buClr>
              <a:buSzPct val="100000"/>
              <a:buFont typeface=".LucidaGrandeUI" charset="0"/>
              <a:buChar char="▸"/>
              <a:tabLst/>
              <a:defRPr sz="2000" kern="1200">
                <a:solidFill>
                  <a:schemeClr val="dk1"/>
                </a:solidFill>
                <a:latin typeface="+mn-lt"/>
                <a:ea typeface="+mn-ea"/>
                <a:cs typeface="+mn-cs"/>
              </a:defRPr>
            </a:lvl2pPr>
            <a:lvl3pPr marL="461963" indent="-223838" algn="l" defTabSz="914400" rtl="0" eaLnBrk="1" latinLnBrk="0" hangingPunct="1">
              <a:lnSpc>
                <a:spcPct val="95000"/>
              </a:lnSpc>
              <a:spcBef>
                <a:spcPts val="300"/>
              </a:spcBef>
              <a:spcAft>
                <a:spcPts val="0"/>
              </a:spcAft>
              <a:buClr>
                <a:schemeClr val="accent3"/>
              </a:buClr>
              <a:buFont typeface="Wingdings" charset="2"/>
              <a:buChar char="§"/>
              <a:tabLst/>
              <a:defRPr sz="2000" kern="1200">
                <a:solidFill>
                  <a:schemeClr val="dk1"/>
                </a:solidFill>
                <a:latin typeface="+mn-lt"/>
                <a:ea typeface="+mn-ea"/>
                <a:cs typeface="+mn-cs"/>
              </a:defRPr>
            </a:lvl3pPr>
            <a:lvl4pPr marL="685800" indent="-238125" algn="l" defTabSz="914400" rtl="0" eaLnBrk="1" latinLnBrk="0" hangingPunct="1">
              <a:lnSpc>
                <a:spcPct val="95000"/>
              </a:lnSpc>
              <a:spcBef>
                <a:spcPts val="300"/>
              </a:spcBef>
              <a:spcAft>
                <a:spcPts val="0"/>
              </a:spcAft>
              <a:buClr>
                <a:schemeClr val="accent3"/>
              </a:buClr>
              <a:buFont typeface="Arial"/>
              <a:buChar char="•"/>
              <a:tabLst/>
              <a:defRPr sz="2000" kern="1200">
                <a:solidFill>
                  <a:schemeClr val="dk1"/>
                </a:solidFill>
                <a:latin typeface="+mn-lt"/>
                <a:ea typeface="+mn-ea"/>
                <a:cs typeface="+mn-cs"/>
              </a:defRPr>
            </a:lvl4pPr>
            <a:lvl5pPr marL="925513" indent="-239713" algn="l" defTabSz="914400" rtl="0" eaLnBrk="1" latinLnBrk="0" hangingPunct="1">
              <a:lnSpc>
                <a:spcPct val="95000"/>
              </a:lnSpc>
              <a:spcBef>
                <a:spcPts val="300"/>
              </a:spcBef>
              <a:spcAft>
                <a:spcPts val="0"/>
              </a:spcAft>
              <a:buClr>
                <a:schemeClr val="accent3"/>
              </a:buClr>
              <a:buFont typeface="Arial"/>
              <a:buChar char="•"/>
              <a:tabLst/>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lvl="1"/>
            <a:endParaRPr lang="en-US" sz="1900" dirty="0"/>
          </a:p>
        </p:txBody>
      </p:sp>
      <p:graphicFrame>
        <p:nvGraphicFramePr>
          <p:cNvPr id="10" name="Chart 9">
            <a:extLst>
              <a:ext uri="{FF2B5EF4-FFF2-40B4-BE49-F238E27FC236}">
                <a16:creationId xmlns:a16="http://schemas.microsoft.com/office/drawing/2014/main" id="{E2F3D01B-1463-40F4-9081-76E73F3D94F3}"/>
              </a:ext>
            </a:extLst>
          </p:cNvPr>
          <p:cNvGraphicFramePr>
            <a:graphicFrameLocks/>
          </p:cNvGraphicFramePr>
          <p:nvPr>
            <p:extLst>
              <p:ext uri="{D42A27DB-BD31-4B8C-83A1-F6EECF244321}">
                <p14:modId xmlns:p14="http://schemas.microsoft.com/office/powerpoint/2010/main" val="2598238756"/>
              </p:ext>
            </p:extLst>
          </p:nvPr>
        </p:nvGraphicFramePr>
        <p:xfrm>
          <a:off x="554183" y="2161307"/>
          <a:ext cx="5379521" cy="442949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a:extLst>
              <a:ext uri="{FF2B5EF4-FFF2-40B4-BE49-F238E27FC236}">
                <a16:creationId xmlns:a16="http://schemas.microsoft.com/office/drawing/2014/main" id="{6C31E6A9-39D2-4541-A2ED-F8BDE9AE91F7}"/>
              </a:ext>
            </a:extLst>
          </p:cNvPr>
          <p:cNvCxnSpPr>
            <a:cxnSpLocks/>
          </p:cNvCxnSpPr>
          <p:nvPr/>
        </p:nvCxnSpPr>
        <p:spPr>
          <a:xfrm>
            <a:off x="683173" y="3196458"/>
            <a:ext cx="620110" cy="46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6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8951" y="365759"/>
            <a:ext cx="10235122" cy="822960"/>
          </a:xfrm>
        </p:spPr>
        <p:txBody>
          <a:bodyPr>
            <a:noAutofit/>
          </a:bodyPr>
          <a:lstStyle/>
          <a:p>
            <a:r>
              <a:rPr lang="en-US" sz="3400" dirty="0">
                <a:latin typeface="Candara" panose="020E0502030303020204" pitchFamily="34" charset="0"/>
              </a:rPr>
              <a:t>Fund and Bank COVID-19 financing</a:t>
            </a:r>
          </a:p>
        </p:txBody>
      </p:sp>
      <p:sp>
        <p:nvSpPr>
          <p:cNvPr id="5" name="Content Placeholder 4">
            <a:extLst>
              <a:ext uri="{FF2B5EF4-FFF2-40B4-BE49-F238E27FC236}">
                <a16:creationId xmlns:a16="http://schemas.microsoft.com/office/drawing/2014/main" id="{80A993C8-1589-4A60-86B5-8CE5068CF30F}"/>
              </a:ext>
            </a:extLst>
          </p:cNvPr>
          <p:cNvSpPr>
            <a:spLocks noGrp="1"/>
          </p:cNvSpPr>
          <p:nvPr>
            <p:ph idx="1"/>
          </p:nvPr>
        </p:nvSpPr>
        <p:spPr>
          <a:xfrm>
            <a:off x="506683" y="2333625"/>
            <a:ext cx="5475017" cy="3952876"/>
          </a:xfrm>
        </p:spPr>
        <p:style>
          <a:lnRef idx="2">
            <a:schemeClr val="accent3"/>
          </a:lnRef>
          <a:fillRef idx="1">
            <a:schemeClr val="lt1"/>
          </a:fillRef>
          <a:effectRef idx="0">
            <a:schemeClr val="accent3"/>
          </a:effectRef>
          <a:fontRef idx="minor">
            <a:schemeClr val="dk1"/>
          </a:fontRef>
        </p:style>
        <p:txBody>
          <a:bodyPr>
            <a:normAutofit/>
          </a:bodyPr>
          <a:lstStyle/>
          <a:p>
            <a:pPr lvl="1">
              <a:lnSpc>
                <a:spcPct val="105000"/>
              </a:lnSpc>
              <a:spcAft>
                <a:spcPts val="600"/>
              </a:spcAft>
            </a:pPr>
            <a:r>
              <a:rPr lang="en-US" dirty="0"/>
              <a:t>The Fund relied on EF, the Bank more on standard policy-based instruments.</a:t>
            </a:r>
          </a:p>
          <a:p>
            <a:pPr marL="14287" lvl="1" indent="0">
              <a:lnSpc>
                <a:spcPct val="105000"/>
              </a:lnSpc>
              <a:spcAft>
                <a:spcPts val="600"/>
              </a:spcAft>
              <a:buNone/>
            </a:pPr>
            <a:endParaRPr lang="en-US" dirty="0"/>
          </a:p>
          <a:p>
            <a:pPr lvl="1">
              <a:lnSpc>
                <a:spcPct val="105000"/>
              </a:lnSpc>
              <a:spcAft>
                <a:spcPts val="600"/>
              </a:spcAft>
            </a:pPr>
            <a:r>
              <a:rPr lang="en-US" dirty="0"/>
              <a:t>Several countries received Fund support, but Bank held back disbursements for policy concerns (e.g., Nigeria, South Africa)</a:t>
            </a:r>
          </a:p>
          <a:p>
            <a:pPr lvl="1">
              <a:lnSpc>
                <a:spcPct val="105000"/>
              </a:lnSpc>
              <a:spcAft>
                <a:spcPts val="600"/>
              </a:spcAft>
            </a:pPr>
            <a:endParaRPr lang="en-US" dirty="0"/>
          </a:p>
          <a:p>
            <a:pPr lvl="1">
              <a:lnSpc>
                <a:spcPct val="105000"/>
              </a:lnSpc>
              <a:spcAft>
                <a:spcPts val="600"/>
              </a:spcAft>
            </a:pPr>
            <a:r>
              <a:rPr lang="en-US" dirty="0"/>
              <a:t>Also, several cases where the Bank but not the Fund provided financial support.</a:t>
            </a:r>
            <a:endParaRPr lang="en-US" sz="1800" dirty="0"/>
          </a:p>
        </p:txBody>
      </p:sp>
      <p:sp>
        <p:nvSpPr>
          <p:cNvPr id="6" name="Content Placeholder 4">
            <a:extLst>
              <a:ext uri="{FF2B5EF4-FFF2-40B4-BE49-F238E27FC236}">
                <a16:creationId xmlns:a16="http://schemas.microsoft.com/office/drawing/2014/main" id="{64A212F9-BD1D-4090-A2A0-FECF8D15C239}"/>
              </a:ext>
            </a:extLst>
          </p:cNvPr>
          <p:cNvSpPr txBox="1">
            <a:spLocks/>
          </p:cNvSpPr>
          <p:nvPr/>
        </p:nvSpPr>
        <p:spPr>
          <a:xfrm>
            <a:off x="1362437" y="1343659"/>
            <a:ext cx="10165811" cy="914401"/>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vert="horz" lIns="0" tIns="45720" rIns="91440" bIns="45720" rtlCol="0">
            <a:noAutofit/>
          </a:bodyPr>
          <a:lstStyle>
            <a:lvl1pPr marL="0" indent="0" algn="l" defTabSz="914400" rtl="0" eaLnBrk="1" latinLnBrk="0" hangingPunct="1">
              <a:lnSpc>
                <a:spcPct val="95000"/>
              </a:lnSpc>
              <a:spcBef>
                <a:spcPts val="2400"/>
              </a:spcBef>
              <a:spcAft>
                <a:spcPts val="0"/>
              </a:spcAft>
              <a:buClr>
                <a:schemeClr val="accent3"/>
              </a:buClr>
              <a:buFont typeface="Wingdings" charset="2"/>
              <a:buNone/>
              <a:tabLst/>
              <a:defRPr sz="2200" b="1" kern="1200">
                <a:solidFill>
                  <a:schemeClr val="dk1"/>
                </a:solidFill>
                <a:latin typeface="+mn-lt"/>
                <a:ea typeface="+mn-ea"/>
                <a:cs typeface="+mn-cs"/>
              </a:defRPr>
            </a:lvl1pPr>
            <a:lvl2pPr marL="238125" indent="-223838" algn="l" defTabSz="914400" rtl="0" eaLnBrk="1" latinLnBrk="0" hangingPunct="1">
              <a:lnSpc>
                <a:spcPct val="95000"/>
              </a:lnSpc>
              <a:spcBef>
                <a:spcPts val="600"/>
              </a:spcBef>
              <a:spcAft>
                <a:spcPts val="0"/>
              </a:spcAft>
              <a:buClr>
                <a:schemeClr val="accent3"/>
              </a:buClr>
              <a:buSzPct val="100000"/>
              <a:buFont typeface=".LucidaGrandeUI" charset="0"/>
              <a:buChar char="▸"/>
              <a:tabLst/>
              <a:defRPr sz="2000" kern="1200">
                <a:solidFill>
                  <a:schemeClr val="dk1"/>
                </a:solidFill>
                <a:latin typeface="+mn-lt"/>
                <a:ea typeface="+mn-ea"/>
                <a:cs typeface="+mn-cs"/>
              </a:defRPr>
            </a:lvl2pPr>
            <a:lvl3pPr marL="461963" indent="-223838" algn="l" defTabSz="914400" rtl="0" eaLnBrk="1" latinLnBrk="0" hangingPunct="1">
              <a:lnSpc>
                <a:spcPct val="95000"/>
              </a:lnSpc>
              <a:spcBef>
                <a:spcPts val="300"/>
              </a:spcBef>
              <a:spcAft>
                <a:spcPts val="0"/>
              </a:spcAft>
              <a:buClr>
                <a:schemeClr val="accent3"/>
              </a:buClr>
              <a:buFont typeface="Wingdings" charset="2"/>
              <a:buChar char="§"/>
              <a:tabLst/>
              <a:defRPr sz="2000" kern="1200">
                <a:solidFill>
                  <a:schemeClr val="dk1"/>
                </a:solidFill>
                <a:latin typeface="+mn-lt"/>
                <a:ea typeface="+mn-ea"/>
                <a:cs typeface="+mn-cs"/>
              </a:defRPr>
            </a:lvl3pPr>
            <a:lvl4pPr marL="685800" indent="-238125" algn="l" defTabSz="914400" rtl="0" eaLnBrk="1" latinLnBrk="0" hangingPunct="1">
              <a:lnSpc>
                <a:spcPct val="95000"/>
              </a:lnSpc>
              <a:spcBef>
                <a:spcPts val="300"/>
              </a:spcBef>
              <a:spcAft>
                <a:spcPts val="0"/>
              </a:spcAft>
              <a:buClr>
                <a:schemeClr val="accent3"/>
              </a:buClr>
              <a:buFont typeface="Arial"/>
              <a:buChar char="•"/>
              <a:tabLst/>
              <a:defRPr sz="2000" kern="1200">
                <a:solidFill>
                  <a:schemeClr val="dk1"/>
                </a:solidFill>
                <a:latin typeface="+mn-lt"/>
                <a:ea typeface="+mn-ea"/>
                <a:cs typeface="+mn-cs"/>
              </a:defRPr>
            </a:lvl4pPr>
            <a:lvl5pPr marL="925513" indent="-239713" algn="l" defTabSz="914400" rtl="0" eaLnBrk="1" latinLnBrk="0" hangingPunct="1">
              <a:lnSpc>
                <a:spcPct val="95000"/>
              </a:lnSpc>
              <a:spcBef>
                <a:spcPts val="300"/>
              </a:spcBef>
              <a:spcAft>
                <a:spcPts val="0"/>
              </a:spcAft>
              <a:buClr>
                <a:schemeClr val="accent3"/>
              </a:buClr>
              <a:buFont typeface="Arial"/>
              <a:buChar char="•"/>
              <a:tabLst/>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238125" lvl="2" indent="0">
              <a:lnSpc>
                <a:spcPct val="100000"/>
              </a:lnSpc>
              <a:spcBef>
                <a:spcPts val="600"/>
              </a:spcBef>
              <a:buFont typeface="Wingdings" charset="2"/>
              <a:buNone/>
            </a:pPr>
            <a:r>
              <a:rPr lang="en-US" sz="2400" dirty="0"/>
              <a:t>Fund and Bank generally aligned, but notable differences in a few cases raise concerns about coherence of strategic approach</a:t>
            </a:r>
          </a:p>
        </p:txBody>
      </p:sp>
      <p:pic>
        <p:nvPicPr>
          <p:cNvPr id="10" name="Content Placeholder 9">
            <a:extLst>
              <a:ext uri="{FF2B5EF4-FFF2-40B4-BE49-F238E27FC236}">
                <a16:creationId xmlns:a16="http://schemas.microsoft.com/office/drawing/2014/main" id="{0D783E2B-2C49-4907-AC07-1F3D20147586}"/>
              </a:ext>
            </a:extLst>
          </p:cNvPr>
          <p:cNvPicPr>
            <a:picLocks noGrp="1" noChangeAspect="1"/>
          </p:cNvPicPr>
          <p:nvPr>
            <p:ph idx="10"/>
          </p:nvPr>
        </p:nvPicPr>
        <p:blipFill>
          <a:blip r:embed="rId3"/>
          <a:stretch>
            <a:fillRect/>
          </a:stretch>
        </p:blipFill>
        <p:spPr>
          <a:xfrm>
            <a:off x="6313311" y="2333624"/>
            <a:ext cx="5302344" cy="3952876"/>
          </a:xfrm>
          <a:ln>
            <a:solidFill>
              <a:schemeClr val="accent3"/>
            </a:solidFill>
          </a:ln>
        </p:spPr>
      </p:pic>
    </p:spTree>
    <p:extLst>
      <p:ext uri="{BB962C8B-B14F-4D97-AF65-F5344CB8AC3E}">
        <p14:creationId xmlns:p14="http://schemas.microsoft.com/office/powerpoint/2010/main" val="164042795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492D-9ABB-42FE-BF41-37C26E329FAC}"/>
              </a:ext>
            </a:extLst>
          </p:cNvPr>
          <p:cNvSpPr>
            <a:spLocks noGrp="1"/>
          </p:cNvSpPr>
          <p:nvPr>
            <p:ph type="title"/>
          </p:nvPr>
        </p:nvSpPr>
        <p:spPr>
          <a:xfrm>
            <a:off x="1626919" y="365759"/>
            <a:ext cx="9772601" cy="822960"/>
          </a:xfrm>
        </p:spPr>
        <p:txBody>
          <a:bodyPr>
            <a:normAutofit/>
          </a:bodyPr>
          <a:lstStyle/>
          <a:p>
            <a:r>
              <a:rPr lang="en-US" sz="3400" dirty="0"/>
              <a:t>EF access: catalytic effect on official sources</a:t>
            </a:r>
          </a:p>
        </p:txBody>
      </p:sp>
      <p:sp>
        <p:nvSpPr>
          <p:cNvPr id="8" name="Content Placeholder 4">
            <a:extLst>
              <a:ext uri="{FF2B5EF4-FFF2-40B4-BE49-F238E27FC236}">
                <a16:creationId xmlns:a16="http://schemas.microsoft.com/office/drawing/2014/main" id="{4C7D772E-4AFD-41FE-BFE5-77F727585225}"/>
              </a:ext>
            </a:extLst>
          </p:cNvPr>
          <p:cNvSpPr txBox="1">
            <a:spLocks/>
          </p:cNvSpPr>
          <p:nvPr/>
        </p:nvSpPr>
        <p:spPr>
          <a:xfrm>
            <a:off x="1410094" y="1188719"/>
            <a:ext cx="10316847" cy="77860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vert="horz" lIns="0" tIns="45720" rIns="91440" bIns="45720" rtlCol="0">
            <a:normAutofit/>
          </a:bodyPr>
          <a:lstStyle>
            <a:lvl1pPr marL="0" indent="0" algn="l" defTabSz="914400" rtl="0" eaLnBrk="1" latinLnBrk="0" hangingPunct="1">
              <a:lnSpc>
                <a:spcPct val="95000"/>
              </a:lnSpc>
              <a:spcBef>
                <a:spcPts val="2400"/>
              </a:spcBef>
              <a:spcAft>
                <a:spcPts val="0"/>
              </a:spcAft>
              <a:buClr>
                <a:schemeClr val="accent3"/>
              </a:buClr>
              <a:buFont typeface="Wingdings" charset="2"/>
              <a:buNone/>
              <a:tabLst/>
              <a:defRPr sz="2200" b="1" kern="1200">
                <a:solidFill>
                  <a:schemeClr val="dk1"/>
                </a:solidFill>
                <a:latin typeface="+mn-lt"/>
                <a:ea typeface="+mn-ea"/>
                <a:cs typeface="+mn-cs"/>
              </a:defRPr>
            </a:lvl1pPr>
            <a:lvl2pPr marL="238125" indent="-223838" algn="l" defTabSz="914400" rtl="0" eaLnBrk="1" latinLnBrk="0" hangingPunct="1">
              <a:lnSpc>
                <a:spcPct val="95000"/>
              </a:lnSpc>
              <a:spcBef>
                <a:spcPts val="600"/>
              </a:spcBef>
              <a:spcAft>
                <a:spcPts val="0"/>
              </a:spcAft>
              <a:buClr>
                <a:schemeClr val="accent3"/>
              </a:buClr>
              <a:buSzPct val="100000"/>
              <a:buFont typeface=".LucidaGrandeUI" charset="0"/>
              <a:buChar char="▸"/>
              <a:tabLst/>
              <a:defRPr sz="2200" kern="1200">
                <a:solidFill>
                  <a:schemeClr val="dk1"/>
                </a:solidFill>
                <a:latin typeface="+mn-lt"/>
                <a:ea typeface="+mn-ea"/>
                <a:cs typeface="+mn-cs"/>
              </a:defRPr>
            </a:lvl2pPr>
            <a:lvl3pPr marL="461963" indent="-223838" algn="l" defTabSz="914400" rtl="0" eaLnBrk="1" latinLnBrk="0" hangingPunct="1">
              <a:lnSpc>
                <a:spcPct val="95000"/>
              </a:lnSpc>
              <a:spcBef>
                <a:spcPts val="300"/>
              </a:spcBef>
              <a:spcAft>
                <a:spcPts val="0"/>
              </a:spcAft>
              <a:buClr>
                <a:schemeClr val="accent3"/>
              </a:buClr>
              <a:buFont typeface="Wingdings" charset="2"/>
              <a:buChar char="§"/>
              <a:tabLst/>
              <a:defRPr sz="2200" kern="1200">
                <a:solidFill>
                  <a:schemeClr val="dk1"/>
                </a:solidFill>
                <a:latin typeface="+mn-lt"/>
                <a:ea typeface="+mn-ea"/>
                <a:cs typeface="+mn-cs"/>
              </a:defRPr>
            </a:lvl3pPr>
            <a:lvl4pPr marL="685800" indent="-238125" algn="l" defTabSz="914400" rtl="0" eaLnBrk="1" latinLnBrk="0" hangingPunct="1">
              <a:lnSpc>
                <a:spcPct val="95000"/>
              </a:lnSpc>
              <a:spcBef>
                <a:spcPts val="300"/>
              </a:spcBef>
              <a:spcAft>
                <a:spcPts val="0"/>
              </a:spcAft>
              <a:buClr>
                <a:schemeClr val="accent3"/>
              </a:buClr>
              <a:buFont typeface="Arial"/>
              <a:buChar char="•"/>
              <a:tabLst/>
              <a:defRPr sz="2200" kern="1200">
                <a:solidFill>
                  <a:schemeClr val="dk1"/>
                </a:solidFill>
                <a:latin typeface="+mn-lt"/>
                <a:ea typeface="+mn-ea"/>
                <a:cs typeface="+mn-cs"/>
              </a:defRPr>
            </a:lvl4pPr>
            <a:lvl5pPr marL="925513" indent="-239713" algn="l" defTabSz="914400" rtl="0" eaLnBrk="1" latinLnBrk="0" hangingPunct="1">
              <a:lnSpc>
                <a:spcPct val="95000"/>
              </a:lnSpc>
              <a:spcBef>
                <a:spcPts val="300"/>
              </a:spcBef>
              <a:spcAft>
                <a:spcPts val="0"/>
              </a:spcAft>
              <a:buClr>
                <a:schemeClr val="accent3"/>
              </a:buClr>
              <a:buFont typeface="Arial"/>
              <a:buChar char="•"/>
              <a:tabLst/>
              <a:defRPr sz="2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14287" lvl="1" indent="0">
              <a:lnSpc>
                <a:spcPct val="100000"/>
              </a:lnSpc>
              <a:spcBef>
                <a:spcPts val="0"/>
              </a:spcBef>
              <a:buFont typeface=".LucidaGrandeUI" charset="0"/>
              <a:buNone/>
            </a:pPr>
            <a:r>
              <a:rPr lang="en-US" i="1" dirty="0"/>
              <a:t>Countries with access to Fund emergency financing also received more financial support from other international financial institutions</a:t>
            </a:r>
          </a:p>
          <a:p>
            <a:pPr marL="14287" lvl="1" indent="0">
              <a:lnSpc>
                <a:spcPct val="100000"/>
              </a:lnSpc>
              <a:spcBef>
                <a:spcPts val="0"/>
              </a:spcBef>
              <a:buFont typeface=".LucidaGrandeUI" charset="0"/>
              <a:buNone/>
            </a:pPr>
            <a:endParaRPr lang="en-US" dirty="0"/>
          </a:p>
          <a:p>
            <a:pPr lvl="1">
              <a:lnSpc>
                <a:spcPct val="100000"/>
              </a:lnSpc>
              <a:spcBef>
                <a:spcPts val="0"/>
              </a:spcBef>
            </a:pPr>
            <a:endParaRPr lang="en-US" dirty="0"/>
          </a:p>
          <a:p>
            <a:pPr marL="238125" lvl="2" indent="0">
              <a:lnSpc>
                <a:spcPct val="100000"/>
              </a:lnSpc>
              <a:spcBef>
                <a:spcPts val="600"/>
              </a:spcBef>
              <a:buFont typeface="Wingdings" charset="2"/>
              <a:buNone/>
            </a:pPr>
            <a:endParaRPr lang="en-US" sz="1600" dirty="0"/>
          </a:p>
        </p:txBody>
      </p:sp>
      <p:pic>
        <p:nvPicPr>
          <p:cNvPr id="5" name="Picture 4">
            <a:extLst>
              <a:ext uri="{FF2B5EF4-FFF2-40B4-BE49-F238E27FC236}">
                <a16:creationId xmlns:a16="http://schemas.microsoft.com/office/drawing/2014/main" id="{674C847C-50C1-4FD6-A727-C5CC1FFBD3F9}"/>
              </a:ext>
            </a:extLst>
          </p:cNvPr>
          <p:cNvPicPr>
            <a:picLocks noChangeAspect="1"/>
          </p:cNvPicPr>
          <p:nvPr/>
        </p:nvPicPr>
        <p:blipFill>
          <a:blip r:embed="rId3"/>
          <a:stretch>
            <a:fillRect/>
          </a:stretch>
        </p:blipFill>
        <p:spPr>
          <a:xfrm>
            <a:off x="2920975" y="2034381"/>
            <a:ext cx="6350049" cy="4394756"/>
          </a:xfrm>
          <a:prstGeom prst="rect">
            <a:avLst/>
          </a:prstGeom>
          <a:ln>
            <a:solidFill>
              <a:schemeClr val="accent3"/>
            </a:solidFill>
          </a:ln>
        </p:spPr>
      </p:pic>
    </p:spTree>
    <p:extLst>
      <p:ext uri="{BB962C8B-B14F-4D97-AF65-F5344CB8AC3E}">
        <p14:creationId xmlns:p14="http://schemas.microsoft.com/office/powerpoint/2010/main" val="375963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492D-9ABB-42FE-BF41-37C26E329FAC}"/>
              </a:ext>
            </a:extLst>
          </p:cNvPr>
          <p:cNvSpPr>
            <a:spLocks noGrp="1"/>
          </p:cNvSpPr>
          <p:nvPr>
            <p:ph type="title"/>
          </p:nvPr>
        </p:nvSpPr>
        <p:spPr>
          <a:xfrm>
            <a:off x="1626919" y="365759"/>
            <a:ext cx="9772601" cy="822960"/>
          </a:xfrm>
        </p:spPr>
        <p:txBody>
          <a:bodyPr>
            <a:normAutofit/>
          </a:bodyPr>
          <a:lstStyle/>
          <a:p>
            <a:r>
              <a:rPr lang="en-US" sz="3400" dirty="0"/>
              <a:t>EF access: catalytic effect on portfolio flows</a:t>
            </a:r>
          </a:p>
        </p:txBody>
      </p:sp>
      <p:sp>
        <p:nvSpPr>
          <p:cNvPr id="8" name="Content Placeholder 4">
            <a:extLst>
              <a:ext uri="{FF2B5EF4-FFF2-40B4-BE49-F238E27FC236}">
                <a16:creationId xmlns:a16="http://schemas.microsoft.com/office/drawing/2014/main" id="{4C7D772E-4AFD-41FE-BFE5-77F727585225}"/>
              </a:ext>
            </a:extLst>
          </p:cNvPr>
          <p:cNvSpPr txBox="1">
            <a:spLocks/>
          </p:cNvSpPr>
          <p:nvPr/>
        </p:nvSpPr>
        <p:spPr>
          <a:xfrm>
            <a:off x="1410094" y="1188719"/>
            <a:ext cx="10316847" cy="77860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vert="horz" lIns="0" tIns="45720" rIns="91440" bIns="45720" rtlCol="0">
            <a:normAutofit/>
          </a:bodyPr>
          <a:lstStyle>
            <a:lvl1pPr marL="0" indent="0" algn="l" defTabSz="914400" rtl="0" eaLnBrk="1" latinLnBrk="0" hangingPunct="1">
              <a:lnSpc>
                <a:spcPct val="95000"/>
              </a:lnSpc>
              <a:spcBef>
                <a:spcPts val="2400"/>
              </a:spcBef>
              <a:spcAft>
                <a:spcPts val="0"/>
              </a:spcAft>
              <a:buClr>
                <a:schemeClr val="accent3"/>
              </a:buClr>
              <a:buFont typeface="Wingdings" charset="2"/>
              <a:buNone/>
              <a:tabLst/>
              <a:defRPr sz="2200" b="1" kern="1200">
                <a:solidFill>
                  <a:schemeClr val="dk1"/>
                </a:solidFill>
                <a:latin typeface="+mn-lt"/>
                <a:ea typeface="+mn-ea"/>
                <a:cs typeface="+mn-cs"/>
              </a:defRPr>
            </a:lvl1pPr>
            <a:lvl2pPr marL="238125" indent="-223838" algn="l" defTabSz="914400" rtl="0" eaLnBrk="1" latinLnBrk="0" hangingPunct="1">
              <a:lnSpc>
                <a:spcPct val="95000"/>
              </a:lnSpc>
              <a:spcBef>
                <a:spcPts val="600"/>
              </a:spcBef>
              <a:spcAft>
                <a:spcPts val="0"/>
              </a:spcAft>
              <a:buClr>
                <a:schemeClr val="accent3"/>
              </a:buClr>
              <a:buSzPct val="100000"/>
              <a:buFont typeface=".LucidaGrandeUI" charset="0"/>
              <a:buChar char="▸"/>
              <a:tabLst/>
              <a:defRPr sz="2200" kern="1200">
                <a:solidFill>
                  <a:schemeClr val="dk1"/>
                </a:solidFill>
                <a:latin typeface="+mn-lt"/>
                <a:ea typeface="+mn-ea"/>
                <a:cs typeface="+mn-cs"/>
              </a:defRPr>
            </a:lvl2pPr>
            <a:lvl3pPr marL="461963" indent="-223838" algn="l" defTabSz="914400" rtl="0" eaLnBrk="1" latinLnBrk="0" hangingPunct="1">
              <a:lnSpc>
                <a:spcPct val="95000"/>
              </a:lnSpc>
              <a:spcBef>
                <a:spcPts val="300"/>
              </a:spcBef>
              <a:spcAft>
                <a:spcPts val="0"/>
              </a:spcAft>
              <a:buClr>
                <a:schemeClr val="accent3"/>
              </a:buClr>
              <a:buFont typeface="Wingdings" charset="2"/>
              <a:buChar char="§"/>
              <a:tabLst/>
              <a:defRPr sz="2200" kern="1200">
                <a:solidFill>
                  <a:schemeClr val="dk1"/>
                </a:solidFill>
                <a:latin typeface="+mn-lt"/>
                <a:ea typeface="+mn-ea"/>
                <a:cs typeface="+mn-cs"/>
              </a:defRPr>
            </a:lvl3pPr>
            <a:lvl4pPr marL="685800" indent="-238125" algn="l" defTabSz="914400" rtl="0" eaLnBrk="1" latinLnBrk="0" hangingPunct="1">
              <a:lnSpc>
                <a:spcPct val="95000"/>
              </a:lnSpc>
              <a:spcBef>
                <a:spcPts val="300"/>
              </a:spcBef>
              <a:spcAft>
                <a:spcPts val="0"/>
              </a:spcAft>
              <a:buClr>
                <a:schemeClr val="accent3"/>
              </a:buClr>
              <a:buFont typeface="Arial"/>
              <a:buChar char="•"/>
              <a:tabLst/>
              <a:defRPr sz="2200" kern="1200">
                <a:solidFill>
                  <a:schemeClr val="dk1"/>
                </a:solidFill>
                <a:latin typeface="+mn-lt"/>
                <a:ea typeface="+mn-ea"/>
                <a:cs typeface="+mn-cs"/>
              </a:defRPr>
            </a:lvl4pPr>
            <a:lvl5pPr marL="925513" indent="-239713" algn="l" defTabSz="914400" rtl="0" eaLnBrk="1" latinLnBrk="0" hangingPunct="1">
              <a:lnSpc>
                <a:spcPct val="95000"/>
              </a:lnSpc>
              <a:spcBef>
                <a:spcPts val="300"/>
              </a:spcBef>
              <a:spcAft>
                <a:spcPts val="0"/>
              </a:spcAft>
              <a:buClr>
                <a:schemeClr val="accent3"/>
              </a:buClr>
              <a:buFont typeface="Arial"/>
              <a:buChar char="•"/>
              <a:tabLst/>
              <a:defRPr sz="2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14287" lvl="1" indent="0">
              <a:lnSpc>
                <a:spcPct val="100000"/>
              </a:lnSpc>
              <a:spcBef>
                <a:spcPts val="0"/>
              </a:spcBef>
              <a:buFont typeface=".LucidaGrandeUI" charset="0"/>
              <a:buNone/>
            </a:pPr>
            <a:r>
              <a:rPr lang="en-US" i="1" dirty="0"/>
              <a:t>Countries with access to Fund emergency financing experienced higher net portfolio inflows</a:t>
            </a:r>
            <a:endParaRPr lang="en-US" dirty="0"/>
          </a:p>
          <a:p>
            <a:pPr lvl="1">
              <a:lnSpc>
                <a:spcPct val="100000"/>
              </a:lnSpc>
              <a:spcBef>
                <a:spcPts val="0"/>
              </a:spcBef>
            </a:pPr>
            <a:endParaRPr lang="en-US" dirty="0"/>
          </a:p>
          <a:p>
            <a:pPr marL="238125" lvl="2" indent="0">
              <a:lnSpc>
                <a:spcPct val="100000"/>
              </a:lnSpc>
              <a:spcBef>
                <a:spcPts val="600"/>
              </a:spcBef>
              <a:buFont typeface="Wingdings" charset="2"/>
              <a:buNone/>
            </a:pPr>
            <a:endParaRPr lang="en-US" sz="1600" dirty="0"/>
          </a:p>
        </p:txBody>
      </p:sp>
      <p:pic>
        <p:nvPicPr>
          <p:cNvPr id="5" name="Picture 4">
            <a:extLst>
              <a:ext uri="{FF2B5EF4-FFF2-40B4-BE49-F238E27FC236}">
                <a16:creationId xmlns:a16="http://schemas.microsoft.com/office/drawing/2014/main" id="{674C847C-50C1-4FD6-A727-C5CC1FFBD3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55119" y="2011679"/>
            <a:ext cx="8081761" cy="4319766"/>
          </a:xfrm>
          <a:prstGeom prst="rect">
            <a:avLst/>
          </a:prstGeom>
          <a:ln>
            <a:solidFill>
              <a:schemeClr val="accent3"/>
            </a:solidFill>
          </a:ln>
        </p:spPr>
      </p:pic>
    </p:spTree>
    <p:extLst>
      <p:ext uri="{BB962C8B-B14F-4D97-AF65-F5344CB8AC3E}">
        <p14:creationId xmlns:p14="http://schemas.microsoft.com/office/powerpoint/2010/main" val="397129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F07B-B808-441C-AD8E-9429750C7E61}"/>
              </a:ext>
            </a:extLst>
          </p:cNvPr>
          <p:cNvSpPr>
            <a:spLocks noGrp="1"/>
          </p:cNvSpPr>
          <p:nvPr>
            <p:ph type="title"/>
          </p:nvPr>
        </p:nvSpPr>
        <p:spPr/>
        <p:txBody>
          <a:bodyPr/>
          <a:lstStyle/>
          <a:p>
            <a:r>
              <a:rPr lang="en-US" dirty="0"/>
              <a:t>Outlook and policy advice</a:t>
            </a:r>
          </a:p>
        </p:txBody>
      </p:sp>
      <p:sp>
        <p:nvSpPr>
          <p:cNvPr id="3" name="Content Placeholder 2">
            <a:extLst>
              <a:ext uri="{FF2B5EF4-FFF2-40B4-BE49-F238E27FC236}">
                <a16:creationId xmlns:a16="http://schemas.microsoft.com/office/drawing/2014/main" id="{180EE785-45BD-421A-8005-3694AA0B810D}"/>
              </a:ext>
            </a:extLst>
          </p:cNvPr>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pPr marL="342900" indent="-342900">
              <a:buFont typeface="Arial" panose="020B0604020202020204" pitchFamily="34" charset="0"/>
              <a:buChar char="•"/>
            </a:pPr>
            <a:r>
              <a:rPr lang="en-US" dirty="0"/>
              <a:t>IMF cut growth forecasts for 2020 sharply in April and June 2020</a:t>
            </a:r>
          </a:p>
          <a:p>
            <a:pPr marL="804863" lvl="2" indent="-342900">
              <a:buFont typeface="Arial" panose="020B0604020202020204" pitchFamily="34" charset="0"/>
              <a:buChar char="•"/>
            </a:pPr>
            <a:endParaRPr lang="en-US" dirty="0"/>
          </a:p>
          <a:p>
            <a:pPr marL="804863" lvl="2" indent="-342900">
              <a:buFont typeface="Arial" panose="020B0604020202020204" pitchFamily="34" charset="0"/>
              <a:buChar char="•"/>
            </a:pPr>
            <a:r>
              <a:rPr lang="en-US" dirty="0"/>
              <a:t>Fears that IMF growth forecasts would be too rosy proved misplaced</a:t>
            </a:r>
          </a:p>
          <a:p>
            <a:pPr marL="804863" lvl="2"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Forecasts for 2020 inflation proved accurate, but not 2021 forecasts</a:t>
            </a:r>
          </a:p>
          <a:p>
            <a:pPr marL="581025" lvl="1" indent="-342900">
              <a:buFont typeface="Arial" panose="020B0604020202020204" pitchFamily="34" charset="0"/>
              <a:buChar char="•"/>
            </a:pPr>
            <a:endParaRPr lang="en-US" dirty="0"/>
          </a:p>
          <a:p>
            <a:pPr marL="804863" lvl="2" indent="-342900">
              <a:buFont typeface="Arial" panose="020B0604020202020204" pitchFamily="34" charset="0"/>
              <a:buChar char="•"/>
            </a:pPr>
            <a:r>
              <a:rPr lang="en-US" dirty="0"/>
              <a:t>2021 upsurge in inflation was missed despite some early warnings (Summers; Blanchard)</a:t>
            </a:r>
          </a:p>
        </p:txBody>
      </p:sp>
      <p:sp>
        <p:nvSpPr>
          <p:cNvPr id="4" name="Content Placeholder 3">
            <a:extLst>
              <a:ext uri="{FF2B5EF4-FFF2-40B4-BE49-F238E27FC236}">
                <a16:creationId xmlns:a16="http://schemas.microsoft.com/office/drawing/2014/main" id="{BB886BFD-EDBF-4EF0-AD3B-33AC9CAD889E}"/>
              </a:ext>
            </a:extLst>
          </p:cNvPr>
          <p:cNvSpPr>
            <a:spLocks noGrp="1"/>
          </p:cNvSpPr>
          <p:nvPr>
            <p:ph idx="10"/>
          </p:nvPr>
        </p:nvSpPr>
        <p:spPr/>
        <p:style>
          <a:lnRef idx="2">
            <a:schemeClr val="accent3"/>
          </a:lnRef>
          <a:fillRef idx="1">
            <a:schemeClr val="lt1"/>
          </a:fillRef>
          <a:effectRef idx="0">
            <a:schemeClr val="accent3"/>
          </a:effectRef>
          <a:fontRef idx="minor">
            <a:schemeClr val="dk1"/>
          </a:fontRef>
        </p:style>
        <p:txBody>
          <a:bodyPr/>
          <a:lstStyle/>
          <a:p>
            <a:pPr marL="342900" indent="-342900">
              <a:buFont typeface="Arial" panose="020B0604020202020204" pitchFamily="34" charset="0"/>
              <a:buChar char="•"/>
            </a:pPr>
            <a:r>
              <a:rPr lang="en-US" dirty="0"/>
              <a:t>Fiscal policy </a:t>
            </a:r>
          </a:p>
          <a:p>
            <a:pPr marL="581025" lvl="1" indent="-342900">
              <a:buFont typeface="Arial" panose="020B0604020202020204" pitchFamily="34" charset="0"/>
              <a:buChar char="•"/>
            </a:pPr>
            <a:r>
              <a:rPr lang="en-US" dirty="0"/>
              <a:t>“Spend, spend, spend, but keep the receipts”</a:t>
            </a:r>
          </a:p>
          <a:p>
            <a:pPr marL="581025" lvl="1" indent="-342900">
              <a:buFont typeface="Arial" panose="020B0604020202020204" pitchFamily="34" charset="0"/>
              <a:buChar char="•"/>
            </a:pPr>
            <a:r>
              <a:rPr lang="en-US" dirty="0"/>
              <a:t>Caution against premature withdrawal of fiscal support </a:t>
            </a:r>
          </a:p>
          <a:p>
            <a:pPr marL="581025" lvl="1" indent="-342900">
              <a:buFont typeface="Arial" panose="020B0604020202020204" pitchFamily="34" charset="0"/>
              <a:buChar char="•"/>
            </a:pPr>
            <a:endParaRPr lang="en-US" dirty="0"/>
          </a:p>
          <a:p>
            <a:pPr marL="1028700" lvl="3" indent="-342900">
              <a:buFont typeface="Arial" panose="020B0604020202020204" pitchFamily="34" charset="0"/>
              <a:buChar char="•"/>
            </a:pPr>
            <a:r>
              <a:rPr lang="en-US" dirty="0"/>
              <a:t>Recognition of scale of shock; desire to avoid past mistakes.</a:t>
            </a:r>
          </a:p>
          <a:p>
            <a:pPr marL="804863" lvl="2"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Monetary policy</a:t>
            </a:r>
          </a:p>
          <a:p>
            <a:pPr marL="581025" lvl="1" indent="-342900">
              <a:buFont typeface="Arial" panose="020B0604020202020204" pitchFamily="34" charset="0"/>
              <a:buChar char="•"/>
            </a:pPr>
            <a:r>
              <a:rPr lang="en-US" dirty="0"/>
              <a:t>Support for easing policy interest rates</a:t>
            </a:r>
          </a:p>
          <a:p>
            <a:pPr marL="581025" lvl="1" indent="-342900">
              <a:buFont typeface="Arial" panose="020B0604020202020204" pitchFamily="34" charset="0"/>
              <a:buChar char="•"/>
            </a:pPr>
            <a:r>
              <a:rPr lang="en-US" dirty="0"/>
              <a:t>Not much public comment on use of UMP by EMs</a:t>
            </a:r>
          </a:p>
          <a:p>
            <a:pPr marL="581025"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01957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0512F9-C219-45E3-9D6F-9FD3989E2329}"/>
              </a:ext>
            </a:extLst>
          </p:cNvPr>
          <p:cNvSpPr>
            <a:spLocks noGrp="1"/>
          </p:cNvSpPr>
          <p:nvPr>
            <p:ph type="title"/>
          </p:nvPr>
        </p:nvSpPr>
        <p:spPr>
          <a:xfrm>
            <a:off x="1570892" y="760020"/>
            <a:ext cx="9520661" cy="866899"/>
          </a:xfrm>
        </p:spPr>
        <p:txBody>
          <a:bodyPr>
            <a:normAutofit fontScale="90000"/>
          </a:bodyPr>
          <a:lstStyle/>
          <a:p>
            <a:br>
              <a:rPr lang="en-US" sz="3600" dirty="0"/>
            </a:br>
            <a:br>
              <a:rPr lang="en-US" sz="3600" dirty="0"/>
            </a:br>
            <a:r>
              <a:rPr lang="en-US" sz="3800" dirty="0"/>
              <a:t>HR and budget response to crisis-related needs </a:t>
            </a:r>
            <a:br>
              <a:rPr lang="en-US" sz="3600" dirty="0"/>
            </a:br>
            <a:endParaRPr lang="en-US" dirty="0"/>
          </a:p>
        </p:txBody>
      </p:sp>
      <p:sp>
        <p:nvSpPr>
          <p:cNvPr id="7" name="Content Placeholder 4">
            <a:extLst>
              <a:ext uri="{FF2B5EF4-FFF2-40B4-BE49-F238E27FC236}">
                <a16:creationId xmlns:a16="http://schemas.microsoft.com/office/drawing/2014/main" id="{811444AA-7056-4837-9F7D-9C691C8C2108}"/>
              </a:ext>
            </a:extLst>
          </p:cNvPr>
          <p:cNvSpPr>
            <a:spLocks noGrp="1"/>
          </p:cNvSpPr>
          <p:nvPr>
            <p:ph sz="quarter" idx="10"/>
          </p:nvPr>
        </p:nvSpPr>
        <p:spPr>
          <a:xfrm>
            <a:off x="1021278" y="1615043"/>
            <a:ext cx="10664041" cy="4714505"/>
          </a:xfrm>
          <a:ln>
            <a:noFill/>
          </a:ln>
        </p:spPr>
        <p:style>
          <a:lnRef idx="2">
            <a:schemeClr val="accent3"/>
          </a:lnRef>
          <a:fillRef idx="1">
            <a:schemeClr val="lt1"/>
          </a:fillRef>
          <a:effectRef idx="0">
            <a:schemeClr val="accent3"/>
          </a:effectRef>
          <a:fontRef idx="minor">
            <a:schemeClr val="dk1"/>
          </a:fontRef>
        </p:style>
        <p:txBody>
          <a:bodyPr>
            <a:normAutofit/>
          </a:bodyPr>
          <a:lstStyle/>
          <a:p>
            <a:pPr lvl="1">
              <a:lnSpc>
                <a:spcPct val="100000"/>
              </a:lnSpc>
              <a:spcBef>
                <a:spcPts val="600"/>
              </a:spcBef>
            </a:pPr>
            <a:r>
              <a:rPr lang="en-US" dirty="0"/>
              <a:t>Multiple initiatives put in place to address crisis-related staffing needs.</a:t>
            </a:r>
          </a:p>
          <a:p>
            <a:pPr lvl="1">
              <a:lnSpc>
                <a:spcPct val="100000"/>
              </a:lnSpc>
              <a:spcBef>
                <a:spcPts val="600"/>
              </a:spcBef>
            </a:pPr>
            <a:endParaRPr lang="en-US" dirty="0"/>
          </a:p>
          <a:p>
            <a:pPr lvl="2">
              <a:lnSpc>
                <a:spcPct val="100000"/>
              </a:lnSpc>
              <a:spcBef>
                <a:spcPts val="600"/>
              </a:spcBef>
            </a:pPr>
            <a:r>
              <a:rPr lang="en-US" dirty="0"/>
              <a:t>Increase in full-time equivalent headcount to frontline departments</a:t>
            </a:r>
          </a:p>
          <a:p>
            <a:pPr lvl="2">
              <a:lnSpc>
                <a:spcPct val="100000"/>
              </a:lnSpc>
              <a:spcBef>
                <a:spcPts val="600"/>
              </a:spcBef>
            </a:pPr>
            <a:r>
              <a:rPr lang="en-US" dirty="0"/>
              <a:t>Other steps (e.g., better resource-sharing; rehiring of recent retirees)</a:t>
            </a:r>
          </a:p>
          <a:p>
            <a:pPr lvl="2">
              <a:lnSpc>
                <a:spcPct val="100000"/>
              </a:lnSpc>
              <a:spcBef>
                <a:spcPts val="600"/>
              </a:spcBef>
            </a:pPr>
            <a:endParaRPr lang="en-US" dirty="0"/>
          </a:p>
          <a:p>
            <a:pPr lvl="1">
              <a:lnSpc>
                <a:spcPct val="100000"/>
              </a:lnSpc>
              <a:spcBef>
                <a:spcPts val="600"/>
              </a:spcBef>
            </a:pPr>
            <a:r>
              <a:rPr lang="en-US" dirty="0"/>
              <a:t>Additional spending to meet crisis needs accommodated within existing budget envelope, with flexibility from carryover and savings from reduced travel</a:t>
            </a:r>
          </a:p>
          <a:p>
            <a:pPr marL="14287" lvl="1" indent="0">
              <a:lnSpc>
                <a:spcPct val="100000"/>
              </a:lnSpc>
              <a:spcBef>
                <a:spcPts val="600"/>
              </a:spcBef>
              <a:buNone/>
            </a:pPr>
            <a:endParaRPr lang="en-US" dirty="0"/>
          </a:p>
        </p:txBody>
      </p:sp>
    </p:spTree>
    <p:extLst>
      <p:ext uri="{BB962C8B-B14F-4D97-AF65-F5344CB8AC3E}">
        <p14:creationId xmlns:p14="http://schemas.microsoft.com/office/powerpoint/2010/main" val="3903239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330-9CCE-4052-A88D-63668D93C3D1}"/>
              </a:ext>
            </a:extLst>
          </p:cNvPr>
          <p:cNvSpPr>
            <a:spLocks noGrp="1"/>
          </p:cNvSpPr>
          <p:nvPr>
            <p:ph type="title"/>
          </p:nvPr>
        </p:nvSpPr>
        <p:spPr/>
        <p:txBody>
          <a:bodyPr>
            <a:normAutofit/>
          </a:bodyPr>
          <a:lstStyle/>
          <a:p>
            <a:r>
              <a:rPr lang="en-US" sz="3400" dirty="0"/>
              <a:t>Staff inflows and outflows during the pandemic</a:t>
            </a:r>
          </a:p>
        </p:txBody>
      </p:sp>
      <p:sp>
        <p:nvSpPr>
          <p:cNvPr id="4" name="Content Placeholder 4">
            <a:extLst>
              <a:ext uri="{FF2B5EF4-FFF2-40B4-BE49-F238E27FC236}">
                <a16:creationId xmlns:a16="http://schemas.microsoft.com/office/drawing/2014/main" id="{0C970452-E46E-4B96-A59E-4A5C94A212C7}"/>
              </a:ext>
            </a:extLst>
          </p:cNvPr>
          <p:cNvSpPr txBox="1">
            <a:spLocks/>
          </p:cNvSpPr>
          <p:nvPr/>
        </p:nvSpPr>
        <p:spPr>
          <a:xfrm>
            <a:off x="1570892" y="1188719"/>
            <a:ext cx="10031300" cy="708684"/>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vert="horz" lIns="0" tIns="45720" rIns="91440" bIns="45720" rtlCol="0">
            <a:normAutofit/>
          </a:bodyPr>
          <a:lstStyle>
            <a:lvl1pPr marL="0" indent="0" algn="l" defTabSz="914400" rtl="0" eaLnBrk="1" latinLnBrk="0" hangingPunct="1">
              <a:lnSpc>
                <a:spcPct val="95000"/>
              </a:lnSpc>
              <a:spcBef>
                <a:spcPts val="2400"/>
              </a:spcBef>
              <a:spcAft>
                <a:spcPts val="0"/>
              </a:spcAft>
              <a:buClr>
                <a:schemeClr val="accent3"/>
              </a:buClr>
              <a:buFont typeface="Wingdings" charset="2"/>
              <a:buNone/>
              <a:tabLst/>
              <a:defRPr sz="2200" b="1" kern="1200">
                <a:solidFill>
                  <a:schemeClr val="dk1"/>
                </a:solidFill>
                <a:latin typeface="+mn-lt"/>
                <a:ea typeface="+mn-ea"/>
                <a:cs typeface="+mn-cs"/>
              </a:defRPr>
            </a:lvl1pPr>
            <a:lvl2pPr marL="238125" indent="-223838" algn="l" defTabSz="914400" rtl="0" eaLnBrk="1" latinLnBrk="0" hangingPunct="1">
              <a:lnSpc>
                <a:spcPct val="95000"/>
              </a:lnSpc>
              <a:spcBef>
                <a:spcPts val="600"/>
              </a:spcBef>
              <a:spcAft>
                <a:spcPts val="0"/>
              </a:spcAft>
              <a:buClr>
                <a:schemeClr val="accent3"/>
              </a:buClr>
              <a:buSzPct val="100000"/>
              <a:buFont typeface=".LucidaGrandeUI" charset="0"/>
              <a:buChar char="▸"/>
              <a:tabLst/>
              <a:defRPr sz="2000" kern="1200">
                <a:solidFill>
                  <a:schemeClr val="dk1"/>
                </a:solidFill>
                <a:latin typeface="+mn-lt"/>
                <a:ea typeface="+mn-ea"/>
                <a:cs typeface="+mn-cs"/>
              </a:defRPr>
            </a:lvl2pPr>
            <a:lvl3pPr marL="461963" indent="-223838" algn="l" defTabSz="914400" rtl="0" eaLnBrk="1" latinLnBrk="0" hangingPunct="1">
              <a:lnSpc>
                <a:spcPct val="95000"/>
              </a:lnSpc>
              <a:spcBef>
                <a:spcPts val="300"/>
              </a:spcBef>
              <a:spcAft>
                <a:spcPts val="0"/>
              </a:spcAft>
              <a:buClr>
                <a:schemeClr val="accent3"/>
              </a:buClr>
              <a:buFont typeface="Wingdings" charset="2"/>
              <a:buChar char="§"/>
              <a:tabLst/>
              <a:defRPr sz="2000" kern="1200">
                <a:solidFill>
                  <a:schemeClr val="dk1"/>
                </a:solidFill>
                <a:latin typeface="+mn-lt"/>
                <a:ea typeface="+mn-ea"/>
                <a:cs typeface="+mn-cs"/>
              </a:defRPr>
            </a:lvl3pPr>
            <a:lvl4pPr marL="685800" indent="-238125" algn="l" defTabSz="914400" rtl="0" eaLnBrk="1" latinLnBrk="0" hangingPunct="1">
              <a:lnSpc>
                <a:spcPct val="95000"/>
              </a:lnSpc>
              <a:spcBef>
                <a:spcPts val="300"/>
              </a:spcBef>
              <a:spcAft>
                <a:spcPts val="0"/>
              </a:spcAft>
              <a:buClr>
                <a:schemeClr val="accent3"/>
              </a:buClr>
              <a:buFont typeface="Arial"/>
              <a:buChar char="•"/>
              <a:tabLst/>
              <a:defRPr sz="2000" kern="1200">
                <a:solidFill>
                  <a:schemeClr val="dk1"/>
                </a:solidFill>
                <a:latin typeface="+mn-lt"/>
                <a:ea typeface="+mn-ea"/>
                <a:cs typeface="+mn-cs"/>
              </a:defRPr>
            </a:lvl4pPr>
            <a:lvl5pPr marL="925513" indent="-239713" algn="l" defTabSz="914400" rtl="0" eaLnBrk="1" latinLnBrk="0" hangingPunct="1">
              <a:lnSpc>
                <a:spcPct val="95000"/>
              </a:lnSpc>
              <a:spcBef>
                <a:spcPts val="300"/>
              </a:spcBef>
              <a:spcAft>
                <a:spcPts val="0"/>
              </a:spcAft>
              <a:buClr>
                <a:schemeClr val="accent3"/>
              </a:buClr>
              <a:buFont typeface="Arial"/>
              <a:buChar char="•"/>
              <a:tabLst/>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14287" lvl="1" indent="0">
              <a:lnSpc>
                <a:spcPct val="100000"/>
              </a:lnSpc>
              <a:spcBef>
                <a:spcPts val="0"/>
              </a:spcBef>
              <a:buFont typeface=".LucidaGrandeUI" charset="0"/>
              <a:buNone/>
            </a:pPr>
            <a:r>
              <a:rPr lang="en-US" i="1" dirty="0"/>
              <a:t>With an internal market-driven process still in operation during the pandemic, departments in need experienced large outflows of staff, leading to limited net gains. </a:t>
            </a:r>
          </a:p>
          <a:p>
            <a:pPr marL="14287" lvl="1" indent="0">
              <a:lnSpc>
                <a:spcPct val="100000"/>
              </a:lnSpc>
              <a:spcBef>
                <a:spcPts val="0"/>
              </a:spcBef>
              <a:buFont typeface=".LucidaGrandeUI" charset="0"/>
              <a:buNone/>
            </a:pPr>
            <a:endParaRPr lang="en-US" dirty="0"/>
          </a:p>
          <a:p>
            <a:pPr lvl="1">
              <a:lnSpc>
                <a:spcPct val="100000"/>
              </a:lnSpc>
              <a:spcBef>
                <a:spcPts val="0"/>
              </a:spcBef>
            </a:pPr>
            <a:endParaRPr lang="en-US" dirty="0"/>
          </a:p>
          <a:p>
            <a:pPr marL="238125" lvl="2" indent="0">
              <a:lnSpc>
                <a:spcPct val="100000"/>
              </a:lnSpc>
              <a:spcBef>
                <a:spcPts val="600"/>
              </a:spcBef>
              <a:buFont typeface="Wingdings" charset="2"/>
              <a:buNone/>
            </a:pPr>
            <a:endParaRPr lang="en-US" sz="1600" dirty="0"/>
          </a:p>
        </p:txBody>
      </p:sp>
      <p:pic>
        <p:nvPicPr>
          <p:cNvPr id="7" name="Picture 6">
            <a:extLst>
              <a:ext uri="{FF2B5EF4-FFF2-40B4-BE49-F238E27FC236}">
                <a16:creationId xmlns:a16="http://schemas.microsoft.com/office/drawing/2014/main" id="{4E74072D-0296-4653-A465-63CBA25211EB}"/>
              </a:ext>
            </a:extLst>
          </p:cNvPr>
          <p:cNvPicPr>
            <a:picLocks noChangeAspect="1"/>
          </p:cNvPicPr>
          <p:nvPr/>
        </p:nvPicPr>
        <p:blipFill>
          <a:blip r:embed="rId2"/>
          <a:stretch>
            <a:fillRect/>
          </a:stretch>
        </p:blipFill>
        <p:spPr>
          <a:xfrm>
            <a:off x="2894266" y="2061411"/>
            <a:ext cx="6086475" cy="4352925"/>
          </a:xfrm>
          <a:prstGeom prst="rect">
            <a:avLst/>
          </a:prstGeom>
        </p:spPr>
      </p:pic>
    </p:spTree>
    <p:extLst>
      <p:ext uri="{BB962C8B-B14F-4D97-AF65-F5344CB8AC3E}">
        <p14:creationId xmlns:p14="http://schemas.microsoft.com/office/powerpoint/2010/main" val="1327274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E845-11A7-442F-8E8B-F151A4FD5F25}"/>
              </a:ext>
            </a:extLst>
          </p:cNvPr>
          <p:cNvSpPr>
            <a:spLocks noGrp="1"/>
          </p:cNvSpPr>
          <p:nvPr>
            <p:ph type="title"/>
          </p:nvPr>
        </p:nvSpPr>
        <p:spPr>
          <a:xfrm>
            <a:off x="1568951" y="116058"/>
            <a:ext cx="9830569" cy="822960"/>
          </a:xfrm>
        </p:spPr>
        <p:txBody>
          <a:bodyPr/>
          <a:lstStyle/>
          <a:p>
            <a:r>
              <a:rPr lang="en-US" dirty="0"/>
              <a:t>Recommendations</a:t>
            </a:r>
          </a:p>
        </p:txBody>
      </p:sp>
      <p:sp>
        <p:nvSpPr>
          <p:cNvPr id="3" name="Content Placeholder 2">
            <a:extLst>
              <a:ext uri="{FF2B5EF4-FFF2-40B4-BE49-F238E27FC236}">
                <a16:creationId xmlns:a16="http://schemas.microsoft.com/office/drawing/2014/main" id="{EB71CF65-F6C0-4695-828B-6B73FD8E8C89}"/>
              </a:ext>
            </a:extLst>
          </p:cNvPr>
          <p:cNvSpPr>
            <a:spLocks noGrp="1"/>
          </p:cNvSpPr>
          <p:nvPr>
            <p:ph idx="1"/>
          </p:nvPr>
        </p:nvSpPr>
        <p:spPr>
          <a:xfrm>
            <a:off x="1096241" y="1200150"/>
            <a:ext cx="5127914" cy="5114726"/>
          </a:xfrm>
          <a:ln>
            <a:solidFill>
              <a:schemeClr val="accent3"/>
            </a:solidFill>
          </a:ln>
        </p:spPr>
        <p:txBody>
          <a:bodyPr>
            <a:normAutofit/>
          </a:bodyPr>
          <a:lstStyle/>
          <a:p>
            <a:r>
              <a:rPr lang="en-US" sz="1900" u="sng" dirty="0"/>
              <a:t>Recommendation 1. </a:t>
            </a:r>
            <a:r>
              <a:rPr lang="en-US" sz="1900" dirty="0"/>
              <a:t>Develop a toolkit of special policies and procedures that could be quickly activated to help address the particular needs and circumstances of a global crisis</a:t>
            </a:r>
          </a:p>
          <a:p>
            <a:pPr lvl="1"/>
            <a:endParaRPr lang="en-US" dirty="0"/>
          </a:p>
          <a:p>
            <a:pPr lvl="1">
              <a:spcAft>
                <a:spcPts val="600"/>
              </a:spcAft>
            </a:pPr>
            <a:r>
              <a:rPr lang="en-US" sz="1700" dirty="0"/>
              <a:t>Participatory consultation with the full Board at an early stage of a global crisis</a:t>
            </a:r>
          </a:p>
          <a:p>
            <a:pPr lvl="1">
              <a:spcAft>
                <a:spcPts val="600"/>
              </a:spcAft>
            </a:pPr>
            <a:r>
              <a:rPr lang="en-US" sz="1700" dirty="0"/>
              <a:t>Activation of temporary modifications to the lending framework</a:t>
            </a:r>
          </a:p>
          <a:p>
            <a:pPr lvl="2">
              <a:spcBef>
                <a:spcPts val="600"/>
              </a:spcBef>
              <a:spcAft>
                <a:spcPts val="600"/>
              </a:spcAft>
            </a:pPr>
            <a:r>
              <a:rPr lang="en-US" sz="1700" dirty="0"/>
              <a:t>higher access limits</a:t>
            </a:r>
          </a:p>
          <a:p>
            <a:pPr lvl="2">
              <a:spcBef>
                <a:spcPts val="600"/>
              </a:spcBef>
              <a:spcAft>
                <a:spcPts val="600"/>
              </a:spcAft>
            </a:pPr>
            <a:r>
              <a:rPr lang="en-US" sz="1700" dirty="0"/>
              <a:t>temporary “global crisis-response window”</a:t>
            </a:r>
          </a:p>
          <a:p>
            <a:pPr lvl="2">
              <a:spcBef>
                <a:spcPts val="600"/>
              </a:spcBef>
              <a:spcAft>
                <a:spcPts val="600"/>
              </a:spcAft>
            </a:pPr>
            <a:r>
              <a:rPr lang="en-US" sz="1700" dirty="0"/>
              <a:t>crisis-only precautionary facility</a:t>
            </a:r>
          </a:p>
          <a:p>
            <a:pPr lvl="2">
              <a:spcBef>
                <a:spcPts val="600"/>
              </a:spcBef>
              <a:spcAft>
                <a:spcPts val="600"/>
              </a:spcAft>
            </a:pPr>
            <a:r>
              <a:rPr lang="en-US" sz="1700" dirty="0"/>
              <a:t>streamlined review procedures</a:t>
            </a:r>
          </a:p>
          <a:p>
            <a:pPr lvl="2">
              <a:spcBef>
                <a:spcPts val="600"/>
              </a:spcBef>
              <a:spcAft>
                <a:spcPts val="600"/>
              </a:spcAft>
            </a:pPr>
            <a:r>
              <a:rPr lang="en-US" sz="1700" dirty="0"/>
              <a:t>temporary modification of surcharge policy</a:t>
            </a:r>
          </a:p>
        </p:txBody>
      </p:sp>
      <p:sp>
        <p:nvSpPr>
          <p:cNvPr id="4" name="Content Placeholder 3">
            <a:extLst>
              <a:ext uri="{FF2B5EF4-FFF2-40B4-BE49-F238E27FC236}">
                <a16:creationId xmlns:a16="http://schemas.microsoft.com/office/drawing/2014/main" id="{965A5E23-09A6-4F9A-BACC-315022242A7E}"/>
              </a:ext>
            </a:extLst>
          </p:cNvPr>
          <p:cNvSpPr>
            <a:spLocks noGrp="1"/>
          </p:cNvSpPr>
          <p:nvPr>
            <p:ph idx="10"/>
          </p:nvPr>
        </p:nvSpPr>
        <p:spPr>
          <a:xfrm>
            <a:off x="6305551" y="1200150"/>
            <a:ext cx="5311485" cy="5114726"/>
          </a:xfrm>
          <a:ln>
            <a:solidFill>
              <a:schemeClr val="accent3"/>
            </a:solidFill>
          </a:ln>
        </p:spPr>
        <p:txBody>
          <a:bodyPr>
            <a:normAutofit fontScale="92500" lnSpcReduction="10000"/>
          </a:bodyPr>
          <a:lstStyle/>
          <a:p>
            <a:r>
              <a:rPr lang="en-US" u="sng" dirty="0"/>
              <a:t>Recommendation 2.</a:t>
            </a:r>
            <a:r>
              <a:rPr lang="en-US" dirty="0"/>
              <a:t> Take steps to reinforce institutional preparedness to deal with global crises and other large shocks</a:t>
            </a:r>
          </a:p>
          <a:p>
            <a:pPr lvl="1"/>
            <a:endParaRPr lang="en-US" dirty="0"/>
          </a:p>
          <a:p>
            <a:pPr lvl="1">
              <a:spcAft>
                <a:spcPts val="600"/>
              </a:spcAft>
            </a:pPr>
            <a:endParaRPr lang="en-US" dirty="0"/>
          </a:p>
          <a:p>
            <a:pPr lvl="1">
              <a:spcAft>
                <a:spcPts val="600"/>
              </a:spcAft>
            </a:pPr>
            <a:r>
              <a:rPr lang="en-US" sz="1800" dirty="0"/>
              <a:t>Review of emergency financing policy and practice (to allow for greater tailoring of access to needs and capacity to repay)</a:t>
            </a:r>
          </a:p>
          <a:p>
            <a:pPr lvl="1">
              <a:spcAft>
                <a:spcPts val="600"/>
              </a:spcAft>
            </a:pPr>
            <a:r>
              <a:rPr lang="en-US" sz="1800" dirty="0"/>
              <a:t>Further development of the toolkit of precautionary instruments (to make it more attractive to a wider range of countries)</a:t>
            </a:r>
          </a:p>
          <a:p>
            <a:pPr lvl="1">
              <a:spcAft>
                <a:spcPts val="600"/>
              </a:spcAft>
            </a:pPr>
            <a:r>
              <a:rPr lang="en-US" sz="1800" dirty="0"/>
              <a:t>Support country efforts to strengthen governance measures </a:t>
            </a:r>
          </a:p>
          <a:p>
            <a:pPr lvl="1">
              <a:spcAft>
                <a:spcPts val="600"/>
              </a:spcAft>
            </a:pPr>
            <a:r>
              <a:rPr lang="en-US" sz="1800" dirty="0"/>
              <a:t>Foster a more coherent approach to strategic partnerships with the World Bank and other official institutions (e.g., launch a “financing tracker”)</a:t>
            </a:r>
          </a:p>
          <a:p>
            <a:pPr lvl="1">
              <a:spcAft>
                <a:spcPts val="600"/>
              </a:spcAft>
            </a:pPr>
            <a:r>
              <a:rPr lang="en-US" sz="1800" dirty="0"/>
              <a:t>Table-top exercises and a crisis playbook</a:t>
            </a:r>
          </a:p>
          <a:p>
            <a:pPr lvl="1"/>
            <a:endParaRPr lang="en-US" dirty="0"/>
          </a:p>
        </p:txBody>
      </p:sp>
    </p:spTree>
    <p:extLst>
      <p:ext uri="{BB962C8B-B14F-4D97-AF65-F5344CB8AC3E}">
        <p14:creationId xmlns:p14="http://schemas.microsoft.com/office/powerpoint/2010/main" val="2480932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70891" y="630620"/>
            <a:ext cx="10142138" cy="534657"/>
          </a:xfrm>
        </p:spPr>
        <p:txBody>
          <a:bodyPr>
            <a:noAutofit/>
          </a:bodyPr>
          <a:lstStyle/>
          <a:p>
            <a:r>
              <a:rPr lang="en-US" sz="3200" dirty="0">
                <a:latin typeface="Century Gothic" panose="020B0502020202020204" pitchFamily="34" charset="0"/>
              </a:rPr>
              <a:t>Broad Management and Executive Board Support for Findings and Recommendations</a:t>
            </a:r>
          </a:p>
        </p:txBody>
      </p:sp>
      <p:sp>
        <p:nvSpPr>
          <p:cNvPr id="5" name="Content Placeholder 4"/>
          <p:cNvSpPr>
            <a:spLocks noGrp="1"/>
          </p:cNvSpPr>
          <p:nvPr>
            <p:ph sz="quarter" idx="10"/>
          </p:nvPr>
        </p:nvSpPr>
        <p:spPr>
          <a:xfrm>
            <a:off x="1570890" y="1373859"/>
            <a:ext cx="9853856" cy="5058472"/>
          </a:xfrm>
        </p:spPr>
        <p:txBody>
          <a:bodyPr>
            <a:normAutofit fontScale="47500" lnSpcReduction="20000"/>
          </a:bodyPr>
          <a:lstStyle/>
          <a:p>
            <a:pPr marL="237744" lvl="1">
              <a:lnSpc>
                <a:spcPct val="140000"/>
              </a:lnSpc>
              <a:spcBef>
                <a:spcPts val="0"/>
              </a:spcBef>
              <a:buSzPct val="66000"/>
              <a:buFont typeface="Century Gothic" panose="020B0502020202020204" pitchFamily="34" charset="0"/>
              <a:buChar char="►"/>
            </a:pPr>
            <a:r>
              <a:rPr lang="en-US" sz="3500" b="1" dirty="0">
                <a:solidFill>
                  <a:schemeClr val="tx1"/>
                </a:solidFill>
                <a:latin typeface="Century Gothic" panose="020B0502020202020204" pitchFamily="34" charset="0"/>
              </a:rPr>
              <a:t>The IMF Managing Director:</a:t>
            </a:r>
          </a:p>
          <a:p>
            <a:pPr marL="461582" lvl="2">
              <a:lnSpc>
                <a:spcPct val="140000"/>
              </a:lnSpc>
              <a:buSzPct val="66000"/>
              <a:buFont typeface="Century Gothic" panose="020B0502020202020204" pitchFamily="34" charset="0"/>
              <a:buChar char="►"/>
            </a:pPr>
            <a:r>
              <a:rPr lang="en-US" sz="3400" dirty="0">
                <a:solidFill>
                  <a:schemeClr val="tx1"/>
                </a:solidFill>
                <a:latin typeface="Century Gothic" panose="020B0502020202020204" pitchFamily="34" charset="0"/>
              </a:rPr>
              <a:t> welcomed overall finding that Fund rose to the occasion despite extraordinary challenges and risks</a:t>
            </a:r>
          </a:p>
          <a:p>
            <a:pPr marL="461582" lvl="2">
              <a:lnSpc>
                <a:spcPct val="140000"/>
              </a:lnSpc>
              <a:buSzPct val="66000"/>
              <a:buFont typeface="Century Gothic" panose="020B0502020202020204" pitchFamily="34" charset="0"/>
              <a:buChar char="►"/>
            </a:pPr>
            <a:r>
              <a:rPr lang="en-US" sz="3400" dirty="0">
                <a:solidFill>
                  <a:schemeClr val="tx1"/>
                </a:solidFill>
                <a:latin typeface="Century Gothic" panose="020B0502020202020204" pitchFamily="34" charset="0"/>
              </a:rPr>
              <a:t>agreed with evaluation’s overarching message that Fund needs to be prepared better for potential future global crises</a:t>
            </a:r>
          </a:p>
          <a:p>
            <a:pPr marL="461582" lvl="2">
              <a:lnSpc>
                <a:spcPct val="140000"/>
              </a:lnSpc>
              <a:buSzPct val="66000"/>
              <a:buFont typeface="Century Gothic" panose="020B0502020202020204" pitchFamily="34" charset="0"/>
              <a:buChar char="►"/>
            </a:pPr>
            <a:r>
              <a:rPr lang="en-US" sz="3400" dirty="0">
                <a:solidFill>
                  <a:schemeClr val="tx1"/>
                </a:solidFill>
                <a:latin typeface="Century Gothic" panose="020B0502020202020204" pitchFamily="34" charset="0"/>
              </a:rPr>
              <a:t>supported the two main recommendations, while emphasizing that overly prescriptive or rigid processes should be avoided</a:t>
            </a:r>
          </a:p>
          <a:p>
            <a:pPr marL="13906" lvl="1" indent="0">
              <a:lnSpc>
                <a:spcPct val="140000"/>
              </a:lnSpc>
              <a:spcBef>
                <a:spcPts val="0"/>
              </a:spcBef>
              <a:buSzPct val="66000"/>
              <a:buNone/>
            </a:pPr>
            <a:endParaRPr lang="en-US" sz="3400" dirty="0">
              <a:solidFill>
                <a:schemeClr val="tx1"/>
              </a:solidFill>
              <a:latin typeface="Century Gothic" panose="020B0502020202020204" pitchFamily="34" charset="0"/>
            </a:endParaRPr>
          </a:p>
          <a:p>
            <a:pPr marL="237744" lvl="1">
              <a:lnSpc>
                <a:spcPct val="140000"/>
              </a:lnSpc>
              <a:spcBef>
                <a:spcPts val="0"/>
              </a:spcBef>
              <a:buSzPct val="66000"/>
              <a:buFont typeface="Century Gothic" panose="020B0502020202020204" pitchFamily="34" charset="0"/>
              <a:buChar char="►"/>
            </a:pPr>
            <a:r>
              <a:rPr lang="en-US" sz="3400" b="1" dirty="0">
                <a:solidFill>
                  <a:schemeClr val="tx1"/>
                </a:solidFill>
                <a:latin typeface="Century Gothic" panose="020B0502020202020204" pitchFamily="34" charset="0"/>
              </a:rPr>
              <a:t>Executive Directors: </a:t>
            </a:r>
            <a:endParaRPr lang="en-US" sz="3400" dirty="0">
              <a:solidFill>
                <a:schemeClr val="tx1"/>
              </a:solidFill>
              <a:latin typeface="Century Gothic" panose="020B0502020202020204" pitchFamily="34" charset="0"/>
            </a:endParaRPr>
          </a:p>
          <a:p>
            <a:pPr marL="461582" lvl="2">
              <a:lnSpc>
                <a:spcPct val="140000"/>
              </a:lnSpc>
              <a:buSzPct val="66000"/>
              <a:buFont typeface="Century Gothic" panose="020B0502020202020204" pitchFamily="34" charset="0"/>
              <a:buChar char="►"/>
            </a:pPr>
            <a:r>
              <a:rPr lang="en-US" sz="3400" dirty="0">
                <a:solidFill>
                  <a:schemeClr val="tx1"/>
                </a:solidFill>
                <a:latin typeface="Century Gothic" panose="020B0502020202020204" pitchFamily="34" charset="0"/>
              </a:rPr>
              <a:t>Most Directors expressed either broad or qualified support for Recommendation 1 on developing special policies and procedures that could be quickly activated. </a:t>
            </a:r>
          </a:p>
          <a:p>
            <a:pPr marL="461582" lvl="2">
              <a:lnSpc>
                <a:spcPct val="140000"/>
              </a:lnSpc>
              <a:buSzPct val="66000"/>
              <a:buFont typeface="Century Gothic" panose="020B0502020202020204" pitchFamily="34" charset="0"/>
              <a:buChar char="►"/>
            </a:pPr>
            <a:r>
              <a:rPr lang="en-US" sz="3400" dirty="0">
                <a:solidFill>
                  <a:schemeClr val="tx1"/>
                </a:solidFill>
                <a:latin typeface="Century Gothic" panose="020B0502020202020204" pitchFamily="34" charset="0"/>
              </a:rPr>
              <a:t>Most Directors broadly supported Recommendation 2 on taking steps to reinforce the IMF’s institutional preparedness to deal with global crises and other large shocks</a:t>
            </a:r>
          </a:p>
          <a:p>
            <a:pPr marL="461582" lvl="2">
              <a:lnSpc>
                <a:spcPct val="140000"/>
              </a:lnSpc>
              <a:buSzPct val="66000"/>
              <a:buFont typeface="Century Gothic" panose="020B0502020202020204" pitchFamily="34" charset="0"/>
              <a:buChar char="►"/>
            </a:pPr>
            <a:r>
              <a:rPr lang="en-US" sz="3400" dirty="0">
                <a:solidFill>
                  <a:schemeClr val="tx1"/>
                </a:solidFill>
                <a:latin typeface="Century Gothic" panose="020B0502020202020204" pitchFamily="34" charset="0"/>
              </a:rPr>
              <a:t>Directors agreed that crisis responses should not be pre-determined and emphasized need to consider longer-term implications</a:t>
            </a:r>
          </a:p>
        </p:txBody>
      </p:sp>
    </p:spTree>
    <p:extLst>
      <p:ext uri="{BB962C8B-B14F-4D97-AF65-F5344CB8AC3E}">
        <p14:creationId xmlns:p14="http://schemas.microsoft.com/office/powerpoint/2010/main" val="41490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2100" y="660854"/>
            <a:ext cx="9828628" cy="543832"/>
          </a:xfrm>
        </p:spPr>
        <p:txBody>
          <a:bodyPr>
            <a:noAutofit/>
          </a:bodyPr>
          <a:lstStyle/>
          <a:p>
            <a:r>
              <a:rPr lang="en-US" dirty="0">
                <a:latin typeface="+mn-lt"/>
              </a:rPr>
              <a:t>ERP: Why an early evaluation?</a:t>
            </a:r>
          </a:p>
        </p:txBody>
      </p:sp>
      <p:sp>
        <p:nvSpPr>
          <p:cNvPr id="5" name="Content Placeholder 4"/>
          <p:cNvSpPr>
            <a:spLocks noGrp="1"/>
          </p:cNvSpPr>
          <p:nvPr>
            <p:ph sz="quarter" idx="10"/>
          </p:nvPr>
        </p:nvSpPr>
        <p:spPr>
          <a:xfrm>
            <a:off x="5068528" y="1795650"/>
            <a:ext cx="6322200" cy="4762744"/>
          </a:xfrm>
        </p:spPr>
        <p:txBody>
          <a:bodyPr>
            <a:normAutofit fontScale="92500" lnSpcReduction="20000"/>
          </a:bodyPr>
          <a:lstStyle/>
          <a:p>
            <a:pPr lvl="1">
              <a:lnSpc>
                <a:spcPct val="100000"/>
              </a:lnSpc>
              <a:spcBef>
                <a:spcPts val="1200"/>
              </a:spcBef>
              <a:buSzPct val="66000"/>
              <a:buFont typeface="Century Gothic" panose="020B0502020202020204" pitchFamily="34" charset="0"/>
              <a:buChar char="►"/>
            </a:pPr>
            <a:r>
              <a:rPr lang="en-US" sz="3200" dirty="0">
                <a:solidFill>
                  <a:schemeClr val="tx1"/>
                </a:solidFill>
              </a:rPr>
              <a:t>Look for timely lessons on how well the Fund adapted its:</a:t>
            </a:r>
          </a:p>
          <a:p>
            <a:pPr lvl="2">
              <a:lnSpc>
                <a:spcPct val="120000"/>
              </a:lnSpc>
              <a:spcBef>
                <a:spcPts val="1200"/>
              </a:spcBef>
              <a:buSzPct val="66000"/>
              <a:buFont typeface="Wingdings" panose="05000000000000000000" pitchFamily="2" charset="2"/>
              <a:buChar char="§"/>
            </a:pPr>
            <a:r>
              <a:rPr lang="en-US" sz="2800" dirty="0">
                <a:solidFill>
                  <a:schemeClr val="tx1"/>
                </a:solidFill>
              </a:rPr>
              <a:t>Lending framework</a:t>
            </a:r>
          </a:p>
          <a:p>
            <a:pPr lvl="2">
              <a:lnSpc>
                <a:spcPct val="120000"/>
              </a:lnSpc>
              <a:spcBef>
                <a:spcPts val="1200"/>
              </a:spcBef>
              <a:buSzPct val="66000"/>
              <a:buFont typeface="Wingdings" panose="05000000000000000000" pitchFamily="2" charset="2"/>
              <a:buChar char="§"/>
            </a:pPr>
            <a:r>
              <a:rPr lang="en-US" sz="2800" dirty="0">
                <a:solidFill>
                  <a:schemeClr val="tx1"/>
                </a:solidFill>
              </a:rPr>
              <a:t>Processes for formulating the economic outlook and policy advice</a:t>
            </a:r>
          </a:p>
          <a:p>
            <a:pPr lvl="2">
              <a:lnSpc>
                <a:spcPct val="120000"/>
              </a:lnSpc>
              <a:spcBef>
                <a:spcPts val="1200"/>
              </a:spcBef>
              <a:spcAft>
                <a:spcPts val="1200"/>
              </a:spcAft>
              <a:buSzPct val="66000"/>
              <a:buFont typeface="Wingdings" panose="05000000000000000000" pitchFamily="2" charset="2"/>
              <a:buChar char="§"/>
            </a:pPr>
            <a:r>
              <a:rPr lang="en-US" sz="2800" dirty="0">
                <a:solidFill>
                  <a:schemeClr val="tx1"/>
                </a:solidFill>
              </a:rPr>
              <a:t>Internal HR and budgetary practices</a:t>
            </a:r>
            <a:endParaRPr lang="en-US" sz="3200" dirty="0">
              <a:solidFill>
                <a:schemeClr val="tx1"/>
              </a:solidFill>
            </a:endParaRPr>
          </a:p>
          <a:p>
            <a:pPr lvl="1">
              <a:lnSpc>
                <a:spcPct val="100000"/>
              </a:lnSpc>
              <a:spcBef>
                <a:spcPts val="1200"/>
              </a:spcBef>
              <a:spcAft>
                <a:spcPts val="1200"/>
              </a:spcAft>
              <a:buSzPct val="66000"/>
              <a:buFont typeface="Century Gothic" panose="020B0502020202020204" pitchFamily="34" charset="0"/>
              <a:buChar char="►"/>
            </a:pPr>
            <a:r>
              <a:rPr lang="en-US" sz="3200" dirty="0">
                <a:solidFill>
                  <a:schemeClr val="tx1"/>
                </a:solidFill>
              </a:rPr>
              <a:t>Contribute to discussion on how to strengthen IMF readiness to deal with future global crises?</a:t>
            </a:r>
          </a:p>
        </p:txBody>
      </p:sp>
      <p:pic>
        <p:nvPicPr>
          <p:cNvPr id="6" name="Picture 5">
            <a:extLst>
              <a:ext uri="{FF2B5EF4-FFF2-40B4-BE49-F238E27FC236}">
                <a16:creationId xmlns:a16="http://schemas.microsoft.com/office/drawing/2014/main" id="{6315DEB2-BEE2-4FA5-BE13-C61C20F3AA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2947" y="1801360"/>
            <a:ext cx="3491197" cy="4431491"/>
          </a:xfrm>
          <a:prstGeom prst="rect">
            <a:avLst/>
          </a:prstGeom>
          <a:ln>
            <a:solidFill>
              <a:schemeClr val="accent6">
                <a:lumMod val="50000"/>
              </a:schemeClr>
            </a:solidFill>
          </a:ln>
        </p:spPr>
      </p:pic>
    </p:spTree>
    <p:extLst>
      <p:ext uri="{BB962C8B-B14F-4D97-AF65-F5344CB8AC3E}">
        <p14:creationId xmlns:p14="http://schemas.microsoft.com/office/powerpoint/2010/main" val="87888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2180" y="266029"/>
            <a:ext cx="10142137" cy="910538"/>
          </a:xfrm>
        </p:spPr>
        <p:txBody>
          <a:bodyPr>
            <a:noAutofit/>
          </a:bodyPr>
          <a:lstStyle/>
          <a:p>
            <a:r>
              <a:rPr lang="en-US" dirty="0">
                <a:latin typeface="Century Gothic" panose="020B0502020202020204" pitchFamily="34" charset="0"/>
              </a:rPr>
              <a:t>Next Steps</a:t>
            </a:r>
          </a:p>
        </p:txBody>
      </p:sp>
      <p:sp>
        <p:nvSpPr>
          <p:cNvPr id="5" name="Content Placeholder 4"/>
          <p:cNvSpPr>
            <a:spLocks noGrp="1"/>
          </p:cNvSpPr>
          <p:nvPr>
            <p:ph sz="quarter" idx="10"/>
          </p:nvPr>
        </p:nvSpPr>
        <p:spPr>
          <a:xfrm>
            <a:off x="956441" y="1520042"/>
            <a:ext cx="10767876" cy="4670551"/>
          </a:xfrm>
        </p:spPr>
        <p:txBody>
          <a:bodyPr>
            <a:normAutofit/>
          </a:bodyPr>
          <a:lstStyle/>
          <a:p>
            <a:pPr marL="237744" lvl="1">
              <a:lnSpc>
                <a:spcPct val="120000"/>
              </a:lnSpc>
              <a:spcBef>
                <a:spcPts val="1200"/>
              </a:spcBef>
              <a:buSzPct val="66000"/>
              <a:buFont typeface="Century Gothic" panose="020B0502020202020204" pitchFamily="34" charset="0"/>
              <a:buChar char="►"/>
            </a:pPr>
            <a:r>
              <a:rPr lang="en-US" sz="3000" dirty="0">
                <a:solidFill>
                  <a:schemeClr val="tx1"/>
                </a:solidFill>
                <a:latin typeface="Century Gothic" panose="020B0502020202020204" pitchFamily="34" charset="0"/>
              </a:rPr>
              <a:t>Management Implementation Plan due within 6 months </a:t>
            </a:r>
          </a:p>
          <a:p>
            <a:pPr marL="237744" lvl="1">
              <a:lnSpc>
                <a:spcPct val="120000"/>
              </a:lnSpc>
              <a:spcBef>
                <a:spcPts val="1200"/>
              </a:spcBef>
              <a:buSzPct val="66000"/>
              <a:buFont typeface="Century Gothic" panose="020B0502020202020204" pitchFamily="34" charset="0"/>
              <a:buChar char="►"/>
            </a:pPr>
            <a:endParaRPr lang="en-US" sz="3000" dirty="0">
              <a:solidFill>
                <a:schemeClr val="tx1"/>
              </a:solidFill>
              <a:latin typeface="Century Gothic" panose="020B0502020202020204" pitchFamily="34" charset="0"/>
            </a:endParaRPr>
          </a:p>
          <a:p>
            <a:pPr marL="237744" lvl="1">
              <a:lnSpc>
                <a:spcPct val="120000"/>
              </a:lnSpc>
              <a:spcBef>
                <a:spcPts val="1200"/>
              </a:spcBef>
              <a:buSzPct val="66000"/>
              <a:buFont typeface="Century Gothic" panose="020B0502020202020204" pitchFamily="34" charset="0"/>
              <a:buChar char="►"/>
            </a:pPr>
            <a:r>
              <a:rPr lang="en-US" sz="3000" dirty="0">
                <a:solidFill>
                  <a:schemeClr val="tx1"/>
                </a:solidFill>
                <a:latin typeface="Century Gothic" panose="020B0502020202020204" pitchFamily="34" charset="0"/>
              </a:rPr>
              <a:t>Key findings and recommendations to feed into</a:t>
            </a:r>
          </a:p>
          <a:p>
            <a:pPr marL="461582" lvl="2">
              <a:lnSpc>
                <a:spcPct val="120000"/>
              </a:lnSpc>
              <a:spcBef>
                <a:spcPts val="1200"/>
              </a:spcBef>
              <a:buSzPct val="66000"/>
              <a:buFont typeface="Century Gothic" panose="020B0502020202020204" pitchFamily="34" charset="0"/>
              <a:buChar char="►"/>
            </a:pPr>
            <a:r>
              <a:rPr lang="en-US" sz="2000" dirty="0">
                <a:solidFill>
                  <a:schemeClr val="tx1"/>
                </a:solidFill>
                <a:latin typeface="Century Gothic" panose="020B0502020202020204" pitchFamily="34" charset="0"/>
              </a:rPr>
              <a:t>Review of access limits for emergency financing</a:t>
            </a:r>
          </a:p>
          <a:p>
            <a:pPr marL="461582" lvl="2">
              <a:lnSpc>
                <a:spcPct val="120000"/>
              </a:lnSpc>
              <a:spcBef>
                <a:spcPts val="1200"/>
              </a:spcBef>
              <a:buSzPct val="66000"/>
              <a:buFont typeface="Century Gothic" panose="020B0502020202020204" pitchFamily="34" charset="0"/>
              <a:buChar char="►"/>
            </a:pPr>
            <a:r>
              <a:rPr lang="en-US" sz="2000" dirty="0">
                <a:solidFill>
                  <a:schemeClr val="tx1"/>
                </a:solidFill>
                <a:latin typeface="Century Gothic" panose="020B0502020202020204" pitchFamily="34" charset="0"/>
              </a:rPr>
              <a:t>Review of Precautionary Facilities</a:t>
            </a:r>
          </a:p>
          <a:p>
            <a:pPr marL="461582" lvl="2">
              <a:lnSpc>
                <a:spcPct val="120000"/>
              </a:lnSpc>
              <a:spcBef>
                <a:spcPts val="1200"/>
              </a:spcBef>
              <a:buSzPct val="66000"/>
              <a:buFont typeface="Century Gothic" panose="020B0502020202020204" pitchFamily="34" charset="0"/>
              <a:buChar char="►"/>
            </a:pPr>
            <a:r>
              <a:rPr lang="en-US" sz="2000" dirty="0">
                <a:solidFill>
                  <a:schemeClr val="tx1"/>
                </a:solidFill>
                <a:latin typeface="Century Gothic" panose="020B0502020202020204" pitchFamily="34" charset="0"/>
              </a:rPr>
              <a:t>Review of the Implementation of the 2018 Framework for Enhanced Fund Engagement on Governance</a:t>
            </a:r>
          </a:p>
        </p:txBody>
      </p:sp>
    </p:spTree>
    <p:extLst>
      <p:ext uri="{BB962C8B-B14F-4D97-AF65-F5344CB8AC3E}">
        <p14:creationId xmlns:p14="http://schemas.microsoft.com/office/powerpoint/2010/main" val="1748307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8D7A42-1765-40AC-9D67-47C64E68D127}"/>
              </a:ext>
            </a:extLst>
          </p:cNvPr>
          <p:cNvSpPr>
            <a:spLocks noGrp="1"/>
          </p:cNvSpPr>
          <p:nvPr>
            <p:ph sz="quarter" idx="10"/>
          </p:nvPr>
        </p:nvSpPr>
        <p:spPr>
          <a:xfrm>
            <a:off x="1313793" y="546099"/>
            <a:ext cx="10120970" cy="6138479"/>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err="1"/>
              <a:t>ThankS</a:t>
            </a:r>
            <a:r>
              <a:rPr lang="en-US" dirty="0"/>
              <a:t> From THE </a:t>
            </a:r>
            <a:r>
              <a:rPr lang="en-US" dirty="0" err="1"/>
              <a:t>TEAm</a:t>
            </a:r>
            <a:r>
              <a:rPr lang="en-US" dirty="0"/>
              <a:t> To:</a:t>
            </a:r>
          </a:p>
          <a:p>
            <a:pPr marL="571500" indent="-571500">
              <a:buFont typeface="Arial" panose="020B0604020202020204" pitchFamily="34" charset="0"/>
              <a:buChar char="•"/>
            </a:pPr>
            <a:endParaRPr lang="en-US" sz="1000" dirty="0"/>
          </a:p>
          <a:p>
            <a:pPr marL="285750" indent="-285750">
              <a:buFont typeface="Arial" panose="020B0604020202020204" pitchFamily="34" charset="0"/>
              <a:buChar char="•"/>
            </a:pPr>
            <a:r>
              <a:rPr lang="en-US" sz="1400" dirty="0"/>
              <a:t>Fund Staff , Authorities, and experts for candid interviews and comments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Staff at other evaluation offices, particularly world bank IEG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IEO ADMIN TEAM and our EDITOR: </a:t>
            </a:r>
          </a:p>
          <a:p>
            <a:r>
              <a:rPr lang="en-US" sz="1800" dirty="0"/>
              <a:t>Elena Pinillos, </a:t>
            </a:r>
            <a:r>
              <a:rPr lang="en-US" sz="1800" dirty="0" err="1"/>
              <a:t>arun</a:t>
            </a:r>
            <a:r>
              <a:rPr lang="en-US" sz="1800" dirty="0"/>
              <a:t> </a:t>
            </a:r>
            <a:r>
              <a:rPr lang="en-US" sz="1800" dirty="0" err="1"/>
              <a:t>bhatnagAR</a:t>
            </a:r>
            <a:r>
              <a:rPr lang="en-US" sz="1800" dirty="0"/>
              <a:t>, NICOLE TUMBACO, AMY GAMULO, JUDY BURNS</a:t>
            </a:r>
          </a:p>
          <a:p>
            <a:endParaRPr lang="en-US" sz="1400" dirty="0"/>
          </a:p>
        </p:txBody>
      </p:sp>
      <p:pic>
        <p:nvPicPr>
          <p:cNvPr id="3" name="Picture 2">
            <a:extLst>
              <a:ext uri="{FF2B5EF4-FFF2-40B4-BE49-F238E27FC236}">
                <a16:creationId xmlns:a16="http://schemas.microsoft.com/office/drawing/2014/main" id="{0D2D66C8-DF2F-660B-EF16-C47B040EED90}"/>
              </a:ext>
            </a:extLst>
          </p:cNvPr>
          <p:cNvPicPr>
            <a:picLocks noChangeAspect="1"/>
          </p:cNvPicPr>
          <p:nvPr/>
        </p:nvPicPr>
        <p:blipFill rotWithShape="1">
          <a:blip r:embed="rId3"/>
          <a:srcRect l="883" t="1053" r="1260" b="1842"/>
          <a:stretch/>
        </p:blipFill>
        <p:spPr>
          <a:xfrm>
            <a:off x="3405351" y="423505"/>
            <a:ext cx="5780689" cy="4011861"/>
          </a:xfrm>
          <a:prstGeom prst="rect">
            <a:avLst/>
          </a:prstGeom>
        </p:spPr>
      </p:pic>
    </p:spTree>
    <p:extLst>
      <p:ext uri="{BB962C8B-B14F-4D97-AF65-F5344CB8AC3E}">
        <p14:creationId xmlns:p14="http://schemas.microsoft.com/office/powerpoint/2010/main" val="13431886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8951" y="213756"/>
            <a:ext cx="9830569" cy="985652"/>
          </a:xfrm>
        </p:spPr>
        <p:txBody>
          <a:bodyPr>
            <a:noAutofit/>
          </a:bodyPr>
          <a:lstStyle/>
          <a:p>
            <a:r>
              <a:rPr lang="en-US" sz="3400" dirty="0">
                <a:latin typeface="Candara" panose="020E0502030303020204" pitchFamily="34" charset="0"/>
              </a:rPr>
              <a:t>Scope of evaluation </a:t>
            </a:r>
          </a:p>
        </p:txBody>
      </p:sp>
      <p:sp>
        <p:nvSpPr>
          <p:cNvPr id="5" name="Content Placeholder 4">
            <a:extLst>
              <a:ext uri="{FF2B5EF4-FFF2-40B4-BE49-F238E27FC236}">
                <a16:creationId xmlns:a16="http://schemas.microsoft.com/office/drawing/2014/main" id="{67332EF2-A8A3-4EF5-AB02-137839A1BF1F}"/>
              </a:ext>
            </a:extLst>
          </p:cNvPr>
          <p:cNvSpPr>
            <a:spLocks noGrp="1"/>
          </p:cNvSpPr>
          <p:nvPr>
            <p:ph idx="1"/>
          </p:nvPr>
        </p:nvSpPr>
        <p:spPr>
          <a:xfrm>
            <a:off x="676893" y="1496291"/>
            <a:ext cx="10722627" cy="4977662"/>
          </a:xfrm>
          <a:ln>
            <a:noFill/>
          </a:ln>
        </p:spPr>
        <p:style>
          <a:lnRef idx="2">
            <a:schemeClr val="accent3"/>
          </a:lnRef>
          <a:fillRef idx="1">
            <a:schemeClr val="lt1"/>
          </a:fillRef>
          <a:effectRef idx="0">
            <a:schemeClr val="accent3"/>
          </a:effectRef>
          <a:fontRef idx="minor">
            <a:schemeClr val="dk1"/>
          </a:fontRef>
        </p:style>
        <p:txBody>
          <a:bodyPr>
            <a:normAutofit/>
          </a:bodyPr>
          <a:lstStyle/>
          <a:p>
            <a:pPr marL="14287" lvl="1" indent="0">
              <a:lnSpc>
                <a:spcPct val="100000"/>
              </a:lnSpc>
              <a:spcBef>
                <a:spcPts val="0"/>
              </a:spcBef>
              <a:buNone/>
            </a:pPr>
            <a:endParaRPr lang="en-US" sz="2800" dirty="0"/>
          </a:p>
          <a:p>
            <a:pPr lvl="1">
              <a:lnSpc>
                <a:spcPct val="100000"/>
              </a:lnSpc>
              <a:spcBef>
                <a:spcPts val="0"/>
              </a:spcBef>
            </a:pPr>
            <a:r>
              <a:rPr lang="en-US" sz="2800" dirty="0"/>
              <a:t>Evaluation covers Feb. 2020 to April 2021 and addresses four topics: </a:t>
            </a:r>
          </a:p>
          <a:p>
            <a:pPr lvl="1">
              <a:lnSpc>
                <a:spcPct val="100000"/>
              </a:lnSpc>
              <a:spcBef>
                <a:spcPts val="0"/>
              </a:spcBef>
            </a:pPr>
            <a:endParaRPr lang="en-US" sz="2800" dirty="0"/>
          </a:p>
          <a:p>
            <a:pPr marL="695325" lvl="2" indent="-457200">
              <a:lnSpc>
                <a:spcPct val="100000"/>
              </a:lnSpc>
              <a:spcBef>
                <a:spcPts val="0"/>
              </a:spcBef>
              <a:buFont typeface="Wingdings" charset="2"/>
              <a:buAutoNum type="arabicParenBoth"/>
            </a:pPr>
            <a:r>
              <a:rPr lang="en-US" sz="2800" dirty="0"/>
              <a:t>Overall strategy</a:t>
            </a:r>
          </a:p>
          <a:p>
            <a:pPr marL="695325" lvl="2" indent="-457200">
              <a:lnSpc>
                <a:spcPct val="100000"/>
              </a:lnSpc>
              <a:spcBef>
                <a:spcPts val="0"/>
              </a:spcBef>
              <a:buFont typeface="Wingdings" charset="2"/>
              <a:buAutoNum type="arabicParenBoth"/>
            </a:pPr>
            <a:r>
              <a:rPr lang="en-US" sz="2800" dirty="0"/>
              <a:t>effectiveness of emergency financing (EF)</a:t>
            </a:r>
          </a:p>
          <a:p>
            <a:pPr marL="695325" lvl="2" indent="-457200">
              <a:lnSpc>
                <a:spcPct val="100000"/>
              </a:lnSpc>
              <a:spcBef>
                <a:spcPts val="0"/>
              </a:spcBef>
              <a:buAutoNum type="arabicParenBoth"/>
            </a:pPr>
            <a:r>
              <a:rPr lang="en-US" sz="2800" dirty="0"/>
              <a:t>reformulation of outlook and policy advice</a:t>
            </a:r>
          </a:p>
          <a:p>
            <a:pPr marL="695325" lvl="2" indent="-457200">
              <a:lnSpc>
                <a:spcPct val="100000"/>
              </a:lnSpc>
              <a:spcBef>
                <a:spcPts val="0"/>
              </a:spcBef>
              <a:buAutoNum type="arabicParenBoth"/>
            </a:pPr>
            <a:r>
              <a:rPr lang="en-US" sz="2800" dirty="0"/>
              <a:t>HR and budget response to crisis-related needs </a:t>
            </a:r>
            <a:endParaRPr lang="en-US" sz="2800" b="1" dirty="0"/>
          </a:p>
          <a:p>
            <a:pPr marL="14287" lvl="1" indent="0">
              <a:lnSpc>
                <a:spcPct val="100000"/>
              </a:lnSpc>
              <a:spcBef>
                <a:spcPts val="0"/>
              </a:spcBef>
              <a:buNone/>
            </a:pPr>
            <a:endParaRPr lang="en-US" sz="2800" dirty="0"/>
          </a:p>
          <a:p>
            <a:pPr lvl="1">
              <a:lnSpc>
                <a:spcPct val="100000"/>
              </a:lnSpc>
              <a:spcBef>
                <a:spcPts val="0"/>
              </a:spcBef>
            </a:pPr>
            <a:r>
              <a:rPr lang="en-US" sz="2800" dirty="0"/>
              <a:t>Evaluation does not evaluate full range of Fund surveillance and capacity development activities or consider longer term implications of some key decisions and actions</a:t>
            </a:r>
          </a:p>
          <a:p>
            <a:pPr lvl="1">
              <a:lnSpc>
                <a:spcPct val="100000"/>
              </a:lnSpc>
              <a:spcBef>
                <a:spcPts val="0"/>
              </a:spcBef>
            </a:pPr>
            <a:endParaRPr lang="en-US" sz="2800" dirty="0"/>
          </a:p>
          <a:p>
            <a:pPr lvl="1">
              <a:lnSpc>
                <a:spcPct val="100000"/>
              </a:lnSpc>
              <a:spcBef>
                <a:spcPts val="0"/>
              </a:spcBef>
            </a:pPr>
            <a:endParaRPr lang="en-US" sz="2800" dirty="0"/>
          </a:p>
          <a:p>
            <a:pPr lvl="1">
              <a:lnSpc>
                <a:spcPct val="100000"/>
              </a:lnSpc>
              <a:spcBef>
                <a:spcPts val="0"/>
              </a:spcBef>
            </a:pPr>
            <a:endParaRPr lang="en-US" sz="2800" dirty="0"/>
          </a:p>
          <a:p>
            <a:pPr marL="238125" lvl="2" indent="0">
              <a:lnSpc>
                <a:spcPct val="100000"/>
              </a:lnSpc>
              <a:spcBef>
                <a:spcPts val="600"/>
              </a:spcBef>
              <a:buNone/>
            </a:pPr>
            <a:endParaRPr lang="en-US" dirty="0"/>
          </a:p>
        </p:txBody>
      </p:sp>
    </p:spTree>
    <p:extLst>
      <p:ext uri="{BB962C8B-B14F-4D97-AF65-F5344CB8AC3E}">
        <p14:creationId xmlns:p14="http://schemas.microsoft.com/office/powerpoint/2010/main" val="8562827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95FB-5C5F-3AA4-814B-F24A8D709DBB}"/>
              </a:ext>
            </a:extLst>
          </p:cNvPr>
          <p:cNvSpPr>
            <a:spLocks noGrp="1"/>
          </p:cNvSpPr>
          <p:nvPr>
            <p:ph type="title"/>
          </p:nvPr>
        </p:nvSpPr>
        <p:spPr/>
        <p:txBody>
          <a:bodyPr>
            <a:normAutofit/>
          </a:bodyPr>
          <a:lstStyle/>
          <a:p>
            <a:r>
              <a:rPr lang="en-US" dirty="0"/>
              <a:t>Overall strategy</a:t>
            </a:r>
          </a:p>
        </p:txBody>
      </p:sp>
      <p:sp>
        <p:nvSpPr>
          <p:cNvPr id="3" name="Content Placeholder 2">
            <a:extLst>
              <a:ext uri="{FF2B5EF4-FFF2-40B4-BE49-F238E27FC236}">
                <a16:creationId xmlns:a16="http://schemas.microsoft.com/office/drawing/2014/main" id="{3BD81898-78D6-8942-CBB1-6B96517C893D}"/>
              </a:ext>
            </a:extLst>
          </p:cNvPr>
          <p:cNvSpPr>
            <a:spLocks noGrp="1"/>
          </p:cNvSpPr>
          <p:nvPr>
            <p:ph sz="quarter" idx="10"/>
          </p:nvPr>
        </p:nvSpPr>
        <p:spPr/>
        <p:txBody>
          <a:bodyPr>
            <a:normAutofit lnSpcReduction="10000"/>
          </a:bodyPr>
          <a:lstStyle/>
          <a:p>
            <a:r>
              <a:rPr lang="en-US" dirty="0"/>
              <a:t>Typically, IMF financial support comes with strings attached (the so-called upper-credit tranche or UCT conditionality)</a:t>
            </a:r>
          </a:p>
          <a:p>
            <a:pPr marL="581025" lvl="1" indent="-342900">
              <a:buFont typeface="Arial" panose="020B0604020202020204" pitchFamily="34" charset="0"/>
              <a:buChar char="•"/>
            </a:pPr>
            <a:r>
              <a:rPr lang="en-US" dirty="0"/>
              <a:t>High-access financing disbursed in tranches</a:t>
            </a:r>
          </a:p>
          <a:p>
            <a:pPr marL="581025" lvl="1" indent="-342900">
              <a:buFont typeface="Arial" panose="020B0604020202020204" pitchFamily="34" charset="0"/>
              <a:buChar char="•"/>
            </a:pPr>
            <a:r>
              <a:rPr lang="en-US" dirty="0"/>
              <a:t>Full-fledged program with macroeconomic and structural conditionality</a:t>
            </a:r>
          </a:p>
          <a:p>
            <a:pPr marL="0" lvl="1" indent="0">
              <a:lnSpc>
                <a:spcPct val="105000"/>
              </a:lnSpc>
              <a:spcBef>
                <a:spcPts val="3000"/>
              </a:spcBef>
              <a:buClr>
                <a:schemeClr val="accent1"/>
              </a:buClr>
              <a:buNone/>
            </a:pPr>
            <a:r>
              <a:rPr lang="en-US" b="1" dirty="0">
                <a:latin typeface="+mj-lt"/>
              </a:rPr>
              <a:t>In this crisis, IMF financial support came mainly through emergency financing with augmented access and limited conditionality</a:t>
            </a:r>
          </a:p>
          <a:p>
            <a:pPr marL="581025" lvl="1" indent="-342900">
              <a:buFont typeface="Arial" panose="020B0604020202020204" pitchFamily="34" charset="0"/>
              <a:buChar char="•"/>
            </a:pPr>
            <a:r>
              <a:rPr lang="en-US" dirty="0"/>
              <a:t>Financing disbursed upfront</a:t>
            </a:r>
          </a:p>
          <a:p>
            <a:pPr marL="581025" lvl="1" indent="-342900">
              <a:buFont typeface="Arial" panose="020B0604020202020204" pitchFamily="34" charset="0"/>
              <a:buChar char="•"/>
            </a:pPr>
            <a:r>
              <a:rPr lang="en-US" dirty="0"/>
              <a:t>Ex ante pre-qualification criteria</a:t>
            </a:r>
          </a:p>
          <a:p>
            <a:r>
              <a:rPr lang="en-US" b="1" dirty="0">
                <a:latin typeface="+mj-lt"/>
              </a:rPr>
              <a:t>This approach allowed very quick disbursement </a:t>
            </a:r>
            <a:r>
              <a:rPr lang="en-US" dirty="0"/>
              <a:t>to </a:t>
            </a:r>
            <a:r>
              <a:rPr lang="en-US" b="1" dirty="0">
                <a:latin typeface="+mj-lt"/>
              </a:rPr>
              <a:t>many countries </a:t>
            </a:r>
          </a:p>
          <a:p>
            <a:pPr marL="342900" lvl="1" indent="-342900">
              <a:lnSpc>
                <a:spcPct val="105000"/>
              </a:lnSpc>
              <a:spcBef>
                <a:spcPts val="3000"/>
              </a:spcBef>
              <a:buClr>
                <a:schemeClr val="accent1"/>
              </a:buClr>
            </a:pPr>
            <a:endParaRPr lang="en-US" b="1" dirty="0">
              <a:latin typeface="+mj-lt"/>
            </a:endParaRPr>
          </a:p>
        </p:txBody>
      </p:sp>
    </p:spTree>
    <p:extLst>
      <p:ext uri="{BB962C8B-B14F-4D97-AF65-F5344CB8AC3E}">
        <p14:creationId xmlns:p14="http://schemas.microsoft.com/office/powerpoint/2010/main" val="354545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73BA-40AD-4854-917D-21C93DFD1887}"/>
              </a:ext>
            </a:extLst>
          </p:cNvPr>
          <p:cNvSpPr>
            <a:spLocks noGrp="1"/>
          </p:cNvSpPr>
          <p:nvPr>
            <p:ph type="title"/>
          </p:nvPr>
        </p:nvSpPr>
        <p:spPr>
          <a:xfrm>
            <a:off x="1568951" y="365759"/>
            <a:ext cx="10235122" cy="822960"/>
          </a:xfrm>
        </p:spPr>
        <p:txBody>
          <a:bodyPr>
            <a:normAutofit/>
          </a:bodyPr>
          <a:lstStyle/>
          <a:p>
            <a:r>
              <a:rPr lang="en-US" sz="3400" dirty="0">
                <a:latin typeface="Candara" panose="020E0502030303020204" pitchFamily="34" charset="0"/>
              </a:rPr>
              <a:t>Fund provided emergency financing quickly</a:t>
            </a:r>
            <a:endParaRPr lang="en-US" sz="3400" dirty="0"/>
          </a:p>
        </p:txBody>
      </p:sp>
      <p:graphicFrame>
        <p:nvGraphicFramePr>
          <p:cNvPr id="7" name="Content Placeholder 6">
            <a:extLst>
              <a:ext uri="{FF2B5EF4-FFF2-40B4-BE49-F238E27FC236}">
                <a16:creationId xmlns:a16="http://schemas.microsoft.com/office/drawing/2014/main" id="{ADB3E8D3-ECCB-481E-9F8D-0893C5B79C1F}"/>
              </a:ext>
            </a:extLst>
          </p:cNvPr>
          <p:cNvGraphicFramePr>
            <a:graphicFrameLocks/>
          </p:cNvGraphicFramePr>
          <p:nvPr>
            <p:extLst>
              <p:ext uri="{D42A27DB-BD31-4B8C-83A1-F6EECF244321}">
                <p14:modId xmlns:p14="http://schemas.microsoft.com/office/powerpoint/2010/main" val="3837711864"/>
              </p:ext>
            </p:extLst>
          </p:nvPr>
        </p:nvGraphicFramePr>
        <p:xfrm>
          <a:off x="1568450" y="2266950"/>
          <a:ext cx="4746625"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7">
            <a:extLst>
              <a:ext uri="{FF2B5EF4-FFF2-40B4-BE49-F238E27FC236}">
                <a16:creationId xmlns:a16="http://schemas.microsoft.com/office/drawing/2014/main" id="{9CCA2417-D1B2-4CB3-BF24-AB77DCD6C60C}"/>
              </a:ext>
            </a:extLst>
          </p:cNvPr>
          <p:cNvGraphicFramePr>
            <a:graphicFrameLocks noGrp="1"/>
          </p:cNvGraphicFramePr>
          <p:nvPr>
            <p:ph idx="10"/>
            <p:extLst>
              <p:ext uri="{D42A27DB-BD31-4B8C-83A1-F6EECF244321}">
                <p14:modId xmlns:p14="http://schemas.microsoft.com/office/powerpoint/2010/main" val="3229264925"/>
              </p:ext>
            </p:extLst>
          </p:nvPr>
        </p:nvGraphicFramePr>
        <p:xfrm>
          <a:off x="6578600" y="2266948"/>
          <a:ext cx="4660900" cy="406400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9">
            <a:extLst>
              <a:ext uri="{FF2B5EF4-FFF2-40B4-BE49-F238E27FC236}">
                <a16:creationId xmlns:a16="http://schemas.microsoft.com/office/drawing/2014/main" id="{AFFDB0F2-A3C4-4464-A587-1B4F5723A153}"/>
              </a:ext>
            </a:extLst>
          </p:cNvPr>
          <p:cNvSpPr txBox="1">
            <a:spLocks/>
          </p:cNvSpPr>
          <p:nvPr/>
        </p:nvSpPr>
        <p:spPr>
          <a:xfrm>
            <a:off x="1175657" y="1366345"/>
            <a:ext cx="10235122" cy="462455"/>
          </a:xfrm>
          <a:prstGeom prst="rect">
            <a:avLst/>
          </a:prstGeom>
          <a:noFill/>
          <a:ln w="12700" cap="flat" cmpd="sng" algn="ctr">
            <a:solidFill>
              <a:schemeClr val="bg1"/>
            </a:solidFill>
            <a:prstDash val="solid"/>
            <a:miter lim="800000"/>
          </a:ln>
        </p:spPr>
        <p:style>
          <a:lnRef idx="2">
            <a:schemeClr val="accent3"/>
          </a:lnRef>
          <a:fillRef idx="1">
            <a:schemeClr val="lt1"/>
          </a:fillRef>
          <a:effectRef idx="0">
            <a:schemeClr val="accent3"/>
          </a:effectRef>
          <a:fontRef idx="minor">
            <a:schemeClr val="dk1"/>
          </a:fontRef>
        </p:style>
        <p:txBody>
          <a:bodyPr/>
          <a:lstStyle>
            <a:lvl1pPr marL="0" indent="0" algn="l" defTabSz="914400" rtl="0" eaLnBrk="1" latinLnBrk="0" hangingPunct="1">
              <a:lnSpc>
                <a:spcPct val="105000"/>
              </a:lnSpc>
              <a:spcBef>
                <a:spcPts val="2400"/>
              </a:spcBef>
              <a:buClr>
                <a:schemeClr val="accent1"/>
              </a:buClr>
              <a:buFont typeface="Wingdings" charset="2"/>
              <a:buNone/>
              <a:tabLst/>
              <a:defRPr sz="2400" b="1" kern="1200">
                <a:solidFill>
                  <a:schemeClr val="dk1"/>
                </a:solidFill>
                <a:latin typeface="+mn-lt"/>
                <a:ea typeface="+mn-ea"/>
                <a:cs typeface="+mn-cs"/>
              </a:defRPr>
            </a:lvl1pPr>
            <a:lvl2pPr marL="238125" indent="-223838" algn="l" defTabSz="914400" rtl="0" eaLnBrk="1" latinLnBrk="0" hangingPunct="1">
              <a:lnSpc>
                <a:spcPct val="95000"/>
              </a:lnSpc>
              <a:spcBef>
                <a:spcPts val="1200"/>
              </a:spcBef>
              <a:spcAft>
                <a:spcPts val="300"/>
              </a:spcAft>
              <a:buClr>
                <a:schemeClr val="accent3"/>
              </a:buClr>
              <a:buSzPct val="100000"/>
              <a:buFont typeface=".LucidaGrandeUI" charset="0"/>
              <a:buChar char="▸"/>
              <a:tabLst/>
              <a:defRPr sz="2400" kern="1200">
                <a:solidFill>
                  <a:schemeClr val="dk1"/>
                </a:solidFill>
                <a:latin typeface="+mn-lt"/>
                <a:ea typeface="+mn-ea"/>
                <a:cs typeface="+mn-cs"/>
              </a:defRPr>
            </a:lvl2pPr>
            <a:lvl3pPr marL="461963" indent="-223838" algn="l" defTabSz="914400" rtl="0" eaLnBrk="1" latinLnBrk="0" hangingPunct="1">
              <a:lnSpc>
                <a:spcPct val="95000"/>
              </a:lnSpc>
              <a:spcBef>
                <a:spcPts val="300"/>
              </a:spcBef>
              <a:spcAft>
                <a:spcPts val="300"/>
              </a:spcAft>
              <a:buClr>
                <a:schemeClr val="accent3"/>
              </a:buClr>
              <a:buFont typeface="Wingdings" charset="2"/>
              <a:buChar char="§"/>
              <a:tabLst/>
              <a:defRPr sz="2400" kern="1200">
                <a:solidFill>
                  <a:schemeClr val="dk1"/>
                </a:solidFill>
                <a:latin typeface="+mn-lt"/>
                <a:ea typeface="+mn-ea"/>
                <a:cs typeface="+mn-cs"/>
              </a:defRPr>
            </a:lvl3pPr>
            <a:lvl4pPr marL="685800" indent="-238125" algn="l" defTabSz="914400" rtl="0" eaLnBrk="1" latinLnBrk="0" hangingPunct="1">
              <a:lnSpc>
                <a:spcPct val="95000"/>
              </a:lnSpc>
              <a:spcBef>
                <a:spcPts val="300"/>
              </a:spcBef>
              <a:spcAft>
                <a:spcPts val="300"/>
              </a:spcAft>
              <a:buClr>
                <a:schemeClr val="accent3"/>
              </a:buClr>
              <a:buFont typeface="Arial"/>
              <a:buChar char="•"/>
              <a:tabLst/>
              <a:defRPr sz="2400" kern="1200">
                <a:solidFill>
                  <a:schemeClr val="dk1"/>
                </a:solidFill>
                <a:latin typeface="+mn-lt"/>
                <a:ea typeface="+mn-ea"/>
                <a:cs typeface="+mn-cs"/>
              </a:defRPr>
            </a:lvl4pPr>
            <a:lvl5pPr marL="925513" indent="-239713" algn="l" defTabSz="914400" rtl="0" eaLnBrk="1" latinLnBrk="0" hangingPunct="1">
              <a:lnSpc>
                <a:spcPct val="95000"/>
              </a:lnSpc>
              <a:spcBef>
                <a:spcPts val="300"/>
              </a:spcBef>
              <a:spcAft>
                <a:spcPts val="300"/>
              </a:spcAft>
              <a:buClr>
                <a:schemeClr val="accent3"/>
              </a:buClr>
              <a:buFont typeface="Arial"/>
              <a:buChar char="•"/>
              <a:tabLst/>
              <a:defRPr sz="2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lvl="1" indent="0">
              <a:lnSpc>
                <a:spcPct val="100000"/>
              </a:lnSpc>
              <a:spcBef>
                <a:spcPts val="600"/>
              </a:spcBef>
              <a:buClr>
                <a:srgbClr val="EF7521"/>
              </a:buClr>
              <a:buNone/>
              <a:defRPr/>
            </a:pPr>
            <a:r>
              <a:rPr lang="en-US" sz="2000" i="1" dirty="0">
                <a:solidFill>
                  <a:srgbClr val="000000"/>
                </a:solidFill>
                <a:latin typeface="Candara" panose="020E0502030303020204"/>
              </a:rPr>
              <a:t>Fund used Rapid Financing  Instrument (RFI) and Rapid Concessional Facility (RCF) to disburse funds quickly without the usual level of conditionality: fast action; but amount relatively modest?</a:t>
            </a:r>
            <a:endParaRPr lang="en-US" sz="2200" dirty="0"/>
          </a:p>
        </p:txBody>
      </p:sp>
    </p:spTree>
    <p:extLst>
      <p:ext uri="{BB962C8B-B14F-4D97-AF65-F5344CB8AC3E}">
        <p14:creationId xmlns:p14="http://schemas.microsoft.com/office/powerpoint/2010/main" val="141286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8EE529-332C-4558-B591-824893B27598}"/>
              </a:ext>
            </a:extLst>
          </p:cNvPr>
          <p:cNvSpPr>
            <a:spLocks noGrp="1"/>
          </p:cNvSpPr>
          <p:nvPr>
            <p:ph type="title"/>
          </p:nvPr>
        </p:nvSpPr>
        <p:spPr>
          <a:xfrm>
            <a:off x="1568951" y="365759"/>
            <a:ext cx="10139573" cy="822960"/>
          </a:xfrm>
        </p:spPr>
        <p:txBody>
          <a:bodyPr>
            <a:normAutofit fontScale="90000"/>
          </a:bodyPr>
          <a:lstStyle/>
          <a:p>
            <a:r>
              <a:rPr lang="en-US" sz="3400" dirty="0"/>
              <a:t>Concerns about the Fund’s emergency financing response</a:t>
            </a:r>
          </a:p>
        </p:txBody>
      </p:sp>
      <p:sp>
        <p:nvSpPr>
          <p:cNvPr id="8" name="Content Placeholder 7">
            <a:extLst>
              <a:ext uri="{FF2B5EF4-FFF2-40B4-BE49-F238E27FC236}">
                <a16:creationId xmlns:a16="http://schemas.microsoft.com/office/drawing/2014/main" id="{8CF9F47A-38C1-4C29-A5B4-C5BECB4B3C12}"/>
              </a:ext>
            </a:extLst>
          </p:cNvPr>
          <p:cNvSpPr>
            <a:spLocks noGrp="1"/>
          </p:cNvSpPr>
          <p:nvPr>
            <p:ph idx="1"/>
          </p:nvPr>
        </p:nvSpPr>
        <p:spPr>
          <a:xfrm>
            <a:off x="1199407" y="1660634"/>
            <a:ext cx="4999511" cy="4734777"/>
          </a:xfrm>
        </p:spPr>
        <p:style>
          <a:lnRef idx="2">
            <a:schemeClr val="accent3"/>
          </a:lnRef>
          <a:fillRef idx="1">
            <a:schemeClr val="lt1"/>
          </a:fillRef>
          <a:effectRef idx="0">
            <a:schemeClr val="accent3"/>
          </a:effectRef>
          <a:fontRef idx="minor">
            <a:schemeClr val="dk1"/>
          </a:fontRef>
        </p:style>
        <p:txBody>
          <a:bodyPr/>
          <a:lstStyle/>
          <a:p>
            <a:pPr lvl="1">
              <a:lnSpc>
                <a:spcPct val="80000"/>
              </a:lnSpc>
              <a:spcBef>
                <a:spcPts val="0"/>
              </a:spcBef>
              <a:spcAft>
                <a:spcPts val="300"/>
              </a:spcAft>
            </a:pPr>
            <a:r>
              <a:rPr lang="en-US" b="1" dirty="0"/>
              <a:t>Did Fund provide too much financing on too easy terms?</a:t>
            </a:r>
            <a:endParaRPr lang="en-US" sz="2400" dirty="0"/>
          </a:p>
          <a:p>
            <a:pPr lvl="2">
              <a:lnSpc>
                <a:spcPct val="80000"/>
              </a:lnSpc>
              <a:spcBef>
                <a:spcPts val="1200"/>
              </a:spcBef>
              <a:spcAft>
                <a:spcPts val="300"/>
              </a:spcAft>
            </a:pPr>
            <a:r>
              <a:rPr lang="en-US" sz="2000" dirty="0"/>
              <a:t>Risks to Fund’s balance sheet?</a:t>
            </a:r>
          </a:p>
          <a:p>
            <a:pPr lvl="2">
              <a:lnSpc>
                <a:spcPct val="80000"/>
              </a:lnSpc>
              <a:spcBef>
                <a:spcPts val="1200"/>
              </a:spcBef>
              <a:spcAft>
                <a:spcPts val="300"/>
              </a:spcAft>
            </a:pPr>
            <a:r>
              <a:rPr lang="en-US" sz="2000" dirty="0"/>
              <a:t>Crowding out of standard programs?</a:t>
            </a:r>
          </a:p>
          <a:p>
            <a:pPr lvl="2">
              <a:lnSpc>
                <a:spcPct val="80000"/>
              </a:lnSpc>
              <a:spcBef>
                <a:spcPts val="1200"/>
              </a:spcBef>
              <a:spcAft>
                <a:spcPts val="300"/>
              </a:spcAft>
            </a:pPr>
            <a:r>
              <a:rPr lang="en-US" sz="2000" dirty="0"/>
              <a:t>Adequacy of governance safeguards?</a:t>
            </a:r>
          </a:p>
          <a:p>
            <a:pPr lvl="2">
              <a:lnSpc>
                <a:spcPct val="80000"/>
              </a:lnSpc>
              <a:spcBef>
                <a:spcPts val="1200"/>
              </a:spcBef>
              <a:spcAft>
                <a:spcPts val="300"/>
              </a:spcAft>
            </a:pPr>
            <a:endParaRPr lang="en-US" sz="2000" dirty="0"/>
          </a:p>
          <a:p>
            <a:pPr marL="238125" lvl="2" indent="0">
              <a:lnSpc>
                <a:spcPct val="80000"/>
              </a:lnSpc>
              <a:spcBef>
                <a:spcPts val="1200"/>
              </a:spcBef>
              <a:spcAft>
                <a:spcPts val="300"/>
              </a:spcAft>
              <a:buNone/>
            </a:pPr>
            <a:r>
              <a:rPr lang="en-US" sz="2000" dirty="0">
                <a:latin typeface="Century Gothic" panose="020B0502020202020204" pitchFamily="34" charset="0"/>
              </a:rPr>
              <a:t>►Did IMF become an aid agency? (Ken Rogoff)</a:t>
            </a:r>
            <a:endParaRPr lang="en-US" sz="2000" dirty="0"/>
          </a:p>
        </p:txBody>
      </p:sp>
      <p:sp>
        <p:nvSpPr>
          <p:cNvPr id="9" name="Content Placeholder 8">
            <a:extLst>
              <a:ext uri="{FF2B5EF4-FFF2-40B4-BE49-F238E27FC236}">
                <a16:creationId xmlns:a16="http://schemas.microsoft.com/office/drawing/2014/main" id="{5640644F-F13F-459D-9214-A534BFA2890B}"/>
              </a:ext>
            </a:extLst>
          </p:cNvPr>
          <p:cNvSpPr>
            <a:spLocks noGrp="1"/>
          </p:cNvSpPr>
          <p:nvPr>
            <p:ph idx="10"/>
          </p:nvPr>
        </p:nvSpPr>
        <p:spPr>
          <a:xfrm>
            <a:off x="6398891" y="1660634"/>
            <a:ext cx="5153891" cy="4734777"/>
          </a:xfrm>
        </p:spPr>
        <p:style>
          <a:lnRef idx="2">
            <a:schemeClr val="accent3"/>
          </a:lnRef>
          <a:fillRef idx="1">
            <a:schemeClr val="lt1"/>
          </a:fillRef>
          <a:effectRef idx="0">
            <a:schemeClr val="accent3"/>
          </a:effectRef>
          <a:fontRef idx="minor">
            <a:schemeClr val="dk1"/>
          </a:fontRef>
        </p:style>
        <p:txBody>
          <a:bodyPr>
            <a:normAutofit/>
          </a:bodyPr>
          <a:lstStyle/>
          <a:p>
            <a:pPr lvl="1">
              <a:lnSpc>
                <a:spcPct val="80000"/>
              </a:lnSpc>
              <a:spcBef>
                <a:spcPts val="0"/>
              </a:spcBef>
              <a:spcAft>
                <a:spcPts val="300"/>
              </a:spcAft>
            </a:pPr>
            <a:r>
              <a:rPr lang="en-US" sz="2000" b="1" dirty="0"/>
              <a:t>Did Fund do enough? Was response tailored response to scale of crisis and country needs?</a:t>
            </a:r>
            <a:endParaRPr lang="en-US" dirty="0"/>
          </a:p>
          <a:p>
            <a:pPr lvl="2">
              <a:lnSpc>
                <a:spcPct val="80000"/>
              </a:lnSpc>
              <a:spcBef>
                <a:spcPts val="1200"/>
              </a:spcBef>
              <a:spcAft>
                <a:spcPts val="300"/>
              </a:spcAft>
            </a:pPr>
            <a:r>
              <a:rPr lang="en-US" sz="2000" dirty="0"/>
              <a:t>Financing relative to needs?</a:t>
            </a:r>
          </a:p>
          <a:p>
            <a:pPr lvl="2">
              <a:lnSpc>
                <a:spcPct val="80000"/>
              </a:lnSpc>
              <a:spcBef>
                <a:spcPts val="1200"/>
              </a:spcBef>
              <a:spcAft>
                <a:spcPts val="300"/>
              </a:spcAft>
            </a:pPr>
            <a:r>
              <a:rPr lang="en-US" sz="2000" dirty="0"/>
              <a:t>Countries that did not receive emergency financing? </a:t>
            </a:r>
          </a:p>
          <a:p>
            <a:pPr lvl="2">
              <a:lnSpc>
                <a:spcPct val="80000"/>
              </a:lnSpc>
              <a:spcBef>
                <a:spcPts val="1200"/>
              </a:spcBef>
              <a:spcAft>
                <a:spcPts val="300"/>
              </a:spcAft>
            </a:pPr>
            <a:r>
              <a:rPr lang="en-US" sz="2000" dirty="0"/>
              <a:t>Evenhandedness of access and use of </a:t>
            </a:r>
            <a:r>
              <a:rPr lang="en-US" sz="2000"/>
              <a:t>governance safeguards?</a:t>
            </a:r>
            <a:endParaRPr lang="en-US" sz="2000" dirty="0"/>
          </a:p>
          <a:p>
            <a:pPr lvl="2">
              <a:lnSpc>
                <a:spcPct val="80000"/>
              </a:lnSpc>
              <a:spcBef>
                <a:spcPts val="1200"/>
              </a:spcBef>
              <a:spcAft>
                <a:spcPts val="300"/>
              </a:spcAft>
            </a:pPr>
            <a:r>
              <a:rPr lang="en-US" sz="2000" dirty="0"/>
              <a:t>Coordination with World Bank?</a:t>
            </a:r>
          </a:p>
          <a:p>
            <a:pPr lvl="2">
              <a:lnSpc>
                <a:spcPct val="80000"/>
              </a:lnSpc>
              <a:spcBef>
                <a:spcPts val="1200"/>
              </a:spcBef>
              <a:spcAft>
                <a:spcPts val="300"/>
              </a:spcAft>
            </a:pPr>
            <a:r>
              <a:rPr lang="en-US" sz="2000" dirty="0"/>
              <a:t>Catalytic effect on official and private flows?</a:t>
            </a:r>
          </a:p>
          <a:p>
            <a:pPr marL="581025" lvl="1" indent="-342900">
              <a:buFont typeface="Arial" panose="020B0604020202020204" pitchFamily="34" charset="0"/>
              <a:buChar char="•"/>
            </a:pPr>
            <a:endParaRPr lang="en-US" dirty="0"/>
          </a:p>
          <a:p>
            <a:pPr marL="581025"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3693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73BA-40AD-4854-917D-21C93DFD1887}"/>
              </a:ext>
            </a:extLst>
          </p:cNvPr>
          <p:cNvSpPr>
            <a:spLocks noGrp="1"/>
          </p:cNvSpPr>
          <p:nvPr>
            <p:ph type="title"/>
          </p:nvPr>
        </p:nvSpPr>
        <p:spPr>
          <a:xfrm>
            <a:off x="1568951" y="365759"/>
            <a:ext cx="10235122" cy="822960"/>
          </a:xfrm>
        </p:spPr>
        <p:txBody>
          <a:bodyPr>
            <a:normAutofit/>
          </a:bodyPr>
          <a:lstStyle/>
          <a:p>
            <a:r>
              <a:rPr lang="en-US" sz="3400" dirty="0"/>
              <a:t>Emergency financing: balance sheet risks</a:t>
            </a:r>
          </a:p>
        </p:txBody>
      </p:sp>
      <p:graphicFrame>
        <p:nvGraphicFramePr>
          <p:cNvPr id="7" name="Content Placeholder 6">
            <a:extLst>
              <a:ext uri="{FF2B5EF4-FFF2-40B4-BE49-F238E27FC236}">
                <a16:creationId xmlns:a16="http://schemas.microsoft.com/office/drawing/2014/main" id="{F6219AB8-D80B-4195-B335-D14EC640FB13}"/>
              </a:ext>
            </a:extLst>
          </p:cNvPr>
          <p:cNvGraphicFramePr>
            <a:graphicFrameLocks noGrp="1"/>
          </p:cNvGraphicFramePr>
          <p:nvPr>
            <p:ph idx="1"/>
            <p:extLst>
              <p:ext uri="{D42A27DB-BD31-4B8C-83A1-F6EECF244321}">
                <p14:modId xmlns:p14="http://schemas.microsoft.com/office/powerpoint/2010/main" val="528836483"/>
              </p:ext>
            </p:extLst>
          </p:nvPr>
        </p:nvGraphicFramePr>
        <p:xfrm>
          <a:off x="1543049" y="2307574"/>
          <a:ext cx="4917693" cy="33210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8B1F34D2-7DD9-4EBD-B7AF-162B91D3202E}"/>
              </a:ext>
            </a:extLst>
          </p:cNvPr>
          <p:cNvGraphicFramePr>
            <a:graphicFrameLocks noGrp="1"/>
          </p:cNvGraphicFramePr>
          <p:nvPr>
            <p:ph idx="10"/>
            <p:extLst>
              <p:ext uri="{D42A27DB-BD31-4B8C-83A1-F6EECF244321}">
                <p14:modId xmlns:p14="http://schemas.microsoft.com/office/powerpoint/2010/main" val="660385236"/>
              </p:ext>
            </p:extLst>
          </p:nvPr>
        </p:nvGraphicFramePr>
        <p:xfrm>
          <a:off x="6460742" y="2307574"/>
          <a:ext cx="4742690" cy="3321049"/>
        </p:xfrm>
        <a:graphic>
          <a:graphicData uri="http://schemas.openxmlformats.org/drawingml/2006/chart">
            <c:chart xmlns:c="http://schemas.openxmlformats.org/drawingml/2006/chart" xmlns:r="http://schemas.openxmlformats.org/officeDocument/2006/relationships" r:id="rId4"/>
          </a:graphicData>
        </a:graphic>
      </p:graphicFrame>
      <p:sp>
        <p:nvSpPr>
          <p:cNvPr id="11" name="Content Placeholder 4">
            <a:extLst>
              <a:ext uri="{FF2B5EF4-FFF2-40B4-BE49-F238E27FC236}">
                <a16:creationId xmlns:a16="http://schemas.microsoft.com/office/drawing/2014/main" id="{59506786-5846-4DBD-86B5-795A9089B16A}"/>
              </a:ext>
            </a:extLst>
          </p:cNvPr>
          <p:cNvSpPr txBox="1">
            <a:spLocks/>
          </p:cNvSpPr>
          <p:nvPr/>
        </p:nvSpPr>
        <p:spPr>
          <a:xfrm>
            <a:off x="1543049" y="1689428"/>
            <a:ext cx="9660383" cy="621792"/>
          </a:xfrm>
          <a:prstGeom prst="rect">
            <a:avLst/>
          </a:prstGeom>
          <a:ln>
            <a:solidFill>
              <a:schemeClr val="accent3"/>
            </a:solidFill>
          </a:ln>
        </p:spPr>
        <p:style>
          <a:lnRef idx="2">
            <a:schemeClr val="dk1"/>
          </a:lnRef>
          <a:fillRef idx="1">
            <a:schemeClr val="lt1"/>
          </a:fillRef>
          <a:effectRef idx="0">
            <a:schemeClr val="dk1"/>
          </a:effectRef>
          <a:fontRef idx="minor">
            <a:schemeClr val="dk1"/>
          </a:fontRef>
        </p:style>
        <p:txBody>
          <a:bodyPr vert="horz" lIns="0" tIns="45720" rIns="91440" bIns="45720" rtlCol="0">
            <a:normAutofit fontScale="92500" lnSpcReduction="10000"/>
          </a:bodyPr>
          <a:lstStyle>
            <a:lvl1pPr marL="0" indent="0" algn="l" defTabSz="914400" rtl="0" eaLnBrk="1" latinLnBrk="0" hangingPunct="1">
              <a:lnSpc>
                <a:spcPct val="95000"/>
              </a:lnSpc>
              <a:spcBef>
                <a:spcPts val="2400"/>
              </a:spcBef>
              <a:spcAft>
                <a:spcPts val="0"/>
              </a:spcAft>
              <a:buClr>
                <a:schemeClr val="accent3"/>
              </a:buClr>
              <a:buFont typeface="Wingdings" charset="2"/>
              <a:buNone/>
              <a:tabLst/>
              <a:defRPr sz="2200" b="1" kern="1200">
                <a:solidFill>
                  <a:schemeClr val="dk1"/>
                </a:solidFill>
                <a:latin typeface="+mn-lt"/>
                <a:ea typeface="+mn-ea"/>
                <a:cs typeface="+mn-cs"/>
              </a:defRPr>
            </a:lvl1pPr>
            <a:lvl2pPr marL="238125" indent="-223838" algn="l" defTabSz="914400" rtl="0" eaLnBrk="1" latinLnBrk="0" hangingPunct="1">
              <a:lnSpc>
                <a:spcPct val="95000"/>
              </a:lnSpc>
              <a:spcBef>
                <a:spcPts val="600"/>
              </a:spcBef>
              <a:spcAft>
                <a:spcPts val="0"/>
              </a:spcAft>
              <a:buClr>
                <a:schemeClr val="accent3"/>
              </a:buClr>
              <a:buSzPct val="100000"/>
              <a:buFont typeface=".LucidaGrandeUI" charset="0"/>
              <a:buChar char="▸"/>
              <a:tabLst/>
              <a:defRPr sz="2000" kern="1200">
                <a:solidFill>
                  <a:schemeClr val="dk1"/>
                </a:solidFill>
                <a:latin typeface="+mn-lt"/>
                <a:ea typeface="+mn-ea"/>
                <a:cs typeface="+mn-cs"/>
              </a:defRPr>
            </a:lvl2pPr>
            <a:lvl3pPr marL="461963" indent="-223838" algn="l" defTabSz="914400" rtl="0" eaLnBrk="1" latinLnBrk="0" hangingPunct="1">
              <a:lnSpc>
                <a:spcPct val="95000"/>
              </a:lnSpc>
              <a:spcBef>
                <a:spcPts val="300"/>
              </a:spcBef>
              <a:spcAft>
                <a:spcPts val="0"/>
              </a:spcAft>
              <a:buClr>
                <a:schemeClr val="accent3"/>
              </a:buClr>
              <a:buFont typeface="Wingdings" charset="2"/>
              <a:buChar char="§"/>
              <a:tabLst/>
              <a:defRPr sz="2000" kern="1200">
                <a:solidFill>
                  <a:schemeClr val="dk1"/>
                </a:solidFill>
                <a:latin typeface="+mn-lt"/>
                <a:ea typeface="+mn-ea"/>
                <a:cs typeface="+mn-cs"/>
              </a:defRPr>
            </a:lvl3pPr>
            <a:lvl4pPr marL="685800" indent="-238125" algn="l" defTabSz="914400" rtl="0" eaLnBrk="1" latinLnBrk="0" hangingPunct="1">
              <a:lnSpc>
                <a:spcPct val="95000"/>
              </a:lnSpc>
              <a:spcBef>
                <a:spcPts val="300"/>
              </a:spcBef>
              <a:spcAft>
                <a:spcPts val="0"/>
              </a:spcAft>
              <a:buClr>
                <a:schemeClr val="accent3"/>
              </a:buClr>
              <a:buFont typeface="Arial"/>
              <a:buChar char="•"/>
              <a:tabLst/>
              <a:defRPr sz="2000" kern="1200">
                <a:solidFill>
                  <a:schemeClr val="dk1"/>
                </a:solidFill>
                <a:latin typeface="+mn-lt"/>
                <a:ea typeface="+mn-ea"/>
                <a:cs typeface="+mn-cs"/>
              </a:defRPr>
            </a:lvl4pPr>
            <a:lvl5pPr marL="925513" indent="-239713" algn="l" defTabSz="914400" rtl="0" eaLnBrk="1" latinLnBrk="0" hangingPunct="1">
              <a:lnSpc>
                <a:spcPct val="95000"/>
              </a:lnSpc>
              <a:spcBef>
                <a:spcPts val="300"/>
              </a:spcBef>
              <a:spcAft>
                <a:spcPts val="0"/>
              </a:spcAft>
              <a:buClr>
                <a:schemeClr val="accent3"/>
              </a:buClr>
              <a:buFont typeface="Arial"/>
              <a:buChar char="•"/>
              <a:tabLst/>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14287" lvl="1" indent="0" algn="ctr">
              <a:lnSpc>
                <a:spcPct val="100000"/>
              </a:lnSpc>
              <a:spcBef>
                <a:spcPts val="0"/>
              </a:spcBef>
              <a:buFont typeface=".LucidaGrandeUI" charset="0"/>
              <a:buNone/>
            </a:pPr>
            <a:r>
              <a:rPr lang="en-US" i="1" dirty="0"/>
              <a:t>Debt Sustainability for Emergency Financing Borrowers</a:t>
            </a:r>
            <a:br>
              <a:rPr lang="en-US" i="1" dirty="0"/>
            </a:br>
            <a:r>
              <a:rPr lang="en-US" i="1" dirty="0"/>
              <a:t>(number)</a:t>
            </a:r>
            <a:endParaRPr lang="en-US" sz="1600" dirty="0"/>
          </a:p>
        </p:txBody>
      </p:sp>
      <p:sp>
        <p:nvSpPr>
          <p:cNvPr id="6" name="Text Placeholder 9">
            <a:extLst>
              <a:ext uri="{FF2B5EF4-FFF2-40B4-BE49-F238E27FC236}">
                <a16:creationId xmlns:a16="http://schemas.microsoft.com/office/drawing/2014/main" id="{4F53B76A-DA09-4598-85BB-D19C0CCA177F}"/>
              </a:ext>
            </a:extLst>
          </p:cNvPr>
          <p:cNvSpPr txBox="1">
            <a:spLocks/>
          </p:cNvSpPr>
          <p:nvPr/>
        </p:nvSpPr>
        <p:spPr>
          <a:xfrm>
            <a:off x="1543049" y="1157115"/>
            <a:ext cx="10337223" cy="495338"/>
          </a:xfrm>
          <a:prstGeom prst="rect">
            <a:avLst/>
          </a:prstGeom>
          <a:noFill/>
          <a:ln w="12700" cap="flat" cmpd="sng" algn="ctr">
            <a:solidFill>
              <a:schemeClr val="bg1"/>
            </a:solidFill>
            <a:prstDash val="solid"/>
            <a:miter lim="800000"/>
          </a:ln>
        </p:spPr>
        <p:style>
          <a:lnRef idx="2">
            <a:schemeClr val="accent3"/>
          </a:lnRef>
          <a:fillRef idx="1">
            <a:schemeClr val="lt1"/>
          </a:fillRef>
          <a:effectRef idx="0">
            <a:schemeClr val="accent3"/>
          </a:effectRef>
          <a:fontRef idx="minor">
            <a:schemeClr val="dk1"/>
          </a:fontRef>
        </p:style>
        <p:txBody>
          <a:bodyPr/>
          <a:lstStyle>
            <a:lvl1pPr marL="0" indent="0" algn="l" defTabSz="914400" rtl="0" eaLnBrk="1" latinLnBrk="0" hangingPunct="1">
              <a:lnSpc>
                <a:spcPct val="105000"/>
              </a:lnSpc>
              <a:spcBef>
                <a:spcPts val="2400"/>
              </a:spcBef>
              <a:buClr>
                <a:schemeClr val="accent1"/>
              </a:buClr>
              <a:buFont typeface="Wingdings" charset="2"/>
              <a:buNone/>
              <a:tabLst/>
              <a:defRPr sz="2400" b="1" kern="1200">
                <a:solidFill>
                  <a:schemeClr val="dk1"/>
                </a:solidFill>
                <a:latin typeface="+mn-lt"/>
                <a:ea typeface="+mn-ea"/>
                <a:cs typeface="+mn-cs"/>
              </a:defRPr>
            </a:lvl1pPr>
            <a:lvl2pPr marL="238125" indent="-223838" algn="l" defTabSz="914400" rtl="0" eaLnBrk="1" latinLnBrk="0" hangingPunct="1">
              <a:lnSpc>
                <a:spcPct val="95000"/>
              </a:lnSpc>
              <a:spcBef>
                <a:spcPts val="1200"/>
              </a:spcBef>
              <a:spcAft>
                <a:spcPts val="300"/>
              </a:spcAft>
              <a:buClr>
                <a:schemeClr val="accent3"/>
              </a:buClr>
              <a:buSzPct val="100000"/>
              <a:buFont typeface=".LucidaGrandeUI" charset="0"/>
              <a:buChar char="▸"/>
              <a:tabLst/>
              <a:defRPr sz="2400" kern="1200">
                <a:solidFill>
                  <a:schemeClr val="dk1"/>
                </a:solidFill>
                <a:latin typeface="+mn-lt"/>
                <a:ea typeface="+mn-ea"/>
                <a:cs typeface="+mn-cs"/>
              </a:defRPr>
            </a:lvl2pPr>
            <a:lvl3pPr marL="461963" indent="-223838" algn="l" defTabSz="914400" rtl="0" eaLnBrk="1" latinLnBrk="0" hangingPunct="1">
              <a:lnSpc>
                <a:spcPct val="95000"/>
              </a:lnSpc>
              <a:spcBef>
                <a:spcPts val="300"/>
              </a:spcBef>
              <a:spcAft>
                <a:spcPts val="300"/>
              </a:spcAft>
              <a:buClr>
                <a:schemeClr val="accent3"/>
              </a:buClr>
              <a:buFont typeface="Wingdings" charset="2"/>
              <a:buChar char="§"/>
              <a:tabLst/>
              <a:defRPr sz="2400" kern="1200">
                <a:solidFill>
                  <a:schemeClr val="dk1"/>
                </a:solidFill>
                <a:latin typeface="+mn-lt"/>
                <a:ea typeface="+mn-ea"/>
                <a:cs typeface="+mn-cs"/>
              </a:defRPr>
            </a:lvl3pPr>
            <a:lvl4pPr marL="685800" indent="-238125" algn="l" defTabSz="914400" rtl="0" eaLnBrk="1" latinLnBrk="0" hangingPunct="1">
              <a:lnSpc>
                <a:spcPct val="95000"/>
              </a:lnSpc>
              <a:spcBef>
                <a:spcPts val="300"/>
              </a:spcBef>
              <a:spcAft>
                <a:spcPts val="300"/>
              </a:spcAft>
              <a:buClr>
                <a:schemeClr val="accent3"/>
              </a:buClr>
              <a:buFont typeface="Arial"/>
              <a:buChar char="•"/>
              <a:tabLst/>
              <a:defRPr sz="2400" kern="1200">
                <a:solidFill>
                  <a:schemeClr val="dk1"/>
                </a:solidFill>
                <a:latin typeface="+mn-lt"/>
                <a:ea typeface="+mn-ea"/>
                <a:cs typeface="+mn-cs"/>
              </a:defRPr>
            </a:lvl4pPr>
            <a:lvl5pPr marL="925513" indent="-239713" algn="l" defTabSz="914400" rtl="0" eaLnBrk="1" latinLnBrk="0" hangingPunct="1">
              <a:lnSpc>
                <a:spcPct val="95000"/>
              </a:lnSpc>
              <a:spcBef>
                <a:spcPts val="300"/>
              </a:spcBef>
              <a:spcAft>
                <a:spcPts val="300"/>
              </a:spcAft>
              <a:buClr>
                <a:schemeClr val="accent3"/>
              </a:buClr>
              <a:buFont typeface="Arial"/>
              <a:buChar char="•"/>
              <a:tabLst/>
              <a:defRPr sz="2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lvl="1" indent="0">
              <a:lnSpc>
                <a:spcPct val="100000"/>
              </a:lnSpc>
              <a:spcBef>
                <a:spcPts val="600"/>
              </a:spcBef>
              <a:buClr>
                <a:srgbClr val="EF7521"/>
              </a:buClr>
              <a:buNone/>
              <a:defRPr/>
            </a:pPr>
            <a:r>
              <a:rPr lang="en-US" sz="2200" i="1" dirty="0"/>
              <a:t>Many borrowers in debt distress or at high risk; many ‘red-zone’ cases</a:t>
            </a:r>
          </a:p>
        </p:txBody>
      </p:sp>
      <p:sp>
        <p:nvSpPr>
          <p:cNvPr id="3" name="Text Placeholder 9">
            <a:extLst>
              <a:ext uri="{FF2B5EF4-FFF2-40B4-BE49-F238E27FC236}">
                <a16:creationId xmlns:a16="http://schemas.microsoft.com/office/drawing/2014/main" id="{931AA9D4-FAA8-D428-F2A2-0D0767AF5E6D}"/>
              </a:ext>
            </a:extLst>
          </p:cNvPr>
          <p:cNvSpPr txBox="1">
            <a:spLocks/>
          </p:cNvSpPr>
          <p:nvPr/>
        </p:nvSpPr>
        <p:spPr>
          <a:xfrm>
            <a:off x="533402" y="5751431"/>
            <a:ext cx="10948554" cy="379205"/>
          </a:xfrm>
          <a:prstGeom prst="rect">
            <a:avLst/>
          </a:prstGeom>
          <a:noFill/>
          <a:ln w="12700" cap="flat" cmpd="sng" algn="ctr">
            <a:solidFill>
              <a:schemeClr val="bg1"/>
            </a:solidFill>
            <a:prstDash val="solid"/>
            <a:miter lim="800000"/>
          </a:ln>
        </p:spPr>
        <p:style>
          <a:lnRef idx="2">
            <a:schemeClr val="accent3"/>
          </a:lnRef>
          <a:fillRef idx="1">
            <a:schemeClr val="lt1"/>
          </a:fillRef>
          <a:effectRef idx="0">
            <a:schemeClr val="accent3"/>
          </a:effectRef>
          <a:fontRef idx="minor">
            <a:schemeClr val="dk1"/>
          </a:fontRef>
        </p:style>
        <p:txBody>
          <a:bodyPr/>
          <a:lstStyle>
            <a:lvl1pPr marL="0" indent="0" algn="l" defTabSz="914400" rtl="0" eaLnBrk="1" latinLnBrk="0" hangingPunct="1">
              <a:lnSpc>
                <a:spcPct val="105000"/>
              </a:lnSpc>
              <a:spcBef>
                <a:spcPts val="2400"/>
              </a:spcBef>
              <a:buClr>
                <a:schemeClr val="accent1"/>
              </a:buClr>
              <a:buFont typeface="Wingdings" charset="2"/>
              <a:buNone/>
              <a:tabLst/>
              <a:defRPr sz="2400" b="1" kern="1200">
                <a:solidFill>
                  <a:schemeClr val="dk1"/>
                </a:solidFill>
                <a:latin typeface="+mn-lt"/>
                <a:ea typeface="+mn-ea"/>
                <a:cs typeface="+mn-cs"/>
              </a:defRPr>
            </a:lvl1pPr>
            <a:lvl2pPr marL="238125" indent="-223838" algn="l" defTabSz="914400" rtl="0" eaLnBrk="1" latinLnBrk="0" hangingPunct="1">
              <a:lnSpc>
                <a:spcPct val="95000"/>
              </a:lnSpc>
              <a:spcBef>
                <a:spcPts val="1200"/>
              </a:spcBef>
              <a:spcAft>
                <a:spcPts val="300"/>
              </a:spcAft>
              <a:buClr>
                <a:schemeClr val="accent3"/>
              </a:buClr>
              <a:buSzPct val="100000"/>
              <a:buFont typeface=".LucidaGrandeUI" charset="0"/>
              <a:buChar char="▸"/>
              <a:tabLst/>
              <a:defRPr sz="2400" kern="1200">
                <a:solidFill>
                  <a:schemeClr val="dk1"/>
                </a:solidFill>
                <a:latin typeface="+mn-lt"/>
                <a:ea typeface="+mn-ea"/>
                <a:cs typeface="+mn-cs"/>
              </a:defRPr>
            </a:lvl2pPr>
            <a:lvl3pPr marL="461963" indent="-223838" algn="l" defTabSz="914400" rtl="0" eaLnBrk="1" latinLnBrk="0" hangingPunct="1">
              <a:lnSpc>
                <a:spcPct val="95000"/>
              </a:lnSpc>
              <a:spcBef>
                <a:spcPts val="300"/>
              </a:spcBef>
              <a:spcAft>
                <a:spcPts val="300"/>
              </a:spcAft>
              <a:buClr>
                <a:schemeClr val="accent3"/>
              </a:buClr>
              <a:buFont typeface="Wingdings" charset="2"/>
              <a:buChar char="§"/>
              <a:tabLst/>
              <a:defRPr sz="2400" kern="1200">
                <a:solidFill>
                  <a:schemeClr val="dk1"/>
                </a:solidFill>
                <a:latin typeface="+mn-lt"/>
                <a:ea typeface="+mn-ea"/>
                <a:cs typeface="+mn-cs"/>
              </a:defRPr>
            </a:lvl3pPr>
            <a:lvl4pPr marL="685800" indent="-238125" algn="l" defTabSz="914400" rtl="0" eaLnBrk="1" latinLnBrk="0" hangingPunct="1">
              <a:lnSpc>
                <a:spcPct val="95000"/>
              </a:lnSpc>
              <a:spcBef>
                <a:spcPts val="300"/>
              </a:spcBef>
              <a:spcAft>
                <a:spcPts val="300"/>
              </a:spcAft>
              <a:buClr>
                <a:schemeClr val="accent3"/>
              </a:buClr>
              <a:buFont typeface="Arial"/>
              <a:buChar char="•"/>
              <a:tabLst/>
              <a:defRPr sz="2400" kern="1200">
                <a:solidFill>
                  <a:schemeClr val="dk1"/>
                </a:solidFill>
                <a:latin typeface="+mn-lt"/>
                <a:ea typeface="+mn-ea"/>
                <a:cs typeface="+mn-cs"/>
              </a:defRPr>
            </a:lvl4pPr>
            <a:lvl5pPr marL="925513" indent="-239713" algn="l" defTabSz="914400" rtl="0" eaLnBrk="1" latinLnBrk="0" hangingPunct="1">
              <a:lnSpc>
                <a:spcPct val="95000"/>
              </a:lnSpc>
              <a:spcBef>
                <a:spcPts val="300"/>
              </a:spcBef>
              <a:spcAft>
                <a:spcPts val="300"/>
              </a:spcAft>
              <a:buClr>
                <a:schemeClr val="accent3"/>
              </a:buClr>
              <a:buFont typeface="Arial"/>
              <a:buChar char="•"/>
              <a:tabLst/>
              <a:defRPr sz="2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457200" lvl="1" indent="-457200">
              <a:lnSpc>
                <a:spcPct val="100000"/>
              </a:lnSpc>
              <a:spcBef>
                <a:spcPts val="600"/>
              </a:spcBef>
              <a:buClr>
                <a:srgbClr val="EF7521"/>
              </a:buClr>
              <a:defRPr/>
            </a:pPr>
            <a:r>
              <a:rPr lang="en-US" sz="2000" dirty="0"/>
              <a:t>Were the heightened risks sufficiently analyzed up front?</a:t>
            </a:r>
          </a:p>
          <a:p>
            <a:pPr marL="457200" lvl="1" indent="-457200">
              <a:lnSpc>
                <a:spcPct val="100000"/>
              </a:lnSpc>
              <a:spcBef>
                <a:spcPts val="600"/>
              </a:spcBef>
              <a:buClr>
                <a:srgbClr val="EF7521"/>
              </a:buClr>
              <a:defRPr/>
            </a:pPr>
            <a:r>
              <a:rPr lang="en-US" sz="2000" dirty="0"/>
              <a:t>What will be longer term consequences of higher indebtedness for countries and the Fund?</a:t>
            </a:r>
          </a:p>
        </p:txBody>
      </p:sp>
    </p:spTree>
    <p:extLst>
      <p:ext uri="{BB962C8B-B14F-4D97-AF65-F5344CB8AC3E}">
        <p14:creationId xmlns:p14="http://schemas.microsoft.com/office/powerpoint/2010/main" val="339255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2517" y="553475"/>
            <a:ext cx="9452758" cy="618703"/>
          </a:xfrm>
        </p:spPr>
        <p:txBody>
          <a:bodyPr>
            <a:noAutofit/>
          </a:bodyPr>
          <a:lstStyle/>
          <a:p>
            <a:r>
              <a:rPr lang="en-US" sz="3200" dirty="0">
                <a:latin typeface="Candara" panose="020E0502030303020204" pitchFamily="34" charset="0"/>
              </a:rPr>
              <a:t>Go</a:t>
            </a:r>
            <a:r>
              <a:rPr lang="en-US" sz="3400" dirty="0">
                <a:latin typeface="Candara" panose="020E0502030303020204" pitchFamily="34" charset="0"/>
              </a:rPr>
              <a:t>vern</a:t>
            </a:r>
            <a:r>
              <a:rPr lang="en-US" sz="3200" dirty="0">
                <a:latin typeface="Candara" panose="020E0502030303020204" pitchFamily="34" charset="0"/>
              </a:rPr>
              <a:t>ance safeguards: a moving target</a:t>
            </a:r>
          </a:p>
        </p:txBody>
      </p:sp>
      <p:sp>
        <p:nvSpPr>
          <p:cNvPr id="5" name="Content Placeholder 4">
            <a:extLst>
              <a:ext uri="{FF2B5EF4-FFF2-40B4-BE49-F238E27FC236}">
                <a16:creationId xmlns:a16="http://schemas.microsoft.com/office/drawing/2014/main" id="{67332EF2-A8A3-4EF5-AB02-137839A1BF1F}"/>
              </a:ext>
            </a:extLst>
          </p:cNvPr>
          <p:cNvSpPr>
            <a:spLocks noGrp="1"/>
          </p:cNvSpPr>
          <p:nvPr>
            <p:ph idx="1"/>
          </p:nvPr>
        </p:nvSpPr>
        <p:spPr>
          <a:xfrm>
            <a:off x="752672" y="1808018"/>
            <a:ext cx="10433763" cy="4754035"/>
          </a:xfrm>
        </p:spPr>
        <p:style>
          <a:lnRef idx="2">
            <a:schemeClr val="accent3"/>
          </a:lnRef>
          <a:fillRef idx="1">
            <a:schemeClr val="lt1"/>
          </a:fillRef>
          <a:effectRef idx="0">
            <a:schemeClr val="accent3"/>
          </a:effectRef>
          <a:fontRef idx="minor">
            <a:schemeClr val="dk1"/>
          </a:fontRef>
        </p:style>
        <p:txBody>
          <a:bodyPr>
            <a:normAutofit/>
          </a:bodyPr>
          <a:lstStyle/>
          <a:p>
            <a:pPr marL="685800" lvl="4" indent="0">
              <a:lnSpc>
                <a:spcPct val="100000"/>
              </a:lnSpc>
              <a:spcBef>
                <a:spcPts val="600"/>
              </a:spcBef>
              <a:buNone/>
            </a:pPr>
            <a:endParaRPr lang="en-US" sz="1600"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marL="447675" lvl="3" indent="0">
              <a:lnSpc>
                <a:spcPct val="100000"/>
              </a:lnSpc>
              <a:spcBef>
                <a:spcPts val="600"/>
              </a:spcBef>
              <a:buNone/>
            </a:pPr>
            <a:endParaRPr lang="en-US" sz="1600" dirty="0"/>
          </a:p>
          <a:p>
            <a:pPr marL="285750" indent="-285750">
              <a:lnSpc>
                <a:spcPct val="100000"/>
              </a:lnSpc>
              <a:spcBef>
                <a:spcPts val="600"/>
              </a:spcBef>
              <a:buFont typeface="Arial" panose="020B0604020202020204" pitchFamily="34" charset="0"/>
              <a:buChar char="•"/>
            </a:pPr>
            <a:endParaRPr lang="en-US" sz="1600" dirty="0"/>
          </a:p>
        </p:txBody>
      </p:sp>
      <p:sp>
        <p:nvSpPr>
          <p:cNvPr id="7" name="Content Placeholder 4">
            <a:extLst>
              <a:ext uri="{FF2B5EF4-FFF2-40B4-BE49-F238E27FC236}">
                <a16:creationId xmlns:a16="http://schemas.microsoft.com/office/drawing/2014/main" id="{6FE01EED-7533-48C1-B618-44F9996D9784}"/>
              </a:ext>
            </a:extLst>
          </p:cNvPr>
          <p:cNvSpPr txBox="1">
            <a:spLocks/>
          </p:cNvSpPr>
          <p:nvPr/>
        </p:nvSpPr>
        <p:spPr>
          <a:xfrm>
            <a:off x="1496291" y="1289844"/>
            <a:ext cx="10226320" cy="35600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vert="horz" lIns="0" tIns="45720" rIns="91440" bIns="45720" rtlCol="0">
            <a:normAutofit fontScale="85000" lnSpcReduction="20000"/>
          </a:bodyPr>
          <a:lstStyle>
            <a:lvl1pPr marL="0" indent="0" algn="l" defTabSz="914400" rtl="0" eaLnBrk="1" latinLnBrk="0" hangingPunct="1">
              <a:lnSpc>
                <a:spcPct val="95000"/>
              </a:lnSpc>
              <a:spcBef>
                <a:spcPts val="2400"/>
              </a:spcBef>
              <a:spcAft>
                <a:spcPts val="0"/>
              </a:spcAft>
              <a:buClr>
                <a:schemeClr val="accent3"/>
              </a:buClr>
              <a:buFont typeface="Wingdings" charset="2"/>
              <a:buNone/>
              <a:tabLst/>
              <a:defRPr sz="2200" b="1" kern="1200">
                <a:solidFill>
                  <a:schemeClr val="dk1"/>
                </a:solidFill>
                <a:latin typeface="+mn-lt"/>
                <a:ea typeface="+mn-ea"/>
                <a:cs typeface="+mn-cs"/>
              </a:defRPr>
            </a:lvl1pPr>
            <a:lvl2pPr marL="238125" indent="-223838" algn="l" defTabSz="914400" rtl="0" eaLnBrk="1" latinLnBrk="0" hangingPunct="1">
              <a:lnSpc>
                <a:spcPct val="95000"/>
              </a:lnSpc>
              <a:spcBef>
                <a:spcPts val="600"/>
              </a:spcBef>
              <a:spcAft>
                <a:spcPts val="0"/>
              </a:spcAft>
              <a:buClr>
                <a:schemeClr val="accent3"/>
              </a:buClr>
              <a:buSzPct val="100000"/>
              <a:buFont typeface=".LucidaGrandeUI" charset="0"/>
              <a:buChar char="▸"/>
              <a:tabLst/>
              <a:defRPr sz="2000" kern="1200">
                <a:solidFill>
                  <a:schemeClr val="dk1"/>
                </a:solidFill>
                <a:latin typeface="+mn-lt"/>
                <a:ea typeface="+mn-ea"/>
                <a:cs typeface="+mn-cs"/>
              </a:defRPr>
            </a:lvl2pPr>
            <a:lvl3pPr marL="461963" indent="-223838" algn="l" defTabSz="914400" rtl="0" eaLnBrk="1" latinLnBrk="0" hangingPunct="1">
              <a:lnSpc>
                <a:spcPct val="95000"/>
              </a:lnSpc>
              <a:spcBef>
                <a:spcPts val="300"/>
              </a:spcBef>
              <a:spcAft>
                <a:spcPts val="0"/>
              </a:spcAft>
              <a:buClr>
                <a:schemeClr val="accent3"/>
              </a:buClr>
              <a:buFont typeface="Wingdings" charset="2"/>
              <a:buChar char="§"/>
              <a:tabLst/>
              <a:defRPr sz="2000" kern="1200">
                <a:solidFill>
                  <a:schemeClr val="dk1"/>
                </a:solidFill>
                <a:latin typeface="+mn-lt"/>
                <a:ea typeface="+mn-ea"/>
                <a:cs typeface="+mn-cs"/>
              </a:defRPr>
            </a:lvl3pPr>
            <a:lvl4pPr marL="685800" indent="-238125" algn="l" defTabSz="914400" rtl="0" eaLnBrk="1" latinLnBrk="0" hangingPunct="1">
              <a:lnSpc>
                <a:spcPct val="95000"/>
              </a:lnSpc>
              <a:spcBef>
                <a:spcPts val="300"/>
              </a:spcBef>
              <a:spcAft>
                <a:spcPts val="0"/>
              </a:spcAft>
              <a:buClr>
                <a:schemeClr val="accent3"/>
              </a:buClr>
              <a:buFont typeface="Arial"/>
              <a:buChar char="•"/>
              <a:tabLst/>
              <a:defRPr sz="2000" kern="1200">
                <a:solidFill>
                  <a:schemeClr val="dk1"/>
                </a:solidFill>
                <a:latin typeface="+mn-lt"/>
                <a:ea typeface="+mn-ea"/>
                <a:cs typeface="+mn-cs"/>
              </a:defRPr>
            </a:lvl4pPr>
            <a:lvl5pPr marL="925513" indent="-239713" algn="l" defTabSz="914400" rtl="0" eaLnBrk="1" latinLnBrk="0" hangingPunct="1">
              <a:lnSpc>
                <a:spcPct val="95000"/>
              </a:lnSpc>
              <a:spcBef>
                <a:spcPts val="300"/>
              </a:spcBef>
              <a:spcAft>
                <a:spcPts val="0"/>
              </a:spcAft>
              <a:buClr>
                <a:schemeClr val="accent3"/>
              </a:buClr>
              <a:buFont typeface="Arial"/>
              <a:buChar char="•"/>
              <a:tabLst/>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14287" lvl="1" indent="0">
              <a:lnSpc>
                <a:spcPct val="100000"/>
              </a:lnSpc>
              <a:spcBef>
                <a:spcPts val="0"/>
              </a:spcBef>
              <a:buFont typeface=".LucidaGrandeUI" charset="0"/>
              <a:buNone/>
            </a:pPr>
            <a:r>
              <a:rPr lang="en-US" sz="2400" i="1" dirty="0"/>
              <a:t>  Fund staff scaled up attention to governance safeguards over time</a:t>
            </a:r>
            <a:endParaRPr lang="en-US" sz="2400" dirty="0"/>
          </a:p>
        </p:txBody>
      </p:sp>
      <p:pic>
        <p:nvPicPr>
          <p:cNvPr id="10" name="Picture 9">
            <a:extLst>
              <a:ext uri="{FF2B5EF4-FFF2-40B4-BE49-F238E27FC236}">
                <a16:creationId xmlns:a16="http://schemas.microsoft.com/office/drawing/2014/main" id="{06B6FE5E-D230-4AE9-9822-8E4DC01DBE04}"/>
              </a:ext>
            </a:extLst>
          </p:cNvPr>
          <p:cNvPicPr>
            <a:picLocks noChangeAspect="1"/>
          </p:cNvPicPr>
          <p:nvPr/>
        </p:nvPicPr>
        <p:blipFill>
          <a:blip r:embed="rId3"/>
          <a:stretch>
            <a:fillRect/>
          </a:stretch>
        </p:blipFill>
        <p:spPr>
          <a:xfrm>
            <a:off x="1154665" y="2066007"/>
            <a:ext cx="9629775" cy="4333875"/>
          </a:xfrm>
          <a:prstGeom prst="rect">
            <a:avLst/>
          </a:prstGeom>
        </p:spPr>
      </p:pic>
    </p:spTree>
    <p:extLst>
      <p:ext uri="{BB962C8B-B14F-4D97-AF65-F5344CB8AC3E}">
        <p14:creationId xmlns:p14="http://schemas.microsoft.com/office/powerpoint/2010/main" val="153049389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492D-9ABB-42FE-BF41-37C26E329FAC}"/>
              </a:ext>
            </a:extLst>
          </p:cNvPr>
          <p:cNvSpPr>
            <a:spLocks noGrp="1"/>
          </p:cNvSpPr>
          <p:nvPr>
            <p:ph type="title"/>
          </p:nvPr>
        </p:nvSpPr>
        <p:spPr>
          <a:xfrm>
            <a:off x="1626919" y="365759"/>
            <a:ext cx="9772601" cy="822960"/>
          </a:xfrm>
        </p:spPr>
        <p:txBody>
          <a:bodyPr>
            <a:normAutofit fontScale="90000"/>
          </a:bodyPr>
          <a:lstStyle/>
          <a:p>
            <a:r>
              <a:rPr lang="en-US" sz="3400" dirty="0"/>
              <a:t>EF access: concerns about lack of tailoring to BOP need</a:t>
            </a:r>
          </a:p>
        </p:txBody>
      </p:sp>
      <p:sp>
        <p:nvSpPr>
          <p:cNvPr id="8" name="Content Placeholder 4">
            <a:extLst>
              <a:ext uri="{FF2B5EF4-FFF2-40B4-BE49-F238E27FC236}">
                <a16:creationId xmlns:a16="http://schemas.microsoft.com/office/drawing/2014/main" id="{4C7D772E-4AFD-41FE-BFE5-77F727585225}"/>
              </a:ext>
            </a:extLst>
          </p:cNvPr>
          <p:cNvSpPr txBox="1">
            <a:spLocks/>
          </p:cNvSpPr>
          <p:nvPr/>
        </p:nvSpPr>
        <p:spPr>
          <a:xfrm>
            <a:off x="1410094" y="1188719"/>
            <a:ext cx="10316847" cy="77860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vert="horz" lIns="0" tIns="45720" rIns="91440" bIns="45720" rtlCol="0">
            <a:normAutofit/>
          </a:bodyPr>
          <a:lstStyle>
            <a:lvl1pPr marL="0" indent="0" algn="l" defTabSz="914400" rtl="0" eaLnBrk="1" latinLnBrk="0" hangingPunct="1">
              <a:lnSpc>
                <a:spcPct val="95000"/>
              </a:lnSpc>
              <a:spcBef>
                <a:spcPts val="2400"/>
              </a:spcBef>
              <a:spcAft>
                <a:spcPts val="0"/>
              </a:spcAft>
              <a:buClr>
                <a:schemeClr val="accent3"/>
              </a:buClr>
              <a:buFont typeface="Wingdings" charset="2"/>
              <a:buNone/>
              <a:tabLst/>
              <a:defRPr sz="2200" b="1" kern="1200">
                <a:solidFill>
                  <a:schemeClr val="dk1"/>
                </a:solidFill>
                <a:latin typeface="+mn-lt"/>
                <a:ea typeface="+mn-ea"/>
                <a:cs typeface="+mn-cs"/>
              </a:defRPr>
            </a:lvl1pPr>
            <a:lvl2pPr marL="238125" indent="-223838" algn="l" defTabSz="914400" rtl="0" eaLnBrk="1" latinLnBrk="0" hangingPunct="1">
              <a:lnSpc>
                <a:spcPct val="95000"/>
              </a:lnSpc>
              <a:spcBef>
                <a:spcPts val="600"/>
              </a:spcBef>
              <a:spcAft>
                <a:spcPts val="0"/>
              </a:spcAft>
              <a:buClr>
                <a:schemeClr val="accent3"/>
              </a:buClr>
              <a:buSzPct val="100000"/>
              <a:buFont typeface=".LucidaGrandeUI" charset="0"/>
              <a:buChar char="▸"/>
              <a:tabLst/>
              <a:defRPr sz="2200" kern="1200">
                <a:solidFill>
                  <a:schemeClr val="dk1"/>
                </a:solidFill>
                <a:latin typeface="+mn-lt"/>
                <a:ea typeface="+mn-ea"/>
                <a:cs typeface="+mn-cs"/>
              </a:defRPr>
            </a:lvl2pPr>
            <a:lvl3pPr marL="461963" indent="-223838" algn="l" defTabSz="914400" rtl="0" eaLnBrk="1" latinLnBrk="0" hangingPunct="1">
              <a:lnSpc>
                <a:spcPct val="95000"/>
              </a:lnSpc>
              <a:spcBef>
                <a:spcPts val="300"/>
              </a:spcBef>
              <a:spcAft>
                <a:spcPts val="0"/>
              </a:spcAft>
              <a:buClr>
                <a:schemeClr val="accent3"/>
              </a:buClr>
              <a:buFont typeface="Wingdings" charset="2"/>
              <a:buChar char="§"/>
              <a:tabLst/>
              <a:defRPr sz="2200" kern="1200">
                <a:solidFill>
                  <a:schemeClr val="dk1"/>
                </a:solidFill>
                <a:latin typeface="+mn-lt"/>
                <a:ea typeface="+mn-ea"/>
                <a:cs typeface="+mn-cs"/>
              </a:defRPr>
            </a:lvl3pPr>
            <a:lvl4pPr marL="685800" indent="-238125" algn="l" defTabSz="914400" rtl="0" eaLnBrk="1" latinLnBrk="0" hangingPunct="1">
              <a:lnSpc>
                <a:spcPct val="95000"/>
              </a:lnSpc>
              <a:spcBef>
                <a:spcPts val="300"/>
              </a:spcBef>
              <a:spcAft>
                <a:spcPts val="0"/>
              </a:spcAft>
              <a:buClr>
                <a:schemeClr val="accent3"/>
              </a:buClr>
              <a:buFont typeface="Arial"/>
              <a:buChar char="•"/>
              <a:tabLst/>
              <a:defRPr sz="2200" kern="1200">
                <a:solidFill>
                  <a:schemeClr val="dk1"/>
                </a:solidFill>
                <a:latin typeface="+mn-lt"/>
                <a:ea typeface="+mn-ea"/>
                <a:cs typeface="+mn-cs"/>
              </a:defRPr>
            </a:lvl4pPr>
            <a:lvl5pPr marL="925513" indent="-239713" algn="l" defTabSz="914400" rtl="0" eaLnBrk="1" latinLnBrk="0" hangingPunct="1">
              <a:lnSpc>
                <a:spcPct val="95000"/>
              </a:lnSpc>
              <a:spcBef>
                <a:spcPts val="300"/>
              </a:spcBef>
              <a:spcAft>
                <a:spcPts val="0"/>
              </a:spcAft>
              <a:buClr>
                <a:schemeClr val="accent3"/>
              </a:buClr>
              <a:buFont typeface="Arial"/>
              <a:buChar char="•"/>
              <a:tabLst/>
              <a:defRPr sz="2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14287" lvl="1" indent="0">
              <a:lnSpc>
                <a:spcPct val="100000"/>
              </a:lnSpc>
              <a:spcBef>
                <a:spcPts val="0"/>
              </a:spcBef>
              <a:buFont typeface=".LucidaGrandeUI" charset="0"/>
              <a:buNone/>
            </a:pPr>
            <a:r>
              <a:rPr lang="en-US" dirty="0"/>
              <a:t>   </a:t>
            </a:r>
            <a:r>
              <a:rPr lang="en-US" i="1" dirty="0"/>
              <a:t>Fund financing covered 25-30 percent of expected BOP gap. </a:t>
            </a:r>
          </a:p>
          <a:p>
            <a:pPr marL="14287" lvl="1" indent="0">
              <a:lnSpc>
                <a:spcPct val="100000"/>
              </a:lnSpc>
              <a:spcBef>
                <a:spcPts val="0"/>
              </a:spcBef>
              <a:buFont typeface=".LucidaGrandeUI" charset="0"/>
              <a:buNone/>
            </a:pPr>
            <a:r>
              <a:rPr lang="en-US" i="1" dirty="0"/>
              <a:t>   Small developing states (SDS) were expected to rely on reserve drawdowns</a:t>
            </a:r>
          </a:p>
          <a:p>
            <a:pPr lvl="1">
              <a:lnSpc>
                <a:spcPct val="100000"/>
              </a:lnSpc>
              <a:spcBef>
                <a:spcPts val="0"/>
              </a:spcBef>
            </a:pPr>
            <a:endParaRPr lang="en-US" dirty="0"/>
          </a:p>
          <a:p>
            <a:pPr marL="238125" lvl="2" indent="0">
              <a:lnSpc>
                <a:spcPct val="100000"/>
              </a:lnSpc>
              <a:spcBef>
                <a:spcPts val="600"/>
              </a:spcBef>
              <a:buFont typeface="Wingdings" charset="2"/>
              <a:buNone/>
            </a:pPr>
            <a:endParaRPr lang="en-US" sz="1600" dirty="0"/>
          </a:p>
        </p:txBody>
      </p:sp>
      <p:sp>
        <p:nvSpPr>
          <p:cNvPr id="10" name="Content Placeholder 6">
            <a:extLst>
              <a:ext uri="{FF2B5EF4-FFF2-40B4-BE49-F238E27FC236}">
                <a16:creationId xmlns:a16="http://schemas.microsoft.com/office/drawing/2014/main" id="{7506969C-6ACF-4629-B8B2-14A2AEA4E300}"/>
              </a:ext>
            </a:extLst>
          </p:cNvPr>
          <p:cNvSpPr txBox="1">
            <a:spLocks/>
          </p:cNvSpPr>
          <p:nvPr/>
        </p:nvSpPr>
        <p:spPr>
          <a:xfrm flipH="1">
            <a:off x="665682" y="2145836"/>
            <a:ext cx="10316847" cy="4486234"/>
          </a:xfrm>
          <a:prstGeom prst="rect">
            <a:avLst/>
          </a:prstGeom>
        </p:spPr>
        <p:style>
          <a:lnRef idx="2">
            <a:schemeClr val="accent3"/>
          </a:lnRef>
          <a:fillRef idx="1">
            <a:schemeClr val="lt1"/>
          </a:fillRef>
          <a:effectRef idx="0">
            <a:schemeClr val="accent3"/>
          </a:effectRef>
          <a:fontRef idx="minor">
            <a:schemeClr val="dk1"/>
          </a:fontRef>
        </p:style>
        <p:txBody>
          <a:bodyPr vert="horz" lIns="0" tIns="45720" rIns="91440" bIns="45720" rtlCol="0">
            <a:normAutofit/>
          </a:bodyPr>
          <a:lstStyle>
            <a:lvl1pPr marL="0" indent="0" algn="l" defTabSz="914400" rtl="0" eaLnBrk="1" latinLnBrk="0" hangingPunct="1">
              <a:lnSpc>
                <a:spcPct val="95000"/>
              </a:lnSpc>
              <a:spcBef>
                <a:spcPts val="2400"/>
              </a:spcBef>
              <a:spcAft>
                <a:spcPts val="0"/>
              </a:spcAft>
              <a:buClr>
                <a:schemeClr val="accent3"/>
              </a:buClr>
              <a:buFont typeface="Wingdings" charset="2"/>
              <a:buNone/>
              <a:tabLst/>
              <a:defRPr sz="2200" b="1" kern="1200">
                <a:solidFill>
                  <a:schemeClr val="dk1"/>
                </a:solidFill>
                <a:latin typeface="+mn-lt"/>
                <a:ea typeface="+mn-ea"/>
                <a:cs typeface="+mn-cs"/>
              </a:defRPr>
            </a:lvl1pPr>
            <a:lvl2pPr marL="238125" indent="-223838" algn="l" defTabSz="914400" rtl="0" eaLnBrk="1" latinLnBrk="0" hangingPunct="1">
              <a:lnSpc>
                <a:spcPct val="95000"/>
              </a:lnSpc>
              <a:spcBef>
                <a:spcPts val="600"/>
              </a:spcBef>
              <a:spcAft>
                <a:spcPts val="0"/>
              </a:spcAft>
              <a:buClr>
                <a:schemeClr val="accent3"/>
              </a:buClr>
              <a:buSzPct val="100000"/>
              <a:buFont typeface=".LucidaGrandeUI" charset="0"/>
              <a:buChar char="▸"/>
              <a:tabLst/>
              <a:defRPr sz="2200" kern="1200">
                <a:solidFill>
                  <a:schemeClr val="dk1"/>
                </a:solidFill>
                <a:latin typeface="+mn-lt"/>
                <a:ea typeface="+mn-ea"/>
                <a:cs typeface="+mn-cs"/>
              </a:defRPr>
            </a:lvl2pPr>
            <a:lvl3pPr marL="461963" indent="-223838" algn="l" defTabSz="914400" rtl="0" eaLnBrk="1" latinLnBrk="0" hangingPunct="1">
              <a:lnSpc>
                <a:spcPct val="95000"/>
              </a:lnSpc>
              <a:spcBef>
                <a:spcPts val="300"/>
              </a:spcBef>
              <a:spcAft>
                <a:spcPts val="0"/>
              </a:spcAft>
              <a:buClr>
                <a:schemeClr val="accent3"/>
              </a:buClr>
              <a:buFont typeface="Wingdings" charset="2"/>
              <a:buChar char="§"/>
              <a:tabLst/>
              <a:defRPr sz="2200" kern="1200">
                <a:solidFill>
                  <a:schemeClr val="dk1"/>
                </a:solidFill>
                <a:latin typeface="+mn-lt"/>
                <a:ea typeface="+mn-ea"/>
                <a:cs typeface="+mn-cs"/>
              </a:defRPr>
            </a:lvl3pPr>
            <a:lvl4pPr marL="685800" indent="-238125" algn="l" defTabSz="914400" rtl="0" eaLnBrk="1" latinLnBrk="0" hangingPunct="1">
              <a:lnSpc>
                <a:spcPct val="95000"/>
              </a:lnSpc>
              <a:spcBef>
                <a:spcPts val="300"/>
              </a:spcBef>
              <a:spcAft>
                <a:spcPts val="0"/>
              </a:spcAft>
              <a:buClr>
                <a:schemeClr val="accent3"/>
              </a:buClr>
              <a:buFont typeface="Arial"/>
              <a:buChar char="•"/>
              <a:tabLst/>
              <a:defRPr sz="2200" kern="1200">
                <a:solidFill>
                  <a:schemeClr val="dk1"/>
                </a:solidFill>
                <a:latin typeface="+mn-lt"/>
                <a:ea typeface="+mn-ea"/>
                <a:cs typeface="+mn-cs"/>
              </a:defRPr>
            </a:lvl4pPr>
            <a:lvl5pPr marL="925513" indent="-239713" algn="l" defTabSz="914400" rtl="0" eaLnBrk="1" latinLnBrk="0" hangingPunct="1">
              <a:lnSpc>
                <a:spcPct val="95000"/>
              </a:lnSpc>
              <a:spcBef>
                <a:spcPts val="300"/>
              </a:spcBef>
              <a:spcAft>
                <a:spcPts val="0"/>
              </a:spcAft>
              <a:buClr>
                <a:schemeClr val="accent3"/>
              </a:buClr>
              <a:buFont typeface="Arial"/>
              <a:buChar char="•"/>
              <a:tabLst/>
              <a:defRPr sz="2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14287" lvl="1" indent="0">
              <a:lnSpc>
                <a:spcPct val="100000"/>
              </a:lnSpc>
              <a:spcAft>
                <a:spcPts val="300"/>
              </a:spcAft>
              <a:buFont typeface=".LucidaGrandeUI" charset="0"/>
              <a:buNone/>
            </a:pPr>
            <a:endParaRPr lang="en-US" sz="1400"/>
          </a:p>
          <a:p>
            <a:pPr lvl="1">
              <a:lnSpc>
                <a:spcPct val="100000"/>
              </a:lnSpc>
              <a:spcAft>
                <a:spcPts val="300"/>
              </a:spcAft>
            </a:pPr>
            <a:endParaRPr lang="en-US" sz="1400"/>
          </a:p>
          <a:p>
            <a:pPr marL="14287" lvl="1" indent="0">
              <a:lnSpc>
                <a:spcPct val="100000"/>
              </a:lnSpc>
              <a:spcAft>
                <a:spcPts val="300"/>
              </a:spcAft>
              <a:buFont typeface=".LucidaGrandeUI" charset="0"/>
              <a:buNone/>
            </a:pPr>
            <a:endParaRPr lang="en-US" sz="1400"/>
          </a:p>
          <a:p>
            <a:pPr marL="238125" lvl="2" indent="0">
              <a:lnSpc>
                <a:spcPct val="100000"/>
              </a:lnSpc>
              <a:spcBef>
                <a:spcPts val="600"/>
              </a:spcBef>
              <a:buFont typeface="Wingdings" charset="2"/>
              <a:buNone/>
            </a:pPr>
            <a:endParaRPr lang="en-US" sz="1400" dirty="0"/>
          </a:p>
        </p:txBody>
      </p:sp>
      <p:graphicFrame>
        <p:nvGraphicFramePr>
          <p:cNvPr id="11" name="Chart 10">
            <a:extLst>
              <a:ext uri="{FF2B5EF4-FFF2-40B4-BE49-F238E27FC236}">
                <a16:creationId xmlns:a16="http://schemas.microsoft.com/office/drawing/2014/main" id="{0D1DDB77-BA3A-4829-9D57-DCDCE2332B2E}"/>
              </a:ext>
            </a:extLst>
          </p:cNvPr>
          <p:cNvGraphicFramePr>
            <a:graphicFrameLocks/>
          </p:cNvGraphicFramePr>
          <p:nvPr>
            <p:extLst>
              <p:ext uri="{D42A27DB-BD31-4B8C-83A1-F6EECF244321}">
                <p14:modId xmlns:p14="http://schemas.microsoft.com/office/powerpoint/2010/main" val="1499482672"/>
              </p:ext>
            </p:extLst>
          </p:nvPr>
        </p:nvGraphicFramePr>
        <p:xfrm>
          <a:off x="1502980" y="2341570"/>
          <a:ext cx="8996854" cy="392520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CAE22421-A2C8-4E41-85D9-950503A2FF94}"/>
              </a:ext>
            </a:extLst>
          </p:cNvPr>
          <p:cNvSpPr txBox="1"/>
          <p:nvPr/>
        </p:nvSpPr>
        <p:spPr>
          <a:xfrm>
            <a:off x="627886" y="6360891"/>
            <a:ext cx="3453189" cy="307777"/>
          </a:xfrm>
          <a:prstGeom prst="rect">
            <a:avLst/>
          </a:prstGeom>
          <a:noFill/>
        </p:spPr>
        <p:txBody>
          <a:bodyPr wrap="none" rtlCol="0">
            <a:spAutoFit/>
          </a:bodyPr>
          <a:lstStyle/>
          <a:p>
            <a:r>
              <a:rPr lang="en-US" sz="1400" dirty="0"/>
              <a:t>Source: RCF-RFI requests; IEO calculations.</a:t>
            </a:r>
          </a:p>
        </p:txBody>
      </p:sp>
      <p:cxnSp>
        <p:nvCxnSpPr>
          <p:cNvPr id="23" name="Straight Arrow Connector 22">
            <a:extLst>
              <a:ext uri="{FF2B5EF4-FFF2-40B4-BE49-F238E27FC236}">
                <a16:creationId xmlns:a16="http://schemas.microsoft.com/office/drawing/2014/main" id="{4C2027B2-5325-473C-A2F6-69FEC010E4D1}"/>
              </a:ext>
            </a:extLst>
          </p:cNvPr>
          <p:cNvCxnSpPr>
            <a:cxnSpLocks/>
          </p:cNvCxnSpPr>
          <p:nvPr/>
        </p:nvCxnSpPr>
        <p:spPr>
          <a:xfrm flipH="1" flipV="1">
            <a:off x="5258144" y="3541987"/>
            <a:ext cx="1131922" cy="441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1E4708C-112C-48AD-9A6E-C025E8A98B34}"/>
              </a:ext>
            </a:extLst>
          </p:cNvPr>
          <p:cNvCxnSpPr>
            <a:cxnSpLocks/>
          </p:cNvCxnSpPr>
          <p:nvPr/>
        </p:nvCxnSpPr>
        <p:spPr>
          <a:xfrm flipH="1">
            <a:off x="6100022" y="3983421"/>
            <a:ext cx="331862" cy="405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B82C5AE-6E5B-44A0-9F77-FCA13506E1DC}"/>
              </a:ext>
            </a:extLst>
          </p:cNvPr>
          <p:cNvCxnSpPr>
            <a:cxnSpLocks/>
          </p:cNvCxnSpPr>
          <p:nvPr/>
        </p:nvCxnSpPr>
        <p:spPr>
          <a:xfrm>
            <a:off x="3191376" y="3541987"/>
            <a:ext cx="399393"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966702"/>
      </p:ext>
    </p:extLst>
  </p:cSld>
  <p:clrMapOvr>
    <a:masterClrMapping/>
  </p:clrMapOvr>
</p:sld>
</file>

<file path=ppt/theme/theme1.xml><?xml version="1.0" encoding="utf-8"?>
<a:theme xmlns:a="http://schemas.openxmlformats.org/drawingml/2006/main" name="Building">
  <a:themeElements>
    <a:clrScheme name="Custom 43">
      <a:dk1>
        <a:srgbClr val="000000"/>
      </a:dk1>
      <a:lt1>
        <a:srgbClr val="FEFEFE"/>
      </a:lt1>
      <a:dk2>
        <a:srgbClr val="8CA7BB"/>
      </a:dk2>
      <a:lt2>
        <a:srgbClr val="E3EAF1"/>
      </a:lt2>
      <a:accent1>
        <a:srgbClr val="0093D5"/>
      </a:accent1>
      <a:accent2>
        <a:srgbClr val="003764"/>
      </a:accent2>
      <a:accent3>
        <a:srgbClr val="EF7521"/>
      </a:accent3>
      <a:accent4>
        <a:srgbClr val="8A8C8C"/>
      </a:accent4>
      <a:accent5>
        <a:srgbClr val="FB8E15"/>
      </a:accent5>
      <a:accent6>
        <a:srgbClr val="8A8B8B"/>
      </a:accent6>
      <a:hlink>
        <a:srgbClr val="006595"/>
      </a:hlink>
      <a:folHlink>
        <a:srgbClr val="E98B23"/>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id="{B478FCC9-2A36-1E4D-B3C8-62466929AF6B}" vid="{A532343C-A2F6-F343-82D1-DD3BE92638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Building</Template>
  <TotalTime>13325</TotalTime>
  <Words>1604</Words>
  <Application>Microsoft Office PowerPoint</Application>
  <PresentationFormat>Widescreen</PresentationFormat>
  <Paragraphs>221</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.LucidaGrandeUI</vt:lpstr>
      <vt:lpstr>Arial</vt:lpstr>
      <vt:lpstr>Calibri</vt:lpstr>
      <vt:lpstr>Candara</vt:lpstr>
      <vt:lpstr>Century Gothic</vt:lpstr>
      <vt:lpstr>Segoe UI</vt:lpstr>
      <vt:lpstr>Wingdings</vt:lpstr>
      <vt:lpstr>Building</vt:lpstr>
      <vt:lpstr>PowerPoint Presentation</vt:lpstr>
      <vt:lpstr>ERP: Why an early evaluation?</vt:lpstr>
      <vt:lpstr>Scope of evaluation </vt:lpstr>
      <vt:lpstr>Overall strategy</vt:lpstr>
      <vt:lpstr>Fund provided emergency financing quickly</vt:lpstr>
      <vt:lpstr>Concerns about the Fund’s emergency financing response</vt:lpstr>
      <vt:lpstr>Emergency financing: balance sheet risks</vt:lpstr>
      <vt:lpstr>Governance safeguards: a moving target</vt:lpstr>
      <vt:lpstr>EF access: concerns about lack of tailoring to BOP need</vt:lpstr>
      <vt:lpstr>Drivers of access to emergency financing</vt:lpstr>
      <vt:lpstr>Emergency financing: reasons for no access</vt:lpstr>
      <vt:lpstr>Fund and Bank COVID-19 financing</vt:lpstr>
      <vt:lpstr>EF access: catalytic effect on official sources</vt:lpstr>
      <vt:lpstr>EF access: catalytic effect on portfolio flows</vt:lpstr>
      <vt:lpstr>Outlook and policy advice</vt:lpstr>
      <vt:lpstr>  HR and budget response to crisis-related needs  </vt:lpstr>
      <vt:lpstr>Staff inflows and outflows during the pandemic</vt:lpstr>
      <vt:lpstr>Recommendations</vt:lpstr>
      <vt:lpstr>Broad Management and Executive Board Support for Findings and Recommendations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Kireyev, Alexei</dc:creator>
  <cp:lastModifiedBy>Wojnilower, Joshua</cp:lastModifiedBy>
  <cp:revision>1481</cp:revision>
  <cp:lastPrinted>2022-03-15T18:53:50Z</cp:lastPrinted>
  <dcterms:created xsi:type="dcterms:W3CDTF">2016-11-19T18:32:40Z</dcterms:created>
  <dcterms:modified xsi:type="dcterms:W3CDTF">2023-03-21T17:22:54Z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eDOCS AutoSave">
    <vt:lpwstr/>
  </property>
  <property fmtid="{D5CDD505-2E9C-101B-9397-08002B2CF9AE}" pid="4" name="MSIP_Label_0c07ed86-5dc5-4593-ad03-a8684b843815_Enabled">
    <vt:lpwstr>true</vt:lpwstr>
  </property>
  <property fmtid="{D5CDD505-2E9C-101B-9397-08002B2CF9AE}" pid="5" name="MSIP_Label_0c07ed86-5dc5-4593-ad03-a8684b843815_SetDate">
    <vt:lpwstr>2022-07-13T10:41:27Z</vt:lpwstr>
  </property>
  <property fmtid="{D5CDD505-2E9C-101B-9397-08002B2CF9AE}" pid="6" name="MSIP_Label_0c07ed86-5dc5-4593-ad03-a8684b843815_Method">
    <vt:lpwstr>Standard</vt:lpwstr>
  </property>
  <property fmtid="{D5CDD505-2E9C-101B-9397-08002B2CF9AE}" pid="7" name="MSIP_Label_0c07ed86-5dc5-4593-ad03-a8684b843815_Name">
    <vt:lpwstr>0c07ed86-5dc5-4593-ad03-a8684b843815</vt:lpwstr>
  </property>
  <property fmtid="{D5CDD505-2E9C-101B-9397-08002B2CF9AE}" pid="8" name="MSIP_Label_0c07ed86-5dc5-4593-ad03-a8684b843815_SiteId">
    <vt:lpwstr>8085fa43-302e-45bd-b171-a6648c3b6be7</vt:lpwstr>
  </property>
  <property fmtid="{D5CDD505-2E9C-101B-9397-08002B2CF9AE}" pid="9" name="MSIP_Label_0c07ed86-5dc5-4593-ad03-a8684b843815_ActionId">
    <vt:lpwstr>9ef6824a-19aa-49db-be3f-21cf0155eacc</vt:lpwstr>
  </property>
  <property fmtid="{D5CDD505-2E9C-101B-9397-08002B2CF9AE}" pid="10" name="MSIP_Label_0c07ed86-5dc5-4593-ad03-a8684b843815_ContentBits">
    <vt:lpwstr>0</vt:lpwstr>
  </property>
</Properties>
</file>