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1" r:id="rId3"/>
    <p:sldId id="267" r:id="rId4"/>
    <p:sldId id="257" r:id="rId5"/>
    <p:sldId id="277" r:id="rId6"/>
    <p:sldId id="272" r:id="rId7"/>
    <p:sldId id="275" r:id="rId8"/>
    <p:sldId id="266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1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35D5-DC78-8442-B729-2A94D7DB6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A6DBC-6A7A-6641-A5C6-F2C9CFB56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277AE-FAD4-BE49-879D-D37AC7AD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FC02-ACF4-BE41-9B02-4D03881B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3C5EE-DC76-3B48-B553-4E85256E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09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EF901-629F-5D47-AFAC-052434B5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8DB439-170E-8E4B-BEF7-6DF551446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D73B7-2206-5244-A1E1-06D8866AB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4CFA9-F24F-804F-86F9-003CB5D3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F1CFE-2C74-8D4F-9B63-9D93416E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31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9A8F0-47DB-8E4A-B5C5-DCE24FCCB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3760A-66FB-8645-8430-89FCA48A5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066A8-24A5-2B46-A4EB-C349140E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EC49-5DEB-004F-BB4C-D48AC619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1EFC-B45B-A54D-8F5F-E1CE4C1B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1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4C25-6A1B-A841-8F69-32C3A928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DA3E0-AFCC-4743-AE6B-91D4EFB4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C87D1-8E38-7F47-87E5-AF805769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4C342-0443-2A49-82F1-9AA3D666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E3F31-C77F-7E4B-927B-82D9617B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104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A2FC-F3E7-F24B-8EB0-7FBEF97F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ACBA1-5FDF-DE4B-89B3-0338D697D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D8A6E-445A-E848-974D-59A21DC27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86AD0-997F-B34A-8EF5-CB42F9B2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04F4A-43B9-EC46-AECD-6B33FAB91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1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0272C-27C3-B340-A747-07079C6B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DF0BD-116C-C04D-9376-CAEC65A954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39694-742E-864A-BCED-BBC366677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804C7-087A-4A45-823F-3357C9AF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EAE6-3A31-CC4A-AF75-68D57ADA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9FE090-3C1A-DD49-BCA2-FB66060D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1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BA17-D6BD-1A44-9BB1-33E2B38C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3C0EF-1E72-3B46-B817-589DCC341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E3EFA-9515-CF44-8A93-A3CD3D1528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9B0BC-F822-D94F-818C-AEE0A2C5D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712984-9733-E84F-A604-BC1D87E03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92FF05-9AF9-4448-B89F-9B9E2D28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286A8-F0FD-5C4C-AD6E-EE395CD8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AFCCA6-E845-6C4D-A2EB-A0EB010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8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52761-D92D-A142-9465-E392AE851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388998-6DF4-6945-A1D8-8FC4A1E7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F74ED-8948-7D4E-8B4B-17D2167FE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6EEC2-DA89-6147-B847-2A82F0E6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6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F47756-F152-5F48-829D-A73DDF357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A5D2F2-4DBD-6C46-8E94-9289F34B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41901-2F8B-3C4E-9B2A-1D4B84D6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5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04591-B689-AC46-9324-88ABB330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574CF-7BDE-0F45-AFA7-4F0FD9566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BE9646-43CE-D242-85C3-7BC1B8057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122668-55DD-674A-AC40-E6D76A0C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FB34F-26C5-EF41-8B08-B3CF78D1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B81A4-5120-5A41-923B-272B4F71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4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E8DD-22E7-DC4A-B873-898C3C53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6224D-B7CD-E045-98DB-C9AF85A67D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D15F67-E8C9-474D-AB18-070CB0CB3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4FFF9-9E8F-C44A-B7D2-22A74100A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C2A3F-8603-5343-AFC0-87BE5115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BD0-D160-AF4A-94E2-85FADFE30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0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3D712-0723-234D-B4D7-3227B161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C8CE-4CF2-A846-98B9-35A3E0565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641C0-BFA5-EB40-95FD-DA5A59591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2A1DE-9C6B-E949-957B-DE030DCB5067}" type="datetimeFigureOut">
              <a:rPr lang="en-US" smtClean="0"/>
              <a:t>5/17/22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0C593-40DA-854F-BB09-CE5D13439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7800C-6826-6F4C-86BE-2AFB847D6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EC133-48BE-E84E-B717-7100FF538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nicholas.mulder@cornell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5CBD-F71A-E243-A313-5674E5791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0346" y="1336422"/>
            <a:ext cx="7261654" cy="166627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The Economic Weapon: The Rise of Sanctions as a Tool of Modern War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DF8D2-A7B6-014B-A408-C22CF0232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5124" y="3002692"/>
            <a:ext cx="6726368" cy="3579486"/>
          </a:xfrm>
        </p:spPr>
        <p:txBody>
          <a:bodyPr>
            <a:normAutofit lnSpcReduction="10000"/>
          </a:bodyPr>
          <a:lstStyle/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Nicholas Mulder </a:t>
            </a:r>
          </a:p>
          <a:p>
            <a:r>
              <a:rPr lang="en-US" dirty="0">
                <a:latin typeface="Garamond" panose="02020404030301010803" pitchFamily="18" charset="0"/>
              </a:rPr>
              <a:t>Assistant Professor </a:t>
            </a:r>
            <a:r>
              <a:rPr lang="en-US">
                <a:latin typeface="Garamond" panose="02020404030301010803" pitchFamily="18" charset="0"/>
              </a:rPr>
              <a:t>of History</a:t>
            </a:r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Department of History, Cornell University</a:t>
            </a:r>
          </a:p>
          <a:p>
            <a:r>
              <a:rPr lang="en-US" dirty="0">
                <a:latin typeface="Garamond" panose="02020404030301010803" pitchFamily="18" charset="0"/>
                <a:hlinkClick r:id="rId2"/>
              </a:rPr>
              <a:t>nicholas.mulder@cornell.edu</a:t>
            </a:r>
            <a:r>
              <a:rPr lang="en-US" dirty="0">
                <a:latin typeface="Garamond" panose="02020404030301010803" pitchFamily="18" charset="0"/>
              </a:rPr>
              <a:t> </a:t>
            </a:r>
          </a:p>
          <a:p>
            <a:r>
              <a:rPr lang="en-US" dirty="0">
                <a:latin typeface="Garamond" panose="02020404030301010803" pitchFamily="18" charset="0"/>
              </a:rPr>
              <a:t>Independent Evaluation Office Seminar</a:t>
            </a:r>
          </a:p>
          <a:p>
            <a:r>
              <a:rPr lang="en-US" dirty="0">
                <a:latin typeface="Garamond" panose="02020404030301010803" pitchFamily="18" charset="0"/>
              </a:rPr>
              <a:t>International Monetary Fund</a:t>
            </a:r>
          </a:p>
          <a:p>
            <a:r>
              <a:rPr lang="en-US" dirty="0">
                <a:latin typeface="Garamond" panose="02020404030301010803" pitchFamily="18" charset="0"/>
              </a:rPr>
              <a:t>Tuesday 17 May 2022</a:t>
            </a:r>
          </a:p>
        </p:txBody>
      </p:sp>
      <p:pic>
        <p:nvPicPr>
          <p:cNvPr id="6" name="Picture 5" descr="A picture containing text, sign, outdoor, red&#10;&#10;Description automatically generated">
            <a:extLst>
              <a:ext uri="{FF2B5EF4-FFF2-40B4-BE49-F238E27FC236}">
                <a16:creationId xmlns:a16="http://schemas.microsoft.com/office/drawing/2014/main" id="{D6615456-9287-054F-8476-6A02DD3D3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6" y="451723"/>
            <a:ext cx="4061427" cy="61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1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ECE1D-432E-5F4D-B794-C423703F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200A9-6075-074F-8D6C-FC889F127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I. From blockade to sanctions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II. The League of Nations and deterrence in the 1920s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III. Sanctions during the crisis of globalization in the 1930s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IV. Finance and aid: the positive economic weapon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VI. Sanctions and the world economy today: comparisons and contrasts</a:t>
            </a:r>
          </a:p>
        </p:txBody>
      </p:sp>
    </p:spTree>
    <p:extLst>
      <p:ext uri="{BB962C8B-B14F-4D97-AF65-F5344CB8AC3E}">
        <p14:creationId xmlns:p14="http://schemas.microsoft.com/office/powerpoint/2010/main" val="351708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91EF53-0D6C-B344-9C1C-1C240BBC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6" y="342739"/>
            <a:ext cx="11850624" cy="85725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aramond" panose="02020404030301010803" pitchFamily="18" charset="0"/>
                <a:cs typeface="Times New Roman" panose="02020603050405020304" pitchFamily="18" charset="0"/>
              </a:rPr>
              <a:t>The First World War: blockade in a globalized world economy</a:t>
            </a:r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1F130598-95AA-7542-902B-E949D93D867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1920" y="1377370"/>
            <a:ext cx="8118156" cy="5323467"/>
          </a:xfrm>
        </p:spPr>
      </p:pic>
      <p:pic>
        <p:nvPicPr>
          <p:cNvPr id="3074" name="Picture 2" descr="Waves of Globalisation - English Class">
            <a:extLst>
              <a:ext uri="{FF2B5EF4-FFF2-40B4-BE49-F238E27FC236}">
                <a16:creationId xmlns:a16="http://schemas.microsoft.com/office/drawing/2014/main" id="{A399B996-F13F-3BD7-F636-F2E6157A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496" y="1385565"/>
            <a:ext cx="3750584" cy="265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rogmorton Street 1914">
            <a:extLst>
              <a:ext uri="{FF2B5EF4-FFF2-40B4-BE49-F238E27FC236}">
                <a16:creationId xmlns:a16="http://schemas.microsoft.com/office/drawing/2014/main" id="{195EB946-12E9-EABF-6D12-9D377A1E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623" y="4410255"/>
            <a:ext cx="3714457" cy="22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5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AD5FE-1C0C-7148-9CC0-0275F153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91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From blockade to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36FB0-09C9-8A48-9566-9444FD5CB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197" y="287595"/>
            <a:ext cx="5030101" cy="637228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Article 16 of League of Nations Covenant (1919)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Negative economic weapon: Sanctions procedure against aggressor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Positive economic weapon: financial and logistical aid to victims of aggression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r>
              <a:rPr lang="en-US" dirty="0">
                <a:latin typeface="Garamond" panose="02020404030301010803" pitchFamily="18" charset="0"/>
              </a:rPr>
              <a:t>Sanctions require national and international coordination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Administrators in member states (esp. Britain &amp; France)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Officials in League of Nations Economic &amp; Financial Organization (EFO)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Statistics as economic information v. strategic intelligence</a:t>
            </a:r>
          </a:p>
          <a:p>
            <a:pPr lvl="1"/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7DD7D04-A1F5-F0BF-60E6-576CCDEA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02" y="1145205"/>
            <a:ext cx="6966495" cy="500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6674B-73BA-1D44-9983-E767C79C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205360"/>
            <a:ext cx="10948511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Garamond" panose="02020404030301010803" pitchFamily="18" charset="0"/>
                <a:cs typeface="Times New Roman" panose="02020603050405020304" pitchFamily="18" charset="0"/>
              </a:rPr>
              <a:t>Sanctions as a deterrent: some successes against smaller economies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D03A-CBE7-1742-B9BF-2DC3A4E74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764001"/>
            <a:ext cx="4516435" cy="3787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1.Yugoslavia (November 1921) 		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60AEC8-DA2E-3F48-82D4-FF5A1ACF1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5035" y="1744922"/>
            <a:ext cx="4516435" cy="304988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2. Greece (October 1925)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AEAB6-B6BD-694B-AE5A-6653DD15A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3" y="2939970"/>
            <a:ext cx="4301708" cy="3049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19AEB7-3B10-B14A-B541-6BA3BEAF4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947" y="2777923"/>
            <a:ext cx="2480168" cy="3692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17126-E24C-7A00-72C8-0C5F6BB766C9}"/>
              </a:ext>
            </a:extLst>
          </p:cNvPr>
          <p:cNvSpPr txBox="1"/>
          <p:nvPr/>
        </p:nvSpPr>
        <p:spPr>
          <a:xfrm>
            <a:off x="8496836" y="1750691"/>
            <a:ext cx="346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3. Spain (August 1940) </a:t>
            </a:r>
          </a:p>
        </p:txBody>
      </p:sp>
      <p:pic>
        <p:nvPicPr>
          <p:cNvPr id="2050" name="Picture 2" descr="Franco and Hitler: A Meeting and its Consequences - Kyle Orton's Blog">
            <a:extLst>
              <a:ext uri="{FF2B5EF4-FFF2-40B4-BE49-F238E27FC236}">
                <a16:creationId xmlns:a16="http://schemas.microsoft.com/office/drawing/2014/main" id="{6EC57166-4348-0F0F-172F-088A98FA5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488" y="3099139"/>
            <a:ext cx="4203482" cy="304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FEBDB-9F44-B145-80CA-979505C7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83346"/>
            <a:ext cx="11652697" cy="5492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Sanctions in the 1930s: failures &amp; sanctions-autarky spiral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60230B4-9DC1-4449-8EF2-C624FEC7D40C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12792" r="24887" b="6568"/>
          <a:stretch/>
        </p:blipFill>
        <p:spPr bwMode="auto">
          <a:xfrm>
            <a:off x="8946354" y="632621"/>
            <a:ext cx="3041623" cy="30076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02C0FB-E87A-614C-80FA-31BF0C97439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t="10854" r="25983" b="5218"/>
          <a:stretch/>
        </p:blipFill>
        <p:spPr bwMode="auto">
          <a:xfrm>
            <a:off x="8946354" y="3810073"/>
            <a:ext cx="3041623" cy="28797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416AF-1187-E84E-9638-AA7B3FF54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22" y="3428999"/>
            <a:ext cx="4464055" cy="32078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083B0E-59B2-674D-A68F-2C0D317CC24A}"/>
              </a:ext>
            </a:extLst>
          </p:cNvPr>
          <p:cNvSpPr txBox="1"/>
          <p:nvPr/>
        </p:nvSpPr>
        <p:spPr>
          <a:xfrm>
            <a:off x="1014412" y="3429000"/>
            <a:ext cx="971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(2018)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4E1B31E-2560-CB76-8E75-868C6FC9F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01041"/>
            <a:ext cx="2676423" cy="401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329B7-70B6-9936-FF9B-3E326FC38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021" y="701041"/>
            <a:ext cx="5718047" cy="272796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Failure: League sanctions against Italy (8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r>
              <a:rPr lang="en-US" dirty="0">
                <a:latin typeface="Garamond" panose="02020404030301010803" pitchFamily="18" charset="0"/>
              </a:rPr>
              <a:t> largest economy in the world) during Italo-Ethiopian War (1935-1936)</a:t>
            </a:r>
          </a:p>
          <a:p>
            <a:r>
              <a:rPr lang="en-US" dirty="0">
                <a:latin typeface="Garamond" panose="02020404030301010803" pitchFamily="18" charset="0"/>
              </a:rPr>
              <a:t>Escalation: Nazi Germany (3</a:t>
            </a:r>
            <a:r>
              <a:rPr lang="en-US" baseline="30000" dirty="0">
                <a:latin typeface="Garamond" panose="02020404030301010803" pitchFamily="18" charset="0"/>
              </a:rPr>
              <a:t>rd</a:t>
            </a:r>
            <a:r>
              <a:rPr lang="en-US" dirty="0">
                <a:latin typeface="Garamond" panose="02020404030301010803" pitchFamily="18" charset="0"/>
              </a:rPr>
              <a:t> largest economy) accelerates path to autarky (Four-Year Plan)</a:t>
            </a:r>
          </a:p>
          <a:p>
            <a:r>
              <a:rPr lang="en-US" dirty="0">
                <a:latin typeface="Garamond" panose="02020404030301010803" pitchFamily="18" charset="0"/>
              </a:rPr>
              <a:t>Backfire: Western sanctions against Japan (7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r>
              <a:rPr lang="en-US" dirty="0">
                <a:latin typeface="Garamond" panose="02020404030301010803" pitchFamily="18" charset="0"/>
              </a:rPr>
              <a:t> largest economy) from 1939 onward end with 1941 Japanese attack in SEA-Pacific</a:t>
            </a:r>
          </a:p>
        </p:txBody>
      </p:sp>
      <p:pic>
        <p:nvPicPr>
          <p:cNvPr id="7" name="Picture 2" descr="Pearl Harbor: Attack, Casualties &amp; Facts - HISTORY">
            <a:extLst>
              <a:ext uri="{FF2B5EF4-FFF2-40B4-BE49-F238E27FC236}">
                <a16:creationId xmlns:a16="http://schemas.microsoft.com/office/drawing/2014/main" id="{79E07324-287F-9883-8F18-C6B9A269E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90" y="4317204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06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F824-32E9-F8C2-CD94-3CFCB4983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38" y="175972"/>
            <a:ext cx="9922397" cy="726854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Garamond" panose="02020404030301010803" pitchFamily="18" charset="0"/>
              </a:rPr>
              <a:t>The positive economic weapon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21551-C249-A202-9B97-1FBBA97ED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199" y="175972"/>
            <a:ext cx="5944740" cy="470184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Positive economic weapon (loans, aid and supplies) balance out effects of negative sanctions weapon on the world economy</a:t>
            </a:r>
          </a:p>
          <a:p>
            <a:r>
              <a:rPr lang="en-US" dirty="0">
                <a:latin typeface="Garamond" panose="02020404030301010803" pitchFamily="18" charset="0"/>
              </a:rPr>
              <a:t>John Maynard Keynes in 1924: positive assistance to victims better than punishment of aggressors</a:t>
            </a:r>
          </a:p>
          <a:p>
            <a:r>
              <a:rPr lang="en-US" dirty="0">
                <a:latin typeface="Garamond" panose="02020404030301010803" pitchFamily="18" charset="0"/>
              </a:rPr>
              <a:t>1930-1932: League’s Convention on Financial Assistance fails due to Depression and budgetary orthodoxy</a:t>
            </a:r>
          </a:p>
          <a:p>
            <a:r>
              <a:rPr lang="en-US" dirty="0">
                <a:latin typeface="Garamond" panose="02020404030301010803" pitchFamily="18" charset="0"/>
              </a:rPr>
              <a:t>World War II: $50.1bn (2022: $985bn) Lend-Lease aid provides massive goods, raw materials and services for world economy</a:t>
            </a:r>
          </a:p>
        </p:txBody>
      </p:sp>
      <p:pic>
        <p:nvPicPr>
          <p:cNvPr id="5" name="Picture 4" descr="A picture containing sky, outdoor, grass, field&#10;&#10;Description automatically generated">
            <a:extLst>
              <a:ext uri="{FF2B5EF4-FFF2-40B4-BE49-F238E27FC236}">
                <a16:creationId xmlns:a16="http://schemas.microsoft.com/office/drawing/2014/main" id="{75F4276E-3BE0-715E-FC63-AB56BA2CB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246" y="4540607"/>
            <a:ext cx="3067140" cy="2317393"/>
          </a:xfrm>
          <a:prstGeom prst="rect">
            <a:avLst/>
          </a:prstGeom>
        </p:spPr>
      </p:pic>
      <p:pic>
        <p:nvPicPr>
          <p:cNvPr id="1026" name="Picture 2" descr="World War Two: Lend Lease Agreement (February 23, 1942)">
            <a:extLst>
              <a:ext uri="{FF2B5EF4-FFF2-40B4-BE49-F238E27FC236}">
                <a16:creationId xmlns:a16="http://schemas.microsoft.com/office/drawing/2014/main" id="{4D90015A-6124-9BF6-191C-F0958503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3" y="3976692"/>
            <a:ext cx="4123629" cy="279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0E614D-2E23-6AA3-8F2F-06E336C04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1" y="998261"/>
            <a:ext cx="5944740" cy="279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EB30-BE9C-D448-B240-AB3946D76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381" y="157202"/>
            <a:ext cx="10063619" cy="68314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Sanctions and the world economy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A3EF-93A2-3041-A859-08A8AA784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72" y="876822"/>
            <a:ext cx="7064012" cy="598117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Present-day sanctions against large economies such as Russia unseen in scale since 1930s</a:t>
            </a:r>
          </a:p>
          <a:p>
            <a:pPr marL="514350" indent="-514350"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Military escalation risks probably somewhat lower</a:t>
            </a:r>
          </a:p>
          <a:p>
            <a:pPr marL="514350" indent="-514350"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But spillover effects today are larger than before because of increased interdependence &amp; higher trade/GDP ratios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aramond" panose="02020404030301010803" pitchFamily="18" charset="0"/>
              </a:rPr>
              <a:t>Sanctions interact with the economic conjuncture – timing can enhance or weaken effects: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	</a:t>
            </a:r>
            <a:r>
              <a:rPr lang="en-US" dirty="0" err="1">
                <a:latin typeface="Garamond" panose="02020404030301010803" pitchFamily="18" charset="0"/>
              </a:rPr>
              <a:t>i</a:t>
            </a:r>
            <a:r>
              <a:rPr lang="en-US" dirty="0">
                <a:latin typeface="Garamond" panose="02020404030301010803" pitchFamily="18" charset="0"/>
              </a:rPr>
              <a:t>) today’s mix of pandemic-caused disruptions, supply-chain 	fragilities caused by underinvestment in AE, a reversion in the 	global financial cycle, and EMDE </a:t>
            </a:r>
            <a:r>
              <a:rPr lang="en-US" dirty="0" err="1">
                <a:latin typeface="Garamond" panose="02020404030301010803" pitchFamily="18" charset="0"/>
              </a:rPr>
              <a:t>BoP+debt</a:t>
            </a:r>
            <a:r>
              <a:rPr lang="en-US" dirty="0">
                <a:latin typeface="Garamond" panose="02020404030301010803" pitchFamily="18" charset="0"/>
              </a:rPr>
              <a:t> problems make 	sanctions on 11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r>
              <a:rPr lang="en-US" dirty="0">
                <a:latin typeface="Garamond" panose="02020404030301010803" pitchFamily="18" charset="0"/>
              </a:rPr>
              <a:t>-largest economy in the world a major macro 	shock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	ii) </a:t>
            </a:r>
            <a:r>
              <a:rPr lang="en-US" b="1" dirty="0">
                <a:latin typeface="Garamond" panose="02020404030301010803" pitchFamily="18" charset="0"/>
              </a:rPr>
              <a:t>commodity price shock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	iii) </a:t>
            </a:r>
            <a:r>
              <a:rPr lang="en-US" b="1" dirty="0">
                <a:latin typeface="Garamond" panose="02020404030301010803" pitchFamily="18" charset="0"/>
              </a:rPr>
              <a:t>private-sector panic </a:t>
            </a:r>
            <a:r>
              <a:rPr lang="en-US" dirty="0">
                <a:latin typeface="Garamond" panose="02020404030301010803" pitchFamily="18" charset="0"/>
              </a:rPr>
              <a:t>(‘self-sanctioning’) and </a:t>
            </a:r>
            <a:r>
              <a:rPr lang="en-US" b="1" dirty="0">
                <a:latin typeface="Garamond" panose="02020404030301010803" pitchFamily="18" charset="0"/>
              </a:rPr>
              <a:t>sanctions 	hysteresis </a:t>
            </a:r>
            <a:r>
              <a:rPr lang="en-US" dirty="0">
                <a:latin typeface="Garamond" panose="02020404030301010803" pitchFamily="18" charset="0"/>
              </a:rPr>
              <a:t>effects: 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		a. </a:t>
            </a:r>
            <a:r>
              <a:rPr lang="en-US" i="1" dirty="0">
                <a:latin typeface="Garamond" panose="02020404030301010803" pitchFamily="18" charset="0"/>
              </a:rPr>
              <a:t>negative multiplier effect </a:t>
            </a:r>
            <a:r>
              <a:rPr lang="en-US" dirty="0">
                <a:latin typeface="Garamond" panose="02020404030301010803" pitchFamily="18" charset="0"/>
              </a:rPr>
              <a:t>of corporate 				withdrawal from sectors, transactions 				potentially under sanctions </a:t>
            </a:r>
            <a:r>
              <a:rPr lang="en-US" dirty="0">
                <a:latin typeface="Garamond" panose="02020404030301010803" pitchFamily="18" charset="0"/>
                <a:sym typeface="Wingdings" pitchFamily="2" charset="2"/>
              </a:rPr>
              <a:t> short-term shock to 			global GDP and trade caused by sanctions likely 			overshoots the scope of official government restrictions</a:t>
            </a:r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		b. </a:t>
            </a:r>
            <a:r>
              <a:rPr lang="en-US" i="1" dirty="0">
                <a:latin typeface="Garamond" panose="02020404030301010803" pitchFamily="18" charset="0"/>
              </a:rPr>
              <a:t>medium-term adjustment </a:t>
            </a:r>
            <a:r>
              <a:rPr lang="en-US" dirty="0">
                <a:latin typeface="Garamond" panose="02020404030301010803" pitchFamily="18" charset="0"/>
              </a:rPr>
              <a:t>of sanctions-imposing 			economies &amp; target economies as trade diversion sets in</a:t>
            </a:r>
          </a:p>
          <a:p>
            <a:pPr marL="0" indent="0">
              <a:buNone/>
            </a:pPr>
            <a:r>
              <a:rPr lang="en-US" dirty="0">
                <a:latin typeface="Garamond" panose="02020404030301010803" pitchFamily="18" charset="0"/>
              </a:rPr>
              <a:t>		c. </a:t>
            </a:r>
            <a:r>
              <a:rPr lang="en-US" i="1" dirty="0">
                <a:latin typeface="Garamond" panose="02020404030301010803" pitchFamily="18" charset="0"/>
              </a:rPr>
              <a:t>long-term damage</a:t>
            </a:r>
            <a:r>
              <a:rPr lang="en-US" dirty="0">
                <a:latin typeface="Garamond" panose="02020404030301010803" pitchFamily="18" charset="0"/>
              </a:rPr>
              <a:t>: missed growth, living standards, 			foreign investors’ fear of re-investment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4AC847-5450-76FE-C139-1157718CA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937410"/>
            <a:ext cx="4921268" cy="488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F88B-84D9-3678-984F-9E7B27DA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A positive economic weapon for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00EBC-3D38-16D6-991B-FF5576AA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690688"/>
            <a:ext cx="10622280" cy="448627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aramond" panose="02020404030301010803" pitchFamily="18" charset="0"/>
              </a:rPr>
              <a:t>What kinds of constructive policy exist to offset damage that sanctions do to the world economy?</a:t>
            </a:r>
          </a:p>
          <a:p>
            <a:pPr marL="45720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1. Supply-side infrastructure investment by advanced economies </a:t>
            </a:r>
          </a:p>
          <a:p>
            <a:pPr marL="45720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2. Demand-side support for emerging markets and developing economies</a:t>
            </a:r>
          </a:p>
          <a:p>
            <a:pPr marL="45720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3. SDR expansion to avert EMDE balance-of-payments and debt crises</a:t>
            </a:r>
          </a:p>
          <a:p>
            <a:pPr marL="45720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4. Food and energy demand management: international coordination through diplomacy better than demand destruction through rapid interest rate hikes</a:t>
            </a:r>
          </a:p>
          <a:p>
            <a:pPr marL="45720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5. Humanitarian aid channels for food and medicine</a:t>
            </a:r>
          </a:p>
          <a:p>
            <a:pPr marL="457200" lvl="1" indent="0">
              <a:buNone/>
            </a:pPr>
            <a:r>
              <a:rPr lang="en-US" dirty="0">
                <a:latin typeface="Garamond" panose="02020404030301010803" pitchFamily="18" charset="0"/>
              </a:rPr>
              <a:t>6. Reconstruction for Ukraine + support for Russia after possible sanctions lifting</a:t>
            </a:r>
          </a:p>
          <a:p>
            <a:r>
              <a:rPr lang="en-US">
                <a:latin typeface="Garamond" panose="02020404030301010803" pitchFamily="18" charset="0"/>
              </a:rPr>
              <a:t>Large-scale sanctions </a:t>
            </a:r>
            <a:r>
              <a:rPr lang="en-US" dirty="0">
                <a:latin typeface="Garamond" panose="02020404030301010803" pitchFamily="18" charset="0"/>
              </a:rPr>
              <a:t>are a form of economic war, so post-sanctions (world) economy(</a:t>
            </a:r>
            <a:r>
              <a:rPr lang="en-US" dirty="0" err="1">
                <a:latin typeface="Garamond" panose="02020404030301010803" pitchFamily="18" charset="0"/>
              </a:rPr>
              <a:t>ies</a:t>
            </a:r>
            <a:r>
              <a:rPr lang="en-US" dirty="0">
                <a:latin typeface="Garamond" panose="02020404030301010803" pitchFamily="18" charset="0"/>
              </a:rPr>
              <a:t>) require support akin to post-war reconstruction: aid and finance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2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700</Words>
  <Application>Microsoft Macintosh PowerPoint</Application>
  <PresentationFormat>Widescreen</PresentationFormat>
  <Paragraphs>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Garamond</vt:lpstr>
      <vt:lpstr>Office Theme</vt:lpstr>
      <vt:lpstr>The Economic Weapon: The Rise of Sanctions as a Tool of Modern War </vt:lpstr>
      <vt:lpstr>Overview</vt:lpstr>
      <vt:lpstr>The First World War: blockade in a globalized world economy</vt:lpstr>
      <vt:lpstr>From blockade to sanctions</vt:lpstr>
      <vt:lpstr>Sanctions as a deterrent: some successes against smaller economies</vt:lpstr>
      <vt:lpstr>Sanctions in the 1930s: failures &amp; sanctions-autarky spiral</vt:lpstr>
      <vt:lpstr>The positive economic weapon</vt:lpstr>
      <vt:lpstr>Sanctions and the world economy today</vt:lpstr>
      <vt:lpstr>A positive economic weapon for today?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Economic Weapon: The Interwar Rise of Sanctions</dc:title>
  <dc:creator>Nicholas Mulder</dc:creator>
  <cp:lastModifiedBy>Nicholas Mulder</cp:lastModifiedBy>
  <cp:revision>41</cp:revision>
  <dcterms:created xsi:type="dcterms:W3CDTF">2022-02-03T14:52:12Z</dcterms:created>
  <dcterms:modified xsi:type="dcterms:W3CDTF">2022-05-17T18:51:55Z</dcterms:modified>
</cp:coreProperties>
</file>