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07"/>
  </p:normalViewPr>
  <p:slideViewPr>
    <p:cSldViewPr snapToGrid="0" snapToObjects="1">
      <p:cViewPr varScale="1">
        <p:scale>
          <a:sx n="107" d="100"/>
          <a:sy n="107" d="100"/>
        </p:scale>
        <p:origin x="5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wyplosz/cw%20work/conferences/Video%20IEO%20January%202021/Data/IFS%20Deb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Debt (%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Sheet2!$D$7</c:f>
              <c:strCache>
                <c:ptCount val="1"/>
                <c:pt idx="0">
                  <c:v>France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Sheet2!$D$8:$D$62</c:f>
              <c:numCache>
                <c:formatCode>#\'##0.000_ ;\-#\'##0.000\ </c:formatCode>
                <c:ptCount val="55"/>
                <c:pt idx="4">
                  <c:v>47.915151818174699</c:v>
                </c:pt>
                <c:pt idx="5">
                  <c:v>44.076684095156502</c:v>
                </c:pt>
                <c:pt idx="6">
                  <c:v>41.292225435655503</c:v>
                </c:pt>
                <c:pt idx="7">
                  <c:v>38.746836381713202</c:v>
                </c:pt>
                <c:pt idx="8">
                  <c:v>35.6957772208821</c:v>
                </c:pt>
                <c:pt idx="9">
                  <c:v>33.374153791693402</c:v>
                </c:pt>
                <c:pt idx="10">
                  <c:v>33.6457029281015</c:v>
                </c:pt>
                <c:pt idx="11">
                  <c:v>31.921927256181899</c:v>
                </c:pt>
                <c:pt idx="12">
                  <c:v>31.497703774662501</c:v>
                </c:pt>
                <c:pt idx="13">
                  <c:v>32.660125567994001</c:v>
                </c:pt>
                <c:pt idx="14">
                  <c:v>32.8201516371835</c:v>
                </c:pt>
                <c:pt idx="15">
                  <c:v>32.280231019536899</c:v>
                </c:pt>
                <c:pt idx="16">
                  <c:v>31.3463226212729</c:v>
                </c:pt>
                <c:pt idx="17">
                  <c:v>35.540690713253703</c:v>
                </c:pt>
                <c:pt idx="18">
                  <c:v>36.605760877644798</c:v>
                </c:pt>
                <c:pt idx="19">
                  <c:v>38.4416204293912</c:v>
                </c:pt>
                <c:pt idx="20">
                  <c:v>40.171270387218698</c:v>
                </c:pt>
                <c:pt idx="21">
                  <c:v>41.097330987432798</c:v>
                </c:pt>
                <c:pt idx="22">
                  <c:v>42.626836650410603</c:v>
                </c:pt>
                <c:pt idx="23">
                  <c:v>42.339295214607297</c:v>
                </c:pt>
                <c:pt idx="24">
                  <c:v>42.153342498332201</c:v>
                </c:pt>
                <c:pt idx="25">
                  <c:v>41.6518201704814</c:v>
                </c:pt>
                <c:pt idx="26">
                  <c:v>42.698491954348398</c:v>
                </c:pt>
                <c:pt idx="27">
                  <c:v>47.329487237602997</c:v>
                </c:pt>
                <c:pt idx="28">
                  <c:v>54.865228304422303</c:v>
                </c:pt>
                <c:pt idx="29">
                  <c:v>59.030850765786397</c:v>
                </c:pt>
                <c:pt idx="30">
                  <c:v>67.265351469197</c:v>
                </c:pt>
                <c:pt idx="31">
                  <c:v>73.285897596619506</c:v>
                </c:pt>
                <c:pt idx="32">
                  <c:v>75.9452579895909</c:v>
                </c:pt>
                <c:pt idx="33">
                  <c:v>77.595126922172398</c:v>
                </c:pt>
                <c:pt idx="34">
                  <c:v>74.073238036118298</c:v>
                </c:pt>
                <c:pt idx="35">
                  <c:v>72.379787968861706</c:v>
                </c:pt>
                <c:pt idx="36">
                  <c:v>71.415208568265996</c:v>
                </c:pt>
                <c:pt idx="37">
                  <c:v>75.134501848967602</c:v>
                </c:pt>
                <c:pt idx="38">
                  <c:v>79.039161348284907</c:v>
                </c:pt>
                <c:pt idx="39">
                  <c:v>80.723982751456504</c:v>
                </c:pt>
                <c:pt idx="40">
                  <c:v>82.234298811685505</c:v>
                </c:pt>
                <c:pt idx="41">
                  <c:v>77.255317331326296</c:v>
                </c:pt>
                <c:pt idx="42">
                  <c:v>75.9915802738727</c:v>
                </c:pt>
                <c:pt idx="43">
                  <c:v>82.630988108542496</c:v>
                </c:pt>
                <c:pt idx="44">
                  <c:v>97.586441903090005</c:v>
                </c:pt>
                <c:pt idx="45">
                  <c:v>101.08067845239</c:v>
                </c:pt>
                <c:pt idx="46">
                  <c:v>103.860502034414</c:v>
                </c:pt>
                <c:pt idx="47">
                  <c:v>111.923026478914</c:v>
                </c:pt>
                <c:pt idx="48">
                  <c:v>112.41985276656401</c:v>
                </c:pt>
                <c:pt idx="49">
                  <c:v>120.066265152646</c:v>
                </c:pt>
                <c:pt idx="50">
                  <c:v>120.868491262547</c:v>
                </c:pt>
                <c:pt idx="51">
                  <c:v>124.198778463875</c:v>
                </c:pt>
                <c:pt idx="52">
                  <c:v>123.324349545481</c:v>
                </c:pt>
                <c:pt idx="53">
                  <c:v>121.738092436271</c:v>
                </c:pt>
                <c:pt idx="54">
                  <c:v>124.38159908856601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4B-9B4E-AA6E-4E66925CDE65}"/>
            </c:ext>
          </c:extLst>
        </c:ser>
        <c:ser>
          <c:idx val="1"/>
          <c:order val="1"/>
          <c:tx>
            <c:strRef>
              <c:f>Sheet2!$E$7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Sheet2!$E$8:$E$62</c:f>
              <c:numCache>
                <c:formatCode>#\'##0.000_ ;\-#\'##0.000\ </c:formatCode>
                <c:ptCount val="55"/>
                <c:pt idx="0">
                  <c:v>0</c:v>
                </c:pt>
                <c:pt idx="26">
                  <c:v>36.683399710184098</c:v>
                </c:pt>
                <c:pt idx="27">
                  <c:v>39.702655058810798</c:v>
                </c:pt>
                <c:pt idx="28">
                  <c:v>44.8076156533565</c:v>
                </c:pt>
                <c:pt idx="29">
                  <c:v>45.478459557870501</c:v>
                </c:pt>
                <c:pt idx="30">
                  <c:v>54.238523414419397</c:v>
                </c:pt>
                <c:pt idx="31">
                  <c:v>57.319181322508598</c:v>
                </c:pt>
                <c:pt idx="32">
                  <c:v>58.7681900849554</c:v>
                </c:pt>
                <c:pt idx="33">
                  <c:v>61.092942230579702</c:v>
                </c:pt>
                <c:pt idx="34">
                  <c:v>61.247535287191702</c:v>
                </c:pt>
                <c:pt idx="35">
                  <c:v>62.614602660986698</c:v>
                </c:pt>
                <c:pt idx="36">
                  <c:v>61.189365783148503</c:v>
                </c:pt>
                <c:pt idx="37">
                  <c:v>64.003212498216996</c:v>
                </c:pt>
                <c:pt idx="38">
                  <c:v>66.825937950123503</c:v>
                </c:pt>
                <c:pt idx="39">
                  <c:v>69.0939958063246</c:v>
                </c:pt>
                <c:pt idx="40">
                  <c:v>71.546871361360999</c:v>
                </c:pt>
                <c:pt idx="41">
                  <c:v>68.782405140553607</c:v>
                </c:pt>
                <c:pt idx="42">
                  <c:v>66.100534085832507</c:v>
                </c:pt>
                <c:pt idx="43">
                  <c:v>70.816611946896401</c:v>
                </c:pt>
                <c:pt idx="44">
                  <c:v>77.653214700098403</c:v>
                </c:pt>
                <c:pt idx="45">
                  <c:v>87.609851925623502</c:v>
                </c:pt>
                <c:pt idx="46">
                  <c:v>86.5491274174002</c:v>
                </c:pt>
                <c:pt idx="47">
                  <c:v>88.828963658874102</c:v>
                </c:pt>
                <c:pt idx="48">
                  <c:v>84.200665793669302</c:v>
                </c:pt>
                <c:pt idx="49">
                  <c:v>83.990157949693398</c:v>
                </c:pt>
                <c:pt idx="50">
                  <c:v>80.132933403950602</c:v>
                </c:pt>
                <c:pt idx="51">
                  <c:v>77.3703678962476</c:v>
                </c:pt>
                <c:pt idx="52">
                  <c:v>72.709532780846899</c:v>
                </c:pt>
                <c:pt idx="53">
                  <c:v>69.497462795905506</c:v>
                </c:pt>
                <c:pt idx="54">
                  <c:v>68.115267885959398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4B-9B4E-AA6E-4E66925CDE65}"/>
            </c:ext>
          </c:extLst>
        </c:ser>
        <c:ser>
          <c:idx val="2"/>
          <c:order val="2"/>
          <c:tx>
            <c:strRef>
              <c:f>Sheet2!$F$7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Sheet2!$F$8:$F$62</c:f>
              <c:numCache>
                <c:formatCode>#\'##0.000_ ;\-#\'##0.000\ </c:formatCode>
                <c:ptCount val="55"/>
                <c:pt idx="0">
                  <c:v>47.960468958607201</c:v>
                </c:pt>
                <c:pt idx="1">
                  <c:v>48.873970124780598</c:v>
                </c:pt>
                <c:pt idx="2">
                  <c:v>50.096952276851901</c:v>
                </c:pt>
                <c:pt idx="3">
                  <c:v>52.655370704366902</c:v>
                </c:pt>
                <c:pt idx="4">
                  <c:v>53.029058079050003</c:v>
                </c:pt>
                <c:pt idx="5">
                  <c:v>53.462885792537399</c:v>
                </c:pt>
                <c:pt idx="6">
                  <c:v>57.5958068425915</c:v>
                </c:pt>
                <c:pt idx="7">
                  <c:v>63.779040812936998</c:v>
                </c:pt>
                <c:pt idx="8">
                  <c:v>68.162095772575498</c:v>
                </c:pt>
                <c:pt idx="9">
                  <c:v>67.773670388167503</c:v>
                </c:pt>
                <c:pt idx="10">
                  <c:v>79.703074119377604</c:v>
                </c:pt>
                <c:pt idx="11">
                  <c:v>79.491543299478593</c:v>
                </c:pt>
                <c:pt idx="12">
                  <c:v>82.949582238165306</c:v>
                </c:pt>
                <c:pt idx="13">
                  <c:v>87.943660167129096</c:v>
                </c:pt>
                <c:pt idx="14">
                  <c:v>86.600551004357897</c:v>
                </c:pt>
                <c:pt idx="15">
                  <c:v>84.0311410090995</c:v>
                </c:pt>
                <c:pt idx="16">
                  <c:v>88.266644808591394</c:v>
                </c:pt>
                <c:pt idx="17">
                  <c:v>91.964333087517105</c:v>
                </c:pt>
                <c:pt idx="18">
                  <c:v>76.954476300410406</c:v>
                </c:pt>
                <c:pt idx="19">
                  <c:v>79.722559320635099</c:v>
                </c:pt>
                <c:pt idx="20">
                  <c:v>86.0551915896026</c:v>
                </c:pt>
                <c:pt idx="21">
                  <c:v>89.820818196305893</c:v>
                </c:pt>
                <c:pt idx="22">
                  <c:v>93.400172427701094</c:v>
                </c:pt>
                <c:pt idx="23">
                  <c:v>95.614804964266796</c:v>
                </c:pt>
                <c:pt idx="24">
                  <c:v>92.443597501281303</c:v>
                </c:pt>
                <c:pt idx="25">
                  <c:v>94.412023439322695</c:v>
                </c:pt>
                <c:pt idx="26">
                  <c:v>97.124118986400006</c:v>
                </c:pt>
                <c:pt idx="27">
                  <c:v>103.380060912472</c:v>
                </c:pt>
                <c:pt idx="28">
                  <c:v>112.442748156645</c:v>
                </c:pt>
                <c:pt idx="29">
                  <c:v>116.973130186417</c:v>
                </c:pt>
                <c:pt idx="30">
                  <c:v>118.516194133201</c:v>
                </c:pt>
                <c:pt idx="31">
                  <c:v>124.780752173542</c:v>
                </c:pt>
                <c:pt idx="32">
                  <c:v>126.50021828092</c:v>
                </c:pt>
                <c:pt idx="33">
                  <c:v>128.00595263723901</c:v>
                </c:pt>
                <c:pt idx="34">
                  <c:v>122.49953013019901</c:v>
                </c:pt>
                <c:pt idx="35">
                  <c:v>118.213851408038</c:v>
                </c:pt>
                <c:pt idx="36">
                  <c:v>117.321267009976</c:v>
                </c:pt>
                <c:pt idx="37">
                  <c:v>116.262208590257</c:v>
                </c:pt>
                <c:pt idx="38">
                  <c:v>113.832294551459</c:v>
                </c:pt>
                <c:pt idx="39">
                  <c:v>116.09365733908901</c:v>
                </c:pt>
                <c:pt idx="40">
                  <c:v>118.705292136663</c:v>
                </c:pt>
                <c:pt idx="41">
                  <c:v>115.874386290712</c:v>
                </c:pt>
                <c:pt idx="42">
                  <c:v>111.28015110283999</c:v>
                </c:pt>
                <c:pt idx="43">
                  <c:v>114.08217955235</c:v>
                </c:pt>
                <c:pt idx="44">
                  <c:v>126.951393734159</c:v>
                </c:pt>
                <c:pt idx="45">
                  <c:v>125.62477420092399</c:v>
                </c:pt>
                <c:pt idx="46">
                  <c:v>118.838399339912</c:v>
                </c:pt>
                <c:pt idx="47">
                  <c:v>137.488730588354</c:v>
                </c:pt>
                <c:pt idx="48">
                  <c:v>144.99111820444699</c:v>
                </c:pt>
                <c:pt idx="49">
                  <c:v>158.04542954852801</c:v>
                </c:pt>
                <c:pt idx="50">
                  <c:v>158.88883340782999</c:v>
                </c:pt>
                <c:pt idx="51">
                  <c:v>156.21476740942001</c:v>
                </c:pt>
                <c:pt idx="52">
                  <c:v>153.20102540685201</c:v>
                </c:pt>
                <c:pt idx="53">
                  <c:v>147.79712841646801</c:v>
                </c:pt>
                <c:pt idx="54">
                  <c:v>155.80796653882999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4B-9B4E-AA6E-4E66925CDE65}"/>
            </c:ext>
          </c:extLst>
        </c:ser>
        <c:ser>
          <c:idx val="3"/>
          <c:order val="3"/>
          <c:tx>
            <c:strRef>
              <c:f>Sheet2!$G$7</c:f>
              <c:strCache>
                <c:ptCount val="1"/>
                <c:pt idx="0">
                  <c:v>Japan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Sheet2!$G$8:$G$62</c:f>
              <c:numCache>
                <c:formatCode>#\'##0.000_ ;\-#\'##0.000\ </c:formatCode>
                <c:ptCount val="55"/>
                <c:pt idx="5">
                  <c:v>10.9127764823546</c:v>
                </c:pt>
                <c:pt idx="6">
                  <c:v>12.2237813181051</c:v>
                </c:pt>
                <c:pt idx="7">
                  <c:v>16.262161174159498</c:v>
                </c:pt>
                <c:pt idx="8">
                  <c:v>15.788756924747901</c:v>
                </c:pt>
                <c:pt idx="9">
                  <c:v>12.2883140249501</c:v>
                </c:pt>
                <c:pt idx="10">
                  <c:v>19.657089728443399</c:v>
                </c:pt>
                <c:pt idx="11">
                  <c:v>26.406294223557101</c:v>
                </c:pt>
                <c:pt idx="12">
                  <c:v>31.672619132832299</c:v>
                </c:pt>
                <c:pt idx="13">
                  <c:v>40.1043349771507</c:v>
                </c:pt>
                <c:pt idx="14">
                  <c:v>44.564335013633801</c:v>
                </c:pt>
                <c:pt idx="15">
                  <c:v>48.753065317765</c:v>
                </c:pt>
                <c:pt idx="16">
                  <c:v>54.664943195540701</c:v>
                </c:pt>
                <c:pt idx="17">
                  <c:v>60.800873524950397</c:v>
                </c:pt>
                <c:pt idx="18">
                  <c:v>67.197529698059199</c:v>
                </c:pt>
                <c:pt idx="19">
                  <c:v>69.364169977325204</c:v>
                </c:pt>
                <c:pt idx="20">
                  <c:v>71.785294527337896</c:v>
                </c:pt>
                <c:pt idx="21">
                  <c:v>77.676767339977204</c:v>
                </c:pt>
                <c:pt idx="22">
                  <c:v>79.466310820550504</c:v>
                </c:pt>
                <c:pt idx="23">
                  <c:v>75.282978827315802</c:v>
                </c:pt>
                <c:pt idx="24">
                  <c:v>68.956436968343496</c:v>
                </c:pt>
                <c:pt idx="25">
                  <c:v>66.104722424560094</c:v>
                </c:pt>
                <c:pt idx="26">
                  <c:v>65.396946118444504</c:v>
                </c:pt>
                <c:pt idx="27">
                  <c:v>69.928442275722105</c:v>
                </c:pt>
                <c:pt idx="28">
                  <c:v>76.408491768848293</c:v>
                </c:pt>
                <c:pt idx="29">
                  <c:v>81.797010603850893</c:v>
                </c:pt>
                <c:pt idx="30">
                  <c:v>89.762481764898396</c:v>
                </c:pt>
                <c:pt idx="31">
                  <c:v>95.093046515745598</c:v>
                </c:pt>
                <c:pt idx="32">
                  <c:v>100.822112076834</c:v>
                </c:pt>
                <c:pt idx="33">
                  <c:v>111.796010244811</c:v>
                </c:pt>
                <c:pt idx="34">
                  <c:v>124.704542541756</c:v>
                </c:pt>
                <c:pt idx="35">
                  <c:v>130.91936488287601</c:v>
                </c:pt>
                <c:pt idx="36">
                  <c:v>137.33530030024599</c:v>
                </c:pt>
                <c:pt idx="37">
                  <c:v>144.969298597521</c:v>
                </c:pt>
                <c:pt idx="38">
                  <c:v>149.50661203991399</c:v>
                </c:pt>
                <c:pt idx="39">
                  <c:v>156.26832774914999</c:v>
                </c:pt>
                <c:pt idx="40">
                  <c:v>157.89663270517801</c:v>
                </c:pt>
                <c:pt idx="41">
                  <c:v>156.31120348724801</c:v>
                </c:pt>
                <c:pt idx="42">
                  <c:v>154.33232766873499</c:v>
                </c:pt>
                <c:pt idx="43">
                  <c:v>162.988354297748</c:v>
                </c:pt>
                <c:pt idx="44">
                  <c:v>180.411720302921</c:v>
                </c:pt>
                <c:pt idx="45">
                  <c:v>186.63745568137799</c:v>
                </c:pt>
                <c:pt idx="46">
                  <c:v>201.766931538004</c:v>
                </c:pt>
                <c:pt idx="47">
                  <c:v>209.23712883399401</c:v>
                </c:pt>
                <c:pt idx="48">
                  <c:v>212.41605563069001</c:v>
                </c:pt>
                <c:pt idx="49">
                  <c:v>217.89644291619001</c:v>
                </c:pt>
                <c:pt idx="50">
                  <c:v>216.54240064081901</c:v>
                </c:pt>
                <c:pt idx="51">
                  <c:v>223.012173570762</c:v>
                </c:pt>
                <c:pt idx="52">
                  <c:v>222.180175249049</c:v>
                </c:pt>
                <c:pt idx="53">
                  <c:v>224.248795435636</c:v>
                </c:pt>
                <c:pt idx="54">
                  <c:v>225.25625979863801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4B-9B4E-AA6E-4E66925CDE65}"/>
            </c:ext>
          </c:extLst>
        </c:ser>
        <c:ser>
          <c:idx val="4"/>
          <c:order val="4"/>
          <c:tx>
            <c:strRef>
              <c:f>Sheet2!$H$7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Sheet2!$H$8:$H$62</c:f>
              <c:numCache>
                <c:formatCode>#\'##0.000_ ;\-#\'##0.000\ </c:formatCode>
                <c:ptCount val="55"/>
                <c:pt idx="0">
                  <c:v>41.715092597621201</c:v>
                </c:pt>
                <c:pt idx="1">
                  <c:v>85.464791592628302</c:v>
                </c:pt>
                <c:pt idx="2">
                  <c:v>85.927454179061499</c:v>
                </c:pt>
                <c:pt idx="3">
                  <c:v>80.174201576109496</c:v>
                </c:pt>
                <c:pt idx="4">
                  <c:v>72.911519533996199</c:v>
                </c:pt>
                <c:pt idx="5">
                  <c:v>64.109745437679507</c:v>
                </c:pt>
                <c:pt idx="6">
                  <c:v>65.936232805915594</c:v>
                </c:pt>
                <c:pt idx="7">
                  <c:v>57.8898133318215</c:v>
                </c:pt>
                <c:pt idx="8">
                  <c:v>53.126758495828497</c:v>
                </c:pt>
                <c:pt idx="9">
                  <c:v>49.697663369757699</c:v>
                </c:pt>
                <c:pt idx="10">
                  <c:v>49.920453458753201</c:v>
                </c:pt>
                <c:pt idx="11">
                  <c:v>47.759329734625801</c:v>
                </c:pt>
                <c:pt idx="12">
                  <c:v>53.715756964499398</c:v>
                </c:pt>
                <c:pt idx="13">
                  <c:v>47.297268229726797</c:v>
                </c:pt>
                <c:pt idx="14">
                  <c:v>44.573466049900098</c:v>
                </c:pt>
                <c:pt idx="15">
                  <c:v>43.760951695081701</c:v>
                </c:pt>
                <c:pt idx="16">
                  <c:v>41.179616340049698</c:v>
                </c:pt>
                <c:pt idx="17">
                  <c:v>44.749257546708797</c:v>
                </c:pt>
                <c:pt idx="18">
                  <c:v>44.236592403952699</c:v>
                </c:pt>
                <c:pt idx="19">
                  <c:v>44.171494846998797</c:v>
                </c:pt>
                <c:pt idx="20">
                  <c:v>42.915054002142703</c:v>
                </c:pt>
                <c:pt idx="21">
                  <c:v>42.358301521376497</c:v>
                </c:pt>
                <c:pt idx="22">
                  <c:v>41.271213770306801</c:v>
                </c:pt>
                <c:pt idx="23">
                  <c:v>36.008365625343103</c:v>
                </c:pt>
                <c:pt idx="24">
                  <c:v>30.775201619464799</c:v>
                </c:pt>
                <c:pt idx="25">
                  <c:v>27.541405615825798</c:v>
                </c:pt>
                <c:pt idx="26">
                  <c:v>27.8348718006872</c:v>
                </c:pt>
                <c:pt idx="27">
                  <c:v>33.185505175354301</c:v>
                </c:pt>
                <c:pt idx="28">
                  <c:v>41.446696976827901</c:v>
                </c:pt>
                <c:pt idx="29">
                  <c:v>40.096431562744797</c:v>
                </c:pt>
                <c:pt idx="30">
                  <c:v>53.538011317589998</c:v>
                </c:pt>
                <c:pt idx="31">
                  <c:v>52.615608449570999</c:v>
                </c:pt>
                <c:pt idx="32">
                  <c:v>52.1171526136065</c:v>
                </c:pt>
                <c:pt idx="33">
                  <c:v>53.146111244255401</c:v>
                </c:pt>
                <c:pt idx="34">
                  <c:v>47.904692657479899</c:v>
                </c:pt>
                <c:pt idx="35">
                  <c:v>49.409161419837602</c:v>
                </c:pt>
                <c:pt idx="36">
                  <c:v>46.802503568683399</c:v>
                </c:pt>
                <c:pt idx="37">
                  <c:v>49.574924368785602</c:v>
                </c:pt>
                <c:pt idx="38">
                  <c:v>48.676392387126803</c:v>
                </c:pt>
                <c:pt idx="39">
                  <c:v>52.002225496201397</c:v>
                </c:pt>
                <c:pt idx="40">
                  <c:v>52.337265745801602</c:v>
                </c:pt>
                <c:pt idx="41">
                  <c:v>51.353725626717299</c:v>
                </c:pt>
                <c:pt idx="42">
                  <c:v>53.070820815155699</c:v>
                </c:pt>
                <c:pt idx="43">
                  <c:v>65.723208111453204</c:v>
                </c:pt>
                <c:pt idx="44">
                  <c:v>78.813287327907503</c:v>
                </c:pt>
                <c:pt idx="45">
                  <c:v>89.610199579459106</c:v>
                </c:pt>
                <c:pt idx="46">
                  <c:v>103.505846792532</c:v>
                </c:pt>
                <c:pt idx="47">
                  <c:v>107.562639840633</c:v>
                </c:pt>
                <c:pt idx="48">
                  <c:v>103.39694304895301</c:v>
                </c:pt>
                <c:pt idx="49">
                  <c:v>113.250828767241</c:v>
                </c:pt>
                <c:pt idx="50">
                  <c:v>112.748216984322</c:v>
                </c:pt>
                <c:pt idx="51">
                  <c:v>119.859007215077</c:v>
                </c:pt>
                <c:pt idx="52">
                  <c:v>117.136860443252</c:v>
                </c:pt>
                <c:pt idx="53">
                  <c:v>113.902190315399</c:v>
                </c:pt>
                <c:pt idx="54">
                  <c:v>117.321377444158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4B-9B4E-AA6E-4E66925CDE65}"/>
            </c:ext>
          </c:extLst>
        </c:ser>
        <c:ser>
          <c:idx val="5"/>
          <c:order val="5"/>
          <c:tx>
            <c:strRef>
              <c:f>Sheet2!$I$7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Sheet2!$B$8:$C$62</c:f>
              <c:strCache>
                <c:ptCount val="5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</c:strCache>
            </c:strRef>
          </c:cat>
          <c:val>
            <c:numRef>
              <c:f>Sheet2!$I$8:$I$62</c:f>
              <c:numCache>
                <c:formatCode>#\'##0.000_ ;\-#\'##0.000\ </c:formatCode>
                <c:ptCount val="55"/>
                <c:pt idx="0">
                  <c:v>52.045140024404198</c:v>
                </c:pt>
                <c:pt idx="1">
                  <c:v>49.057567566321602</c:v>
                </c:pt>
                <c:pt idx="2">
                  <c:v>48.8416707245281</c:v>
                </c:pt>
                <c:pt idx="3">
                  <c:v>46.909333102286602</c:v>
                </c:pt>
                <c:pt idx="4">
                  <c:v>44.431833257174901</c:v>
                </c:pt>
                <c:pt idx="5">
                  <c:v>44.868656367379202</c:v>
                </c:pt>
                <c:pt idx="6">
                  <c:v>45.474534376643902</c:v>
                </c:pt>
                <c:pt idx="7">
                  <c:v>43.984967696339297</c:v>
                </c:pt>
                <c:pt idx="8">
                  <c:v>41.321097029836302</c:v>
                </c:pt>
                <c:pt idx="9">
                  <c:v>40.2320671350937</c:v>
                </c:pt>
                <c:pt idx="10">
                  <c:v>43.370041634394802</c:v>
                </c:pt>
                <c:pt idx="11">
                  <c:v>43.615381022599102</c:v>
                </c:pt>
                <c:pt idx="12">
                  <c:v>42.512314915999198</c:v>
                </c:pt>
                <c:pt idx="13">
                  <c:v>41.4929630320649</c:v>
                </c:pt>
                <c:pt idx="14">
                  <c:v>40.221689255378898</c:v>
                </c:pt>
                <c:pt idx="15">
                  <c:v>40.867865685486898</c:v>
                </c:pt>
                <c:pt idx="16">
                  <c:v>40.039584773036502</c:v>
                </c:pt>
                <c:pt idx="17">
                  <c:v>44.6918417481006</c:v>
                </c:pt>
                <c:pt idx="18">
                  <c:v>47.610171224202098</c:v>
                </c:pt>
                <c:pt idx="19">
                  <c:v>49.2657049435632</c:v>
                </c:pt>
                <c:pt idx="20">
                  <c:v>53.910313724618</c:v>
                </c:pt>
                <c:pt idx="21">
                  <c:v>57.357637321335297</c:v>
                </c:pt>
                <c:pt idx="22">
                  <c:v>59.150403444954698</c:v>
                </c:pt>
                <c:pt idx="23">
                  <c:v>59.710436751089198</c:v>
                </c:pt>
                <c:pt idx="24">
                  <c:v>59.835547828405097</c:v>
                </c:pt>
                <c:pt idx="25">
                  <c:v>61.425779636901296</c:v>
                </c:pt>
                <c:pt idx="26">
                  <c:v>66.055450200237402</c:v>
                </c:pt>
                <c:pt idx="27">
                  <c:v>68.360142506651002</c:v>
                </c:pt>
                <c:pt idx="28">
                  <c:v>70.270524046707493</c:v>
                </c:pt>
                <c:pt idx="29">
                  <c:v>69.093668086660799</c:v>
                </c:pt>
                <c:pt idx="30">
                  <c:v>68.673065415072401</c:v>
                </c:pt>
                <c:pt idx="31">
                  <c:v>67.846604691673306</c:v>
                </c:pt>
                <c:pt idx="32">
                  <c:v>65.484122656200597</c:v>
                </c:pt>
                <c:pt idx="33">
                  <c:v>62.2527317459001</c:v>
                </c:pt>
                <c:pt idx="34">
                  <c:v>58.702659344567401</c:v>
                </c:pt>
                <c:pt idx="35">
                  <c:v>52.857587285018099</c:v>
                </c:pt>
                <c:pt idx="36">
                  <c:v>52.854223666438898</c:v>
                </c:pt>
                <c:pt idx="37">
                  <c:v>55.216066741046603</c:v>
                </c:pt>
                <c:pt idx="38">
                  <c:v>58.354822770318101</c:v>
                </c:pt>
                <c:pt idx="39">
                  <c:v>65.875034369618604</c:v>
                </c:pt>
                <c:pt idx="40">
                  <c:v>65.227404889773297</c:v>
                </c:pt>
                <c:pt idx="41">
                  <c:v>63.958342939709702</c:v>
                </c:pt>
                <c:pt idx="42">
                  <c:v>64.428015800596995</c:v>
                </c:pt>
                <c:pt idx="43">
                  <c:v>73.474837803293696</c:v>
                </c:pt>
                <c:pt idx="44">
                  <c:v>86.504307498149103</c:v>
                </c:pt>
                <c:pt idx="45">
                  <c:v>95.228705183253098</c:v>
                </c:pt>
                <c:pt idx="46">
                  <c:v>99.580849880361697</c:v>
                </c:pt>
                <c:pt idx="47">
                  <c:v>103.104133635552</c:v>
                </c:pt>
                <c:pt idx="48">
                  <c:v>104.594979859964</c:v>
                </c:pt>
                <c:pt idx="49">
                  <c:v>104.336170205058</c:v>
                </c:pt>
                <c:pt idx="50">
                  <c:v>104.440490372431</c:v>
                </c:pt>
                <c:pt idx="51">
                  <c:v>106.401150531509</c:v>
                </c:pt>
                <c:pt idx="52">
                  <c:v>105.555439998287</c:v>
                </c:pt>
                <c:pt idx="53">
                  <c:v>106.594736884748</c:v>
                </c:pt>
                <c:pt idx="54">
                  <c:v>108.38004381165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4B-9B4E-AA6E-4E66925CD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066896"/>
        <c:axId val="1715950768"/>
      </c:lineChart>
      <c:catAx>
        <c:axId val="17160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950768"/>
        <c:crosses val="autoZero"/>
        <c:auto val="1"/>
        <c:lblAlgn val="ctr"/>
        <c:lblOffset val="100"/>
        <c:tickLblSkip val="10"/>
        <c:noMultiLvlLbl val="0"/>
      </c:catAx>
      <c:valAx>
        <c:axId val="17159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0668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07FA7-6ECE-D349-BB9A-A51964EB095A}" type="datetimeFigureOut">
              <a:rPr lang="en-US" smtClean="0"/>
              <a:t>1/10/21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DE34B-8E0C-2B44-8DAC-3DD36434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9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274638"/>
            <a:ext cx="2078037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81713" cy="6278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386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40386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296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dirty="0"/>
          </a:p>
          <a:p>
            <a:pPr lvl="0"/>
            <a:endParaRPr lang="fr-CH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fld id="{226FC674-09B0-7949-AAB7-8E4631B1DA54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5002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2978883-F656-ED4B-92A9-D5B9E2BEDD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10483" y="6632400"/>
            <a:ext cx="2695575" cy="142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CC0000"/>
        </a:buClr>
        <a:buChar char="•"/>
        <a:defRPr sz="2400">
          <a:solidFill>
            <a:srgbClr val="99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rgbClr val="00CC00"/>
        </a:buClr>
        <a:buFont typeface="Wingdings" charset="2"/>
        <a:buChar char="§"/>
        <a:defRPr sz="2200">
          <a:solidFill>
            <a:srgbClr val="99000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rgbClr val="FF9933"/>
        </a:buClr>
        <a:buChar char="•"/>
        <a:defRPr sz="2000">
          <a:solidFill>
            <a:srgbClr val="99000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har char="–"/>
        <a:defRPr sz="1800">
          <a:solidFill>
            <a:srgbClr val="99000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har char="»"/>
        <a:defRPr sz="1600">
          <a:solidFill>
            <a:srgbClr val="990000"/>
          </a:solidFill>
          <a:latin typeface="Arial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rial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rial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rial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Comments on Furman and Summers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382987" cy="2253343"/>
          </a:xfrm>
        </p:spPr>
        <p:txBody>
          <a:bodyPr/>
          <a:lstStyle/>
          <a:p>
            <a:r>
              <a:rPr lang="en-US" sz="2000" dirty="0"/>
              <a:t>Charles Wyplosz</a:t>
            </a:r>
          </a:p>
          <a:p>
            <a:r>
              <a:rPr lang="en-US" sz="1600" dirty="0"/>
              <a:t>The Graduate Institute, Geneva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IMF/IEO webinar on:</a:t>
            </a:r>
          </a:p>
          <a:p>
            <a:r>
              <a:rPr lang="en-US" sz="2000" dirty="0"/>
              <a:t> “The End of Austerity? Evolution of Views on Fiscal Policy as a Counter-Cyclical Tool”</a:t>
            </a:r>
          </a:p>
          <a:p>
            <a:r>
              <a:rPr lang="en-US" sz="1600" dirty="0"/>
              <a:t>January 13, 2021</a:t>
            </a:r>
          </a:p>
        </p:txBody>
      </p:sp>
    </p:spTree>
    <p:extLst>
      <p:ext uri="{BB962C8B-B14F-4D97-AF65-F5344CB8AC3E}">
        <p14:creationId xmlns:p14="http://schemas.microsoft.com/office/powerpoint/2010/main" val="81436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58B9-2D60-504D-9F66-8AE1B478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paper will not help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3B7D-A3EE-C44E-B5DA-D2AA429FB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>
                    <a:alpha val="51000"/>
                  </a:srgbClr>
                </a:solidFill>
              </a:rPr>
              <a:t>Promising r – g &lt; 0 is wrong starting point</a:t>
            </a:r>
          </a:p>
          <a:p>
            <a:pPr lvl="1"/>
            <a:r>
              <a:rPr lang="en-US" dirty="0">
                <a:solidFill>
                  <a:srgbClr val="990000">
                    <a:alpha val="51000"/>
                  </a:srgbClr>
                </a:solidFill>
              </a:rPr>
              <a:t>No empirical basis</a:t>
            </a:r>
          </a:p>
          <a:p>
            <a:pPr lvl="1"/>
            <a:r>
              <a:rPr lang="en-US" dirty="0">
                <a:solidFill>
                  <a:srgbClr val="990000">
                    <a:alpha val="51000"/>
                  </a:srgbClr>
                </a:solidFill>
              </a:rPr>
              <a:t>Just a few years of r – g &gt; 0 can trigger bad equilibrium</a:t>
            </a:r>
          </a:p>
          <a:p>
            <a:r>
              <a:rPr lang="en-US" dirty="0"/>
              <a:t>Adding interest payment “guidepost” to existing rules will make it worse</a:t>
            </a:r>
          </a:p>
          <a:p>
            <a:pPr lvl="1"/>
            <a:r>
              <a:rPr lang="en-US" dirty="0"/>
              <a:t>Without going into details of proposed computation</a:t>
            </a:r>
          </a:p>
          <a:p>
            <a:r>
              <a:rPr lang="en-US" dirty="0"/>
              <a:t>“Golden” rule will make every item of public spending a profitable investment</a:t>
            </a:r>
          </a:p>
        </p:txBody>
      </p:sp>
    </p:spTree>
    <p:extLst>
      <p:ext uri="{BB962C8B-B14F-4D97-AF65-F5344CB8AC3E}">
        <p14:creationId xmlns:p14="http://schemas.microsoft.com/office/powerpoint/2010/main" val="244511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sets of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</a:t>
            </a:r>
          </a:p>
          <a:p>
            <a:r>
              <a:rPr lang="en-US" dirty="0"/>
              <a:t>Applicability to the Eurozone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short</a:t>
            </a:r>
          </a:p>
          <a:p>
            <a:pPr lvl="1"/>
            <a:r>
              <a:rPr lang="en-US" dirty="0"/>
              <a:t>Thought-provoking paper</a:t>
            </a:r>
          </a:p>
          <a:p>
            <a:pPr lvl="1"/>
            <a:r>
              <a:rPr lang="en-US" dirty="0"/>
              <a:t>But easily misleading </a:t>
            </a:r>
          </a:p>
        </p:txBody>
      </p:sp>
    </p:spTree>
    <p:extLst>
      <p:ext uri="{BB962C8B-B14F-4D97-AF65-F5344CB8AC3E}">
        <p14:creationId xmlns:p14="http://schemas.microsoft.com/office/powerpoint/2010/main" val="11445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9191-2C95-024D-AEB1-E7E8CAE2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theory: </a:t>
            </a:r>
            <a:br>
              <a:rPr lang="en-US" dirty="0"/>
            </a:br>
            <a:r>
              <a:rPr lang="en-US" dirty="0"/>
              <a:t>selected 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0239E-FEC7-D345-8343-FFC0381A44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debt sustainability?</a:t>
                </a:r>
              </a:p>
              <a:p>
                <a:pPr lvl="1"/>
                <a:r>
                  <a:rPr lang="en-US" dirty="0"/>
                  <a:t>Intertemporal budget identity</a:t>
                </a:r>
              </a:p>
              <a:p>
                <a:pPr lvl="1"/>
                <a:r>
                  <a:rPr lang="en-US" dirty="0"/>
                  <a:t>Solvency condition: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/>
                        </m:sSup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Sustainability: some practical approximation of solvency</a:t>
                </a:r>
              </a:p>
              <a:p>
                <a:pPr lvl="2"/>
                <a:r>
                  <a:rPr lang="en-US" dirty="0"/>
                  <a:t>Like: debt ratio not too big at some point in the future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0239E-FEC7-D345-8343-FFC0381A4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8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B0A5-310F-C14F-BA8E-56535A03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to big at some point in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18D3-D717-1D46-97DB-EFB20DF2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NC, not SC: not increasing forever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94D5-BA90-A842-A9B4-FDFD1BEF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28" y="2146769"/>
            <a:ext cx="5165766" cy="41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9191-2C95-024D-AEB1-E7E8CAE2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theory: </a:t>
            </a:r>
            <a:br>
              <a:rPr lang="en-US" dirty="0"/>
            </a:br>
            <a:r>
              <a:rPr lang="en-US" dirty="0"/>
              <a:t>selected 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0239E-FEC7-D345-8343-FFC0381A44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990000">
                        <a:alpha val="51000"/>
                      </a:srgbClr>
                    </a:solidFill>
                  </a:rPr>
                  <a:t>What is debt sustainability?</a:t>
                </a:r>
              </a:p>
              <a:p>
                <a:pPr lvl="1"/>
                <a:r>
                  <a:rPr lang="en-US" dirty="0">
                    <a:solidFill>
                      <a:srgbClr val="990000">
                        <a:alpha val="51000"/>
                      </a:srgbClr>
                    </a:solidFill>
                  </a:rPr>
                  <a:t>Intertemporal budget identity</a:t>
                </a:r>
              </a:p>
              <a:p>
                <a:pPr lvl="1"/>
                <a:r>
                  <a:rPr lang="en-US" dirty="0">
                    <a:solidFill>
                      <a:srgbClr val="990000">
                        <a:alpha val="51000"/>
                      </a:srgbClr>
                    </a:solidFill>
                  </a:rPr>
                  <a:t>Solvency condition: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mtClean="0">
                            <a:solidFill>
                              <a:srgbClr val="990000">
                                <a:alpha val="51000"/>
                              </a:srgbClr>
                            </a:solidFill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  <m:t>lim</m:t>
                            </m:r>
                          </m:e>
                          <m:lim>
                            <m:r>
                              <a:rPr lang="fr-CH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  <m:t>𝑡</m:t>
                            </m:r>
                            <m:r>
                              <a:rPr lang="en-US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mtClean="0">
                                    <a:solidFill>
                                      <a:srgbClr val="990000">
                                        <a:alpha val="51000"/>
                                      </a:srgbClr>
                                    </a:solidFill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mtClean="0">
                                        <a:solidFill>
                                          <a:srgbClr val="990000">
                                            <a:alpha val="51000"/>
                                          </a:srgbClr>
                                        </a:solidFill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fr-CH" smtClean="0">
                                        <a:solidFill>
                                          <a:srgbClr val="990000">
                                            <a:alpha val="51000"/>
                                          </a:srgbClr>
                                        </a:solidFill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CH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(</m:t>
                                        </m:r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𝑟</m:t>
                                        </m:r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−</m:t>
                                        </m:r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𝑔</m:t>
                                        </m:r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fr-CH" smtClean="0">
                                            <a:solidFill>
                                              <a:srgbClr val="990000">
                                                <a:alpha val="51000"/>
                                              </a:srgbClr>
                                            </a:solidFill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  <m:t>≤</m:t>
                            </m:r>
                            <m:r>
                              <a:rPr lang="fr-CH" smtClean="0">
                                <a:solidFill>
                                  <a:srgbClr val="990000">
                                    <a:alpha val="51000"/>
                                  </a:srgbClr>
                                </a:solidFill>
                              </a:rPr>
                              <m:t>0</m:t>
                            </m:r>
                          </m:e>
                          <m:sup/>
                        </m:sSup>
                      </m:e>
                    </m:func>
                  </m:oMath>
                </a14:m>
                <a:endParaRPr lang="en-US" dirty="0">
                  <a:solidFill>
                    <a:srgbClr val="990000">
                      <a:alpha val="51000"/>
                    </a:srgbClr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90000">
                        <a:alpha val="51000"/>
                      </a:srgbClr>
                    </a:solidFill>
                  </a:rPr>
                  <a:t>Sustainability: some practical approximation of solvency</a:t>
                </a:r>
              </a:p>
              <a:p>
                <a:pPr lvl="2"/>
                <a:r>
                  <a:rPr lang="en-US" dirty="0">
                    <a:solidFill>
                      <a:srgbClr val="990000">
                        <a:alpha val="51000"/>
                      </a:srgbClr>
                    </a:solidFill>
                  </a:rPr>
                  <a:t>Like: debt ratio not too big at some point in the future</a:t>
                </a:r>
              </a:p>
              <a:p>
                <a:r>
                  <a:rPr lang="en-US" dirty="0"/>
                  <a:t>Stock-flow criticism stranger even</a:t>
                </a:r>
              </a:p>
              <a:p>
                <a:pPr lvl="1"/>
                <a:r>
                  <a:rPr lang="en-US" dirty="0"/>
                  <a:t>THE reason for caring about </a:t>
                </a:r>
                <a:r>
                  <a:rPr lang="en-US" i="1" dirty="0"/>
                  <a:t>r - g</a:t>
                </a:r>
              </a:p>
              <a:p>
                <a:pPr lvl="1"/>
                <a:r>
                  <a:rPr lang="en-US" dirty="0"/>
                  <a:t>Comparing current debt to PV of GDP makes no sense</a:t>
                </a:r>
              </a:p>
              <a:p>
                <a:pPr lvl="2"/>
                <a:r>
                  <a:rPr lang="en-US" dirty="0"/>
                  <a:t>What about the future primary budget balances?</a:t>
                </a:r>
              </a:p>
              <a:p>
                <a:pPr lvl="2"/>
                <a:r>
                  <a:rPr lang="en-US" dirty="0"/>
                  <a:t>Even </a:t>
                </a:r>
                <a:r>
                  <a:rPr lang="en-US" i="1" dirty="0"/>
                  <a:t>r </a:t>
                </a:r>
                <a:r>
                  <a:rPr lang="en-US" dirty="0"/>
                  <a:t>&lt;</a:t>
                </a:r>
                <a:r>
                  <a:rPr lang="en-US" i="1" dirty="0"/>
                  <a:t> g </a:t>
                </a:r>
                <a:r>
                  <a:rPr lang="en-US" dirty="0"/>
                  <a:t>is not sufficient to stabilize debt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0239E-FEC7-D345-8343-FFC0381A4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4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69C6-DBFD-ED47-AFB8-15CE77D8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irrelevance of </a:t>
            </a:r>
            <a:r>
              <a:rPr lang="en-US" i="1" dirty="0"/>
              <a:t>r </a:t>
            </a:r>
            <a:r>
              <a:rPr lang="en-US" dirty="0"/>
              <a:t>&lt;</a:t>
            </a:r>
            <a:r>
              <a:rPr lang="en-US" i="1" dirty="0"/>
              <a:t> 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7DA27-4FED-E24B-A875-C5D267A9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8" y="1791771"/>
            <a:ext cx="4201839" cy="352837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543F3D-0AD1-C540-AAD7-87061570B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717771"/>
              </p:ext>
            </p:extLst>
          </p:nvPr>
        </p:nvGraphicFramePr>
        <p:xfrm>
          <a:off x="4742577" y="1981775"/>
          <a:ext cx="4100602" cy="361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700D2C-BCED-6D41-B5C8-E4DC5EE354EF}"/>
              </a:ext>
            </a:extLst>
          </p:cNvPr>
          <p:cNvSpPr txBox="1"/>
          <p:nvPr/>
        </p:nvSpPr>
        <p:spPr>
          <a:xfrm>
            <a:off x="403839" y="5956878"/>
            <a:ext cx="833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Not to mention caution with measurement (Reis, 2020; Galbraith, 2020)</a:t>
            </a:r>
          </a:p>
        </p:txBody>
      </p:sp>
    </p:spTree>
    <p:extLst>
      <p:ext uri="{BB962C8B-B14F-4D97-AF65-F5344CB8AC3E}">
        <p14:creationId xmlns:p14="http://schemas.microsoft.com/office/powerpoint/2010/main" val="174817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68C00D-398D-884D-86C7-8538F650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Eurozone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8D397-0D43-F24E-87B0-068EBF02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 that now is not the time to worry about sustainability</a:t>
            </a:r>
          </a:p>
          <a:p>
            <a:pPr lvl="1"/>
            <a:r>
              <a:rPr lang="en-US" dirty="0"/>
              <a:t>But we know that, at some point in time, markets will worry</a:t>
            </a:r>
          </a:p>
          <a:p>
            <a:pPr lvl="1"/>
            <a:r>
              <a:rPr lang="en-US" dirty="0"/>
              <a:t>We have been there in 2010-11, ECB is not Fed</a:t>
            </a:r>
          </a:p>
          <a:p>
            <a:r>
              <a:rPr lang="en-US" dirty="0"/>
              <a:t>Stability Pact suspended until end of 2021</a:t>
            </a:r>
          </a:p>
          <a:p>
            <a:pPr lvl="1"/>
            <a:r>
              <a:rPr lang="en-US" dirty="0"/>
              <a:t>Either it is fixed by then, or we are back with deeply flawed rule</a:t>
            </a:r>
          </a:p>
          <a:p>
            <a:pPr lvl="1"/>
            <a:r>
              <a:rPr lang="en-US" dirty="0"/>
              <a:t>Time to explain what a good rule looks like </a:t>
            </a:r>
          </a:p>
        </p:txBody>
      </p:sp>
    </p:spTree>
    <p:extLst>
      <p:ext uri="{BB962C8B-B14F-4D97-AF65-F5344CB8AC3E}">
        <p14:creationId xmlns:p14="http://schemas.microsoft.com/office/powerpoint/2010/main" val="36082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45BB-FFFB-7C48-A25B-C68B78FB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good rule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2D0B-35A0-0445-A747-CA0A34C3F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experience/reasoning irrelevant</a:t>
            </a:r>
          </a:p>
          <a:p>
            <a:pPr lvl="1"/>
            <a:r>
              <a:rPr lang="en-US" dirty="0"/>
              <a:t>Extremely poor experience at Federal level, including PAYGO (Auerbach, 2008)</a:t>
            </a:r>
          </a:p>
          <a:p>
            <a:pPr lvl="1"/>
            <a:r>
              <a:rPr lang="en-US" dirty="0"/>
              <a:t>Extremely poor rules at State level: no stabilization</a:t>
            </a:r>
          </a:p>
          <a:p>
            <a:r>
              <a:rPr lang="en-US" dirty="0"/>
              <a:t>What’s wrong with Stability Pact</a:t>
            </a:r>
          </a:p>
          <a:p>
            <a:pPr lvl="1"/>
            <a:r>
              <a:rPr lang="en-US" dirty="0"/>
              <a:t>Complex mix of arbitrary and largely incompatible rules</a:t>
            </a:r>
          </a:p>
          <a:p>
            <a:pPr lvl="1"/>
            <a:r>
              <a:rPr lang="en-US" dirty="0"/>
              <a:t>Result: procyclical fiscal policies and debt crisis</a:t>
            </a:r>
          </a:p>
          <a:p>
            <a:r>
              <a:rPr lang="en-US" dirty="0"/>
              <a:t>Key principles</a:t>
            </a:r>
          </a:p>
          <a:p>
            <a:pPr lvl="1"/>
            <a:r>
              <a:rPr lang="en-US" dirty="0"/>
              <a:t>One target: debt ratio in the long run (</a:t>
            </a:r>
            <a:r>
              <a:rPr lang="en-US" dirty="0" err="1"/>
              <a:t>cf</a:t>
            </a:r>
            <a:r>
              <a:rPr lang="en-US" dirty="0"/>
              <a:t> CBO)</a:t>
            </a:r>
          </a:p>
          <a:p>
            <a:pPr lvl="1"/>
            <a:r>
              <a:rPr lang="en-US" dirty="0"/>
              <a:t>One instrument: path of primary budget balances</a:t>
            </a:r>
          </a:p>
          <a:p>
            <a:pPr lvl="1"/>
            <a:r>
              <a:rPr lang="en-US" dirty="0"/>
              <a:t>Enforcement (not discussed here)</a:t>
            </a:r>
          </a:p>
        </p:txBody>
      </p:sp>
    </p:spTree>
    <p:extLst>
      <p:ext uri="{BB962C8B-B14F-4D97-AF65-F5344CB8AC3E}">
        <p14:creationId xmlns:p14="http://schemas.microsoft.com/office/powerpoint/2010/main" val="1814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58B9-2D60-504D-9F66-8AE1B478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 will not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3B7D-A3EE-C44E-B5DA-D2AA429FB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Promising </a:t>
            </a:r>
            <a:r>
              <a:rPr lang="en-US" i="1" dirty="0"/>
              <a:t>r – g </a:t>
            </a:r>
            <a:r>
              <a:rPr lang="en-US" dirty="0"/>
              <a:t>&lt; 0 is wrong starting point</a:t>
            </a:r>
          </a:p>
          <a:p>
            <a:pPr lvl="1"/>
            <a:r>
              <a:rPr lang="en-US" dirty="0"/>
              <a:t>No empirical basis</a:t>
            </a:r>
          </a:p>
          <a:p>
            <a:pPr lvl="1"/>
            <a:r>
              <a:rPr lang="en-US" dirty="0"/>
              <a:t>Just a few years of r – g &gt; 0 can trigger bad equilibrium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0E212-C3C4-7C4B-98FC-742ADCD1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14" y="3092531"/>
            <a:ext cx="4637397" cy="3510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75D38-409F-8749-9051-678A170E8239}"/>
              </a:ext>
            </a:extLst>
          </p:cNvPr>
          <p:cNvSpPr txBox="1"/>
          <p:nvPr/>
        </p:nvSpPr>
        <p:spPr>
          <a:xfrm>
            <a:off x="6234544" y="3455858"/>
            <a:ext cx="234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5% probability to be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2C73D3-80DC-6647-BF28-270ACCACF072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2031" y="3847605"/>
            <a:ext cx="629392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6168E7-D08A-A541-9E65-F4344BF69AC8}"/>
              </a:ext>
            </a:extLst>
          </p:cNvPr>
          <p:cNvSpPr txBox="1"/>
          <p:nvPr/>
        </p:nvSpPr>
        <p:spPr>
          <a:xfrm>
            <a:off x="6234543" y="4355436"/>
            <a:ext cx="234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Markets won’t wait</a:t>
            </a:r>
          </a:p>
        </p:txBody>
      </p:sp>
    </p:spTree>
    <p:extLst>
      <p:ext uri="{BB962C8B-B14F-4D97-AF65-F5344CB8AC3E}">
        <p14:creationId xmlns:p14="http://schemas.microsoft.com/office/powerpoint/2010/main" val="18354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cw red green 2015">
  <a:themeElements>
    <a:clrScheme name="cw_red_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w_red_gre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w_re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_re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_re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_re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_re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_re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w_re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 red green 2015</Template>
  <TotalTime>215</TotalTime>
  <Words>479</Words>
  <Application>Microsoft Macintosh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Cambria Math</vt:lpstr>
      <vt:lpstr>Tahoma</vt:lpstr>
      <vt:lpstr>Wingdings</vt:lpstr>
      <vt:lpstr>cw red green 2015</vt:lpstr>
      <vt:lpstr>Comments on Furman and Summers</vt:lpstr>
      <vt:lpstr>Two sets of comments</vt:lpstr>
      <vt:lpstr>A strange theory:  selected observations</vt:lpstr>
      <vt:lpstr>Not to big at some point in time?</vt:lpstr>
      <vt:lpstr>A strange theory:  selected observations</vt:lpstr>
      <vt:lpstr>The irrelevance of r &lt; g</vt:lpstr>
      <vt:lpstr>Relevance for Eurozone </vt:lpstr>
      <vt:lpstr>What a good rule looks like</vt:lpstr>
      <vt:lpstr>This paper will not help</vt:lpstr>
      <vt:lpstr>This paper will not help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Furman and Summers</dc:title>
  <dc:creator>Charles Wyplosz</dc:creator>
  <cp:lastModifiedBy>Charles Wyplosz</cp:lastModifiedBy>
  <cp:revision>14</cp:revision>
  <dcterms:created xsi:type="dcterms:W3CDTF">2021-01-10T14:38:09Z</dcterms:created>
  <dcterms:modified xsi:type="dcterms:W3CDTF">2021-01-10T18:13:24Z</dcterms:modified>
</cp:coreProperties>
</file>