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70" r:id="rId13"/>
    <p:sldId id="268" r:id="rId14"/>
    <p:sldId id="272" r:id="rId15"/>
    <p:sldId id="275" r:id="rId16"/>
    <p:sldId id="280" r:id="rId17"/>
    <p:sldId id="276" r:id="rId18"/>
    <p:sldId id="278" r:id="rId19"/>
    <p:sldId id="279" r:id="rId20"/>
    <p:sldId id="281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348"/>
    <p:restoredTop sz="96405"/>
  </p:normalViewPr>
  <p:slideViewPr>
    <p:cSldViewPr snapToGrid="0" snapToObjects="1">
      <p:cViewPr varScale="1">
        <p:scale>
          <a:sx n="107" d="100"/>
          <a:sy n="107" d="100"/>
        </p:scale>
        <p:origin x="176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D12D1-538F-7C4E-954B-D9DCC11864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85DEC3-CD91-6B4C-A5A6-F81FEACE3A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912607-EBEE-A447-BB9B-4AD4ABA6B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909E-41D0-B444-A706-1A426E61E488}" type="datetimeFigureOut">
              <a:rPr lang="en-US" smtClean="0"/>
              <a:t>5/12/21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F4F922-8FD3-2042-817E-1A039297A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EA23C4-4B64-3949-A740-5E3F129C4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47812-31E6-634D-A98B-CC963EA31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290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46F1C-FD47-214E-8C19-0FB51FF2F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E9D774-7196-8D41-B5FF-80CAFB5FC0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482890-4C2D-EA44-8879-426A8C7CB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909E-41D0-B444-A706-1A426E61E488}" type="datetimeFigureOut">
              <a:rPr lang="en-US" smtClean="0"/>
              <a:t>5/12/21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78D6F7-C854-4D40-B2E0-8DFCBB092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88C8A7-D5B9-814C-8EA1-76D6DBA80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47812-31E6-634D-A98B-CC963EA31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811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7A7EF9E-6FBC-9446-A7A8-A4B1689E1B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C082AC-9187-0140-9335-3FD58B59D5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733626-DACD-604E-A292-339E16732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909E-41D0-B444-A706-1A426E61E488}" type="datetimeFigureOut">
              <a:rPr lang="en-US" smtClean="0"/>
              <a:t>5/12/21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22F88F-B016-F849-94F7-21485EC2A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E39957-4A37-8446-8252-78E198D7F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47812-31E6-634D-A98B-CC963EA31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419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37AEE-E3CB-954C-8B23-C601F13AD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0E61C2-E12D-324D-8D39-7C3FF5CDB3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05FDC0-730D-F441-9CD4-B8D084228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909E-41D0-B444-A706-1A426E61E488}" type="datetimeFigureOut">
              <a:rPr lang="en-US" smtClean="0"/>
              <a:t>5/12/21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B982E7-9D42-3549-B79F-91D67082E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11E582-4CE6-D14A-B8A5-5CA595310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47812-31E6-634D-A98B-CC963EA31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468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AEB54-AB27-384B-ACFE-5537416A3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DCAEAC-2C46-C242-9EDE-345FED2D17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4F4C8D-63B9-FD4D-A8CE-BDD312330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909E-41D0-B444-A706-1A426E61E488}" type="datetimeFigureOut">
              <a:rPr lang="en-US" smtClean="0"/>
              <a:t>5/12/21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0C4E95-718A-BB4D-9D49-E23C0BEE5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3FA28E-5707-BC4F-8BF8-5B3135FA3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47812-31E6-634D-A98B-CC963EA31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884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59F49-E02E-704A-82FF-C98DCEC4F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CF80D0-999A-8845-A355-B5915332EF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AC9330-C670-BC48-9466-19FB3E94E2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2E4E85-CFBD-FE4E-82D2-A7C7D9A5C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909E-41D0-B444-A706-1A426E61E488}" type="datetimeFigureOut">
              <a:rPr lang="en-US" smtClean="0"/>
              <a:t>5/12/21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8A69A6-954C-0246-8650-5C263861B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E6FDF1-69C7-A04E-95F8-95C0AC81B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47812-31E6-634D-A98B-CC963EA31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614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8B2CF-E032-F54B-B828-DA4F3F4E1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E35323-79EC-784B-9081-06651A89AE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4A1A75-C792-7F4B-93AF-F9CF902439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877186-B731-5A41-830C-79117B9D23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8A17C8-C713-064F-8100-5E5143C041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67C9FA-EC34-BE48-90D5-C72232881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909E-41D0-B444-A706-1A426E61E488}" type="datetimeFigureOut">
              <a:rPr lang="en-US" smtClean="0"/>
              <a:t>5/12/21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98B2492-A343-904C-9794-28DA7B7F74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78003D-57BC-8941-BF80-3B2846B2C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47812-31E6-634D-A98B-CC963EA31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829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AE8CE-A058-A641-9559-4A06D7E92E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A94203B-850E-5341-A6B7-E6AE61619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909E-41D0-B444-A706-1A426E61E488}" type="datetimeFigureOut">
              <a:rPr lang="en-US" smtClean="0"/>
              <a:t>5/12/21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7361D0-3FC5-A044-ABD1-ED719EC26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FE05E1-7BDC-3744-9A44-275A29125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47812-31E6-634D-A98B-CC963EA31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193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0871E92-75F3-6A47-98D4-1295602F2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909E-41D0-B444-A706-1A426E61E488}" type="datetimeFigureOut">
              <a:rPr lang="en-US" smtClean="0"/>
              <a:t>5/12/21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9EECFE-4176-6741-837A-1BA3396E1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02874C-E287-0749-899F-2A761AB0D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47812-31E6-634D-A98B-CC963EA31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269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A31813-6028-414E-8912-462F19637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122EFE-003C-2849-A7F8-B1624B17C4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4305B7-AE2E-7C44-AB35-43DD75AB79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69A314-D6B5-704C-A2E5-9393C19C3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909E-41D0-B444-A706-1A426E61E488}" type="datetimeFigureOut">
              <a:rPr lang="en-US" smtClean="0"/>
              <a:t>5/12/21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F96315-272B-014F-8B67-ECBF48A64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A168D7-5841-CD44-899E-1F7BB911A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47812-31E6-634D-A98B-CC963EA31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26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E8927-536E-0449-826C-26AEBF852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A4A5C68-5292-FD47-821E-E15AFCAD49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5BFA8C-D891-F74A-A977-FF9BB3BC55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08DE1C-09D2-8645-8C57-ED3A15D27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909E-41D0-B444-A706-1A426E61E488}" type="datetimeFigureOut">
              <a:rPr lang="en-US" smtClean="0"/>
              <a:t>5/12/21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5ED60A-A263-514C-8F87-85B28BBD8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65F7A4-A040-A840-865C-F304279BD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47812-31E6-634D-A98B-CC963EA31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907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030247-60D6-FB4B-87AF-BF339606A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CE0C8D-8334-9F4F-8D42-D0F1DDF54F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59CEB0-B49A-0541-AB16-CB0EBFCBEF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1909E-41D0-B444-A706-1A426E61E488}" type="datetimeFigureOut">
              <a:rPr lang="en-US" smtClean="0"/>
              <a:t>5/12/21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73703F-C903-0748-B07F-D455478C93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A5803C-D5F4-4048-9057-C5766EAE38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47812-31E6-634D-A98B-CC963EA31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874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8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9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0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3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1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FCCA5F-F8DA-5346-A75E-A3139F51FDE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+mn-lt"/>
              </a:rPr>
              <a:t>The International Distribution of FDI Income</a:t>
            </a:r>
            <a:br>
              <a:rPr lang="en-US" sz="3600" dirty="0">
                <a:latin typeface="+mn-lt"/>
              </a:rPr>
            </a:br>
            <a:r>
              <a:rPr lang="en-US" sz="3600" dirty="0">
                <a:latin typeface="+mn-lt"/>
              </a:rPr>
              <a:t>And Its Impact on Income Inequality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31A247-C503-3A4E-A8D4-A4F36A615FE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Joseph P. Joyce</a:t>
            </a:r>
          </a:p>
          <a:p>
            <a:r>
              <a:rPr lang="en-US" dirty="0"/>
              <a:t>Department of Economics</a:t>
            </a:r>
          </a:p>
          <a:p>
            <a:r>
              <a:rPr lang="en-US" dirty="0"/>
              <a:t>Wellesley College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0209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5ED115A-D8D2-B742-BABB-5301765443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2305" y="1015999"/>
            <a:ext cx="8136610" cy="5034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1204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4875F35-C57B-5343-8F5F-72480E3708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0312" y="910848"/>
            <a:ext cx="8555064" cy="506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60378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AC670-6204-DE4A-8F56-C0D46FA8B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>
                <a:latin typeface="+mn-lt"/>
              </a:rPr>
              <a:t>Does FDI Income Affect Domestic Income Inequality?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5B7F92-B243-824E-BC58-71BC09558E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FDI Income can increase inequality:</a:t>
            </a:r>
          </a:p>
          <a:p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Public ownership of multinationals (stock) highly concentrated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CEOs compensated for earnings performance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dirty="0"/>
              <a:t>Q: how do remittances affect inequality in home countries?</a:t>
            </a:r>
          </a:p>
        </p:txBody>
      </p:sp>
    </p:spTree>
    <p:extLst>
      <p:ext uri="{BB962C8B-B14F-4D97-AF65-F5344CB8AC3E}">
        <p14:creationId xmlns:p14="http://schemas.microsoft.com/office/powerpoint/2010/main" val="3938018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490F6-6742-EB42-A5D7-4C4BD03F0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4749"/>
            <a:ext cx="10515600" cy="710119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3600" dirty="0"/>
            </a:br>
            <a:r>
              <a:rPr lang="en-US" sz="3100" dirty="0">
                <a:latin typeface="+mn-lt"/>
              </a:rPr>
              <a:t>Empirical Analysis: Impact of FDI Income on Income Inequality</a:t>
            </a:r>
            <a:br>
              <a:rPr lang="en-US" dirty="0"/>
            </a:b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A47DC0E-6641-8B4D-B8F2-99A59CAFF66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80935" y="1254868"/>
                <a:ext cx="11048610" cy="5366649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</a:rPr>
                        <m:t>+ 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𝛽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</a:rPr>
                        <m:t>+ 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𝛾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,  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</a:rPr>
                        <m:t>+ 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𝛿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</a:rPr>
                        <m:t>+ 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𝜖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</a:rPr>
                        <m:t>+ 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  <a:p>
                <a:pPr marL="0" indent="0">
                  <a:lnSpc>
                    <a:spcPct val="170000"/>
                  </a:lnSpc>
                  <a:buNone/>
                </a:pPr>
                <a:r>
                  <a:rPr lang="en-US" sz="2400" dirty="0" err="1"/>
                  <a:t>Y</a:t>
                </a:r>
                <a:r>
                  <a:rPr lang="en-US" sz="2400" baseline="-25000" dirty="0" err="1"/>
                  <a:t>i,t</a:t>
                </a:r>
                <a:r>
                  <a:rPr lang="en-US" sz="2400" dirty="0"/>
                  <a:t> = share of national income held by the top 1% of households (</a:t>
                </a:r>
                <a:r>
                  <a:rPr lang="en-US" sz="2400" i="1" dirty="0"/>
                  <a:t>World Inequality Database)</a:t>
                </a:r>
                <a:r>
                  <a:rPr lang="en-US" sz="2400" dirty="0">
                    <a:effectLst/>
                  </a:rPr>
                  <a:t> </a:t>
                </a:r>
              </a:p>
              <a:p>
                <a:pPr marL="0" indent="0">
                  <a:lnSpc>
                    <a:spcPct val="170000"/>
                  </a:lnSpc>
                  <a:buNone/>
                </a:pPr>
                <a:r>
                  <a:rPr lang="en-US" sz="2400" dirty="0"/>
                  <a:t>X</a:t>
                </a:r>
                <a:r>
                  <a:rPr lang="en-US" sz="2400" baseline="-25000" dirty="0"/>
                  <a:t>i,t-1</a:t>
                </a:r>
                <a:r>
                  <a:rPr lang="en-US" sz="2400" dirty="0"/>
                  <a:t> = FDI Equity Income/GDP, FDI Interest Income/GDP, FDI Income/GDP</a:t>
                </a:r>
              </a:p>
              <a:p>
                <a:pPr marL="0" lvl="0" indent="0">
                  <a:lnSpc>
                    <a:spcPct val="170000"/>
                  </a:lnSpc>
                  <a:buNone/>
                </a:pPr>
                <a:r>
                  <a:rPr lang="en-US" sz="2400" dirty="0"/>
                  <a:t>Z</a:t>
                </a:r>
                <a:r>
                  <a:rPr lang="en-US" sz="2400" baseline="-25000" dirty="0"/>
                  <a:t>i,t-1</a:t>
                </a:r>
                <a:r>
                  <a:rPr lang="en-US" sz="2400" dirty="0"/>
                  <a:t> = Log(GDP per capita), Log(GDP per capita)</a:t>
                </a:r>
                <a:r>
                  <a:rPr lang="en-US" sz="2400" baseline="30000" dirty="0"/>
                  <a:t>2</a:t>
                </a:r>
                <a:r>
                  <a:rPr lang="en-US" sz="2400" dirty="0"/>
                  <a:t>,</a:t>
                </a:r>
                <a:r>
                  <a:rPr lang="en-US" sz="2400" baseline="30000" dirty="0"/>
                  <a:t> </a:t>
                </a:r>
                <a:r>
                  <a:rPr lang="en-US" sz="2400" dirty="0"/>
                  <a:t>Capital Openness, Trade Openness, Exports/GDP, Imports/GDP, Government/GDP, Capital Stock/GDP, Human Capital, Financial Development: Financial Markets, Financial Institutions</a:t>
                </a:r>
              </a:p>
              <a:p>
                <a:pPr>
                  <a:lnSpc>
                    <a:spcPct val="170000"/>
                  </a:lnSpc>
                </a:pPr>
                <a:r>
                  <a:rPr lang="en-US" sz="2400" dirty="0"/>
                  <a:t>17 adv economies, 6 fin centers, 1990-2018, fixed country, time effects, robust errors</a:t>
                </a:r>
              </a:p>
              <a:p>
                <a:pPr marL="0" lvl="0" indent="0">
                  <a:lnSpc>
                    <a:spcPct val="170000"/>
                  </a:lnSpc>
                  <a:buNone/>
                </a:pPr>
                <a:r>
                  <a:rPr lang="en-US" sz="2000" dirty="0"/>
                  <a:t> </a:t>
                </a:r>
              </a:p>
              <a:p>
                <a:pPr marL="0" indent="0">
                  <a:lnSpc>
                    <a:spcPct val="100000"/>
                  </a:lnSpc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A47DC0E-6641-8B4D-B8F2-99A59CAFF66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0935" y="1254868"/>
                <a:ext cx="11048610" cy="5366649"/>
              </a:xfrm>
              <a:blipFill>
                <a:blip r:embed="rId2"/>
                <a:stretch>
                  <a:fillRect l="-804" t="-2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298280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4B58E8-D601-164B-83FF-FC55B00C54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35050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3200" dirty="0">
                <a:latin typeface="+mn-lt"/>
              </a:rPr>
            </a:br>
            <a:r>
              <a:rPr lang="en-US" sz="3100" dirty="0">
                <a:latin typeface="+mn-lt"/>
              </a:rPr>
              <a:t>Income Share of Top 1% and FDI Income: </a:t>
            </a:r>
            <a:br>
              <a:rPr lang="en-US" sz="3100" dirty="0">
                <a:latin typeface="+mn-lt"/>
              </a:rPr>
            </a:br>
            <a:r>
              <a:rPr lang="en-US" sz="3100" dirty="0">
                <a:latin typeface="+mn-lt"/>
              </a:rPr>
              <a:t>Advanced Economies (IMF Data)</a:t>
            </a:r>
            <a:br>
              <a:rPr lang="en-US" sz="3100" dirty="0"/>
            </a:br>
            <a:endParaRPr lang="en-US" sz="3100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36AF8A6-0D55-224D-A6C7-AD3F7DEA1B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5EF104C3-5D66-524F-8F92-B4C4C9683B4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2250780"/>
              </p:ext>
            </p:extLst>
          </p:nvPr>
        </p:nvGraphicFramePr>
        <p:xfrm>
          <a:off x="1787338" y="2718258"/>
          <a:ext cx="8617324" cy="20397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Document" r:id="rId3" imgW="6146800" imgH="1511300" progId="Word.Document.12">
                  <p:embed/>
                </p:oleObj>
              </mc:Choice>
              <mc:Fallback>
                <p:oleObj name="Document" r:id="rId3" imgW="6146800" imgH="15113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87338" y="2718258"/>
                        <a:ext cx="8617324" cy="20397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156628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943CA4-D18C-834B-93E6-2F0FCA9C4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7188"/>
            <a:ext cx="10515600" cy="1468437"/>
          </a:xfrm>
        </p:spPr>
        <p:txBody>
          <a:bodyPr>
            <a:noAutofit/>
          </a:bodyPr>
          <a:lstStyle/>
          <a:p>
            <a:pPr algn="ctr"/>
            <a:br>
              <a:rPr lang="en-US" sz="3200" dirty="0">
                <a:latin typeface="+mn-lt"/>
              </a:rPr>
            </a:br>
            <a:r>
              <a:rPr lang="en-US" sz="2800" dirty="0">
                <a:latin typeface="+mn-lt"/>
              </a:rPr>
              <a:t>Income Share of Top 1% and Portfolio, Other, </a:t>
            </a:r>
            <a:br>
              <a:rPr lang="en-US" sz="2800" dirty="0">
                <a:latin typeface="+mn-lt"/>
              </a:rPr>
            </a:br>
            <a:r>
              <a:rPr lang="en-US" sz="2800" dirty="0">
                <a:latin typeface="+mn-lt"/>
              </a:rPr>
              <a:t>Investment and Primary Income: </a:t>
            </a:r>
            <a:br>
              <a:rPr lang="en-US" sz="2800" dirty="0">
                <a:latin typeface="+mn-lt"/>
              </a:rPr>
            </a:br>
            <a:r>
              <a:rPr lang="en-US" sz="2800" dirty="0">
                <a:latin typeface="+mn-lt"/>
              </a:rPr>
              <a:t>Advanced Economies (IMF Data)</a:t>
            </a:r>
            <a:br>
              <a:rPr lang="en-US" sz="2800" dirty="0">
                <a:latin typeface="+mn-lt"/>
              </a:rPr>
            </a:br>
            <a:endParaRPr lang="en-US" sz="2800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6BC38D-476B-2D4F-AAF9-597FC079E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9312A046-4942-664B-B340-FC5BA49AC09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9717536"/>
              </p:ext>
            </p:extLst>
          </p:nvPr>
        </p:nvGraphicFramePr>
        <p:xfrm>
          <a:off x="1670279" y="2547813"/>
          <a:ext cx="8924722" cy="27842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Document" r:id="rId3" imgW="5943600" imgH="1854200" progId="Word.Document.12">
                  <p:embed/>
                </p:oleObj>
              </mc:Choice>
              <mc:Fallback>
                <p:oleObj name="Document" r:id="rId3" imgW="5943600" imgH="18542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70279" y="2547813"/>
                        <a:ext cx="8924722" cy="27842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115116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CF446-AE3A-BF4C-ACA0-DC25232E5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85303"/>
          </a:xfrm>
        </p:spPr>
        <p:txBody>
          <a:bodyPr>
            <a:noAutofit/>
          </a:bodyPr>
          <a:lstStyle/>
          <a:p>
            <a:pPr algn="ctr"/>
            <a:br>
              <a:rPr lang="en-US" sz="3200" dirty="0">
                <a:latin typeface="+mn-lt"/>
              </a:rPr>
            </a:br>
            <a:r>
              <a:rPr lang="en-US" sz="2800" dirty="0">
                <a:latin typeface="+mn-lt"/>
              </a:rPr>
              <a:t>Income Share of Top 1% and FDI Income: </a:t>
            </a:r>
            <a:br>
              <a:rPr lang="en-US" sz="2800" dirty="0">
                <a:latin typeface="+mn-lt"/>
              </a:rPr>
            </a:br>
            <a:r>
              <a:rPr lang="en-US" sz="2800" dirty="0">
                <a:latin typeface="+mn-lt"/>
              </a:rPr>
              <a:t>Financial Centers (IMF Data)</a:t>
            </a:r>
            <a:br>
              <a:rPr lang="en-US" sz="2800" dirty="0">
                <a:latin typeface="+mn-lt"/>
              </a:rPr>
            </a:br>
            <a:endParaRPr lang="en-US" sz="2800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F0F949-4285-E442-A081-895BA53BD2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ADB16140-A468-E24B-87B9-2A6CD014701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252919"/>
              </p:ext>
            </p:extLst>
          </p:nvPr>
        </p:nvGraphicFramePr>
        <p:xfrm>
          <a:off x="1439234" y="2841705"/>
          <a:ext cx="9313532" cy="19627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Document" r:id="rId3" imgW="6146800" imgH="1295400" progId="Word.Document.12">
                  <p:embed/>
                </p:oleObj>
              </mc:Choice>
              <mc:Fallback>
                <p:oleObj name="Document" r:id="rId3" imgW="6146800" imgH="12954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39234" y="2841705"/>
                        <a:ext cx="9313532" cy="196276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542162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AA6306-F949-0E49-9BA5-EE84828FB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2249"/>
            <a:ext cx="10515600" cy="1438440"/>
          </a:xfrm>
        </p:spPr>
        <p:txBody>
          <a:bodyPr>
            <a:noAutofit/>
          </a:bodyPr>
          <a:lstStyle/>
          <a:p>
            <a:pPr algn="ctr"/>
            <a:br>
              <a:rPr lang="en-US" sz="3200" dirty="0">
                <a:latin typeface="+mn-lt"/>
              </a:rPr>
            </a:br>
            <a:r>
              <a:rPr lang="en-US" sz="2800" dirty="0">
                <a:latin typeface="+mn-lt"/>
              </a:rPr>
              <a:t>Income Share of Top 1% and Portfolio Income, Other Income, </a:t>
            </a:r>
            <a:br>
              <a:rPr lang="en-US" sz="2800" dirty="0">
                <a:latin typeface="+mn-lt"/>
              </a:rPr>
            </a:br>
            <a:r>
              <a:rPr lang="en-US" sz="2800" dirty="0">
                <a:latin typeface="+mn-lt"/>
              </a:rPr>
              <a:t>Investment Income, Primary Income and Current Account: </a:t>
            </a:r>
            <a:br>
              <a:rPr lang="en-US" sz="2800" dirty="0">
                <a:latin typeface="+mn-lt"/>
              </a:rPr>
            </a:br>
            <a:r>
              <a:rPr lang="en-US" sz="2800" dirty="0">
                <a:latin typeface="+mn-lt"/>
              </a:rPr>
              <a:t>Financial Centers (IMF Data)</a:t>
            </a:r>
            <a:br>
              <a:rPr lang="en-US" sz="2800" dirty="0">
                <a:latin typeface="+mn-lt"/>
              </a:rPr>
            </a:br>
            <a:endParaRPr lang="en-US" sz="2800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35539A-5F23-314F-9176-0AFFF56258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B24486B2-F495-A54A-8EC2-ECC9FC0EF2F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9402631"/>
              </p:ext>
            </p:extLst>
          </p:nvPr>
        </p:nvGraphicFramePr>
        <p:xfrm>
          <a:off x="1275107" y="2490678"/>
          <a:ext cx="9641785" cy="30903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5" name="Document" r:id="rId3" imgW="5943600" imgH="1905000" progId="Word.Document.12">
                  <p:embed/>
                </p:oleObj>
              </mc:Choice>
              <mc:Fallback>
                <p:oleObj name="Document" r:id="rId3" imgW="5943600" imgH="19050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75107" y="2490678"/>
                        <a:ext cx="9641785" cy="30903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524890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084EC-A60A-8F47-AD8E-1EA8FF449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latin typeface="+mn-lt"/>
              </a:rPr>
              <a:t>Other empirical results:</a:t>
            </a:r>
            <a:br>
              <a:rPr lang="en-US" sz="3200" dirty="0">
                <a:latin typeface="+mn-lt"/>
              </a:rPr>
            </a:br>
            <a:endParaRPr lang="en-US" sz="3200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F0BAD7-5E1E-8942-9EE7-0336084AF3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100000"/>
              </a:lnSpc>
            </a:pPr>
            <a:r>
              <a:rPr lang="en-US" sz="2800" dirty="0"/>
              <a:t>Use OECD non-SPE data where available</a:t>
            </a:r>
          </a:p>
          <a:p>
            <a:pPr lvl="1">
              <a:lnSpc>
                <a:spcPct val="100000"/>
              </a:lnSpc>
            </a:pPr>
            <a:endParaRPr lang="en-US" sz="2800" dirty="0"/>
          </a:p>
          <a:p>
            <a:pPr lvl="1">
              <a:lnSpc>
                <a:spcPct val="100000"/>
              </a:lnSpc>
            </a:pPr>
            <a:r>
              <a:rPr lang="en-US" sz="2800" dirty="0"/>
              <a:t>Use 10% income share as dependent variable</a:t>
            </a:r>
          </a:p>
          <a:p>
            <a:pPr lvl="1">
              <a:lnSpc>
                <a:spcPct val="100000"/>
              </a:lnSpc>
            </a:pPr>
            <a:endParaRPr lang="en-US" sz="2800" dirty="0"/>
          </a:p>
          <a:p>
            <a:pPr lvl="1">
              <a:lnSpc>
                <a:spcPct val="100000"/>
              </a:lnSpc>
            </a:pPr>
            <a:r>
              <a:rPr lang="en-US" sz="2800" dirty="0"/>
              <a:t>Use </a:t>
            </a:r>
            <a:r>
              <a:rPr lang="en-US" sz="2800" dirty="0" err="1"/>
              <a:t>Prais-Winsten</a:t>
            </a:r>
            <a:r>
              <a:rPr lang="en-US" sz="2800" dirty="0"/>
              <a:t> regressions with panel-corrected standard errors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09286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B96E55-179C-5B46-92EF-A1E738BB7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27647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3200" dirty="0">
                <a:latin typeface="+mn-lt"/>
              </a:rPr>
            </a:br>
            <a:r>
              <a:rPr lang="en-US" sz="3600" dirty="0">
                <a:latin typeface="+mn-lt"/>
              </a:rPr>
              <a:t>Conclusions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CC8053-7E75-D94A-8071-DAA0789524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1959"/>
            <a:ext cx="10515600" cy="4695004"/>
          </a:xfrm>
        </p:spPr>
        <p:txBody>
          <a:bodyPr/>
          <a:lstStyle/>
          <a:p>
            <a:pPr lvl="0"/>
            <a:r>
              <a:rPr lang="en-US" dirty="0"/>
              <a:t>Distribution of FDI income concentrated among few advanced countries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FDI income in these economies consists of equity income, while financial centers benefit from interest income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Top tiers of income distribution benefit from FDI equity profits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FDI income increases inequality both among and within countries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878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095C0-BFBB-BD41-96E6-4C0889E8D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>
                <a:latin typeface="+mn-lt"/>
              </a:rPr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82495F-67E4-0449-AD22-EBFCF475E6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lvl="0"/>
            <a:r>
              <a:rPr lang="en-US" dirty="0"/>
              <a:t>Distribution of FDI Income Among Countries</a:t>
            </a:r>
          </a:p>
          <a:p>
            <a:pPr marL="0" lvl="0" indent="0">
              <a:buNone/>
            </a:pPr>
            <a:endParaRPr lang="en-US" dirty="0"/>
          </a:p>
          <a:p>
            <a:pPr lvl="0"/>
            <a:r>
              <a:rPr lang="en-US" dirty="0"/>
              <a:t>Impact of FDI Income on Income Shares within Countries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938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BA2EA-6459-B443-B742-3C20AA8B6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>
                <a:latin typeface="+mn-lt"/>
              </a:rPr>
              <a:t>Further reading: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582FED-8A6B-BD4E-BEFF-53740D6ED4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/>
              <a:t>Joyce, “The Sources of International Investment Income in Emerging Market Economies, “ </a:t>
            </a:r>
            <a:r>
              <a:rPr lang="en-US" i="1" dirty="0"/>
              <a:t>Review of International Economics</a:t>
            </a:r>
            <a:r>
              <a:rPr lang="en-US" dirty="0"/>
              <a:t>, 2021 (forthcoming)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146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24EF8-EEE7-7043-A476-0C26F288B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4645"/>
          </a:xfrm>
        </p:spPr>
        <p:txBody>
          <a:bodyPr>
            <a:normAutofit/>
          </a:bodyPr>
          <a:lstStyle/>
          <a:p>
            <a:pPr algn="ctr"/>
            <a:r>
              <a:rPr lang="en-US" sz="2800" dirty="0">
                <a:latin typeface="+mn-lt"/>
              </a:rPr>
              <a:t>FDI Income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3CA205-A595-0249-8793-7C1C779DD9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079770"/>
            <a:ext cx="10903085" cy="541310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i="1" dirty="0"/>
              <a:t>Current Account</a:t>
            </a:r>
            <a:r>
              <a:rPr lang="en-US" dirty="0"/>
              <a:t>:</a:t>
            </a:r>
          </a:p>
          <a:p>
            <a:pPr marL="293688" indent="-279400"/>
            <a:r>
              <a:rPr lang="en-US" dirty="0"/>
              <a:t>Trade Balance:		Exports – Imports</a:t>
            </a:r>
          </a:p>
          <a:p>
            <a:pPr marL="293688" indent="-279400"/>
            <a:r>
              <a:rPr lang="en-US" dirty="0"/>
              <a:t>Net Primary Income: 	Net Compensation of Employees</a:t>
            </a:r>
          </a:p>
          <a:p>
            <a:pPr marL="352425" indent="0">
              <a:buNone/>
            </a:pPr>
            <a:r>
              <a:rPr lang="en-US" dirty="0"/>
              <a:t>				Net Investment Income</a:t>
            </a:r>
          </a:p>
          <a:p>
            <a:pPr marL="0" indent="0">
              <a:buNone/>
            </a:pPr>
            <a:r>
              <a:rPr lang="en-US" dirty="0"/>
              <a:t>					</a:t>
            </a:r>
            <a:r>
              <a:rPr lang="en-US" b="1" dirty="0"/>
              <a:t>Net FDI Income: Equity + Interest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				Net Portfolio Income</a:t>
            </a:r>
          </a:p>
          <a:p>
            <a:pPr marL="0" indent="0">
              <a:buNone/>
            </a:pPr>
            <a:r>
              <a:rPr lang="en-US" dirty="0"/>
              <a:t>					Net Other Income (Banks)</a:t>
            </a:r>
          </a:p>
          <a:p>
            <a:pPr marL="0" indent="0">
              <a:buNone/>
            </a:pPr>
            <a:r>
              <a:rPr lang="en-US" dirty="0"/>
              <a:t>					Reserve Assets Income	</a:t>
            </a:r>
          </a:p>
          <a:p>
            <a:pPr marL="231775" indent="-217488"/>
            <a:r>
              <a:rPr lang="en-US" dirty="0"/>
              <a:t> Net Secondary Income:  Net Transfers (Official, Remittances)</a:t>
            </a:r>
          </a:p>
          <a:p>
            <a:pPr marL="407987" indent="0">
              <a:buNone/>
            </a:pPr>
            <a:endParaRPr lang="en-US" dirty="0"/>
          </a:p>
          <a:p>
            <a:pPr marL="14288" indent="0">
              <a:buNone/>
            </a:pPr>
            <a:r>
              <a:rPr lang="en-US" i="1" dirty="0"/>
              <a:t>Financial Account</a:t>
            </a:r>
            <a:r>
              <a:rPr lang="en-US" dirty="0"/>
              <a:t>:		Net acquisition of (domestic – foreign) assets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045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B1895BE-3433-E64B-BBE2-0AD2791C94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6150" y="679450"/>
            <a:ext cx="7759700" cy="549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9100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AE18265-B235-CD4E-9C78-F8EA91A0D9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6293" y="869950"/>
            <a:ext cx="7857640" cy="5220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7046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23FBC98-B5BC-444B-A98A-41BDC635E1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5200" y="825047"/>
            <a:ext cx="7838698" cy="5131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97732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36F6A-CF5A-4541-BFDA-97B4CDD555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92175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3200" dirty="0">
                <a:latin typeface="+mn-lt"/>
              </a:rPr>
            </a:br>
            <a:r>
              <a:rPr lang="en-US" sz="3100" dirty="0">
                <a:latin typeface="+mn-lt"/>
              </a:rPr>
              <a:t>Why does U.S. have large share of FDI income?</a:t>
            </a:r>
            <a:br>
              <a:rPr lang="en-US" sz="3100" dirty="0">
                <a:latin typeface="+mn-lt"/>
              </a:rPr>
            </a:br>
            <a:endParaRPr lang="en-US" sz="3100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DE0A42-F4BA-6B4A-9D02-73812E3CBF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5064"/>
            <a:ext cx="10515600" cy="4571899"/>
          </a:xfrm>
        </p:spPr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en-US" dirty="0"/>
              <a:t>FDI was large component of U.S. capital flows pre-1914, post-1950</a:t>
            </a:r>
          </a:p>
          <a:p>
            <a:pPr marL="514350" lvl="0" indent="-514350">
              <a:buFont typeface="+mj-lt"/>
              <a:buAutoNum type="arabicPeriod"/>
            </a:pP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Return on U.S. FDI assets greater than return on U.S. FDI liabilities</a:t>
            </a:r>
          </a:p>
          <a:p>
            <a:pPr marL="514350" lvl="0" indent="-514350">
              <a:buFont typeface="+mj-lt"/>
              <a:buAutoNum type="arabicPeriod"/>
            </a:pP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U.S. multinationals shift foreign profits to low-tax financial centers</a:t>
            </a:r>
          </a:p>
          <a:p>
            <a:pPr marL="514350" lvl="0" indent="-514350">
              <a:buFont typeface="+mj-lt"/>
              <a:buAutoNum type="arabicPeriod"/>
            </a:pPr>
            <a:endParaRPr lang="en-US" dirty="0"/>
          </a:p>
          <a:p>
            <a:r>
              <a:rPr lang="en-US" dirty="0"/>
              <a:t>   Other countries’ multinationals also active in minimizing taxes</a:t>
            </a:r>
          </a:p>
          <a:p>
            <a:pPr marL="514350" lvl="0" indent="-514350">
              <a:buFont typeface="+mj-lt"/>
              <a:buAutoNum type="arabicPeriod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0018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26EEE-47A3-8D46-A244-712E3A0B6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14833"/>
            <a:ext cx="10515600" cy="600076"/>
          </a:xfrm>
        </p:spPr>
        <p:txBody>
          <a:bodyPr>
            <a:normAutofit/>
          </a:bodyPr>
          <a:lstStyle/>
          <a:p>
            <a:pPr algn="ctr"/>
            <a:r>
              <a:rPr lang="en-US" sz="2800" dirty="0">
                <a:latin typeface="+mn-lt"/>
              </a:rPr>
              <a:t>Special Purpose Entities (SPEs)</a:t>
            </a:r>
            <a:r>
              <a:rPr lang="en-US" sz="2800" dirty="0">
                <a:effectLst/>
                <a:latin typeface="+mn-lt"/>
              </a:rPr>
              <a:t> </a:t>
            </a:r>
            <a:endParaRPr lang="en-US" sz="2800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CC2151-5E85-194C-B27B-187F2C6BD2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3851"/>
            <a:ext cx="10515600" cy="5145436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US" dirty="0"/>
              <a:t>Enterprise controlled by a non-resident parent</a:t>
            </a:r>
          </a:p>
          <a:p>
            <a:pPr lvl="0"/>
            <a:endParaRPr lang="en-US" dirty="0"/>
          </a:p>
          <a:p>
            <a:r>
              <a:rPr lang="en-US" dirty="0"/>
              <a:t>Core business: conduit to channel funds among other units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Few employees, little or no physical presence in host economy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Almost all assets, liabilities are investments in/from other countries 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SPEs allow firms to minimize taxes, regulations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Exaggerate true size of FDI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OECD asks members to record both SPE and non-SPE activities since 2005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60757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71330D1-8BE8-BC43-BF53-4F6185FC81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8788" y="700308"/>
            <a:ext cx="8843962" cy="5525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2049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</TotalTime>
  <Words>649</Words>
  <Application>Microsoft Macintosh PowerPoint</Application>
  <PresentationFormat>Widescreen</PresentationFormat>
  <Paragraphs>79</Paragraphs>
  <Slides>20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Cambria Math</vt:lpstr>
      <vt:lpstr>Office Theme</vt:lpstr>
      <vt:lpstr>Document</vt:lpstr>
      <vt:lpstr>Microsoft Word Document</vt:lpstr>
      <vt:lpstr>The International Distribution of FDI Income And Its Impact on Income Inequality </vt:lpstr>
      <vt:lpstr>Outline</vt:lpstr>
      <vt:lpstr>FDI Income</vt:lpstr>
      <vt:lpstr>PowerPoint Presentation</vt:lpstr>
      <vt:lpstr>PowerPoint Presentation</vt:lpstr>
      <vt:lpstr>PowerPoint Presentation</vt:lpstr>
      <vt:lpstr> Why does U.S. have large share of FDI income? </vt:lpstr>
      <vt:lpstr>Special Purpose Entities (SPEs) </vt:lpstr>
      <vt:lpstr>PowerPoint Presentation</vt:lpstr>
      <vt:lpstr>PowerPoint Presentation</vt:lpstr>
      <vt:lpstr>PowerPoint Presentation</vt:lpstr>
      <vt:lpstr>Does FDI Income Affect Domestic Income Inequality?</vt:lpstr>
      <vt:lpstr> Empirical Analysis: Impact of FDI Income on Income Inequality </vt:lpstr>
      <vt:lpstr> Income Share of Top 1% and FDI Income:  Advanced Economies (IMF Data) </vt:lpstr>
      <vt:lpstr> Income Share of Top 1% and Portfolio, Other,  Investment and Primary Income:  Advanced Economies (IMF Data) </vt:lpstr>
      <vt:lpstr> Income Share of Top 1% and FDI Income:  Financial Centers (IMF Data) </vt:lpstr>
      <vt:lpstr> Income Share of Top 1% and Portfolio Income, Other Income,  Investment Income, Primary Income and Current Account:  Financial Centers (IMF Data) </vt:lpstr>
      <vt:lpstr>Other empirical results: </vt:lpstr>
      <vt:lpstr> Conclusions </vt:lpstr>
      <vt:lpstr>Further reading: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International Distribution of FDI Income And Its Impact on Income Inequality </dc:title>
  <dc:creator>Microsoft Office User</dc:creator>
  <cp:lastModifiedBy>Joseph Joyce</cp:lastModifiedBy>
  <cp:revision>21</cp:revision>
  <dcterms:created xsi:type="dcterms:W3CDTF">2021-05-10T13:55:20Z</dcterms:created>
  <dcterms:modified xsi:type="dcterms:W3CDTF">2021-05-12T23:24:54Z</dcterms:modified>
</cp:coreProperties>
</file>