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  <p:sldMasterId id="2147483660" r:id="rId2"/>
    <p:sldMasterId id="2147483715" r:id="rId3"/>
    <p:sldMasterId id="2147483720" r:id="rId4"/>
    <p:sldMasterId id="2147483725" r:id="rId5"/>
    <p:sldMasterId id="2147483730" r:id="rId6"/>
  </p:sldMasterIdLst>
  <p:notesMasterIdLst>
    <p:notesMasterId r:id="rId26"/>
  </p:notesMasterIdLst>
  <p:sldIdLst>
    <p:sldId id="1587" r:id="rId7"/>
    <p:sldId id="1704" r:id="rId8"/>
    <p:sldId id="1707" r:id="rId9"/>
    <p:sldId id="1708" r:id="rId10"/>
    <p:sldId id="1705" r:id="rId11"/>
    <p:sldId id="1709" r:id="rId12"/>
    <p:sldId id="1711" r:id="rId13"/>
    <p:sldId id="1714" r:id="rId14"/>
    <p:sldId id="1715" r:id="rId15"/>
    <p:sldId id="1716" r:id="rId16"/>
    <p:sldId id="1717" r:id="rId17"/>
    <p:sldId id="1712" r:id="rId18"/>
    <p:sldId id="1718" r:id="rId19"/>
    <p:sldId id="1719" r:id="rId20"/>
    <p:sldId id="1720" r:id="rId21"/>
    <p:sldId id="1721" r:id="rId22"/>
    <p:sldId id="1713" r:id="rId23"/>
    <p:sldId id="1722" r:id="rId24"/>
    <p:sldId id="172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Furman" initials="JF" lastIdx="466" clrIdx="0"/>
  <p:cmAuthor id="2" name="Jason Furman" initials="JF [2]" lastIdx="1" clrIdx="1"/>
  <p:cmAuthor id="3" name="Jason Furman" initials="JF [2] [2]" lastIdx="1" clrIdx="2"/>
  <p:cmAuthor id="4" name="Jason Furman" initials="JF [3]" lastIdx="1" clrIdx="3"/>
  <p:cmAuthor id="5" name="Jason Furman" initials="JF [3] [2]" lastIdx="1" clrIdx="4"/>
  <p:cmAuthor id="6" name="Jason Furman" initials="JF [3] [3]" lastIdx="1" clrIdx="5"/>
  <p:cmAuthor id="7" name="Jason Furman" initials="JF [3] [3] [2]" lastIdx="1" clrIdx="6"/>
  <p:cmAuthor id="8" name="Jason Furman" initials="JF [3] [3] [3]" lastIdx="1" clrIdx="7"/>
  <p:cmAuthor id="9" name="Jason Furman" initials="JF [4]" lastIdx="1" clrIdx="8"/>
  <p:cmAuthor id="10" name="Jason Furman" initials="JF [4] [2]" lastIdx="1" clrIdx="9"/>
  <p:cmAuthor id="11" name="Jason Furman" initials="JF [5]" lastIdx="1" clrIdx="10"/>
  <p:cmAuthor id="12" name="Jason Furman" initials="JF [6]" lastIdx="0" clrIdx="11"/>
  <p:cmAuthor id="13" name="Jason Furman" initials="JF [7]" lastIdx="1" clrIdx="12"/>
  <p:cmAuthor id="14" name="Jason Furman" initials="JF [8]" lastIdx="1" clrIdx="13"/>
  <p:cmAuthor id="15" name="Jason Furman" initials="JF [9]" lastIdx="1" clrIdx="14"/>
  <p:cmAuthor id="16" name="Jason Furman" initials="JF [10]" lastIdx="1" clrIdx="15"/>
  <p:cmAuthor id="17" name="Jason Furman" initials="JF [5] [2]" lastIdx="1" clrIdx="16"/>
  <p:cmAuthor id="18" name="Jason Furman" initials="JF [10] [2]" lastIdx="1" clrIdx="17"/>
  <p:cmAuthor id="19" name="Jason Furman" initials="JF [11]" lastIdx="1" clrIdx="18"/>
  <p:cmAuthor id="20" name="Jason Furman" initials="JF [5] [3]" lastIdx="1" clrIdx="19"/>
  <p:cmAuthor id="21" name="Jason Furman" initials="JF [10] [3]" lastIdx="1" clrIdx="20"/>
  <p:cmAuthor id="22" name="Jason Furman" initials="JF [12]" lastIdx="1" clrIdx="21"/>
  <p:cmAuthor id="23" name="Jason Furman" initials="JF [3] [3] [4]" lastIdx="1" clrIdx="22"/>
  <p:cmAuthor id="24" name="Jason Furman" initials="JF [12] [2]" lastIdx="1" clrIdx="23"/>
  <p:cmAuthor id="25" name="Harris Eppsteiner" initials="HE" lastIdx="8" clrIdx="24"/>
  <p:cmAuthor id="26" name="Harris Eppsteiner" initials="HE [2]" lastIdx="1" clrIdx="25"/>
  <p:cmAuthor id="27" name="Harris Eppsteiner" initials="HE [3]" lastIdx="1" clrIdx="26"/>
  <p:cmAuthor id="28" name="Harris Eppsteiner" initials="HE [4]" lastIdx="1" clrIdx="27"/>
  <p:cmAuthor id="29" name="Harris Eppsteiner" initials="HE [5]" lastIdx="1" clrIdx="28"/>
  <p:cmAuthor id="30" name="Harris Eppsteiner" initials="HE [6]" lastIdx="1" clrIdx="29"/>
  <p:cmAuthor id="31" name="Harris Eppsteiner" initials="HE [7]" lastIdx="1" clrIdx="30"/>
  <p:cmAuthor id="32" name="Harris Eppsteiner" initials="HE [8]" lastIdx="1" clrIdx="31"/>
  <p:cmAuthor id="33" name="Harris Eppsteiner" initials="HE [9]" lastIdx="1" clrIdx="32"/>
  <p:cmAuthor id="34" name="Harris Eppsteiner" initials="HE [10]" lastIdx="1" clrIdx="33"/>
  <p:cmAuthor id="35" name="Harris Eppsteiner" initials="HE [11]" lastIdx="1" clrIdx="34"/>
  <p:cmAuthor id="36" name="Harris Eppsteiner" initials="HE [11] [2]" lastIdx="1" clrIdx="35"/>
  <p:cmAuthor id="37" name="Wilson Powell" initials="WP" lastIdx="17" clrIdx="36"/>
  <p:cmAuthor id="38" name="Willie Powell" initials="WP" lastIdx="102" clrIdx="3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66C2A4"/>
    <a:srgbClr val="CC3333"/>
    <a:srgbClr val="B50938"/>
    <a:srgbClr val="A04A62"/>
    <a:srgbClr val="DB293A"/>
    <a:srgbClr val="094C94"/>
    <a:srgbClr val="6290C1"/>
    <a:srgbClr val="4F81BD"/>
    <a:srgbClr val="A71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4D8F23-B9CC-A44F-B30B-B68A6EEDD73A}" v="1" dt="2021-01-13T17:45:38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2915" autoAdjust="0"/>
    <p:restoredTop sz="96327" autoAdjust="0"/>
  </p:normalViewPr>
  <p:slideViewPr>
    <p:cSldViewPr>
      <p:cViewPr varScale="1">
        <p:scale>
          <a:sx n="123" d="100"/>
          <a:sy n="123" d="100"/>
        </p:scale>
        <p:origin x="20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359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Furman" userId="3eaaa3808a235de1" providerId="LiveId" clId="{1BF748C3-45C5-AE44-B577-9F5968FDD927}"/>
    <pc:docChg chg="modSld">
      <pc:chgData name="Jason Furman" userId="3eaaa3808a235de1" providerId="LiveId" clId="{1BF748C3-45C5-AE44-B577-9F5968FDD927}" dt="2021-01-13T17:47:16.943" v="3" actId="20577"/>
      <pc:docMkLst>
        <pc:docMk/>
      </pc:docMkLst>
      <pc:sldChg chg="modSp mod">
        <pc:chgData name="Jason Furman" userId="3eaaa3808a235de1" providerId="LiveId" clId="{1BF748C3-45C5-AE44-B577-9F5968FDD927}" dt="2021-01-13T17:47:06.930" v="1" actId="20577"/>
        <pc:sldMkLst>
          <pc:docMk/>
          <pc:sldMk cId="1776541323" sldId="1587"/>
        </pc:sldMkLst>
        <pc:spChg chg="mod">
          <ac:chgData name="Jason Furman" userId="3eaaa3808a235de1" providerId="LiveId" clId="{1BF748C3-45C5-AE44-B577-9F5968FDD927}" dt="2021-01-13T17:47:06.930" v="1" actId="20577"/>
          <ac:spMkLst>
            <pc:docMk/>
            <pc:sldMk cId="1776541323" sldId="1587"/>
            <ac:spMk id="6" creationId="{00000000-0000-0000-0000-000000000000}"/>
          </ac:spMkLst>
        </pc:spChg>
      </pc:sldChg>
      <pc:sldChg chg="modSp mod">
        <pc:chgData name="Jason Furman" userId="3eaaa3808a235de1" providerId="LiveId" clId="{1BF748C3-45C5-AE44-B577-9F5968FDD927}" dt="2021-01-13T17:47:16.943" v="3" actId="20577"/>
        <pc:sldMkLst>
          <pc:docMk/>
          <pc:sldMk cId="3970246028" sldId="1723"/>
        </pc:sldMkLst>
        <pc:spChg chg="mod">
          <ac:chgData name="Jason Furman" userId="3eaaa3808a235de1" providerId="LiveId" clId="{1BF748C3-45C5-AE44-B577-9F5968FDD927}" dt="2021-01-13T17:47:16.943" v="3" actId="20577"/>
          <ac:spMkLst>
            <pc:docMk/>
            <pc:sldMk cId="3970246028" sldId="1723"/>
            <ac:spMk id="6" creationId="{00000000-0000-0000-0000-000000000000}"/>
          </ac:spMkLst>
        </pc:spChg>
      </pc:sldChg>
    </pc:docChg>
  </pc:docChgLst>
  <pc:docChgLst>
    <pc:chgData name="Jason Furman" userId="3eaaa3808a235de1" providerId="LiveId" clId="{C44D8F23-B9CC-A44F-B30B-B68A6EEDD73A}"/>
    <pc:docChg chg="addSld delSld modSld">
      <pc:chgData name="Jason Furman" userId="3eaaa3808a235de1" providerId="LiveId" clId="{C44D8F23-B9CC-A44F-B30B-B68A6EEDD73A}" dt="2021-01-13T17:45:38.983" v="35"/>
      <pc:docMkLst>
        <pc:docMk/>
      </pc:docMkLst>
      <pc:sldChg chg="modSp mod">
        <pc:chgData name="Jason Furman" userId="3eaaa3808a235de1" providerId="LiveId" clId="{C44D8F23-B9CC-A44F-B30B-B68A6EEDD73A}" dt="2021-01-13T17:45:14.936" v="33" actId="20577"/>
        <pc:sldMkLst>
          <pc:docMk/>
          <pc:sldMk cId="1776541323" sldId="1587"/>
        </pc:sldMkLst>
        <pc:spChg chg="mod">
          <ac:chgData name="Jason Furman" userId="3eaaa3808a235de1" providerId="LiveId" clId="{C44D8F23-B9CC-A44F-B30B-B68A6EEDD73A}" dt="2021-01-13T17:45:14.936" v="33" actId="20577"/>
          <ac:spMkLst>
            <pc:docMk/>
            <pc:sldMk cId="1776541323" sldId="1587"/>
            <ac:spMk id="6" creationId="{00000000-0000-0000-0000-000000000000}"/>
          </ac:spMkLst>
        </pc:spChg>
        <pc:spChg chg="mod">
          <ac:chgData name="Jason Furman" userId="3eaaa3808a235de1" providerId="LiveId" clId="{C44D8F23-B9CC-A44F-B30B-B68A6EEDD73A}" dt="2021-01-13T17:44:51.897" v="2" actId="20577"/>
          <ac:spMkLst>
            <pc:docMk/>
            <pc:sldMk cId="1776541323" sldId="1587"/>
            <ac:spMk id="10" creationId="{00000000-0000-0000-0000-000000000000}"/>
          </ac:spMkLst>
        </pc:spChg>
      </pc:sldChg>
      <pc:sldChg chg="del">
        <pc:chgData name="Jason Furman" userId="3eaaa3808a235de1" providerId="LiveId" clId="{C44D8F23-B9CC-A44F-B30B-B68A6EEDD73A}" dt="2021-01-13T17:45:27.392" v="34" actId="2696"/>
        <pc:sldMkLst>
          <pc:docMk/>
          <pc:sldMk cId="1819928955" sldId="1710"/>
        </pc:sldMkLst>
      </pc:sldChg>
      <pc:sldChg chg="add">
        <pc:chgData name="Jason Furman" userId="3eaaa3808a235de1" providerId="LiveId" clId="{C44D8F23-B9CC-A44F-B30B-B68A6EEDD73A}" dt="2021-01-13T17:45:38.983" v="35"/>
        <pc:sldMkLst>
          <pc:docMk/>
          <pc:sldMk cId="3970246028" sldId="1723"/>
        </pc:sldMkLst>
      </pc:sldChg>
    </pc:docChg>
  </pc:docChgLst>
  <pc:docChgLst>
    <pc:chgData name="Willie Powell" userId="1d0455947d2cbeb5" providerId="LiveId" clId="{FC3849DA-3B68-446D-AE09-D96668043197}"/>
    <pc:docChg chg="custSel modSld">
      <pc:chgData name="Willie Powell" userId="1d0455947d2cbeb5" providerId="LiveId" clId="{FC3849DA-3B68-446D-AE09-D96668043197}" dt="2020-12-01T20:13:17.210" v="35"/>
      <pc:docMkLst>
        <pc:docMk/>
      </pc:docMkLst>
      <pc:sldChg chg="addSp delSp modSp modAnim">
        <pc:chgData name="Willie Powell" userId="1d0455947d2cbeb5" providerId="LiveId" clId="{FC3849DA-3B68-446D-AE09-D96668043197}" dt="2020-12-01T20:11:18.617" v="17"/>
        <pc:sldMkLst>
          <pc:docMk/>
          <pc:sldMk cId="1268496019" sldId="1716"/>
        </pc:sldMkLst>
        <pc:picChg chg="add mod">
          <ac:chgData name="Willie Powell" userId="1d0455947d2cbeb5" providerId="LiveId" clId="{FC3849DA-3B68-446D-AE09-D96668043197}" dt="2020-12-01T20:11:03.190" v="8"/>
          <ac:picMkLst>
            <pc:docMk/>
            <pc:sldMk cId="1268496019" sldId="1716"/>
            <ac:picMk id="3" creationId="{909EA6CD-61B4-467A-8902-068AEDD0B92B}"/>
          </ac:picMkLst>
        </pc:picChg>
        <pc:picChg chg="del">
          <ac:chgData name="Willie Powell" userId="1d0455947d2cbeb5" providerId="LiveId" clId="{FC3849DA-3B68-446D-AE09-D96668043197}" dt="2020-12-01T20:10:57.590" v="0" actId="478"/>
          <ac:picMkLst>
            <pc:docMk/>
            <pc:sldMk cId="1268496019" sldId="1716"/>
            <ac:picMk id="4" creationId="{C8D54ED3-6C7B-43F1-83A1-1D50892F4679}"/>
          </ac:picMkLst>
        </pc:picChg>
        <pc:picChg chg="add mod">
          <ac:chgData name="Willie Powell" userId="1d0455947d2cbeb5" providerId="LiveId" clId="{FC3849DA-3B68-446D-AE09-D96668043197}" dt="2020-12-01T20:11:12.434" v="16"/>
          <ac:picMkLst>
            <pc:docMk/>
            <pc:sldMk cId="1268496019" sldId="1716"/>
            <ac:picMk id="6" creationId="{7902D360-A67C-4972-9E5A-23E213A60250}"/>
          </ac:picMkLst>
        </pc:picChg>
      </pc:sldChg>
      <pc:sldChg chg="addSp delSp modSp modAnim">
        <pc:chgData name="Willie Powell" userId="1d0455947d2cbeb5" providerId="LiveId" clId="{FC3849DA-3B68-446D-AE09-D96668043197}" dt="2020-12-01T20:13:17.210" v="35"/>
        <pc:sldMkLst>
          <pc:docMk/>
          <pc:sldMk cId="3001965026" sldId="1717"/>
        </pc:sldMkLst>
        <pc:picChg chg="del">
          <ac:chgData name="Willie Powell" userId="1d0455947d2cbeb5" providerId="LiveId" clId="{FC3849DA-3B68-446D-AE09-D96668043197}" dt="2020-12-01T20:13:08.674" v="19" actId="478"/>
          <ac:picMkLst>
            <pc:docMk/>
            <pc:sldMk cId="3001965026" sldId="1717"/>
            <ac:picMk id="3" creationId="{50D34D5F-FF0F-4A7A-8D79-EBE6F56FE860}"/>
          </ac:picMkLst>
        </pc:picChg>
        <pc:picChg chg="add mod">
          <ac:chgData name="Willie Powell" userId="1d0455947d2cbeb5" providerId="LiveId" clId="{FC3849DA-3B68-446D-AE09-D96668043197}" dt="2020-12-01T20:13:10.478" v="26"/>
          <ac:picMkLst>
            <pc:docMk/>
            <pc:sldMk cId="3001965026" sldId="1717"/>
            <ac:picMk id="4" creationId="{A7837657-AC79-4F8A-A1F1-5AA0D6B8D984}"/>
          </ac:picMkLst>
        </pc:picChg>
        <pc:picChg chg="add mod">
          <ac:chgData name="Willie Powell" userId="1d0455947d2cbeb5" providerId="LiveId" clId="{FC3849DA-3B68-446D-AE09-D96668043197}" dt="2020-12-01T20:13:15.101" v="34"/>
          <ac:picMkLst>
            <pc:docMk/>
            <pc:sldMk cId="3001965026" sldId="1717"/>
            <ac:picMk id="6" creationId="{B17C4CB5-DF4D-4666-A643-97FE79214D3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5FD6D-2938-D54C-A5C3-F87645F8E35D}" type="datetimeFigureOut">
              <a:rPr lang="en-US" smtClean="0"/>
              <a:t>1/13/21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34F0F-A36F-C847-96B4-E0F5922D8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13F312-5DBD-5E47-99B0-D22D9CB546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9853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13F312-5DBD-5E47-99B0-D22D9CB546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100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88C5883-4629-E740-9E43-13D8F78DD425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2739B3-7DF2-4F1B-9E06-C42630FD3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"/>
            <a:ext cx="3015107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57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CD735FF-C322-FF4A-88A6-7D5695D033EA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0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57200"/>
            <a:ext cx="3008313" cy="977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0"/>
            <a:ext cx="4806950" cy="5791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24000"/>
            <a:ext cx="3008313" cy="4724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4FFCF02-ECFA-EA4A-B917-CEAF90769CD8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91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10200"/>
            <a:ext cx="5486400" cy="83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360721-8A94-0945-9AA3-558F4504A8C9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781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36719F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88C5883-4629-E740-9E43-13D8F78DD425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t="5263" r="2686" b="24561"/>
          <a:stretch/>
        </p:blipFill>
        <p:spPr>
          <a:xfrm>
            <a:off x="152402" y="228600"/>
            <a:ext cx="4724399" cy="61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06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509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725CFD4-B53A-D444-84B1-D2F68B62B35A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55349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55810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4DB32-1374-BE40-83DD-C8AF9911A452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93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88C5883-4629-E740-9E43-13D8F78DD425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2739B3-7DF2-4F1B-9E06-C42630FD3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"/>
            <a:ext cx="3015107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159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36525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4DB32-1374-BE40-83DD-C8AF9911A452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2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47747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88C5883-4629-E740-9E43-13D8F78DD425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2739B3-7DF2-4F1B-9E06-C42630FD3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"/>
            <a:ext cx="3015107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11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60164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4DB32-1374-BE40-83DD-C8AF9911A452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749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3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36719F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Date Placeholder 3" hidden="1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263" r="2686" b="24561"/>
          <a:stretch/>
        </p:blipFill>
        <p:spPr>
          <a:xfrm>
            <a:off x="152402" y="228600"/>
            <a:ext cx="4724399" cy="61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79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054879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53817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509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725CFD4-B53A-D444-84B1-D2F68B62B35A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6197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4DB32-1374-BE40-83DD-C8AF9911A452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5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5093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725CFD4-B53A-D444-84B1-D2F68B62B35A}" type="datetime1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5063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509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69731B1-A48B-AD4B-B5CB-096AC46D1CEE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0" y="533401"/>
            <a:ext cx="655768" cy="7334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B71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2394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156150A-BFED-6B45-9670-CFA19EF598FF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9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BB819F2-8873-274A-A779-4E95392035D9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B4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68562"/>
            <a:ext cx="4040188" cy="3779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B4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68562"/>
            <a:ext cx="4041775" cy="3779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FA42142-75D9-8C47-B856-E5FB3BF2665B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216A28F-CE26-4394-8788-19F9F7A358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9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440F42D-961B-7C40-9276-31238841F1BF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B249EC-751D-8E4C-A373-23691FD964F3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2" r:id="rId2"/>
    <p:sldLayoutId id="2147483681" r:id="rId3"/>
    <p:sldLayoutId id="214748373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8D09977-0556-5740-B610-44A9BDB7EDBE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2"/>
            <a:ext cx="9144000" cy="366713"/>
          </a:xfrm>
          <a:prstGeom prst="rect">
            <a:avLst/>
          </a:prstGeom>
          <a:solidFill>
            <a:srgbClr val="3671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1" y="616439"/>
            <a:ext cx="391161" cy="52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6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4" r:id="rId3"/>
    <p:sldLayoutId id="2147483679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100" b="1" kern="1200">
          <a:solidFill>
            <a:srgbClr val="36719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B249EC-751D-8E4C-A373-23691FD964F3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1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B249EC-751D-8E4C-A373-23691FD964F3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0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3" r:id="rId2"/>
    <p:sldLayoutId id="2147483724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B249EC-751D-8E4C-A373-23691FD964F3}" type="datetime1">
              <a:rPr lang="en-US" smtClean="0"/>
              <a:t>1/13/21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0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8" r:id="rId2"/>
    <p:sldLayoutId id="2147483729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2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12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1447801"/>
            <a:ext cx="9144000" cy="1981199"/>
          </a:xfrm>
        </p:spPr>
        <p:txBody>
          <a:bodyPr>
            <a:normAutofit fontScale="90000"/>
          </a:bodyPr>
          <a:lstStyle/>
          <a:p>
            <a:r>
              <a:rPr lang="en-US" dirty="0"/>
              <a:t>A Reconsideration of Fiscal Policy in the Era of Low Interest Rates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14300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A71930"/>
                </a:solidFill>
              </a:rPr>
              <a:t>Jason Furman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5531592"/>
            <a:ext cx="9144000" cy="15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 baseline="0">
                <a:solidFill>
                  <a:srgbClr val="36719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2100" b="1" dirty="0">
                <a:solidFill>
                  <a:prstClr val="black"/>
                </a:solidFill>
              </a:rPr>
              <a:t>IMF/IEO Webinar</a:t>
            </a:r>
          </a:p>
          <a:p>
            <a:pPr lvl="0">
              <a:defRPr/>
            </a:pPr>
            <a:r>
              <a:rPr lang="en-US" sz="2100" b="1" dirty="0">
                <a:solidFill>
                  <a:prstClr val="black"/>
                </a:solidFill>
              </a:rPr>
              <a:t>January 13, 2021</a:t>
            </a:r>
          </a:p>
        </p:txBody>
      </p:sp>
    </p:spTree>
    <p:extLst>
      <p:ext uri="{BB962C8B-B14F-4D97-AF65-F5344CB8AC3E}">
        <p14:creationId xmlns:p14="http://schemas.microsoft.com/office/powerpoint/2010/main" val="1776541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Stock-stock: debt stable relative to future GDP even while tripling relative to present GDP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5887D0-A734-4DDF-B5C6-E34BDBB0FCFC}"/>
              </a:ext>
            </a:extLst>
          </p:cNvPr>
          <p:cNvSpPr txBox="1"/>
          <p:nvPr/>
        </p:nvSpPr>
        <p:spPr>
          <a:xfrm>
            <a:off x="0" y="6350169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/>
              <a:t>Note: 2021 value is based on debt as of November 19, 2020.</a:t>
            </a:r>
          </a:p>
          <a:p>
            <a:pPr>
              <a:defRPr/>
            </a:pPr>
            <a:r>
              <a:rPr lang="en-US" sz="900" dirty="0"/>
              <a:t>Source: The Board of Trustees, Federal Old-Age and Survivors Insurance and Disability Insurance Trust Funds; Federal Reserve Bank of Philadelphia, Survey of Professional Forecasters; Department of the Treasury; Macrobond; authors’ calculations.</a:t>
            </a:r>
            <a:endParaRPr lang="en-US" sz="9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9EA6CD-61B4-467A-8902-068AEDD0B9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080" y="1600200"/>
            <a:ext cx="6339840" cy="47671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02D360-A67C-4972-9E5A-23E213A602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80" y="1600200"/>
            <a:ext cx="6339840" cy="476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49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Flow-flow: real debt service has fallen even while debt has increased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D3228-47CE-43E5-96B5-3DD1B861D7E5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/>
              <a:t>Note: 2021 values are projections. </a:t>
            </a:r>
          </a:p>
          <a:p>
            <a:pPr>
              <a:defRPr/>
            </a:pPr>
            <a:r>
              <a:rPr lang="en-US" sz="900" dirty="0"/>
              <a:t>Source: Office of Management and Budget; Congressional Budget Office; Macrobond; authors’ calculations.</a:t>
            </a:r>
            <a:endParaRPr lang="en-US" sz="9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837657-AC79-4F8A-A1F1-5AA0D6B8D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080" y="1600200"/>
            <a:ext cx="6339840" cy="47671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7C4CB5-DF4D-4666-A643-97FE79214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80" y="1600200"/>
            <a:ext cx="6339840" cy="476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6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2700" dirty="0"/>
              <a:t>Technical aside: should exclude financial assets from debt &amp; Federal Reserve remittances from interest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0CD06-33C0-4867-8D76-BDBACBED70CC}"/>
              </a:ext>
            </a:extLst>
          </p:cNvPr>
          <p:cNvSpPr txBox="1"/>
          <p:nvPr/>
        </p:nvSpPr>
        <p:spPr>
          <a:xfrm>
            <a:off x="0" y="6627168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/>
              <a:t>Source: Office of Management and Budget; Richard Kogan’s calculations; authors’ calculations.</a:t>
            </a:r>
            <a:endParaRPr lang="en-US" sz="9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A9572-D4BD-4526-BDFF-2BF2A7FB0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" y="1981200"/>
            <a:ext cx="4572000" cy="34115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46AA98-EA8E-4059-8D6C-C57FF9EB0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194560"/>
            <a:ext cx="4572000" cy="34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78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2700" dirty="0"/>
              <a:t>Looking forward: debt projected to be stable over the next decade </a:t>
            </a:r>
            <a:r>
              <a:rPr lang="en-US" sz="2700" dirty="0">
                <a:noFill/>
              </a:rPr>
              <a:t>&amp; beyond if Social Security reformed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DD337A-FE7A-422F-A609-203C0EDBC268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/>
              <a:t>Note: Social Security reform phased in linearly from 0.5% of GDP to 1.7% of GDP over 10 years beginning in 2025.</a:t>
            </a:r>
          </a:p>
          <a:p>
            <a:pPr>
              <a:defRPr/>
            </a:pPr>
            <a:r>
              <a:rPr lang="en-US" sz="900" dirty="0"/>
              <a:t>Source: Office of Management and Budget; Congressional Budget Office; Macrobond; authors’ calculations. </a:t>
            </a:r>
            <a:endParaRPr lang="en-US" sz="9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5569D7-09D7-42DE-8638-1EDC0F986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886" y="1600200"/>
            <a:ext cx="6204228" cy="47608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BAAD51-37F0-4A67-9059-FB70D47FB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886" y="1600200"/>
            <a:ext cx="6204228" cy="476735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C702DFC-8FC0-41D6-961F-93CE833E6839}"/>
              </a:ext>
            </a:extLst>
          </p:cNvPr>
          <p:cNvSpPr txBox="1">
            <a:spLocks/>
          </p:cNvSpPr>
          <p:nvPr/>
        </p:nvSpPr>
        <p:spPr>
          <a:xfrm>
            <a:off x="86868" y="457200"/>
            <a:ext cx="89702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B5093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700" dirty="0"/>
              <a:t>Looking forward: debt projected to be stable over the next decade &amp; beyond if Social Security reformed</a:t>
            </a:r>
          </a:p>
        </p:txBody>
      </p:sp>
    </p:spTree>
    <p:extLst>
      <p:ext uri="{BB962C8B-B14F-4D97-AF65-F5344CB8AC3E}">
        <p14:creationId xmlns:p14="http://schemas.microsoft.com/office/powerpoint/2010/main" val="32034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The more relevant metric of real debt service expected to stay low relative to the economy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BA22D6-A1F8-4D55-953A-EC98D8195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040" y="1600200"/>
            <a:ext cx="6471920" cy="47587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232810-6071-40BC-AF44-F1273E5E912A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/>
              <a:t>Note: Social Security reform phased in linearly from 0.5% of GDP to 1.7% of GDP over 10 years beginning in 2025.</a:t>
            </a:r>
          </a:p>
          <a:p>
            <a:pPr>
              <a:defRPr/>
            </a:pPr>
            <a:r>
              <a:rPr lang="en-US" sz="900" dirty="0"/>
              <a:t>Source: Office of Management and Budget; Congressional Budget Office; Macrobond; authors’ calculations. </a:t>
            </a:r>
            <a:endParaRPr lang="en-US" sz="9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668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Thirty-year ahead budget forecasts are incredibly uncertain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BF3BB9-04A7-406D-AA8E-D1D078DF2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080" y="1600200"/>
            <a:ext cx="6339840" cy="47721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4E17C6-7BA2-41A0-90E2-3A8AB6E17521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/>
              <a:t>Note: Social Security reform phased in linearly from 0.5% of GDP to 1.7% of GDP over 10 years beginning in 2025</a:t>
            </a:r>
          </a:p>
          <a:p>
            <a:pPr>
              <a:defRPr/>
            </a:pPr>
            <a:r>
              <a:rPr lang="en-US" sz="900" dirty="0"/>
              <a:t>Source: Office of Management and Budget; Congressional Budget Office; Macrobond; authors’ calculations.</a:t>
            </a:r>
            <a:endParaRPr lang="en-US" sz="9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99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Implication 3: The scope and need for public investment has greatly expanded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A3EA56-0023-3648-B2CB-748ADF098461}"/>
              </a:ext>
            </a:extLst>
          </p:cNvPr>
          <p:cNvSpPr txBox="1"/>
          <p:nvPr/>
        </p:nvSpPr>
        <p:spPr>
          <a:xfrm>
            <a:off x="152400" y="1828800"/>
            <a:ext cx="88392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Blanchard (2019) argues that r – g being negative should change how we think about intergenerational fiscal policy.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/>
              <a:t>Demand perspective:</a:t>
            </a:r>
            <a:r>
              <a:rPr lang="en-US" sz="2600" dirty="0"/>
              <a:t> Fiscal expansions in recessions may improve debt-to-GDP ratio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/>
              <a:t>Supply perspective:</a:t>
            </a:r>
            <a:r>
              <a:rPr lang="en-US" sz="2600" dirty="0"/>
              <a:t> At low interest rates more public investments pay for themselves: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/>
              <a:t>Children (Hendren and Sprung-Keyser 2020)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/>
              <a:t>Infrastructure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/>
              <a:t>Research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811049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Going forward we need a fiscal framework that is a combination of: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4AD2EE-1CDD-3948-B3FA-E627BA3D6C6A}"/>
              </a:ext>
            </a:extLst>
          </p:cNvPr>
          <p:cNvSpPr txBox="1"/>
          <p:nvPr/>
        </p:nvSpPr>
        <p:spPr>
          <a:xfrm>
            <a:off x="304800" y="198120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/>
              <a:t>Optimal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/>
              <a:t>Understandable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/>
              <a:t>Achievable</a:t>
            </a:r>
          </a:p>
        </p:txBody>
      </p:sp>
    </p:spTree>
    <p:extLst>
      <p:ext uri="{BB962C8B-B14F-4D97-AF65-F5344CB8AC3E}">
        <p14:creationId xmlns:p14="http://schemas.microsoft.com/office/powerpoint/2010/main" val="1265228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New objectives, guideposts and guidelines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4AD2EE-1CDD-3948-B3FA-E627BA3D6C6A}"/>
              </a:ext>
            </a:extLst>
          </p:cNvPr>
          <p:cNvSpPr txBox="1"/>
          <p:nvPr/>
        </p:nvSpPr>
        <p:spPr>
          <a:xfrm>
            <a:off x="304800" y="1371600"/>
            <a:ext cx="8534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/>
              <a:t>Context</a:t>
            </a:r>
            <a:r>
              <a:rPr lang="en-US" sz="2200" b="1" dirty="0"/>
              <a:t>:</a:t>
            </a:r>
            <a:r>
              <a:rPr lang="en-US" sz="2200" dirty="0"/>
              <a:t> Interest rates are dangerously low, debt is projected to be stable, real debt service is projected to be low. More fiscal expansion needed.</a:t>
            </a:r>
            <a:endParaRPr lang="en-US" sz="2200" b="1" dirty="0"/>
          </a:p>
          <a:p>
            <a:endParaRPr lang="en-US" sz="2200" b="1" dirty="0"/>
          </a:p>
          <a:p>
            <a:r>
              <a:rPr lang="en-US" sz="2200" b="1" u="sng" dirty="0"/>
              <a:t>Objective</a:t>
            </a:r>
            <a:r>
              <a:rPr lang="en-US" sz="2200" b="1" dirty="0"/>
              <a:t>: </a:t>
            </a:r>
            <a:r>
              <a:rPr lang="en-US" sz="2200" dirty="0"/>
              <a:t>Growth and financial stability including the avoidance of recessions and stronger long-term growth.</a:t>
            </a:r>
            <a:r>
              <a:rPr lang="en-US" sz="2200" b="1" dirty="0"/>
              <a:t> </a:t>
            </a:r>
          </a:p>
          <a:p>
            <a:endParaRPr lang="en-US" sz="2200" dirty="0"/>
          </a:p>
          <a:p>
            <a:r>
              <a:rPr lang="en-US" sz="2200" b="1" u="sng" dirty="0"/>
              <a:t>New guidepost</a:t>
            </a:r>
            <a:r>
              <a:rPr lang="en-US" sz="2200" b="1" dirty="0"/>
              <a:t>:</a:t>
            </a:r>
            <a:r>
              <a:rPr lang="en-US" sz="2200" dirty="0"/>
              <a:t> Real interest payments should not be rising sharply or projected to exceed around 2 percent of GDP over the next decade.</a:t>
            </a:r>
          </a:p>
          <a:p>
            <a:endParaRPr lang="en-US" sz="2200" b="1" dirty="0"/>
          </a:p>
          <a:p>
            <a:r>
              <a:rPr lang="en-US" sz="2200" b="1" u="sng" dirty="0"/>
              <a:t>Guidelines</a:t>
            </a:r>
            <a:r>
              <a:rPr lang="en-US" sz="2200" b="1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Temporary emergencies should not be paid for, broad definition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Long-term programs should be paid for, broad exceptions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Improve composition of government to support demand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39143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1447801"/>
            <a:ext cx="9144000" cy="1981199"/>
          </a:xfrm>
        </p:spPr>
        <p:txBody>
          <a:bodyPr>
            <a:normAutofit fontScale="90000"/>
          </a:bodyPr>
          <a:lstStyle/>
          <a:p>
            <a:r>
              <a:rPr lang="en-US" dirty="0"/>
              <a:t>A Reconsideration of Fiscal Policy in the Era of Low Interest Rates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14300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A71930"/>
                </a:solidFill>
              </a:rPr>
              <a:t>Jason Furman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5531592"/>
            <a:ext cx="9144000" cy="15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 baseline="0">
                <a:solidFill>
                  <a:srgbClr val="36719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2100" b="1" dirty="0">
                <a:solidFill>
                  <a:prstClr val="black"/>
                </a:solidFill>
              </a:rPr>
              <a:t>IMF/IEO Webinar</a:t>
            </a:r>
          </a:p>
          <a:p>
            <a:pPr lvl="0">
              <a:defRPr/>
            </a:pPr>
            <a:r>
              <a:rPr lang="en-US" sz="2100" b="1" dirty="0">
                <a:solidFill>
                  <a:prstClr val="black"/>
                </a:solidFill>
              </a:rPr>
              <a:t>January 13, 2021</a:t>
            </a:r>
          </a:p>
        </p:txBody>
      </p:sp>
    </p:spTree>
    <p:extLst>
      <p:ext uri="{BB962C8B-B14F-4D97-AF65-F5344CB8AC3E}">
        <p14:creationId xmlns:p14="http://schemas.microsoft.com/office/powerpoint/2010/main" val="397024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Interest rates are low despite debt </a:t>
            </a:r>
            <a:r>
              <a:rPr lang="en-US" sz="3000"/>
              <a:t>being high</a:t>
            </a:r>
            <a:endParaRPr lang="en-US" sz="3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935E3-473C-4A8A-B639-EC0207D1BBB0}"/>
              </a:ext>
            </a:extLst>
          </p:cNvPr>
          <p:cNvSpPr txBox="1"/>
          <p:nvPr/>
        </p:nvSpPr>
        <p:spPr>
          <a:xfrm>
            <a:off x="0" y="6350169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Debt-to-GDP forecast is the CBO 10-year ahead forecast (2030 from June 2019 Alternative Fiscal Scenario for 2020). Real interest rates are based on 10-year Treasury Inflation Protected Securities (TIPS) from January 2000 and February 2020.</a:t>
            </a:r>
          </a:p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Congressional Budget Office; U.S. Department of the Treasury; authors' calculations.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985EF6-916E-CD44-9F8E-D00C51AD3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62" y="2339975"/>
            <a:ext cx="8614675" cy="217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4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Interest rates have fallen everywhere, starting before the financial crisis and continuing after 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935E3-473C-4A8A-B639-EC0207D1BBB0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Inflation measured by one-year changes in the core consumer price index (core personal consumption expenditures for United States).</a:t>
            </a:r>
          </a:p>
          <a:p>
            <a:pPr>
              <a:defRPr/>
            </a:pPr>
            <a:r>
              <a:rPr lang="en-US" sz="9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Bank of Canada; Statistics Canada; Eurostat; Japanese Statistics Bureau; U.S. Bureau of Economic Analysis; Macrobond; authors’ calculations.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391697-C82A-460B-8136-9D93B82EA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308" y="1600200"/>
            <a:ext cx="6305385" cy="476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25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Interest rates are expected to stay low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935E3-473C-4A8A-B639-EC0207D1BBB0}"/>
              </a:ext>
            </a:extLst>
          </p:cNvPr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/>
              <a:t>Note: Dashed lines are projections. Market-implied rates as of November 27, 2020. </a:t>
            </a:r>
          </a:p>
          <a:p>
            <a:pPr>
              <a:defRPr/>
            </a:pPr>
            <a:r>
              <a:rPr lang="en-US" sz="900" dirty="0"/>
              <a:t>Source: Congressional Budget Office; Bloomberg.</a:t>
            </a:r>
            <a:endParaRPr lang="en-US" sz="9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30E8BF-5989-4640-9093-3C5812989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6339840" cy="47671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C5A2DE-A046-45DD-B6BB-476F7CB0D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200"/>
            <a:ext cx="6327160" cy="47576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3EE031-CADF-F447-B9B8-E88FF2146D47}"/>
              </a:ext>
            </a:extLst>
          </p:cNvPr>
          <p:cNvSpPr txBox="1"/>
          <p:nvPr/>
        </p:nvSpPr>
        <p:spPr>
          <a:xfrm>
            <a:off x="6019164" y="2080057"/>
            <a:ext cx="31149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>
                <a:solidFill>
                  <a:srgbClr val="FF0000"/>
                </a:solidFill>
              </a:rPr>
              <a:t>Market expectations</a:t>
            </a:r>
            <a:r>
              <a:rPr lang="en-US" i="1" dirty="0">
                <a:solidFill>
                  <a:srgbClr val="FF0000"/>
                </a:solidFill>
              </a:rPr>
              <a:t>: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72% probability FFR &lt; 0.25 five years from now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1.4% FFR a decade from now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-0.9% real FFR a decade from now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2% nominal 10-year rate a decade from now</a:t>
            </a:r>
          </a:p>
          <a:p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0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Three </a:t>
            </a:r>
            <a:r>
              <a:rPr lang="en-US" sz="3000" u="sng" dirty="0"/>
              <a:t>challenges</a:t>
            </a:r>
            <a:r>
              <a:rPr lang="en-US" sz="3000" dirty="0"/>
              <a:t> posed by low interest rates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80597B-7C5F-AB43-86A3-A0E918FDF437}"/>
              </a:ext>
            </a:extLst>
          </p:cNvPr>
          <p:cNvSpPr txBox="1"/>
          <p:nvPr/>
        </p:nvSpPr>
        <p:spPr>
          <a:xfrm>
            <a:off x="152400" y="1676400"/>
            <a:ext cx="8839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en-US" sz="2200" b="1" dirty="0"/>
              <a:t>Less scope for monetary policy in recessions</a:t>
            </a:r>
            <a:endParaRPr lang="en-US" sz="2200" b="1" dirty="0">
              <a:solidFill>
                <a:srgbClr val="FF0000"/>
              </a:solidFill>
            </a:endParaRP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200" dirty="0"/>
              <a:t>Average 630 basis point cut in past recessions</a:t>
            </a:r>
          </a:p>
          <a:p>
            <a:pPr marL="914400" indent="-914400">
              <a:buAutoNum type="arabicPeriod"/>
            </a:pPr>
            <a:endParaRPr lang="en-US" sz="2200" dirty="0"/>
          </a:p>
          <a:p>
            <a:pPr marL="914400" indent="-914400">
              <a:buAutoNum type="arabicPeriod"/>
            </a:pPr>
            <a:r>
              <a:rPr lang="en-US" sz="2200" b="1" dirty="0"/>
              <a:t>Increased financial stability risks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200" dirty="0"/>
              <a:t>Increased risk taking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200" dirty="0"/>
              <a:t>Increased fragility for banks</a:t>
            </a:r>
          </a:p>
          <a:p>
            <a:pPr marL="914400" indent="-914400">
              <a:buAutoNum type="arabicPeriod"/>
            </a:pPr>
            <a:endParaRPr lang="en-US" sz="2200" dirty="0"/>
          </a:p>
          <a:p>
            <a:pPr marL="914400" indent="-914400">
              <a:buAutoNum type="arabicPeriod"/>
            </a:pPr>
            <a:r>
              <a:rPr lang="en-US" sz="2200" b="1" dirty="0"/>
              <a:t>Possibility of demand shortfalls in normal times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200" dirty="0"/>
              <a:t>Monetary and fiscal policy in 2018-19 looked like the response to a medium-sized recession with the fed funds rate cut to 1.15 percentage point and a 2.6 percent of GDP fiscal expansion.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200" dirty="0"/>
              <a:t>If Bowles-Simpson had passed after 2010 would have been hard to have reasonable growth over the following decade.</a:t>
            </a:r>
          </a:p>
        </p:txBody>
      </p:sp>
    </p:spTree>
    <p:extLst>
      <p:ext uri="{BB962C8B-B14F-4D97-AF65-F5344CB8AC3E}">
        <p14:creationId xmlns:p14="http://schemas.microsoft.com/office/powerpoint/2010/main" val="388537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Three implications of low interest rates and the </a:t>
            </a:r>
            <a:r>
              <a:rPr lang="en-US" sz="3000" u="sng" dirty="0"/>
              <a:t>opportunities</a:t>
            </a:r>
            <a:r>
              <a:rPr lang="en-US" sz="3000" dirty="0"/>
              <a:t> they afford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A3EA56-0023-3648-B2CB-748ADF098461}"/>
              </a:ext>
            </a:extLst>
          </p:cNvPr>
          <p:cNvSpPr txBox="1"/>
          <p:nvPr/>
        </p:nvSpPr>
        <p:spPr>
          <a:xfrm>
            <a:off x="152400" y="2133600"/>
            <a:ext cx="8839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en-US" sz="2600" dirty="0"/>
              <a:t>Active use of fiscal policy is essential in order to maximize employment and maintain financial stability in the current low interest rate world </a:t>
            </a:r>
          </a:p>
          <a:p>
            <a:pPr marL="914400" indent="-914400">
              <a:buAutoNum type="arabicPeriod"/>
            </a:pPr>
            <a:endParaRPr lang="en-US" sz="2600" dirty="0"/>
          </a:p>
          <a:p>
            <a:pPr marL="914400" indent="-914400">
              <a:buAutoNum type="arabicPeriod"/>
            </a:pPr>
            <a:r>
              <a:rPr lang="en-US" sz="2600" dirty="0"/>
              <a:t>Lower interest rates necessitate new measures of a country’s fiscal situation</a:t>
            </a:r>
          </a:p>
          <a:p>
            <a:pPr marL="914400" indent="-914400">
              <a:buAutoNum type="arabicPeriod"/>
            </a:pPr>
            <a:endParaRPr lang="en-US" sz="2600" dirty="0"/>
          </a:p>
          <a:p>
            <a:pPr marL="914400" indent="-914400">
              <a:buAutoNum type="arabicPeriod"/>
            </a:pPr>
            <a:r>
              <a:rPr lang="en-US" sz="2600" dirty="0"/>
              <a:t>The scope and need for public investment has greatly expanded</a:t>
            </a:r>
          </a:p>
        </p:txBody>
      </p:sp>
    </p:spTree>
    <p:extLst>
      <p:ext uri="{BB962C8B-B14F-4D97-AF65-F5344CB8AC3E}">
        <p14:creationId xmlns:p14="http://schemas.microsoft.com/office/powerpoint/2010/main" val="420305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Implication 1: Countries cannot afford </a:t>
            </a:r>
            <a:r>
              <a:rPr lang="en-US" sz="3000" u="sng" dirty="0"/>
              <a:t>not</a:t>
            </a:r>
            <a:r>
              <a:rPr lang="en-US" sz="3000" dirty="0"/>
              <a:t> to undertake fiscal expansions in recessions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38ACE-1072-442F-8DB4-5953AF93FB5F}"/>
              </a:ext>
            </a:extLst>
          </p:cNvPr>
          <p:cNvSpPr txBox="1"/>
          <p:nvPr/>
        </p:nvSpPr>
        <p:spPr>
          <a:xfrm>
            <a:off x="0" y="6627168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dirty="0"/>
              <a:t>Source: </a:t>
            </a:r>
            <a:r>
              <a:rPr lang="en-US" sz="900" dirty="0" err="1"/>
              <a:t>Reifschneider</a:t>
            </a:r>
            <a:r>
              <a:rPr lang="en-US" sz="900" dirty="0"/>
              <a:t> and Summers as reported in Ball, DeLong, and Summers (2017).</a:t>
            </a:r>
            <a:endParaRPr lang="en-US" sz="9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5E914A-DC31-4A97-9373-7EF5C42C2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6297003" cy="47660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91E055F-976C-FA47-8515-551BA5214E0B}"/>
              </a:ext>
            </a:extLst>
          </p:cNvPr>
          <p:cNvSpPr txBox="1"/>
          <p:nvPr/>
        </p:nvSpPr>
        <p:spPr>
          <a:xfrm>
            <a:off x="5942192" y="2474773"/>
            <a:ext cx="31149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>
                <a:solidFill>
                  <a:srgbClr val="FF0000"/>
                </a:solidFill>
              </a:rPr>
              <a:t>Similar findings in</a:t>
            </a:r>
            <a:r>
              <a:rPr lang="en-US" i="1" dirty="0">
                <a:solidFill>
                  <a:srgbClr val="FF0000"/>
                </a:solidFill>
              </a:rPr>
              <a:t>: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IMF modelling (Gaspar, Obstfeld and Sahay 2016)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OECD modelling (2016)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Auerbach and </a:t>
            </a:r>
            <a:r>
              <a:rPr lang="en-US" i="1" dirty="0" err="1">
                <a:solidFill>
                  <a:srgbClr val="FF0000"/>
                </a:solidFill>
              </a:rPr>
              <a:t>Gorodnichenko</a:t>
            </a:r>
            <a:r>
              <a:rPr lang="en-US" i="1" dirty="0">
                <a:solidFill>
                  <a:srgbClr val="FF0000"/>
                </a:solidFill>
              </a:rPr>
              <a:t> (2017)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Works the same way or even more in countries with high debt levels.</a:t>
            </a:r>
          </a:p>
        </p:txBody>
      </p:sp>
    </p:spTree>
    <p:extLst>
      <p:ext uri="{BB962C8B-B14F-4D97-AF65-F5344CB8AC3E}">
        <p14:creationId xmlns:p14="http://schemas.microsoft.com/office/powerpoint/2010/main" val="225690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Other steps that should be taken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7B1087-5AA4-E84E-9883-5B491A99AEF6}"/>
              </a:ext>
            </a:extLst>
          </p:cNvPr>
          <p:cNvSpPr txBox="1"/>
          <p:nvPr/>
        </p:nvSpPr>
        <p:spPr>
          <a:xfrm>
            <a:off x="152400" y="1920240"/>
            <a:ext cx="8839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en-US" sz="2600" b="1" dirty="0"/>
              <a:t>Automatic recession insurance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600" dirty="0"/>
              <a:t>U.S. automatic stabilizers relatively weak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600" dirty="0"/>
              <a:t>Triggers for state assistance, unemployment insurance, nutritional assistance, etc.</a:t>
            </a:r>
          </a:p>
          <a:p>
            <a:pPr marL="914400" indent="-914400">
              <a:buAutoNum type="arabicPeriod"/>
            </a:pPr>
            <a:endParaRPr lang="en-US" sz="2600" dirty="0"/>
          </a:p>
          <a:p>
            <a:pPr marL="914400" indent="-914400">
              <a:buAutoNum type="arabicPeriod"/>
            </a:pPr>
            <a:r>
              <a:rPr lang="en-US" sz="2600" b="1" dirty="0"/>
              <a:t>Further demand increases in a budget neutral manner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600" dirty="0"/>
              <a:t>Balanced budget multiplier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600" dirty="0"/>
              <a:t>More progressive fiscal policy</a:t>
            </a:r>
          </a:p>
          <a:p>
            <a:pPr marL="1381125" lvl="2" indent="-466725">
              <a:buFont typeface="Courier New" panose="02070309020205020404" pitchFamily="49" charset="0"/>
              <a:buChar char="o"/>
            </a:pPr>
            <a:r>
              <a:rPr lang="en-US" sz="2600" dirty="0"/>
              <a:t>Expanded social insurance</a:t>
            </a:r>
          </a:p>
        </p:txBody>
      </p:sp>
    </p:spTree>
    <p:extLst>
      <p:ext uri="{BB962C8B-B14F-4D97-AF65-F5344CB8AC3E}">
        <p14:creationId xmlns:p14="http://schemas.microsoft.com/office/powerpoint/2010/main" val="137512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" y="457200"/>
            <a:ext cx="8970264" cy="1143000"/>
          </a:xfrm>
        </p:spPr>
        <p:txBody>
          <a:bodyPr>
            <a:noAutofit/>
          </a:bodyPr>
          <a:lstStyle/>
          <a:p>
            <a:r>
              <a:rPr lang="en-US" sz="3000" dirty="0"/>
              <a:t>Implication 2: Lower interest rates necessitate new measures of a country’s fiscal situation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811266-8370-6042-9BE2-8FB0A0028941}"/>
                  </a:ext>
                </a:extLst>
              </p:cNvPr>
              <p:cNvSpPr txBox="1"/>
              <p:nvPr/>
            </p:nvSpPr>
            <p:spPr>
              <a:xfrm>
                <a:off x="457200" y="1981200"/>
                <a:ext cx="3797514" cy="37406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800" b="0" i="0" smtClean="0">
                              <a:latin typeface="Cambria Math" panose="02040503050406030204" pitchFamily="18" charset="0"/>
                            </a:rPr>
                            <m:t>Debt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800" b="0" i="0" smtClean="0">
                              <a:latin typeface="Cambria Math" panose="02040503050406030204" pitchFamily="18" charset="0"/>
                            </a:rPr>
                            <m:t>GDP</m:t>
                          </m:r>
                        </m:den>
                      </m:f>
                    </m:oMath>
                  </m:oMathPara>
                </a14:m>
                <a:endParaRPr lang="en-US" sz="1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811266-8370-6042-9BE2-8FB0A00289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81200"/>
                <a:ext cx="3797514" cy="3740639"/>
              </a:xfrm>
              <a:prstGeom prst="rect">
                <a:avLst/>
              </a:prstGeom>
              <a:blipFill>
                <a:blip r:embed="rId2"/>
                <a:stretch>
                  <a:fillRect l="-9000" t="-1695" r="-8667" b="-13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F8AA22D-D4F4-B448-82C1-73A39DD8649F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4254715" y="2743200"/>
            <a:ext cx="1325526" cy="0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3CE16CE-83F2-254F-A849-94F2337D3BC0}"/>
              </a:ext>
            </a:extLst>
          </p:cNvPr>
          <p:cNvSpPr txBox="1"/>
          <p:nvPr/>
        </p:nvSpPr>
        <p:spPr>
          <a:xfrm>
            <a:off x="5580241" y="2004536"/>
            <a:ext cx="3258959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</a:rPr>
              <a:t>Stock</a:t>
            </a:r>
          </a:p>
          <a:p>
            <a:endParaRPr lang="en-US" sz="3000" dirty="0">
              <a:solidFill>
                <a:srgbClr val="FF0000"/>
              </a:solidFill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Backward looking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1F4F131-508C-6E49-940E-00C08FE8FCD1}"/>
              </a:ext>
            </a:extLst>
          </p:cNvPr>
          <p:cNvCxnSpPr>
            <a:cxnSpLocks/>
          </p:cNvCxnSpPr>
          <p:nvPr/>
        </p:nvCxnSpPr>
        <p:spPr>
          <a:xfrm flipH="1">
            <a:off x="4020959" y="4983175"/>
            <a:ext cx="1533435" cy="0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26F5F92-AE13-774A-9EE5-E347E91331EF}"/>
              </a:ext>
            </a:extLst>
          </p:cNvPr>
          <p:cNvSpPr txBox="1"/>
          <p:nvPr/>
        </p:nvSpPr>
        <p:spPr>
          <a:xfrm>
            <a:off x="5554394" y="3886200"/>
            <a:ext cx="3284806" cy="2862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</a:rPr>
              <a:t>Flow</a:t>
            </a:r>
          </a:p>
          <a:p>
            <a:endParaRPr lang="en-US" sz="3000" dirty="0">
              <a:solidFill>
                <a:srgbClr val="FF0000"/>
              </a:solidFill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NPV of U.S. GDP is $3.9 quadrillion (SS Trustees) or ∞ (if r&lt;g).</a:t>
            </a:r>
          </a:p>
        </p:txBody>
      </p:sp>
    </p:spTree>
    <p:extLst>
      <p:ext uri="{BB962C8B-B14F-4D97-AF65-F5344CB8AC3E}">
        <p14:creationId xmlns:p14="http://schemas.microsoft.com/office/powerpoint/2010/main" val="288432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and Bullet lis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14480</TotalTime>
  <Words>1074</Words>
  <Application>Microsoft Macintosh PowerPoint</Application>
  <PresentationFormat>On-screen Show (4:3)</PresentationFormat>
  <Paragraphs>117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Cambria Math</vt:lpstr>
      <vt:lpstr>Courier New</vt:lpstr>
      <vt:lpstr>Custom Design</vt:lpstr>
      <vt:lpstr>Title and Bullet lists</vt:lpstr>
      <vt:lpstr>1_Custom Design</vt:lpstr>
      <vt:lpstr>2_Custom Design</vt:lpstr>
      <vt:lpstr>3_Custom Design</vt:lpstr>
      <vt:lpstr>4_Custom Design</vt:lpstr>
      <vt:lpstr>A Reconsideration of Fiscal Policy in the Era of Low Interest Rates</vt:lpstr>
      <vt:lpstr>Interest rates are low despite debt being high</vt:lpstr>
      <vt:lpstr>Interest rates have fallen everywhere, starting before the financial crisis and continuing after it</vt:lpstr>
      <vt:lpstr>Interest rates are expected to stay low</vt:lpstr>
      <vt:lpstr>Three challenges posed by low interest rates</vt:lpstr>
      <vt:lpstr>Three implications of low interest rates and the opportunities they afford</vt:lpstr>
      <vt:lpstr>Implication 1: Countries cannot afford not to undertake fiscal expansions in recessions</vt:lpstr>
      <vt:lpstr>Other steps that should be taken</vt:lpstr>
      <vt:lpstr>Implication 2: Lower interest rates necessitate new measures of a country’s fiscal situation</vt:lpstr>
      <vt:lpstr>Stock-stock: debt stable relative to future GDP even while tripling relative to present GDP</vt:lpstr>
      <vt:lpstr>Flow-flow: real debt service has fallen even while debt has increased</vt:lpstr>
      <vt:lpstr>Technical aside: should exclude financial assets from debt &amp; Federal Reserve remittances from interest</vt:lpstr>
      <vt:lpstr>Looking forward: debt projected to be stable over the next decade &amp; beyond if Social Security reformed</vt:lpstr>
      <vt:lpstr>The more relevant metric of real debt service expected to stay low relative to the economy</vt:lpstr>
      <vt:lpstr>Thirty-year ahead budget forecasts are incredibly uncertain</vt:lpstr>
      <vt:lpstr>Implication 3: The scope and need for public investment has greatly expanded</vt:lpstr>
      <vt:lpstr>Going forward we need a fiscal framework that is a combination of:</vt:lpstr>
      <vt:lpstr>New objectives, guideposts and guidelines</vt:lpstr>
      <vt:lpstr>A Reconsideration of Fiscal Policy in the Era of Low Interest Rates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Jason Furman</cp:lastModifiedBy>
  <cp:revision>820</cp:revision>
  <cp:lastPrinted>2018-02-06T04:33:18Z</cp:lastPrinted>
  <dcterms:created xsi:type="dcterms:W3CDTF">2013-04-02T14:03:18Z</dcterms:created>
  <dcterms:modified xsi:type="dcterms:W3CDTF">2021-01-13T17:47:18Z</dcterms:modified>
</cp:coreProperties>
</file>