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21" r:id="rId2"/>
    <p:sldId id="284" r:id="rId3"/>
    <p:sldId id="285" r:id="rId4"/>
    <p:sldId id="322" r:id="rId5"/>
    <p:sldId id="323" r:id="rId6"/>
    <p:sldId id="324" r:id="rId7"/>
    <p:sldId id="325" r:id="rId8"/>
    <p:sldId id="326" r:id="rId9"/>
    <p:sldId id="327" r:id="rId10"/>
    <p:sldId id="328" r:id="rId11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ample Layouts" id="{48234FEF-1C6A-3644-B8AB-184D5820D347}">
          <p14:sldIdLst/>
        </p14:section>
        <p14:section name="Sample Layouts" id="{04A9D751-1E6A-4BA6-91F5-E3997CA70B37}">
          <p14:sldIdLst>
            <p14:sldId id="321"/>
            <p14:sldId id="284"/>
            <p14:sldId id="285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868"/>
    <a:srgbClr val="FA7A21"/>
    <a:srgbClr val="A6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462" y="138"/>
      </p:cViewPr>
      <p:guideLst>
        <p:guide orient="horz" pos="2640"/>
        <p:guide pos="3840"/>
        <p:guide orient="horz" pos="904"/>
      </p:guideLst>
    </p:cSldViewPr>
  </p:slideViewPr>
  <p:outlineViewPr>
    <p:cViewPr>
      <p:scale>
        <a:sx n="33" d="100"/>
        <a:sy n="33" d="100"/>
      </p:scale>
      <p:origin x="0" y="-375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62484-B647-154B-8008-6C77C5ECBE50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DD8F7-E139-B543-9B89-3A2FC348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5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9F9B1-A119-5B4F-A253-3C28526DFA97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B577C-39C0-1D4E-BAFA-A41C046D0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4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indent="-163889" defTabSz="905279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0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defTabSz="905279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14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279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1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05279">
              <a:buFontTx/>
              <a:buNone/>
            </a:pP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8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3889" marR="0" lvl="0" indent="-163889" algn="l" defTabSz="9052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05279">
              <a:buFontTx/>
              <a:buNone/>
            </a:pP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39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0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B577C-39C0-1D4E-BAFA-A41C046D06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5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"/>
            <a:ext cx="12192000" cy="5409830"/>
          </a:xfrm>
          <a:prstGeom prst="rect">
            <a:avLst/>
          </a:prstGeom>
          <a:solidFill>
            <a:srgbClr val="FA7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C9333C-3613-ED47-8A86-33786FFB7A32}"/>
              </a:ext>
            </a:extLst>
          </p:cNvPr>
          <p:cNvSpPr/>
          <p:nvPr userDrawn="1"/>
        </p:nvSpPr>
        <p:spPr>
          <a:xfrm>
            <a:off x="0" y="0"/>
            <a:ext cx="4279900" cy="14481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457211"/>
            <a:ext cx="111633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1473200" y="5457211"/>
            <a:ext cx="9144000" cy="9144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lIns="0" tIns="0" rIns="0" bIns="91440" anchor="ctr">
            <a:noAutofit/>
          </a:bodyPr>
          <a:lstStyle>
            <a:lvl1pPr algn="r">
              <a:defRPr sz="32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473200" y="2205644"/>
            <a:ext cx="9144000" cy="3204186"/>
          </a:xfrm>
        </p:spPr>
        <p:txBody>
          <a:bodyPr lIns="0" tIns="365760" rIns="0" bIns="182880" anchor="ctr">
            <a:noAutofit/>
          </a:bodyPr>
          <a:lstStyle>
            <a:lvl1pPr>
              <a:lnSpc>
                <a:spcPct val="90000"/>
              </a:lnSpc>
              <a:spcBef>
                <a:spcPts val="300"/>
              </a:spcBef>
              <a:defRPr sz="50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Bef>
                <a:spcPts val="300"/>
              </a:spcBef>
              <a:buFontTx/>
              <a:buNone/>
              <a:tabLst/>
              <a:defRPr sz="4000" b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2pPr>
            <a:lvl3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3pPr>
            <a:lvl4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4pPr>
            <a:lvl5pPr marL="0" indent="0">
              <a:spcBef>
                <a:spcPts val="300"/>
              </a:spcBef>
              <a:buFontTx/>
              <a:buNone/>
              <a:tabLst/>
              <a:defRPr sz="2800" b="0" i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55ED62-3E56-5144-83DF-1C3EBCE4B3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1" y="162975"/>
            <a:ext cx="2582516" cy="1012634"/>
          </a:xfrm>
          <a:prstGeom prst="rect">
            <a:avLst/>
          </a:prstGeom>
        </p:spPr>
      </p:pic>
      <p:sp>
        <p:nvSpPr>
          <p:cNvPr id="4" name="Triangle 3">
            <a:extLst>
              <a:ext uri="{FF2B5EF4-FFF2-40B4-BE49-F238E27FC236}">
                <a16:creationId xmlns:a16="http://schemas.microsoft.com/office/drawing/2014/main" id="{CDE91A0A-0C37-B244-A453-3068C4A8B1C6}"/>
              </a:ext>
            </a:extLst>
          </p:cNvPr>
          <p:cNvSpPr/>
          <p:nvPr userDrawn="1"/>
        </p:nvSpPr>
        <p:spPr>
          <a:xfrm rot="5400000">
            <a:off x="3847917" y="431986"/>
            <a:ext cx="1448166" cy="5842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4C183B9-85FD-AC4F-BD80-1BD1AEAF1116}"/>
              </a:ext>
            </a:extLst>
          </p:cNvPr>
          <p:cNvSpPr/>
          <p:nvPr userDrawn="1"/>
        </p:nvSpPr>
        <p:spPr>
          <a:xfrm rot="5400000">
            <a:off x="10898986" y="5721524"/>
            <a:ext cx="914400" cy="385773"/>
          </a:xfrm>
          <a:prstGeom prst="triangle">
            <a:avLst/>
          </a:prstGeom>
          <a:solidFill>
            <a:srgbClr val="676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6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92" y="365125"/>
            <a:ext cx="9828628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562100" y="1295400"/>
            <a:ext cx="9829800" cy="5032375"/>
          </a:xfrm>
        </p:spPr>
        <p:txBody>
          <a:bodyPr/>
          <a:lstStyle>
            <a:lvl1pPr>
              <a:spcBef>
                <a:spcPts val="30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0"/>
              </a:spcBef>
              <a:spcAft>
                <a:spcPts val="300"/>
              </a:spcAft>
              <a:defRPr/>
            </a:lvl3pPr>
            <a:lvl4pPr>
              <a:spcBef>
                <a:spcPts val="0"/>
              </a:spcBef>
              <a:spcAft>
                <a:spcPts val="300"/>
              </a:spcAft>
              <a:defRPr/>
            </a:lvl4pPr>
            <a:lvl5pPr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DD0C4A-91AF-C740-8CF8-988B54EF27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35636" y="294919"/>
            <a:ext cx="764839" cy="6492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B65718A-0C04-EF49-A2AF-8F3A8287A424}"/>
              </a:ext>
            </a:extLst>
          </p:cNvPr>
          <p:cNvGrpSpPr/>
          <p:nvPr userDrawn="1"/>
        </p:nvGrpSpPr>
        <p:grpSpPr>
          <a:xfrm>
            <a:off x="-15877" y="-329058"/>
            <a:ext cx="1380745" cy="2121789"/>
            <a:chOff x="-3177" y="-36957"/>
            <a:chExt cx="1380745" cy="2121789"/>
          </a:xfrm>
        </p:grpSpPr>
        <p:sp>
          <p:nvSpPr>
            <p:cNvPr id="14" name="Triangle 2">
              <a:extLst>
                <a:ext uri="{FF2B5EF4-FFF2-40B4-BE49-F238E27FC236}">
                  <a16:creationId xmlns:a16="http://schemas.microsoft.com/office/drawing/2014/main" id="{7388327F-CD9E-AD48-99C8-65B1163F72B5}"/>
                </a:ext>
              </a:extLst>
            </p:cNvPr>
            <p:cNvSpPr/>
            <p:nvPr userDrawn="1"/>
          </p:nvSpPr>
          <p:spPr>
            <a:xfrm rot="5400000">
              <a:off x="-373699" y="333565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rgbClr val="FA7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8643949-F3F2-6743-B010-031DED0689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69" y="558359"/>
              <a:ext cx="917234" cy="7022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7661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84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98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295400"/>
            <a:ext cx="4821180" cy="503506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200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000"/>
            </a:lvl2pPr>
            <a:lvl3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3pPr>
            <a:lvl4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4pPr>
            <a:lvl5pPr>
              <a:lnSpc>
                <a:spcPct val="95000"/>
              </a:lnSpc>
              <a:spcAft>
                <a:spcPts val="0"/>
              </a:spcAft>
              <a:buClr>
                <a:schemeClr val="accent3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DF1EBF-9484-C340-9C73-B2C5FBF6AD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35636" y="294919"/>
            <a:ext cx="764839" cy="64922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8491603-493C-154E-B09B-498712A5D1A2}"/>
              </a:ext>
            </a:extLst>
          </p:cNvPr>
          <p:cNvGrpSpPr/>
          <p:nvPr userDrawn="1"/>
        </p:nvGrpSpPr>
        <p:grpSpPr>
          <a:xfrm>
            <a:off x="-15877" y="-329058"/>
            <a:ext cx="1380745" cy="2121789"/>
            <a:chOff x="-3177" y="-36957"/>
            <a:chExt cx="1380745" cy="2121789"/>
          </a:xfrm>
        </p:grpSpPr>
        <p:sp>
          <p:nvSpPr>
            <p:cNvPr id="15" name="Triangle 2">
              <a:extLst>
                <a:ext uri="{FF2B5EF4-FFF2-40B4-BE49-F238E27FC236}">
                  <a16:creationId xmlns:a16="http://schemas.microsoft.com/office/drawing/2014/main" id="{F68B05DE-918B-B44F-AD6C-5074D2FC1FDA}"/>
                </a:ext>
              </a:extLst>
            </p:cNvPr>
            <p:cNvSpPr/>
            <p:nvPr userDrawn="1"/>
          </p:nvSpPr>
          <p:spPr>
            <a:xfrm rot="5400000">
              <a:off x="-373699" y="333565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rgbClr val="FA7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B6AAD98-B172-2445-8F82-9FFBEDB6AA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69" y="558359"/>
              <a:ext cx="917234" cy="7022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218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umns-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951" y="365759"/>
            <a:ext cx="9830569" cy="822960"/>
          </a:xfrm>
        </p:spPr>
        <p:txBody>
          <a:bodyPr/>
          <a:lstStyle>
            <a:lvl1pPr>
              <a:defRPr>
                <a:solidFill>
                  <a:srgbClr val="FA7A2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68951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578340" y="1398553"/>
            <a:ext cx="4821180" cy="4224752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defRPr sz="2200" b="1"/>
            </a:lvl1pPr>
            <a:lvl2pPr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sz="2200"/>
            </a:lvl2pPr>
            <a:lvl3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3pPr>
            <a:lvl4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4pPr>
            <a:lvl5pPr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68541" y="5701812"/>
            <a:ext cx="9831388" cy="628650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1pPr>
            <a:lvl2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2pPr>
            <a:lvl3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3pPr>
            <a:lvl4pPr marL="0" indent="0" algn="ctr">
              <a:buFontTx/>
              <a:buNone/>
              <a:tabLst/>
              <a:defRPr sz="2800" b="0">
                <a:solidFill>
                  <a:srgbClr val="FA7A21"/>
                </a:solidFill>
                <a:latin typeface="+mj-lt"/>
              </a:defRPr>
            </a:lvl4pPr>
            <a:lvl5pPr marL="0" indent="0" algn="ctr">
              <a:buFontTx/>
              <a:buNone/>
              <a:tabLst/>
              <a:defRPr sz="2800" b="0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3E77662-C047-054E-A28E-30A898551983}"/>
              </a:ext>
            </a:extLst>
          </p:cNvPr>
          <p:cNvGrpSpPr/>
          <p:nvPr userDrawn="1"/>
        </p:nvGrpSpPr>
        <p:grpSpPr>
          <a:xfrm>
            <a:off x="-15877" y="-329058"/>
            <a:ext cx="1380745" cy="2121789"/>
            <a:chOff x="-3177" y="-36957"/>
            <a:chExt cx="1380745" cy="2121789"/>
          </a:xfrm>
        </p:grpSpPr>
        <p:sp>
          <p:nvSpPr>
            <p:cNvPr id="21" name="Triangle 2"/>
            <p:cNvSpPr/>
            <p:nvPr userDrawn="1"/>
          </p:nvSpPr>
          <p:spPr>
            <a:xfrm rot="5400000">
              <a:off x="-373699" y="333565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rgbClr val="FA7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69" y="558359"/>
              <a:ext cx="917234" cy="702204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50B8403-82A6-8247-8D0B-02BC3A5C27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35636" y="294919"/>
            <a:ext cx="764839" cy="6492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Message">
    <p:bg>
      <p:bgPr>
        <a:solidFill>
          <a:srgbClr val="FA7A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2"/>
          <p:cNvSpPr/>
          <p:nvPr userDrawn="1"/>
        </p:nvSpPr>
        <p:spPr>
          <a:xfrm rot="16200000">
            <a:off x="11177186" y="5836218"/>
            <a:ext cx="948532" cy="1099389"/>
          </a:xfrm>
          <a:custGeom>
            <a:avLst/>
            <a:gdLst>
              <a:gd name="connsiteX0" fmla="*/ 0 w 2252240"/>
              <a:gd name="connsiteY0" fmla="*/ 1570892 h 1570892"/>
              <a:gd name="connsiteX1" fmla="*/ 1126120 w 2252240"/>
              <a:gd name="connsiteY1" fmla="*/ 0 h 1570892"/>
              <a:gd name="connsiteX2" fmla="*/ 2252240 w 2252240"/>
              <a:gd name="connsiteY2" fmla="*/ 1570892 h 1570892"/>
              <a:gd name="connsiteX3" fmla="*/ 0 w 2252240"/>
              <a:gd name="connsiteY3" fmla="*/ 1570892 h 1570892"/>
              <a:gd name="connsiteX0" fmla="*/ 0 w 2252240"/>
              <a:gd name="connsiteY0" fmla="*/ 1570892 h 1570892"/>
              <a:gd name="connsiteX1" fmla="*/ 246888 w 2252240"/>
              <a:gd name="connsiteY1" fmla="*/ 1250851 h 1570892"/>
              <a:gd name="connsiteX2" fmla="*/ 1126120 w 2252240"/>
              <a:gd name="connsiteY2" fmla="*/ 0 h 1570892"/>
              <a:gd name="connsiteX3" fmla="*/ 2252240 w 2252240"/>
              <a:gd name="connsiteY3" fmla="*/ 1570892 h 1570892"/>
              <a:gd name="connsiteX4" fmla="*/ 0 w 2252240"/>
              <a:gd name="connsiteY4" fmla="*/ 1570892 h 1570892"/>
              <a:gd name="connsiteX0" fmla="*/ 9144 w 2005352"/>
              <a:gd name="connsiteY0" fmla="*/ 1570892 h 1570892"/>
              <a:gd name="connsiteX1" fmla="*/ 0 w 2005352"/>
              <a:gd name="connsiteY1" fmla="*/ 1250851 h 1570892"/>
              <a:gd name="connsiteX2" fmla="*/ 879232 w 2005352"/>
              <a:gd name="connsiteY2" fmla="*/ 0 h 1570892"/>
              <a:gd name="connsiteX3" fmla="*/ 2005352 w 2005352"/>
              <a:gd name="connsiteY3" fmla="*/ 1570892 h 1570892"/>
              <a:gd name="connsiteX4" fmla="*/ 9144 w 2005352"/>
              <a:gd name="connsiteY4" fmla="*/ 1570892 h 1570892"/>
              <a:gd name="connsiteX0" fmla="*/ 0 w 2005733"/>
              <a:gd name="connsiteY0" fmla="*/ 1567717 h 1570892"/>
              <a:gd name="connsiteX1" fmla="*/ 381 w 2005733"/>
              <a:gd name="connsiteY1" fmla="*/ 1250851 h 1570892"/>
              <a:gd name="connsiteX2" fmla="*/ 879613 w 2005733"/>
              <a:gd name="connsiteY2" fmla="*/ 0 h 1570892"/>
              <a:gd name="connsiteX3" fmla="*/ 2005733 w 2005733"/>
              <a:gd name="connsiteY3" fmla="*/ 1570892 h 1570892"/>
              <a:gd name="connsiteX4" fmla="*/ 0 w 2005733"/>
              <a:gd name="connsiteY4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0 w 2005733"/>
              <a:gd name="connsiteY3" fmla="*/ 1567717 h 1570892"/>
              <a:gd name="connsiteX0" fmla="*/ 0 w 2005733"/>
              <a:gd name="connsiteY0" fmla="*/ 1567717 h 1570892"/>
              <a:gd name="connsiteX1" fmla="*/ 879613 w 2005733"/>
              <a:gd name="connsiteY1" fmla="*/ 0 h 1570892"/>
              <a:gd name="connsiteX2" fmla="*/ 2005733 w 2005733"/>
              <a:gd name="connsiteY2" fmla="*/ 1570892 h 1570892"/>
              <a:gd name="connsiteX3" fmla="*/ 881673 w 2005733"/>
              <a:gd name="connsiteY3" fmla="*/ 1557021 h 1570892"/>
              <a:gd name="connsiteX4" fmla="*/ 0 w 2005733"/>
              <a:gd name="connsiteY4" fmla="*/ 1567717 h 1570892"/>
              <a:gd name="connsiteX0" fmla="*/ 2060 w 1126120"/>
              <a:gd name="connsiteY0" fmla="*/ 1557021 h 1570892"/>
              <a:gd name="connsiteX1" fmla="*/ 0 w 1126120"/>
              <a:gd name="connsiteY1" fmla="*/ 0 h 1570892"/>
              <a:gd name="connsiteX2" fmla="*/ 1126120 w 1126120"/>
              <a:gd name="connsiteY2" fmla="*/ 1570892 h 1570892"/>
              <a:gd name="connsiteX3" fmla="*/ 2060 w 1126120"/>
              <a:gd name="connsiteY3" fmla="*/ 1557021 h 157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120" h="1570892">
                <a:moveTo>
                  <a:pt x="2060" y="1557021"/>
                </a:moveTo>
                <a:cubicBezTo>
                  <a:pt x="1373" y="1038014"/>
                  <a:pt x="687" y="519007"/>
                  <a:pt x="0" y="0"/>
                </a:cubicBezTo>
                <a:lnTo>
                  <a:pt x="1126120" y="1570892"/>
                </a:lnTo>
                <a:lnTo>
                  <a:pt x="2060" y="155702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4689" y="6434260"/>
            <a:ext cx="65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42C09EE-5BF7-654E-AEAA-20DD07D7BE3C}" type="slidenum">
              <a:rPr lang="en-US" sz="1400" smtClean="0">
                <a:solidFill>
                  <a:schemeClr val="bg1"/>
                </a:solidFill>
                <a:latin typeface="+mj-lt"/>
              </a:rPr>
              <a:pPr algn="r"/>
              <a:t>‹#›</a:t>
            </a:fld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/>
          </p:nvPr>
        </p:nvSpPr>
        <p:spPr>
          <a:xfrm>
            <a:off x="784225" y="546100"/>
            <a:ext cx="10650538" cy="5772150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tabLst/>
              <a:defRPr sz="4000" cap="all" baseline="0">
                <a:solidFill>
                  <a:schemeClr val="bg1"/>
                </a:solidFill>
              </a:defRPr>
            </a:lvl1pPr>
            <a:lvl2pPr marL="0" indent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2pPr>
            <a:lvl3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3pPr>
            <a:lvl4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4pPr>
            <a:lvl5pPr marL="11113" indent="0" algn="ctr">
              <a:buFontTx/>
              <a:buNone/>
              <a:tabLst/>
              <a:defRPr sz="3200" i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0CDBE95-5C1C-0242-8A76-6149B2DE32DB}"/>
              </a:ext>
            </a:extLst>
          </p:cNvPr>
          <p:cNvGrpSpPr/>
          <p:nvPr userDrawn="1"/>
        </p:nvGrpSpPr>
        <p:grpSpPr>
          <a:xfrm>
            <a:off x="-15877" y="-329057"/>
            <a:ext cx="1380745" cy="2121789"/>
            <a:chOff x="-3177" y="-329057"/>
            <a:chExt cx="1380745" cy="2121789"/>
          </a:xfrm>
        </p:grpSpPr>
        <p:sp>
          <p:nvSpPr>
            <p:cNvPr id="13" name="Triangle 2"/>
            <p:cNvSpPr/>
            <p:nvPr userDrawn="1"/>
          </p:nvSpPr>
          <p:spPr>
            <a:xfrm rot="5400000">
              <a:off x="-373699" y="41465"/>
              <a:ext cx="2121789" cy="1380745"/>
            </a:xfrm>
            <a:custGeom>
              <a:avLst/>
              <a:gdLst>
                <a:gd name="connsiteX0" fmla="*/ 0 w 2252240"/>
                <a:gd name="connsiteY0" fmla="*/ 1570892 h 1570892"/>
                <a:gd name="connsiteX1" fmla="*/ 1126120 w 2252240"/>
                <a:gd name="connsiteY1" fmla="*/ 0 h 1570892"/>
                <a:gd name="connsiteX2" fmla="*/ 2252240 w 2252240"/>
                <a:gd name="connsiteY2" fmla="*/ 1570892 h 1570892"/>
                <a:gd name="connsiteX3" fmla="*/ 0 w 2252240"/>
                <a:gd name="connsiteY3" fmla="*/ 1570892 h 1570892"/>
                <a:gd name="connsiteX0" fmla="*/ 0 w 2252240"/>
                <a:gd name="connsiteY0" fmla="*/ 1570892 h 1570892"/>
                <a:gd name="connsiteX1" fmla="*/ 246888 w 2252240"/>
                <a:gd name="connsiteY1" fmla="*/ 1250851 h 1570892"/>
                <a:gd name="connsiteX2" fmla="*/ 1126120 w 2252240"/>
                <a:gd name="connsiteY2" fmla="*/ 0 h 1570892"/>
                <a:gd name="connsiteX3" fmla="*/ 2252240 w 2252240"/>
                <a:gd name="connsiteY3" fmla="*/ 1570892 h 1570892"/>
                <a:gd name="connsiteX4" fmla="*/ 0 w 2252240"/>
                <a:gd name="connsiteY4" fmla="*/ 1570892 h 1570892"/>
                <a:gd name="connsiteX0" fmla="*/ 9144 w 2005352"/>
                <a:gd name="connsiteY0" fmla="*/ 1570892 h 1570892"/>
                <a:gd name="connsiteX1" fmla="*/ 0 w 2005352"/>
                <a:gd name="connsiteY1" fmla="*/ 1250851 h 1570892"/>
                <a:gd name="connsiteX2" fmla="*/ 879232 w 2005352"/>
                <a:gd name="connsiteY2" fmla="*/ 0 h 1570892"/>
                <a:gd name="connsiteX3" fmla="*/ 2005352 w 2005352"/>
                <a:gd name="connsiteY3" fmla="*/ 1570892 h 1570892"/>
                <a:gd name="connsiteX4" fmla="*/ 9144 w 2005352"/>
                <a:gd name="connsiteY4" fmla="*/ 1570892 h 1570892"/>
                <a:gd name="connsiteX0" fmla="*/ 0 w 2005733"/>
                <a:gd name="connsiteY0" fmla="*/ 1567717 h 1570892"/>
                <a:gd name="connsiteX1" fmla="*/ 381 w 2005733"/>
                <a:gd name="connsiteY1" fmla="*/ 1250851 h 1570892"/>
                <a:gd name="connsiteX2" fmla="*/ 879613 w 2005733"/>
                <a:gd name="connsiteY2" fmla="*/ 0 h 1570892"/>
                <a:gd name="connsiteX3" fmla="*/ 2005733 w 2005733"/>
                <a:gd name="connsiteY3" fmla="*/ 1570892 h 1570892"/>
                <a:gd name="connsiteX4" fmla="*/ 0 w 2005733"/>
                <a:gd name="connsiteY4" fmla="*/ 1567717 h 1570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5733" h="1570892">
                  <a:moveTo>
                    <a:pt x="0" y="1567717"/>
                  </a:moveTo>
                  <a:lnTo>
                    <a:pt x="381" y="1250851"/>
                  </a:lnTo>
                  <a:lnTo>
                    <a:pt x="879613" y="0"/>
                  </a:lnTo>
                  <a:lnTo>
                    <a:pt x="2005733" y="1570892"/>
                  </a:lnTo>
                  <a:lnTo>
                    <a:pt x="0" y="15677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84" y="265684"/>
              <a:ext cx="923544" cy="707035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668FC122-B411-6B48-BA66-B48610C4D6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34856" y="294258"/>
            <a:ext cx="765619" cy="64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480" y="365126"/>
            <a:ext cx="10607040" cy="822960"/>
          </a:xfrm>
          <a:prstGeom prst="rect">
            <a:avLst/>
          </a:prstGeom>
          <a:effectLst/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480" y="1295400"/>
            <a:ext cx="10607040" cy="464820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09EE-5BF7-654E-AEAA-20DD07D7BE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1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2" r:id="rId2"/>
    <p:sldLayoutId id="2147483673" r:id="rId3"/>
    <p:sldLayoutId id="2147483677" r:id="rId4"/>
    <p:sldLayoutId id="2147483674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FA7A2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5000"/>
        </a:lnSpc>
        <a:spcBef>
          <a:spcPts val="2400"/>
        </a:spcBef>
        <a:buClr>
          <a:schemeClr val="accent1"/>
        </a:buClr>
        <a:buFont typeface="Wingdings" charset="2"/>
        <a:buNone/>
        <a:tabLst/>
        <a:defRPr sz="2400" b="1" kern="1200">
          <a:solidFill>
            <a:schemeClr val="accent6">
              <a:lumMod val="50000"/>
            </a:schemeClr>
          </a:solidFill>
          <a:latin typeface="+mj-lt"/>
          <a:ea typeface="+mn-ea"/>
          <a:cs typeface="+mn-cs"/>
        </a:defRPr>
      </a:lvl1pPr>
      <a:lvl2pPr marL="238125" indent="-223838" algn="l" defTabSz="914400" rtl="0" eaLnBrk="1" latinLnBrk="0" hangingPunct="1">
        <a:lnSpc>
          <a:spcPct val="95000"/>
        </a:lnSpc>
        <a:spcBef>
          <a:spcPts val="1200"/>
        </a:spcBef>
        <a:spcAft>
          <a:spcPts val="300"/>
        </a:spcAft>
        <a:buClr>
          <a:schemeClr val="accent3"/>
        </a:buClr>
        <a:buSzPct val="100000"/>
        <a:buFont typeface=".LucidaGrandeUI" charset="0"/>
        <a:buChar char="▸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461963" indent="-223838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Wingdings" charset="2"/>
        <a:buChar char="§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685800" indent="-238125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925513" indent="-239713" algn="l" defTabSz="914400" rtl="0" eaLnBrk="1" latinLnBrk="0" hangingPunct="1">
        <a:lnSpc>
          <a:spcPct val="95000"/>
        </a:lnSpc>
        <a:spcBef>
          <a:spcPts val="300"/>
        </a:spcBef>
        <a:spcAft>
          <a:spcPts val="300"/>
        </a:spcAft>
        <a:buClr>
          <a:schemeClr val="accent3"/>
        </a:buClr>
        <a:buFont typeface="Arial"/>
        <a:buChar char="•"/>
        <a:tabLst/>
        <a:defRPr sz="2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8669CD-A1DD-7341-A4F6-FE1E2CCC2C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IEO@20 Virtual Conference </a:t>
            </a:r>
            <a:r>
              <a:rPr lang="en-US" sz="4000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|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November 16,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8E05D-DF93-A64A-B0C6-DCE067156D8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73200" y="1647496"/>
            <a:ext cx="9144000" cy="3204186"/>
          </a:xfrm>
        </p:spPr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IEO among its peers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Selected Lessons from Comparison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endParaRPr lang="en-US" sz="2400" cap="all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2400" cap="all" dirty="0">
                <a:latin typeface="Segoe UI" panose="020B0502040204020203" pitchFamily="34" charset="0"/>
                <a:cs typeface="Segoe UI" panose="020B0502040204020203" pitchFamily="34" charset="0"/>
              </a:rPr>
              <a:t>MIGUEL DE LAS CASAS and Roxana </a:t>
            </a:r>
            <a:r>
              <a:rPr lang="en-US" sz="2400" cap="all" dirty="0" err="1">
                <a:latin typeface="Segoe UI" panose="020B0502040204020203" pitchFamily="34" charset="0"/>
                <a:cs typeface="Segoe UI" panose="020B0502040204020203" pitchFamily="34" charset="0"/>
              </a:rPr>
              <a:t>pedraglio</a:t>
            </a:r>
            <a:endParaRPr lang="en-US" sz="2400" cap="all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8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IEO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Youngest and Smallest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5EDDBA-9D0F-4B9D-98DE-F6C954767CE2}"/>
              </a:ext>
            </a:extLst>
          </p:cNvPr>
          <p:cNvSpPr txBox="1"/>
          <p:nvPr/>
        </p:nvSpPr>
        <p:spPr>
          <a:xfrm>
            <a:off x="9917723" y="5936566"/>
            <a:ext cx="858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31AFA7-0566-48E2-B76C-6219584F6E51}"/>
              </a:ext>
            </a:extLst>
          </p:cNvPr>
          <p:cNvSpPr txBox="1"/>
          <p:nvPr/>
        </p:nvSpPr>
        <p:spPr>
          <a:xfrm>
            <a:off x="1440263" y="4636201"/>
            <a:ext cx="6828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sz="1800" dirty="0">
                <a:effectLst/>
                <a:latin typeface="Segoe UI" panose="020B0502040204020203" pitchFamily="34" charset="0"/>
                <a:ea typeface="Microsoft JhengHei" panose="020B0604030504040204" pitchFamily="34" charset="-120"/>
              </a:rPr>
              <a:t>IEG, IED, OVE, IDEV, IEO-UNDP, ECG, IEO calculations</a:t>
            </a:r>
            <a:r>
              <a:rPr lang="en-US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3B843B-29E6-4068-9BB6-5FA5CD6FE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892" y="1433105"/>
            <a:ext cx="9889588" cy="307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68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Introduction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70892" y="1457813"/>
            <a:ext cx="9828628" cy="5035062"/>
          </a:xfrm>
        </p:spPr>
        <p:txBody>
          <a:bodyPr>
            <a:normAutofit/>
          </a:bodyPr>
          <a:lstStyle/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After 20 years of internally-driven development, the anniversary is a good opportunity to learn from others.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Comparison chapter: no intention of being systematic nor exhaustive.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Goal: look at what others do and extract implementable lessons.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Starting premises:</a:t>
            </a:r>
          </a:p>
          <a:p>
            <a:pPr lvl="2">
              <a:lnSpc>
                <a:spcPct val="105000"/>
              </a:lnSpc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Legacy from the time of establishment; time to get over those constraints?</a:t>
            </a:r>
          </a:p>
          <a:p>
            <a:pPr lvl="2">
              <a:lnSpc>
                <a:spcPct val="105000"/>
              </a:lnSpc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The IMF is different, and so has to be the IEO…</a:t>
            </a:r>
          </a:p>
          <a:p>
            <a:pPr lvl="2">
              <a:lnSpc>
                <a:spcPct val="105000"/>
              </a:lnSpc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…but there are also similarities; all evaluation offices face similar challenges.</a:t>
            </a:r>
          </a:p>
          <a:p>
            <a:pPr marL="238125" lvl="2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9425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Introduction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8951" y="1472419"/>
            <a:ext cx="4821180" cy="5035062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Review of selected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evaluation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reports</a:t>
            </a:r>
          </a:p>
          <a:p>
            <a:pPr marL="457200" lvl="2" indent="-222250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Fragile states: by IEG, IDEV, IEO-UNDP, and DAC</a:t>
            </a:r>
          </a:p>
          <a:p>
            <a:pPr marL="457200" lvl="2" indent="-222250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Global financial crisis: by IEG, and IED</a:t>
            </a:r>
          </a:p>
          <a:p>
            <a:pPr lvl="2"/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6578340" y="1472419"/>
            <a:ext cx="4821180" cy="5035062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  <a:buSzPct val="150000"/>
            </a:pP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Interviews</a:t>
            </a:r>
          </a:p>
          <a:p>
            <a:pPr marL="512763" lvl="2" indent="-277813">
              <a:spcAft>
                <a:spcPts val="1200"/>
              </a:spcAft>
            </a:pPr>
            <a:r>
              <a:rPr lang="en-US" sz="2300" dirty="0" err="1">
                <a:latin typeface="Segoe UI" panose="020B0502040204020203" pitchFamily="34" charset="0"/>
                <a:cs typeface="Segoe UI" panose="020B0502040204020203" pitchFamily="34" charset="0"/>
              </a:rPr>
              <a:t>EvD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-EBRD</a:t>
            </a:r>
          </a:p>
          <a:p>
            <a:pPr marL="512763" lvl="2" indent="-277813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IDEV- AfDB</a:t>
            </a:r>
          </a:p>
          <a:p>
            <a:pPr marL="512763" lvl="2" indent="-277813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IED - </a:t>
            </a:r>
            <a:r>
              <a:rPr lang="en-US" sz="2300" dirty="0" err="1">
                <a:latin typeface="Segoe UI" panose="020B0502040204020203" pitchFamily="34" charset="0"/>
                <a:cs typeface="Segoe UI" panose="020B0502040204020203" pitchFamily="34" charset="0"/>
              </a:rPr>
              <a:t>AsDB</a:t>
            </a:r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12763" lvl="2" indent="-277813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IEG - World Bank</a:t>
            </a:r>
          </a:p>
          <a:p>
            <a:pPr marL="512763" lvl="2" indent="-277813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IEO - UNDP</a:t>
            </a:r>
          </a:p>
          <a:p>
            <a:pPr marL="512763" lvl="2" indent="-277813">
              <a:spcAft>
                <a:spcPts val="1200"/>
              </a:spcAft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OVE - IDB</a:t>
            </a:r>
          </a:p>
          <a:p>
            <a:endParaRPr lang="en-US" sz="23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52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Selected Findings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IEO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70892" y="1457813"/>
            <a:ext cx="9828628" cy="5035062"/>
          </a:xfrm>
        </p:spPr>
        <p:txBody>
          <a:bodyPr>
            <a:normAutofit/>
          </a:bodyPr>
          <a:lstStyle/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less-is-more approach 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comparison</a:t>
            </a:r>
            <a:r>
              <a:rPr lang="en-US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Fewer reports and a shorter menu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Increased institutional attention, impact, and flexibility.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High levels of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independence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Topic selection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Greater separation from Management, staff, and the Board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Light but effective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quality control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mechanisms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Entry, mid-term, and exit workshops vs. peer reviews and advisory panels</a:t>
            </a:r>
          </a:p>
        </p:txBody>
      </p:sp>
    </p:spTree>
    <p:extLst>
      <p:ext uri="{BB962C8B-B14F-4D97-AF65-F5344CB8AC3E}">
        <p14:creationId xmlns:p14="http://schemas.microsoft.com/office/powerpoint/2010/main" val="361587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92" y="365125"/>
            <a:ext cx="9536379" cy="82296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Selected Findings </a:t>
            </a:r>
            <a:r>
              <a:rPr lang="en-US" sz="34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Lesson 1: Evaluation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436779" y="1457813"/>
            <a:ext cx="10450779" cy="5035062"/>
          </a:xfrm>
        </p:spPr>
        <p:txBody>
          <a:bodyPr>
            <a:noAutofit/>
          </a:bodyPr>
          <a:lstStyle/>
          <a:p>
            <a:pPr lvl="1">
              <a:spcAft>
                <a:spcPts val="1200"/>
              </a:spcAft>
              <a:buSzPct val="150000"/>
            </a:pP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Early-stage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or mid-term evaluations are widely used by colleagues…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Very useful; timely and informative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Well-received by the Boards; they narrow information asymmetry</a:t>
            </a:r>
          </a:p>
          <a:p>
            <a:pPr lvl="2"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Well-received by Management teams; less accountability</a:t>
            </a:r>
          </a:p>
          <a:p>
            <a:pPr lvl="1">
              <a:spcAft>
                <a:spcPts val="12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…but the IEO follows a strictly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 post approach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and is constrained by the non-interference clause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Greater sensitivity of the Fund’s work, but…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Limits IEO’s ability to engage on some important topics</a:t>
            </a:r>
          </a:p>
          <a:p>
            <a:pPr lvl="2">
              <a:spcAft>
                <a:spcPts val="12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Can cause delays and limit value added </a:t>
            </a:r>
          </a:p>
          <a:p>
            <a:pPr lvl="1">
              <a:spcAft>
                <a:spcPts val="1200"/>
              </a:spcAft>
              <a:buSzPct val="150000"/>
            </a:pP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Real Time Evaluations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are beyond the capacity of the IMF-IEO</a:t>
            </a:r>
          </a:p>
        </p:txBody>
      </p:sp>
    </p:spTree>
    <p:extLst>
      <p:ext uri="{BB962C8B-B14F-4D97-AF65-F5344CB8AC3E}">
        <p14:creationId xmlns:p14="http://schemas.microsoft.com/office/powerpoint/2010/main" val="383977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Selected Findings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Lesson 2: Methodologies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70892" y="1457813"/>
            <a:ext cx="10237931" cy="5035062"/>
          </a:xfrm>
        </p:spPr>
        <p:txBody>
          <a:bodyPr>
            <a:normAutofit/>
          </a:bodyPr>
          <a:lstStyle/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The IEO is behind peer offices in terms of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sound evaluative methodological base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 and should strengthen its toolkit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Source of comparative advantage and value added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Strengthen the quality of evidence</a:t>
            </a:r>
          </a:p>
          <a:p>
            <a:pPr lvl="2">
              <a:spcAft>
                <a:spcPts val="18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Make evaluation more convincing to wider audiences</a:t>
            </a:r>
          </a:p>
          <a:p>
            <a:pPr marL="227013" lvl="1" indent="-212725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Possible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tools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: theory of change, content analysis, contribution analysis, process tracing, and emerging IA applications (intensified by COVID pressure)</a:t>
            </a:r>
          </a:p>
          <a:p>
            <a:pPr lvl="1"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Risk of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methodological dominance</a:t>
            </a:r>
          </a:p>
        </p:txBody>
      </p:sp>
    </p:spTree>
    <p:extLst>
      <p:ext uri="{BB962C8B-B14F-4D97-AF65-F5344CB8AC3E}">
        <p14:creationId xmlns:p14="http://schemas.microsoft.com/office/powerpoint/2010/main" val="185458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Selected Findings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Lesson 3: Follow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70892" y="1457813"/>
            <a:ext cx="10379370" cy="5035062"/>
          </a:xfrm>
        </p:spPr>
        <p:txBody>
          <a:bodyPr>
            <a:normAutofit/>
          </a:bodyPr>
          <a:lstStyle/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IEO has a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robust monitoring system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for the implementation of recommendations…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Follow-up process substantially strengthened over time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Strong Board involvement</a:t>
            </a:r>
          </a:p>
          <a:p>
            <a:pPr lvl="2">
              <a:spcAft>
                <a:spcPts val="18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Involvement of a third party, OIA, in monitoring implementation</a:t>
            </a:r>
          </a:p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…but, like peers, the </a:t>
            </a:r>
            <a:r>
              <a:rPr lang="en-US" sz="2300" b="1" dirty="0">
                <a:solidFill>
                  <a:srgbClr val="FA7A2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IEO could play a greater </a:t>
            </a: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role in the process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Should the IEO have a greater responsibility for monitoring, as in other evaluation offices, either in full or working with OIA?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Would a greater role in follow-up facilitate implementation?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Resource implications?</a:t>
            </a:r>
          </a:p>
        </p:txBody>
      </p:sp>
    </p:spTree>
    <p:extLst>
      <p:ext uri="{BB962C8B-B14F-4D97-AF65-F5344CB8AC3E}">
        <p14:creationId xmlns:p14="http://schemas.microsoft.com/office/powerpoint/2010/main" val="148182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Issues for Discussion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70892" y="1457813"/>
            <a:ext cx="9428802" cy="5035062"/>
          </a:xfrm>
        </p:spPr>
        <p:txBody>
          <a:bodyPr>
            <a:normAutofit/>
          </a:bodyPr>
          <a:lstStyle/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Strengths and weaknesses: agreed? any other?</a:t>
            </a:r>
          </a:p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How useful would early evaluations be for the IMF? How constraining is the strictly ex post approach? What is the IEO missing?</a:t>
            </a:r>
          </a:p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What additional evaluative tools should the IEO be using, given its mandate and portfolio? What is the IEO missing?</a:t>
            </a:r>
          </a:p>
          <a:p>
            <a:pPr lvl="1">
              <a:lnSpc>
                <a:spcPct val="105000"/>
              </a:lnSpc>
              <a:spcAft>
                <a:spcPts val="1800"/>
              </a:spcAft>
              <a:buSzPct val="150000"/>
            </a:pPr>
            <a:r>
              <a:rPr lang="en-US" sz="2300" dirty="0">
                <a:latin typeface="Segoe UI" panose="020B0502040204020203" pitchFamily="34" charset="0"/>
                <a:cs typeface="Segoe UI" panose="020B0502040204020203" pitchFamily="34" charset="0"/>
              </a:rPr>
              <a:t>Should the IEO have a larger role in monitoring and assessing the implementation of recommendations? Pros and cons?</a:t>
            </a:r>
          </a:p>
          <a:p>
            <a:pPr marL="238125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24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Thank you!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https://ieo.imf.org</a:t>
            </a:r>
          </a:p>
        </p:txBody>
      </p:sp>
    </p:spTree>
    <p:extLst>
      <p:ext uri="{BB962C8B-B14F-4D97-AF65-F5344CB8AC3E}">
        <p14:creationId xmlns:p14="http://schemas.microsoft.com/office/powerpoint/2010/main" val="4275275044"/>
      </p:ext>
    </p:extLst>
  </p:cSld>
  <p:clrMapOvr>
    <a:masterClrMapping/>
  </p:clrMapOvr>
</p:sld>
</file>

<file path=ppt/theme/theme1.xml><?xml version="1.0" encoding="utf-8"?>
<a:theme xmlns:a="http://schemas.openxmlformats.org/drawingml/2006/main" name="Building">
  <a:themeElements>
    <a:clrScheme name="Custom 43">
      <a:dk1>
        <a:srgbClr val="000000"/>
      </a:dk1>
      <a:lt1>
        <a:srgbClr val="FEFEFE"/>
      </a:lt1>
      <a:dk2>
        <a:srgbClr val="8CA7BB"/>
      </a:dk2>
      <a:lt2>
        <a:srgbClr val="E3EAF1"/>
      </a:lt2>
      <a:accent1>
        <a:srgbClr val="0093D5"/>
      </a:accent1>
      <a:accent2>
        <a:srgbClr val="003764"/>
      </a:accent2>
      <a:accent3>
        <a:srgbClr val="EF7521"/>
      </a:accent3>
      <a:accent4>
        <a:srgbClr val="8A8C8C"/>
      </a:accent4>
      <a:accent5>
        <a:srgbClr val="FB8E15"/>
      </a:accent5>
      <a:accent6>
        <a:srgbClr val="8A8B8B"/>
      </a:accent6>
      <a:hlink>
        <a:srgbClr val="006595"/>
      </a:hlink>
      <a:folHlink>
        <a:srgbClr val="E98B23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822A0D9-33D6-4A4A-8647-853654452D98}" vid="{6B59F3AF-7985-FF4A-83B3-49E6F925AE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595</Words>
  <Application>Microsoft Office PowerPoint</Application>
  <PresentationFormat>Widescreen</PresentationFormat>
  <Paragraphs>78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.LucidaGrandeUI</vt:lpstr>
      <vt:lpstr>Arial</vt:lpstr>
      <vt:lpstr>Calibri</vt:lpstr>
      <vt:lpstr>Candara</vt:lpstr>
      <vt:lpstr>Segoe UI</vt:lpstr>
      <vt:lpstr>Wingdings</vt:lpstr>
      <vt:lpstr>Building</vt:lpstr>
      <vt:lpstr>PowerPoint Presentation</vt:lpstr>
      <vt:lpstr>Introduction Concept</vt:lpstr>
      <vt:lpstr>Introduction Methodology</vt:lpstr>
      <vt:lpstr>Selected Findings IEO Strengths</vt:lpstr>
      <vt:lpstr>Selected Findings Lesson 1: Evaluation Timing</vt:lpstr>
      <vt:lpstr>Selected Findings Lesson 2: Methodologies</vt:lpstr>
      <vt:lpstr>Selected Findings Lesson 3: Follow Up</vt:lpstr>
      <vt:lpstr>Issues for Discussion</vt:lpstr>
      <vt:lpstr>PowerPoint Presentation</vt:lpstr>
      <vt:lpstr>IEO The Youngest and Smallest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Luan D.</dc:creator>
  <cp:lastModifiedBy>de Las Casas, Miguel</cp:lastModifiedBy>
  <cp:revision>18</cp:revision>
  <cp:lastPrinted>2021-10-22T12:50:23Z</cp:lastPrinted>
  <dcterms:created xsi:type="dcterms:W3CDTF">2021-10-19T19:09:36Z</dcterms:created>
  <dcterms:modified xsi:type="dcterms:W3CDTF">2022-08-05T14:41:46Z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2c16c5-ae7d-4499-be80-e5a5a2868224_Enabled">
    <vt:lpwstr>true</vt:lpwstr>
  </property>
  <property fmtid="{D5CDD505-2E9C-101B-9397-08002B2CF9AE}" pid="3" name="MSIP_Label_e12c16c5-ae7d-4499-be80-e5a5a2868224_SetDate">
    <vt:lpwstr>2021-10-18T14:23:33Z</vt:lpwstr>
  </property>
  <property fmtid="{D5CDD505-2E9C-101B-9397-08002B2CF9AE}" pid="4" name="MSIP_Label_e12c16c5-ae7d-4499-be80-e5a5a2868224_Method">
    <vt:lpwstr>Privileged</vt:lpwstr>
  </property>
  <property fmtid="{D5CDD505-2E9C-101B-9397-08002B2CF9AE}" pid="5" name="MSIP_Label_e12c16c5-ae7d-4499-be80-e5a5a2868224_Name">
    <vt:lpwstr>e12c16c5-ae7d-4499-be80-e5a5a2868224</vt:lpwstr>
  </property>
  <property fmtid="{D5CDD505-2E9C-101B-9397-08002B2CF9AE}" pid="6" name="MSIP_Label_e12c16c5-ae7d-4499-be80-e5a5a2868224_SiteId">
    <vt:lpwstr>8085fa43-302e-45bd-b171-a6648c3b6be7</vt:lpwstr>
  </property>
  <property fmtid="{D5CDD505-2E9C-101B-9397-08002B2CF9AE}" pid="7" name="MSIP_Label_e12c16c5-ae7d-4499-be80-e5a5a2868224_ActionId">
    <vt:lpwstr>2d15eff7-ab16-486e-a329-26cfc7bce780</vt:lpwstr>
  </property>
  <property fmtid="{D5CDD505-2E9C-101B-9397-08002B2CF9AE}" pid="8" name="MSIP_Label_e12c16c5-ae7d-4499-be80-e5a5a2868224_ContentBits">
    <vt:lpwstr>0</vt:lpwstr>
  </property>
</Properties>
</file>